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66" r:id="rId4"/>
    <p:sldId id="264" r:id="rId5"/>
    <p:sldId id="261" r:id="rId6"/>
    <p:sldId id="262" r:id="rId7"/>
    <p:sldId id="263" r:id="rId8"/>
    <p:sldId id="258" r:id="rId9"/>
    <p:sldId id="265" r:id="rId10"/>
    <p:sldId id="267" r:id="rId11"/>
    <p:sldId id="268" r:id="rId12"/>
    <p:sldId id="269" r:id="rId13"/>
    <p:sldId id="270" r:id="rId14"/>
    <p:sldId id="259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南" initials="肖南" lastIdx="1" clrIdx="0">
    <p:extLst>
      <p:ext uri="{19B8F6BF-5375-455C-9EA6-DF929625EA0E}">
        <p15:presenceInfo xmlns:p15="http://schemas.microsoft.com/office/powerpoint/2012/main" userId="b23d5506a04ed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2T12:00:41.09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9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3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8E5072-EBAC-4828-8C47-F0AD22E395D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BD5632-1636-47DE-8C4F-1272F10B7E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9001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编程实现计算逆序数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8221"/>
            <a:ext cx="10217675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归并具有标准的分治思想和稳定的时间复杂度，下面给出的排序算法同样基于分治，但时间复杂度并不稳定。</a:t>
            </a:r>
            <a:endParaRPr lang="en-US" altLang="zh-CN" dirty="0"/>
          </a:p>
          <a:p>
            <a:r>
              <a:rPr lang="zh-CN" altLang="en-US" dirty="0"/>
              <a:t>对于一个序列</a:t>
            </a:r>
            <a:r>
              <a:rPr lang="en-US" altLang="zh-CN" dirty="0"/>
              <a:t>list: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list</a:t>
            </a:r>
            <a:r>
              <a:rPr lang="zh-CN" altLang="en-US" dirty="0"/>
              <a:t>任意选取一个数作为</a:t>
            </a:r>
            <a:r>
              <a:rPr lang="zh-CN" altLang="en-US" sz="2600" b="1" dirty="0"/>
              <a:t>基准数</a:t>
            </a:r>
            <a:endParaRPr lang="en-US" altLang="zh-CN" sz="2600" b="1" dirty="0"/>
          </a:p>
          <a:p>
            <a:pPr lvl="1"/>
            <a:r>
              <a:rPr lang="zh-CN" altLang="en-US" dirty="0"/>
              <a:t>将比基准数</a:t>
            </a:r>
            <a:r>
              <a:rPr lang="zh-CN" altLang="en-US" sz="2800" b="1" dirty="0"/>
              <a:t>小</a:t>
            </a:r>
            <a:r>
              <a:rPr lang="zh-CN" altLang="en-US" dirty="0"/>
              <a:t>的数都排在基准数的</a:t>
            </a:r>
            <a:r>
              <a:rPr lang="zh-CN" altLang="en-US" sz="2800" b="1" dirty="0"/>
              <a:t>左边</a:t>
            </a:r>
            <a:r>
              <a:rPr lang="zh-CN" altLang="en-US" dirty="0"/>
              <a:t>，比基准数</a:t>
            </a:r>
            <a:r>
              <a:rPr lang="zh-CN" altLang="en-US" sz="2800" b="1" dirty="0"/>
              <a:t>大</a:t>
            </a:r>
            <a:r>
              <a:rPr lang="zh-CN" altLang="en-US" dirty="0"/>
              <a:t>的数都排在基准数的</a:t>
            </a:r>
            <a:r>
              <a:rPr lang="zh-CN" altLang="en-US" sz="2800" b="1" dirty="0"/>
              <a:t>右边</a:t>
            </a:r>
            <a:endParaRPr lang="en-US" altLang="zh-CN" sz="2800" b="1" dirty="0"/>
          </a:p>
          <a:p>
            <a:pPr lvl="1"/>
            <a:r>
              <a:rPr lang="zh-CN" altLang="en-US" dirty="0"/>
              <a:t>对于基准数左边和右边的序列，</a:t>
            </a:r>
            <a:r>
              <a:rPr lang="zh-CN" altLang="en-US" sz="2800" b="1" dirty="0"/>
              <a:t>执行相同的操作，</a:t>
            </a:r>
            <a:r>
              <a:rPr lang="zh-CN" altLang="en-US" dirty="0"/>
              <a:t>直到序列不可分</a:t>
            </a:r>
            <a:endParaRPr lang="en-US" altLang="zh-CN" dirty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举例：</a:t>
            </a:r>
            <a:endParaRPr lang="en-US" altLang="zh-CN" sz="1800" dirty="0"/>
          </a:p>
          <a:p>
            <a:endParaRPr lang="en-US" altLang="zh-CN" sz="1800" dirty="0"/>
          </a:p>
        </p:txBody>
      </p:sp>
      <p:graphicFrame>
        <p:nvGraphicFramePr>
          <p:cNvPr id="13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964728"/>
              </p:ext>
            </p:extLst>
          </p:nvPr>
        </p:nvGraphicFramePr>
        <p:xfrm>
          <a:off x="1097280" y="5077143"/>
          <a:ext cx="917915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59">
                  <a:extLst>
                    <a:ext uri="{9D8B030D-6E8A-4147-A177-3AD203B41FA5}">
                      <a16:colId xmlns:a16="http://schemas.microsoft.com/office/drawing/2014/main" val="1913913616"/>
                    </a:ext>
                  </a:extLst>
                </a:gridCol>
                <a:gridCol w="1529859">
                  <a:extLst>
                    <a:ext uri="{9D8B030D-6E8A-4147-A177-3AD203B41FA5}">
                      <a16:colId xmlns:a16="http://schemas.microsoft.com/office/drawing/2014/main" val="1412093460"/>
                    </a:ext>
                  </a:extLst>
                </a:gridCol>
                <a:gridCol w="1529859">
                  <a:extLst>
                    <a:ext uri="{9D8B030D-6E8A-4147-A177-3AD203B41FA5}">
                      <a16:colId xmlns:a16="http://schemas.microsoft.com/office/drawing/2014/main" val="3555241139"/>
                    </a:ext>
                  </a:extLst>
                </a:gridCol>
                <a:gridCol w="1529859">
                  <a:extLst>
                    <a:ext uri="{9D8B030D-6E8A-4147-A177-3AD203B41FA5}">
                      <a16:colId xmlns:a16="http://schemas.microsoft.com/office/drawing/2014/main" val="542995086"/>
                    </a:ext>
                  </a:extLst>
                </a:gridCol>
                <a:gridCol w="1529859">
                  <a:extLst>
                    <a:ext uri="{9D8B030D-6E8A-4147-A177-3AD203B41FA5}">
                      <a16:colId xmlns:a16="http://schemas.microsoft.com/office/drawing/2014/main" val="212435359"/>
                    </a:ext>
                  </a:extLst>
                </a:gridCol>
                <a:gridCol w="1529859">
                  <a:extLst>
                    <a:ext uri="{9D8B030D-6E8A-4147-A177-3AD203B41FA5}">
                      <a16:colId xmlns:a16="http://schemas.microsoft.com/office/drawing/2014/main" val="1058611522"/>
                    </a:ext>
                  </a:extLst>
                </a:gridCol>
              </a:tblGrid>
              <a:tr h="348297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2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1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781936"/>
              </p:ext>
            </p:extLst>
          </p:nvPr>
        </p:nvGraphicFramePr>
        <p:xfrm>
          <a:off x="1332412" y="2218508"/>
          <a:ext cx="9213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1391361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412093460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55524113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54299508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1243535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058611522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25072"/>
                  </a:ext>
                </a:extLst>
              </a:tr>
            </a:tbl>
          </a:graphicData>
        </a:graphic>
      </p:graphicFrame>
      <p:sp>
        <p:nvSpPr>
          <p:cNvPr id="14" name="等腰三角形 13"/>
          <p:cNvSpPr/>
          <p:nvPr/>
        </p:nvSpPr>
        <p:spPr>
          <a:xfrm>
            <a:off x="1863634" y="2593749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9636033" y="2608216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27909" y="179326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这里我们取队首元素</a:t>
            </a:r>
            <a:r>
              <a:rPr lang="en-US" altLang="zh-CN" dirty="0"/>
              <a:t>5</a:t>
            </a:r>
            <a:r>
              <a:rPr lang="zh-CN" altLang="en-US" dirty="0"/>
              <a:t>为基准</a:t>
            </a:r>
          </a:p>
        </p:txBody>
      </p:sp>
      <p:graphicFrame>
        <p:nvGraphicFramePr>
          <p:cNvPr id="2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755558"/>
              </p:ext>
            </p:extLst>
          </p:nvPr>
        </p:nvGraphicFramePr>
        <p:xfrm>
          <a:off x="1332412" y="3065416"/>
          <a:ext cx="9213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1391361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412093460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55524113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54299508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1243535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058611522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r>
                        <a:rPr lang="en-US" altLang="zh-CN" dirty="0"/>
                        <a:t>5 -&gt;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25072"/>
                  </a:ext>
                </a:extLst>
              </a:tr>
            </a:tbl>
          </a:graphicData>
        </a:graphic>
      </p:graphicFrame>
      <p:sp>
        <p:nvSpPr>
          <p:cNvPr id="23" name="等腰三角形 22"/>
          <p:cNvSpPr/>
          <p:nvPr/>
        </p:nvSpPr>
        <p:spPr>
          <a:xfrm>
            <a:off x="1863634" y="3431176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531426" y="3431176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79980"/>
              </p:ext>
            </p:extLst>
          </p:nvPr>
        </p:nvGraphicFramePr>
        <p:xfrm>
          <a:off x="1332412" y="4022267"/>
          <a:ext cx="9213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1391361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412093460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55524113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54299508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1243535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058611522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25072"/>
                  </a:ext>
                </a:extLst>
              </a:tr>
            </a:tbl>
          </a:graphicData>
        </a:graphic>
      </p:graphicFrame>
      <p:sp>
        <p:nvSpPr>
          <p:cNvPr id="26" name="等腰三角形 25"/>
          <p:cNvSpPr/>
          <p:nvPr/>
        </p:nvSpPr>
        <p:spPr>
          <a:xfrm>
            <a:off x="6361610" y="4381493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757849" y="4381493"/>
            <a:ext cx="226423" cy="2612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766918"/>
              </p:ext>
            </p:extLst>
          </p:nvPr>
        </p:nvGraphicFramePr>
        <p:xfrm>
          <a:off x="1332412" y="5282825"/>
          <a:ext cx="92136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1391361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412093460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55524113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54299508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12435359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0586115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2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2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00" y="1845734"/>
            <a:ext cx="7953159" cy="42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1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库排序的使用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&lt;algorithm&gt;</a:t>
            </a:r>
          </a:p>
          <a:p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1" y="2653459"/>
            <a:ext cx="8420533" cy="958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91" y="4420083"/>
            <a:ext cx="9665197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库排序的使用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98320"/>
            <a:ext cx="5162815" cy="11875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1798320"/>
            <a:ext cx="5524784" cy="2241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05238"/>
            <a:ext cx="6439231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2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最小成本排序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1"/>
          <a:stretch/>
        </p:blipFill>
        <p:spPr>
          <a:xfrm rot="10800000">
            <a:off x="4929049" y="583644"/>
            <a:ext cx="6642789" cy="5451395"/>
          </a:xfrm>
        </p:spPr>
      </p:pic>
    </p:spTree>
    <p:extLst>
      <p:ext uri="{BB962C8B-B14F-4D97-AF65-F5344CB8AC3E}">
        <p14:creationId xmlns:p14="http://schemas.microsoft.com/office/powerpoint/2010/main" val="14775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最小成本排序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r>
                  <a:rPr lang="zh-CN" altLang="en-US" dirty="0"/>
                  <a:t>举例：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4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846217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560319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65712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105" y="2499359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76498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390600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095993" y="2499360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0" name="连接符: 曲线 29"/>
          <p:cNvCxnSpPr>
            <a:cxnSpLocks/>
            <a:stCxn id="4" idx="5"/>
            <a:endCxn id="7" idx="4"/>
          </p:cNvCxnSpPr>
          <p:nvPr/>
        </p:nvCxnSpPr>
        <p:spPr>
          <a:xfrm rot="16200000" flipH="1">
            <a:off x="3197746" y="1965484"/>
            <a:ext cx="70143" cy="1955547"/>
          </a:xfrm>
          <a:prstGeom prst="curvedConnector3">
            <a:avLst>
              <a:gd name="adj1" fmla="val 97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3152501" y="2625634"/>
            <a:ext cx="12700" cy="7053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6" idx="0"/>
            <a:endCxn id="5" idx="0"/>
          </p:cNvCxnSpPr>
          <p:nvPr/>
        </p:nvCxnSpPr>
        <p:spPr>
          <a:xfrm rot="16200000" flipV="1">
            <a:off x="3152502" y="2146663"/>
            <a:ext cx="12700" cy="7053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stCxn id="7" idx="4"/>
            <a:endCxn id="14" idx="3"/>
          </p:cNvCxnSpPr>
          <p:nvPr/>
        </p:nvCxnSpPr>
        <p:spPr>
          <a:xfrm rot="5400000" flipH="1" flipV="1">
            <a:off x="5153292" y="1965486"/>
            <a:ext cx="70143" cy="1955546"/>
          </a:xfrm>
          <a:prstGeom prst="curvedConnector3">
            <a:avLst>
              <a:gd name="adj1" fmla="val -859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/>
          <p:cNvCxnSpPr>
            <a:stCxn id="14" idx="0"/>
            <a:endCxn id="12" idx="0"/>
          </p:cNvCxnSpPr>
          <p:nvPr/>
        </p:nvCxnSpPr>
        <p:spPr>
          <a:xfrm rot="16200000" flipV="1">
            <a:off x="5625732" y="1789612"/>
            <a:ext cx="12700" cy="141949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/>
          <p:cNvCxnSpPr>
            <a:cxnSpLocks/>
            <a:stCxn id="12" idx="0"/>
            <a:endCxn id="4" idx="0"/>
          </p:cNvCxnSpPr>
          <p:nvPr/>
        </p:nvCxnSpPr>
        <p:spPr>
          <a:xfrm rot="16200000" flipV="1">
            <a:off x="3500844" y="1084219"/>
            <a:ext cx="12700" cy="2830281"/>
          </a:xfrm>
          <a:prstGeom prst="curvedConnector3">
            <a:avLst>
              <a:gd name="adj1" fmla="val 509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/>
          <p:cNvCxnSpPr>
            <a:cxnSpLocks/>
            <a:stCxn id="13" idx="5"/>
            <a:endCxn id="13" idx="3"/>
          </p:cNvCxnSpPr>
          <p:nvPr/>
        </p:nvCxnSpPr>
        <p:spPr>
          <a:xfrm rot="5400000">
            <a:off x="5630086" y="2738846"/>
            <a:ext cx="12700" cy="338683"/>
          </a:xfrm>
          <a:prstGeom prst="curvedConnector3">
            <a:avLst>
              <a:gd name="adj1" fmla="val 2420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6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最小成本排序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4400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4400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4400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4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4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4400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400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sz="4400" i="1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4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440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4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4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4400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4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4400" b="0" i="0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4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⁡)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199424" y="2312125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13525" y="2312125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18918" y="2312125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24312" y="2312124"/>
            <a:ext cx="470262" cy="4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29704" y="2312125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37456" y="2319312"/>
            <a:ext cx="478971" cy="478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3"/>
            <a:endCxn id="5" idx="5"/>
          </p:cNvCxnSpPr>
          <p:nvPr/>
        </p:nvCxnSpPr>
        <p:spPr>
          <a:xfrm rot="16200000" flipH="1">
            <a:off x="1795960" y="2194560"/>
            <a:ext cx="12700" cy="1052784"/>
          </a:xfrm>
          <a:prstGeom prst="curvedConnector3">
            <a:avLst>
              <a:gd name="adj1" fmla="val 2352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cxnSpLocks/>
            <a:stCxn id="5" idx="7"/>
            <a:endCxn id="4" idx="1"/>
          </p:cNvCxnSpPr>
          <p:nvPr/>
        </p:nvCxnSpPr>
        <p:spPr>
          <a:xfrm rot="16200000" flipV="1">
            <a:off x="1795960" y="1855877"/>
            <a:ext cx="12700" cy="1052784"/>
          </a:xfrm>
          <a:prstGeom prst="curvedConnector3">
            <a:avLst>
              <a:gd name="adj1" fmla="val 2352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/>
          <p:cNvCxnSpPr>
            <a:stCxn id="8" idx="0"/>
            <a:endCxn id="6" idx="0"/>
          </p:cNvCxnSpPr>
          <p:nvPr/>
        </p:nvCxnSpPr>
        <p:spPr>
          <a:xfrm rot="16200000" flipV="1">
            <a:off x="3563797" y="1606732"/>
            <a:ext cx="12700" cy="1410786"/>
          </a:xfrm>
          <a:prstGeom prst="curvedConnector3">
            <a:avLst>
              <a:gd name="adj1" fmla="val 3377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9" idx="4"/>
            <a:endCxn id="8" idx="4"/>
          </p:cNvCxnSpPr>
          <p:nvPr/>
        </p:nvCxnSpPr>
        <p:spPr>
          <a:xfrm rot="5400000" flipH="1">
            <a:off x="4619472" y="2440814"/>
            <a:ext cx="7187" cy="707752"/>
          </a:xfrm>
          <a:prstGeom prst="curvedConnector3">
            <a:avLst>
              <a:gd name="adj1" fmla="val -3180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/>
          <p:cNvCxnSpPr>
            <a:stCxn id="7" idx="0"/>
            <a:endCxn id="9" idx="0"/>
          </p:cNvCxnSpPr>
          <p:nvPr/>
        </p:nvCxnSpPr>
        <p:spPr>
          <a:xfrm rot="16200000" flipH="1">
            <a:off x="4264598" y="1606969"/>
            <a:ext cx="7188" cy="1417499"/>
          </a:xfrm>
          <a:prstGeom prst="curvedConnector3">
            <a:avLst>
              <a:gd name="adj1" fmla="val -572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6" idx="4"/>
            <a:endCxn id="7" idx="4"/>
          </p:cNvCxnSpPr>
          <p:nvPr/>
        </p:nvCxnSpPr>
        <p:spPr>
          <a:xfrm rot="16200000" flipH="1">
            <a:off x="3208923" y="2440576"/>
            <a:ext cx="12700" cy="70103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为了便于理解，首先考虑如何将</a:t>
            </a:r>
            <a:r>
              <a:rPr lang="zh-CN" altLang="en-US" sz="2400" b="1" dirty="0"/>
              <a:t>两</a:t>
            </a:r>
            <a:r>
              <a:rPr lang="zh-CN" altLang="en-US" dirty="0"/>
              <a:t>个</a:t>
            </a:r>
            <a:r>
              <a:rPr lang="zh-CN" altLang="en-US" sz="2400" b="1" dirty="0"/>
              <a:t>有序序列</a:t>
            </a:r>
            <a:r>
              <a:rPr lang="zh-CN" altLang="en-US" dirty="0"/>
              <a:t>合并成</a:t>
            </a:r>
            <a:r>
              <a:rPr lang="zh-CN" altLang="en-US" sz="2400" b="1" dirty="0"/>
              <a:t>一</a:t>
            </a:r>
            <a:r>
              <a:rPr lang="zh-CN" altLang="en-US" dirty="0"/>
              <a:t>个</a:t>
            </a:r>
            <a:r>
              <a:rPr lang="zh-CN" altLang="en-US" sz="2400" b="1" dirty="0"/>
              <a:t>有序序列</a:t>
            </a:r>
            <a:r>
              <a:rPr lang="zh-CN" altLang="en-US" dirty="0"/>
              <a:t>的问题：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2343"/>
              </p:ext>
            </p:extLst>
          </p:nvPr>
        </p:nvGraphicFramePr>
        <p:xfrm>
          <a:off x="1097280" y="248750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09670"/>
              </p:ext>
            </p:extLst>
          </p:nvPr>
        </p:nvGraphicFramePr>
        <p:xfrm>
          <a:off x="1097279" y="305731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3699"/>
              </p:ext>
            </p:extLst>
          </p:nvPr>
        </p:nvGraphicFramePr>
        <p:xfrm>
          <a:off x="1097276" y="427778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9016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98252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4147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6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41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644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9488"/>
                  </a:ext>
                </a:extLst>
              </a:tr>
            </a:tbl>
          </a:graphicData>
        </a:graphic>
      </p:graphicFrame>
      <p:sp>
        <p:nvSpPr>
          <p:cNvPr id="12" name="箭头: 下 11"/>
          <p:cNvSpPr/>
          <p:nvPr/>
        </p:nvSpPr>
        <p:spPr>
          <a:xfrm>
            <a:off x="9948163" y="3336776"/>
            <a:ext cx="484632" cy="1041275"/>
          </a:xfrm>
          <a:prstGeom prst="downArrow">
            <a:avLst>
              <a:gd name="adj1" fmla="val 50000"/>
              <a:gd name="adj2" fmla="val 51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2149580">
            <a:off x="9636480" y="326803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84375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7280" y="1845734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87440" y="1845734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25486" y="2376959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87440" y="2376959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25485" y="3007360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15646" y="3007360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75314" y="3752186"/>
          <a:ext cx="149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74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615646" y="3752186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615645" y="4497012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53737" y="5466328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451462" y="5471891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010298" y="5466328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834743" y="5498254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659188" y="5484409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>
            <a:cxnSpLocks/>
            <a:stCxn id="4" idx="1"/>
            <a:endCxn id="16" idx="0"/>
          </p:cNvCxnSpPr>
          <p:nvPr/>
        </p:nvCxnSpPr>
        <p:spPr>
          <a:xfrm>
            <a:off x="1097280" y="2031154"/>
            <a:ext cx="609600" cy="34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7" idx="1"/>
            <a:endCxn id="18" idx="0"/>
          </p:cNvCxnSpPr>
          <p:nvPr/>
        </p:nvCxnSpPr>
        <p:spPr>
          <a:xfrm flipH="1">
            <a:off x="3104605" y="2562379"/>
            <a:ext cx="3082835" cy="29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  <a:stCxn id="10" idx="1"/>
            <a:endCxn id="19" idx="0"/>
          </p:cNvCxnSpPr>
          <p:nvPr/>
        </p:nvCxnSpPr>
        <p:spPr>
          <a:xfrm>
            <a:off x="2525485" y="3192780"/>
            <a:ext cx="2137956" cy="227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  <a:stCxn id="13" idx="3"/>
            <a:endCxn id="20" idx="0"/>
          </p:cNvCxnSpPr>
          <p:nvPr/>
        </p:nvCxnSpPr>
        <p:spPr>
          <a:xfrm>
            <a:off x="5373188" y="3937606"/>
            <a:ext cx="1114698" cy="156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1" idx="0"/>
          </p:cNvCxnSpPr>
          <p:nvPr/>
        </p:nvCxnSpPr>
        <p:spPr>
          <a:xfrm>
            <a:off x="9083039" y="4854008"/>
            <a:ext cx="0" cy="63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序列合并代码：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74" y="2438523"/>
            <a:ext cx="9944611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然后学习归并排序，归并排序是</a:t>
            </a:r>
            <a:r>
              <a:rPr lang="zh-CN" altLang="en-US" sz="2400" b="1" dirty="0"/>
              <a:t>分治</a:t>
            </a:r>
            <a:r>
              <a:rPr lang="zh-CN" altLang="en-US" dirty="0"/>
              <a:t>思想的体现，对于一个序列</a:t>
            </a:r>
            <a:r>
              <a:rPr lang="en-US" altLang="zh-CN" dirty="0"/>
              <a:t>list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首先先使得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zh-CN" altLang="en-US" sz="2400" b="1" dirty="0"/>
              <a:t>前半部分</a:t>
            </a:r>
            <a:r>
              <a:rPr lang="zh-CN" altLang="en-US" dirty="0"/>
              <a:t>和</a:t>
            </a:r>
            <a:r>
              <a:rPr lang="zh-CN" altLang="en-US" sz="2400" b="1" dirty="0"/>
              <a:t>后半部分有序</a:t>
            </a:r>
            <a:endParaRPr lang="en-US" altLang="zh-CN" sz="2400" b="1" dirty="0"/>
          </a:p>
          <a:p>
            <a:pPr lvl="1"/>
            <a:r>
              <a:rPr lang="zh-CN" altLang="en-US" dirty="0"/>
              <a:t>然后</a:t>
            </a:r>
            <a:r>
              <a:rPr lang="zh-CN" altLang="en-US" sz="2400" b="1" dirty="0"/>
              <a:t>合并两个有序的序列</a:t>
            </a:r>
            <a:r>
              <a:rPr lang="zh-CN" altLang="en-US" dirty="0"/>
              <a:t>，使得</a:t>
            </a:r>
            <a:r>
              <a:rPr lang="en-US" altLang="zh-CN" dirty="0"/>
              <a:t>list</a:t>
            </a:r>
            <a:r>
              <a:rPr lang="zh-CN" altLang="en-US" dirty="0"/>
              <a:t>有序</a:t>
            </a: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50050"/>
              </p:ext>
            </p:extLst>
          </p:nvPr>
        </p:nvGraphicFramePr>
        <p:xfrm>
          <a:off x="1097280" y="458258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9016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98252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4147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6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41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644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948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420"/>
              </p:ext>
            </p:extLst>
          </p:nvPr>
        </p:nvGraphicFramePr>
        <p:xfrm>
          <a:off x="1097280" y="348657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9016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98252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4147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6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41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644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9488"/>
                  </a:ext>
                </a:extLst>
              </a:tr>
            </a:tbl>
          </a:graphicData>
        </a:graphic>
      </p:graphicFrame>
      <p:sp>
        <p:nvSpPr>
          <p:cNvPr id="8" name="箭头: 下 7"/>
          <p:cNvSpPr/>
          <p:nvPr/>
        </p:nvSpPr>
        <p:spPr>
          <a:xfrm>
            <a:off x="10112891" y="3671994"/>
            <a:ext cx="484632" cy="1041275"/>
          </a:xfrm>
          <a:prstGeom prst="downArrow">
            <a:avLst>
              <a:gd name="adj1" fmla="val 50000"/>
              <a:gd name="adj2" fmla="val 51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2149580">
            <a:off x="9897003" y="369729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502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47748"/>
              </p:ext>
            </p:extLst>
          </p:nvPr>
        </p:nvGraphicFramePr>
        <p:xfrm>
          <a:off x="1097280" y="549825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9016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98252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4147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6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41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644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948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1319"/>
              </p:ext>
            </p:extLst>
          </p:nvPr>
        </p:nvGraphicFramePr>
        <p:xfrm>
          <a:off x="1097280" y="200977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19016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98252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4147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96064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41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644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09488"/>
                  </a:ext>
                </a:extLst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 rot="16200000">
            <a:off x="2365346" y="1135771"/>
            <a:ext cx="1545285" cy="4034976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6400323" y="1135769"/>
            <a:ext cx="1545285" cy="4034976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2105435" y="1395682"/>
            <a:ext cx="706572" cy="2676438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6160728" y="1351654"/>
            <a:ext cx="706572" cy="2676438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 rot="16200000">
            <a:off x="4122923" y="2028430"/>
            <a:ext cx="706572" cy="1358536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8168059" y="2032610"/>
            <a:ext cx="706572" cy="1338219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1636003" y="1842099"/>
            <a:ext cx="272387" cy="1303394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16200000">
            <a:off x="2981479" y="1842099"/>
            <a:ext cx="272387" cy="1303394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16200000">
            <a:off x="5713062" y="1837292"/>
            <a:ext cx="272387" cy="1303394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16200000">
            <a:off x="7051284" y="1842098"/>
            <a:ext cx="272387" cy="1303394"/>
          </a:xfrm>
          <a:prstGeom prst="leftBrace">
            <a:avLst>
              <a:gd name="adj1" fmla="val 393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44" y="1845734"/>
            <a:ext cx="8198271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拓展：求逆序数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个元素的任一排列中，当某两个元素的先后次序与标准次序不同时，就说有</a:t>
            </a:r>
            <a:r>
              <a:rPr lang="en-US" altLang="zh-CN" dirty="0"/>
              <a:t>1</a:t>
            </a:r>
            <a:r>
              <a:rPr lang="zh-CN" altLang="en-US" dirty="0"/>
              <a:t>个逆序。</a:t>
            </a:r>
            <a:endParaRPr lang="en-US" altLang="zh-CN" dirty="0"/>
          </a:p>
          <a:p>
            <a:r>
              <a:rPr lang="zh-CN" altLang="en-US" dirty="0"/>
              <a:t>一个排列中所有逆序总数叫做这个排列的逆序数。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为了简化问题，首先考虑如下问题：</a:t>
            </a:r>
            <a:endParaRPr lang="en-US" altLang="zh-CN" dirty="0"/>
          </a:p>
          <a:p>
            <a:r>
              <a:rPr lang="zh-CN" altLang="en-US" dirty="0"/>
              <a:t>一个序列的</a:t>
            </a:r>
            <a:r>
              <a:rPr lang="zh-CN" altLang="en-US" sz="2600" b="1" dirty="0"/>
              <a:t>前半部分</a:t>
            </a:r>
            <a:r>
              <a:rPr lang="zh-CN" altLang="en-US" dirty="0"/>
              <a:t>和</a:t>
            </a:r>
            <a:r>
              <a:rPr lang="zh-CN" altLang="en-US" sz="2600" b="1" dirty="0"/>
              <a:t>后半部分</a:t>
            </a:r>
            <a:r>
              <a:rPr lang="zh-CN" altLang="en-US" dirty="0"/>
              <a:t>均为</a:t>
            </a:r>
            <a:r>
              <a:rPr lang="zh-CN" altLang="en-US" sz="2600" b="1" dirty="0"/>
              <a:t>排好序的序列</a:t>
            </a:r>
            <a:r>
              <a:rPr lang="zh-CN" altLang="en-US" dirty="0"/>
              <a:t>，如何求这个序列的逆序数？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82678"/>
              </p:ext>
            </p:extLst>
          </p:nvPr>
        </p:nvGraphicFramePr>
        <p:xfrm>
          <a:off x="1097280" y="1845734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96667"/>
              </p:ext>
            </p:extLst>
          </p:nvPr>
        </p:nvGraphicFramePr>
        <p:xfrm>
          <a:off x="6187440" y="1845734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09921"/>
              </p:ext>
            </p:extLst>
          </p:nvPr>
        </p:nvGraphicFramePr>
        <p:xfrm>
          <a:off x="2525486" y="2376959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54916"/>
              </p:ext>
            </p:extLst>
          </p:nvPr>
        </p:nvGraphicFramePr>
        <p:xfrm>
          <a:off x="6187440" y="2376959"/>
          <a:ext cx="427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30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4102219923"/>
                    </a:ext>
                  </a:extLst>
                </a:gridCol>
                <a:gridCol w="1425303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09515"/>
              </p:ext>
            </p:extLst>
          </p:nvPr>
        </p:nvGraphicFramePr>
        <p:xfrm>
          <a:off x="2525485" y="3007360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04794"/>
              </p:ext>
            </p:extLst>
          </p:nvPr>
        </p:nvGraphicFramePr>
        <p:xfrm>
          <a:off x="7615646" y="3007360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1072"/>
              </p:ext>
            </p:extLst>
          </p:nvPr>
        </p:nvGraphicFramePr>
        <p:xfrm>
          <a:off x="3875314" y="3752186"/>
          <a:ext cx="1497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74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95"/>
              </p:ext>
            </p:extLst>
          </p:nvPr>
        </p:nvGraphicFramePr>
        <p:xfrm>
          <a:off x="7615646" y="3752186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62825"/>
              </p:ext>
            </p:extLst>
          </p:nvPr>
        </p:nvGraphicFramePr>
        <p:xfrm>
          <a:off x="7615645" y="4497012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58934"/>
              </p:ext>
            </p:extLst>
          </p:nvPr>
        </p:nvGraphicFramePr>
        <p:xfrm>
          <a:off x="1053737" y="5466328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6326"/>
              </p:ext>
            </p:extLst>
          </p:nvPr>
        </p:nvGraphicFramePr>
        <p:xfrm>
          <a:off x="2451462" y="5471891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31212"/>
              </p:ext>
            </p:extLst>
          </p:nvPr>
        </p:nvGraphicFramePr>
        <p:xfrm>
          <a:off x="4010298" y="5466328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2073"/>
              </p:ext>
            </p:extLst>
          </p:nvPr>
        </p:nvGraphicFramePr>
        <p:xfrm>
          <a:off x="5834743" y="5498254"/>
          <a:ext cx="1306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342860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763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96464"/>
              </p:ext>
            </p:extLst>
          </p:nvPr>
        </p:nvGraphicFramePr>
        <p:xfrm>
          <a:off x="7659188" y="5484409"/>
          <a:ext cx="28477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77588398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545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7196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>
            <a:cxnSpLocks/>
            <a:stCxn id="4" idx="1"/>
            <a:endCxn id="16" idx="0"/>
          </p:cNvCxnSpPr>
          <p:nvPr/>
        </p:nvCxnSpPr>
        <p:spPr>
          <a:xfrm>
            <a:off x="1097280" y="2031154"/>
            <a:ext cx="609600" cy="343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7" idx="1"/>
            <a:endCxn id="18" idx="0"/>
          </p:cNvCxnSpPr>
          <p:nvPr/>
        </p:nvCxnSpPr>
        <p:spPr>
          <a:xfrm flipH="1">
            <a:off x="3104605" y="2562379"/>
            <a:ext cx="3082835" cy="29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  <a:stCxn id="10" idx="1"/>
            <a:endCxn id="19" idx="0"/>
          </p:cNvCxnSpPr>
          <p:nvPr/>
        </p:nvCxnSpPr>
        <p:spPr>
          <a:xfrm>
            <a:off x="2525485" y="3192780"/>
            <a:ext cx="2137956" cy="227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  <a:stCxn id="13" idx="3"/>
            <a:endCxn id="20" idx="0"/>
          </p:cNvCxnSpPr>
          <p:nvPr/>
        </p:nvCxnSpPr>
        <p:spPr>
          <a:xfrm>
            <a:off x="5373188" y="3937606"/>
            <a:ext cx="1114698" cy="156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1" idx="0"/>
          </p:cNvCxnSpPr>
          <p:nvPr/>
        </p:nvCxnSpPr>
        <p:spPr>
          <a:xfrm>
            <a:off x="9083039" y="4854008"/>
            <a:ext cx="0" cy="63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3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447</Words>
  <Application>Microsoft Office PowerPoint</Application>
  <PresentationFormat>宽屏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Calibri</vt:lpstr>
      <vt:lpstr>Calibri Light</vt:lpstr>
      <vt:lpstr>Cambria Math</vt:lpstr>
      <vt:lpstr>回顾</vt:lpstr>
      <vt:lpstr>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快速排序</vt:lpstr>
      <vt:lpstr>快速排序</vt:lpstr>
      <vt:lpstr>快速排序</vt:lpstr>
      <vt:lpstr>STL库排序的使用</vt:lpstr>
      <vt:lpstr>STL库排序的使用</vt:lpstr>
      <vt:lpstr>最小成本排序</vt:lpstr>
      <vt:lpstr>最小成本排序</vt:lpstr>
      <vt:lpstr>最小成本排序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</dc:title>
  <dc:creator>肖南</dc:creator>
  <cp:lastModifiedBy>肖南</cp:lastModifiedBy>
  <cp:revision>42</cp:revision>
  <dcterms:created xsi:type="dcterms:W3CDTF">2017-05-12T02:17:27Z</dcterms:created>
  <dcterms:modified xsi:type="dcterms:W3CDTF">2017-05-12T05:15:25Z</dcterms:modified>
</cp:coreProperties>
</file>