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67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269" autoAdjust="0"/>
  </p:normalViewPr>
  <p:slideViewPr>
    <p:cSldViewPr>
      <p:cViewPr varScale="1">
        <p:scale>
          <a:sx n="61" d="100"/>
          <a:sy n="6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6715-63C3-4FFD-A020-7642C9BE567E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B867E85-3985-4B44-ACB7-87574D3D711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6715-63C3-4FFD-A020-7642C9BE567E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67E85-3985-4B44-ACB7-87574D3D71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6715-63C3-4FFD-A020-7642C9BE567E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67E85-3985-4B44-ACB7-87574D3D71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6715-63C3-4FFD-A020-7642C9BE567E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67E85-3985-4B44-ACB7-87574D3D711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6715-63C3-4FFD-A020-7642C9BE567E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B867E85-3985-4B44-ACB7-87574D3D71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6715-63C3-4FFD-A020-7642C9BE567E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67E85-3985-4B44-ACB7-87574D3D711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6715-63C3-4FFD-A020-7642C9BE567E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67E85-3985-4B44-ACB7-87574D3D711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6715-63C3-4FFD-A020-7642C9BE567E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67E85-3985-4B44-ACB7-87574D3D71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6715-63C3-4FFD-A020-7642C9BE567E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67E85-3985-4B44-ACB7-87574D3D71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6715-63C3-4FFD-A020-7642C9BE567E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67E85-3985-4B44-ACB7-87574D3D711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6715-63C3-4FFD-A020-7642C9BE567E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B867E85-3985-4B44-ACB7-87574D3D711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4AE6715-63C3-4FFD-A020-7642C9BE567E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B867E85-3985-4B44-ACB7-87574D3D71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283968" y="5733256"/>
            <a:ext cx="4636368" cy="579512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主讲人：姬晨烜</a:t>
            </a:r>
            <a:endParaRPr lang="zh-CN" altLang="en-US" sz="20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KMP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378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</a:t>
            </a:r>
            <a:r>
              <a:rPr lang="zh-CN" altLang="en-US" dirty="0" smtClean="0"/>
              <a:t>匹配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每当出现匹配失败，则将失配位与</a:t>
            </a:r>
            <a:r>
              <a:rPr lang="en-US" altLang="zh-CN" dirty="0" smtClean="0"/>
              <a:t>next[i-1]+1</a:t>
            </a:r>
            <a:r>
              <a:rPr lang="zh-CN" altLang="en-US" dirty="0" smtClean="0"/>
              <a:t>位进行匹配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r>
              <a:rPr lang="zh-CN" altLang="en-US" dirty="0"/>
              <a:t>例</a:t>
            </a:r>
            <a:r>
              <a:rPr lang="zh-CN" altLang="en-US" dirty="0" smtClean="0"/>
              <a:t>如：当前</a:t>
            </a:r>
            <a:r>
              <a:rPr lang="en-US" altLang="zh-CN" dirty="0" smtClean="0"/>
              <a:t>s[k]</a:t>
            </a:r>
            <a:r>
              <a:rPr lang="zh-CN" altLang="en-US" dirty="0" smtClean="0"/>
              <a:t>与</a:t>
            </a:r>
            <a:r>
              <a:rPr lang="en-US" altLang="zh-CN" dirty="0" smtClean="0"/>
              <a:t>p[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位不匹配</a:t>
            </a:r>
            <a:endParaRPr lang="en-US" altLang="zh-CN" dirty="0" smtClean="0"/>
          </a:p>
          <a:p>
            <a:r>
              <a:rPr lang="zh-CN" altLang="en-US" dirty="0" smtClean="0"/>
              <a:t>则将</a:t>
            </a:r>
            <a:r>
              <a:rPr lang="en-US" altLang="zh-CN" dirty="0" smtClean="0"/>
              <a:t>s[k]</a:t>
            </a:r>
            <a:r>
              <a:rPr lang="zh-CN" altLang="en-US" dirty="0" smtClean="0"/>
              <a:t>与</a:t>
            </a:r>
            <a:r>
              <a:rPr lang="en-US" altLang="zh-CN" dirty="0" smtClean="0"/>
              <a:t>p[next[i-1]]+1</a:t>
            </a:r>
            <a:r>
              <a:rPr lang="zh-CN" altLang="en-US" dirty="0" smtClean="0"/>
              <a:t>位进行匹配</a:t>
            </a:r>
            <a:endParaRPr lang="en-US" altLang="zh-CN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356992"/>
            <a:ext cx="3438525" cy="1026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641" y="4653136"/>
            <a:ext cx="3552825" cy="12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359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</a:t>
            </a:r>
            <a:r>
              <a:rPr lang="zh-CN" altLang="en-US" dirty="0" smtClean="0"/>
              <a:t>间复杂度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O(</a:t>
            </a:r>
            <a:r>
              <a:rPr lang="en-US" altLang="zh-CN" dirty="0" err="1" smtClean="0"/>
              <a:t>n+m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588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</a:t>
            </a:r>
            <a:r>
              <a:rPr lang="en-US" altLang="zh-CN" dirty="0" smtClean="0"/>
              <a:t>-</a:t>
            </a:r>
            <a:r>
              <a:rPr lang="zh-CN" altLang="en-US" dirty="0" smtClean="0"/>
              <a:t>求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1556792"/>
            <a:ext cx="7386487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21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kmp</a:t>
            </a:r>
            <a:endParaRPr lang="zh-CN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00808"/>
            <a:ext cx="432048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06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p</a:t>
            </a:r>
            <a:r>
              <a:rPr lang="zh-CN" altLang="en-US" dirty="0" smtClean="0"/>
              <a:t>在</a:t>
            </a:r>
            <a:r>
              <a:rPr lang="en-US" altLang="zh-CN" dirty="0" smtClean="0"/>
              <a:t>s</a:t>
            </a:r>
            <a:r>
              <a:rPr lang="zh-CN" altLang="en-US" dirty="0" smtClean="0"/>
              <a:t>中出现了几次？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7635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143000"/>
          </a:xfrm>
        </p:spPr>
        <p:txBody>
          <a:bodyPr/>
          <a:lstStyle/>
          <a:p>
            <a:pPr algn="ctr"/>
            <a:r>
              <a:rPr lang="en-US" altLang="zh-CN" dirty="0" smtClean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535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字符串匹配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给定两个字符串</a:t>
            </a:r>
            <a:r>
              <a:rPr lang="en-US" altLang="zh-CN" dirty="0"/>
              <a:t>s</a:t>
            </a:r>
            <a:r>
              <a:rPr lang="zh-CN" altLang="en-US" dirty="0" smtClean="0"/>
              <a:t>和</a:t>
            </a:r>
            <a:r>
              <a:rPr lang="en-US" altLang="zh-CN" dirty="0"/>
              <a:t>p</a:t>
            </a:r>
            <a:r>
              <a:rPr lang="zh-CN" altLang="en-US" dirty="0" smtClean="0"/>
              <a:t>，求：</a:t>
            </a:r>
            <a:endParaRPr lang="en-US" altLang="zh-CN" dirty="0" smtClean="0"/>
          </a:p>
          <a:p>
            <a:r>
              <a:rPr lang="en-US" altLang="zh-CN" dirty="0" smtClean="0"/>
              <a:t>s</a:t>
            </a:r>
            <a:r>
              <a:rPr lang="zh-CN" altLang="en-US" dirty="0" smtClean="0"/>
              <a:t>是否包含</a:t>
            </a:r>
            <a:r>
              <a:rPr lang="en-US" altLang="zh-CN" dirty="0" smtClean="0"/>
              <a:t>p</a:t>
            </a:r>
            <a:endParaRPr lang="en-US" altLang="zh-CN" dirty="0"/>
          </a:p>
          <a:p>
            <a:r>
              <a:rPr lang="en-US" altLang="zh-CN" dirty="0" smtClean="0"/>
              <a:t>p</a:t>
            </a:r>
            <a:r>
              <a:rPr lang="zh-CN" altLang="en-US" dirty="0" smtClean="0"/>
              <a:t>是否在</a:t>
            </a:r>
            <a:r>
              <a:rPr lang="en-US" altLang="zh-CN" dirty="0"/>
              <a:t>s</a:t>
            </a:r>
            <a:r>
              <a:rPr lang="zh-CN" altLang="en-US" dirty="0" smtClean="0"/>
              <a:t>中出现过</a:t>
            </a:r>
            <a:endParaRPr lang="en-US" altLang="zh-CN" dirty="0" smtClean="0"/>
          </a:p>
          <a:p>
            <a:r>
              <a:rPr lang="en-US" altLang="zh-CN" dirty="0"/>
              <a:t>p</a:t>
            </a:r>
            <a:r>
              <a:rPr lang="zh-CN" altLang="en-US" dirty="0" smtClean="0"/>
              <a:t>是否为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的子串</a:t>
            </a:r>
            <a:endParaRPr lang="en-US" altLang="zh-CN" dirty="0" smtClean="0"/>
          </a:p>
          <a:p>
            <a:r>
              <a:rPr lang="en-US" altLang="zh-CN" dirty="0" smtClean="0"/>
              <a:t>p</a:t>
            </a:r>
            <a:r>
              <a:rPr lang="zh-CN" altLang="en-US" dirty="0"/>
              <a:t>在</a:t>
            </a:r>
            <a:r>
              <a:rPr lang="en-US" altLang="zh-CN" dirty="0"/>
              <a:t>s</a:t>
            </a:r>
            <a:r>
              <a:rPr lang="zh-CN" altLang="en-US" dirty="0"/>
              <a:t>中首次出现的位</a:t>
            </a:r>
            <a:r>
              <a:rPr lang="zh-CN" altLang="en-US" dirty="0" smtClean="0"/>
              <a:t>置</a:t>
            </a:r>
            <a:endParaRPr lang="en-US" altLang="zh-CN" dirty="0" smtClean="0"/>
          </a:p>
          <a:p>
            <a:r>
              <a:rPr lang="en-US" altLang="zh-CN" dirty="0"/>
              <a:t>p</a:t>
            </a:r>
            <a:r>
              <a:rPr lang="zh-CN" altLang="en-US" dirty="0" smtClean="0"/>
              <a:t>在</a:t>
            </a:r>
            <a:r>
              <a:rPr lang="en-US" altLang="zh-CN" dirty="0" smtClean="0"/>
              <a:t>s</a:t>
            </a:r>
            <a:r>
              <a:rPr lang="zh-CN" altLang="en-US" dirty="0" smtClean="0"/>
              <a:t>中出现过几次</a:t>
            </a:r>
            <a:endParaRPr lang="en-US" altLang="zh-CN" dirty="0" smtClean="0"/>
          </a:p>
          <a:p>
            <a:r>
              <a:rPr lang="zh-CN" altLang="en-US" dirty="0" smtClean="0"/>
              <a:t>。。。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613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Brute Force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时间复杂度：</a:t>
            </a:r>
            <a:r>
              <a:rPr lang="en-US" altLang="zh-CN" dirty="0" smtClean="0"/>
              <a:t>O(n</a:t>
            </a:r>
            <a:r>
              <a:rPr lang="zh-CN" altLang="en-US" dirty="0" smtClean="0"/>
              <a:t>*</a:t>
            </a:r>
            <a:r>
              <a:rPr lang="en-US" altLang="zh-CN" dirty="0" smtClean="0"/>
              <a:t>m)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926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KMP</a:t>
            </a:r>
            <a:r>
              <a:rPr lang="zh-CN" altLang="en-US" dirty="0" smtClean="0"/>
              <a:t>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模式</a:t>
            </a:r>
            <a:r>
              <a:rPr lang="zh-CN" altLang="en-US" dirty="0" smtClean="0"/>
              <a:t>串的第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位出现不匹配时，模式串的前</a:t>
            </a:r>
            <a:r>
              <a:rPr lang="en-US" altLang="zh-CN" dirty="0" smtClean="0"/>
              <a:t>i-1</a:t>
            </a:r>
            <a:r>
              <a:rPr lang="zh-CN" altLang="en-US" dirty="0" smtClean="0"/>
              <a:t>位已经比较过，也就是我们已经知道了前</a:t>
            </a:r>
            <a:r>
              <a:rPr lang="en-US" altLang="zh-CN" dirty="0" smtClean="0"/>
              <a:t>i-1</a:t>
            </a:r>
            <a:r>
              <a:rPr lang="zh-CN" altLang="en-US" dirty="0" smtClean="0"/>
              <a:t>位的情况。</a:t>
            </a:r>
            <a:endParaRPr lang="en-US" altLang="zh-CN" dirty="0" smtClean="0"/>
          </a:p>
          <a:p>
            <a:r>
              <a:rPr lang="zh-CN" altLang="en-US" dirty="0"/>
              <a:t>事</a:t>
            </a:r>
            <a:r>
              <a:rPr lang="zh-CN" altLang="en-US" dirty="0" smtClean="0"/>
              <a:t>先对模式串进行预处理，保存这些情况，那么在不匹配时便有可能一次向前移动多位。</a:t>
            </a:r>
            <a:endParaRPr lang="en-US" altLang="zh-CN" dirty="0" smtClean="0"/>
          </a:p>
        </p:txBody>
      </p:sp>
      <p:pic>
        <p:nvPicPr>
          <p:cNvPr id="1026" name="Picture 2" descr="C:\Users\75608_000\Desktop\km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537" y="3356992"/>
            <a:ext cx="515302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369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栗子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S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abcabcabdabab</a:t>
            </a:r>
            <a:endParaRPr lang="en-US" altLang="zh-CN" dirty="0" smtClean="0"/>
          </a:p>
          <a:p>
            <a:r>
              <a:rPr lang="en-US" altLang="zh-CN" dirty="0" smtClean="0"/>
              <a:t>P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abcabd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343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335063"/>
            <a:ext cx="343852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122" y="3830960"/>
            <a:ext cx="35528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278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KMP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前缀和后缀：</a:t>
            </a:r>
            <a:endParaRPr lang="en-US" altLang="zh-CN" dirty="0" smtClean="0"/>
          </a:p>
          <a:p>
            <a:r>
              <a:rPr lang="en-US" altLang="zh-CN" dirty="0" smtClean="0"/>
              <a:t>A=“</a:t>
            </a:r>
            <a:r>
              <a:rPr lang="en-US" altLang="zh-CN" dirty="0" err="1" smtClean="0"/>
              <a:t>abcde</a:t>
            </a:r>
            <a:r>
              <a:rPr lang="en-US" altLang="zh-CN" dirty="0" smtClean="0"/>
              <a:t>”</a:t>
            </a:r>
          </a:p>
          <a:p>
            <a:r>
              <a:rPr lang="en-US" altLang="zh-CN" dirty="0" smtClean="0"/>
              <a:t>B=“a”</a:t>
            </a:r>
            <a:r>
              <a:rPr lang="zh-CN" altLang="en-US" dirty="0" smtClean="0"/>
              <a:t>，“</a:t>
            </a:r>
            <a:r>
              <a:rPr lang="en-US" altLang="zh-CN" dirty="0" smtClean="0"/>
              <a:t>ab</a:t>
            </a:r>
            <a:r>
              <a:rPr lang="zh-CN" altLang="en-US" dirty="0" smtClean="0"/>
              <a:t>”，“</a:t>
            </a:r>
            <a:r>
              <a:rPr lang="en-US" altLang="zh-CN" dirty="0" err="1" smtClean="0"/>
              <a:t>abc</a:t>
            </a:r>
            <a:r>
              <a:rPr lang="zh-CN" altLang="en-US" dirty="0" smtClean="0"/>
              <a:t>”</a:t>
            </a:r>
            <a:r>
              <a:rPr lang="en-US" altLang="zh-CN" dirty="0" smtClean="0"/>
              <a:t>……</a:t>
            </a:r>
          </a:p>
          <a:p>
            <a:r>
              <a:rPr lang="en-US" altLang="zh-CN" dirty="0" smtClean="0"/>
              <a:t>C=“e”</a:t>
            </a:r>
            <a:r>
              <a:rPr lang="zh-CN" altLang="en-US" dirty="0" smtClean="0"/>
              <a:t>，“</a:t>
            </a:r>
            <a:r>
              <a:rPr lang="en-US" altLang="zh-CN" dirty="0" smtClean="0"/>
              <a:t>de</a:t>
            </a:r>
            <a:r>
              <a:rPr lang="zh-CN" altLang="en-US" dirty="0" smtClean="0"/>
              <a:t>”，“</a:t>
            </a:r>
            <a:r>
              <a:rPr lang="en-US" altLang="zh-CN" dirty="0" err="1" smtClean="0"/>
              <a:t>cde</a:t>
            </a:r>
            <a:r>
              <a:rPr lang="zh-CN" altLang="en-US" dirty="0" smtClean="0"/>
              <a:t>”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582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前缀函数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预处理模式串，求出每一位的“前缀函数”</a:t>
            </a:r>
            <a:endParaRPr lang="en-US" altLang="zh-CN" dirty="0" smtClean="0"/>
          </a:p>
          <a:p>
            <a:r>
              <a:rPr lang="zh-CN" altLang="en-US" dirty="0" smtClean="0"/>
              <a:t>前</a:t>
            </a:r>
            <a:r>
              <a:rPr lang="zh-CN" altLang="en-US" dirty="0" smtClean="0"/>
              <a:t>缀</a:t>
            </a:r>
            <a:r>
              <a:rPr lang="zh-CN" altLang="en-US" dirty="0"/>
              <a:t>函数</a:t>
            </a:r>
            <a:r>
              <a:rPr lang="en-US" altLang="zh-CN" dirty="0" smtClean="0"/>
              <a:t>next[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：对于由模式串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的前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位组成的子串</a:t>
            </a:r>
            <a:r>
              <a:rPr lang="en-US" altLang="zh-CN" dirty="0" smtClean="0"/>
              <a:t>pi</a:t>
            </a:r>
            <a:r>
              <a:rPr lang="zh-CN" altLang="en-US" dirty="0" smtClean="0"/>
              <a:t>，求最大的</a:t>
            </a:r>
            <a:r>
              <a:rPr lang="en-US" altLang="zh-CN" dirty="0" smtClean="0"/>
              <a:t>j,</a:t>
            </a:r>
            <a:r>
              <a:rPr lang="zh-CN" altLang="en-US" dirty="0" smtClean="0"/>
              <a:t>使得</a:t>
            </a:r>
            <a:r>
              <a:rPr lang="en-US" altLang="zh-CN" dirty="0" smtClean="0"/>
              <a:t>pi</a:t>
            </a:r>
            <a:r>
              <a:rPr lang="zh-CN" altLang="en-US" dirty="0" smtClean="0"/>
              <a:t>的前</a:t>
            </a:r>
            <a:r>
              <a:rPr lang="en-US" altLang="zh-CN" dirty="0" smtClean="0"/>
              <a:t>j</a:t>
            </a:r>
            <a:r>
              <a:rPr lang="zh-CN" altLang="en-US" dirty="0" smtClean="0"/>
              <a:t>位字符和后</a:t>
            </a:r>
            <a:r>
              <a:rPr lang="en-US" altLang="zh-CN" dirty="0" smtClean="0"/>
              <a:t>j</a:t>
            </a:r>
            <a:r>
              <a:rPr lang="zh-CN" altLang="en-US" dirty="0" smtClean="0"/>
              <a:t>位字符相</a:t>
            </a:r>
            <a:r>
              <a:rPr lang="zh-CN" altLang="en-US" dirty="0"/>
              <a:t>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828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前缀函数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3717032"/>
            <a:ext cx="7772400" cy="23027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 smtClean="0"/>
              <a:t>while(j</a:t>
            </a:r>
            <a:r>
              <a:rPr lang="en-US" altLang="zh-CN" sz="2400" dirty="0" smtClean="0"/>
              <a:t>&gt;=0&amp;&amp;p[j+1]!=p[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]) j=next[j];	//</a:t>
            </a:r>
            <a:r>
              <a:rPr lang="zh-CN" altLang="en-US" sz="2400" dirty="0" smtClean="0"/>
              <a:t>思考为什么？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i</a:t>
            </a:r>
            <a:r>
              <a:rPr lang="en-US" altLang="zh-CN" sz="2400" dirty="0" smtClean="0"/>
              <a:t>f(p[j+1]==p[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]) next[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]=next[j]+1;</a:t>
            </a:r>
          </a:p>
          <a:p>
            <a:pPr marL="0" indent="0">
              <a:buNone/>
            </a:pPr>
            <a:r>
              <a:rPr lang="en-US" altLang="zh-CN" sz="2400" dirty="0"/>
              <a:t>e</a:t>
            </a:r>
            <a:r>
              <a:rPr lang="en-US" altLang="zh-CN" sz="2400" dirty="0" smtClean="0"/>
              <a:t>lse next[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]=-1;</a:t>
            </a:r>
            <a:endParaRPr lang="en-US" altLang="zh-CN" sz="2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1828"/>
              </p:ext>
            </p:extLst>
          </p:nvPr>
        </p:nvGraphicFramePr>
        <p:xfrm>
          <a:off x="1259632" y="1556793"/>
          <a:ext cx="6768750" cy="1813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489654"/>
                <a:gridCol w="676875"/>
                <a:gridCol w="676875"/>
                <a:gridCol w="676875"/>
                <a:gridCol w="676875"/>
                <a:gridCol w="676875"/>
                <a:gridCol w="676875"/>
                <a:gridCol w="676875"/>
                <a:gridCol w="676875"/>
              </a:tblGrid>
              <a:tr h="443969">
                <a:tc>
                  <a:txBody>
                    <a:bodyPr/>
                    <a:lstStyle/>
                    <a:p>
                      <a:r>
                        <a:rPr lang="en-US" altLang="zh-CN" sz="2400" dirty="0" err="1" smtClean="0"/>
                        <a:t>i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</a:tr>
              <a:tr h="589929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pi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c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d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c</a:t>
                      </a:r>
                      <a:endParaRPr lang="zh-CN" altLang="en-US" sz="2400" dirty="0"/>
                    </a:p>
                  </a:txBody>
                  <a:tcPr/>
                </a:tc>
              </a:tr>
              <a:tr h="766301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next[</a:t>
                      </a:r>
                      <a:r>
                        <a:rPr lang="en-US" altLang="zh-CN" sz="2400" dirty="0" err="1" smtClean="0"/>
                        <a:t>i</a:t>
                      </a:r>
                      <a:r>
                        <a:rPr lang="en-US" altLang="zh-CN" sz="2400" dirty="0" smtClean="0"/>
                        <a:t>]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-1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-1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-1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-1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212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279</TotalTime>
  <Words>419</Words>
  <Application>Microsoft Office PowerPoint</Application>
  <PresentationFormat>全屏显示(4:3)</PresentationFormat>
  <Paragraphs>71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平衡</vt:lpstr>
      <vt:lpstr>KMP算法</vt:lpstr>
      <vt:lpstr>字符串匹配</vt:lpstr>
      <vt:lpstr>Brute Force</vt:lpstr>
      <vt:lpstr>KMP原理</vt:lpstr>
      <vt:lpstr>栗子</vt:lpstr>
      <vt:lpstr>PowerPoint 演示文稿</vt:lpstr>
      <vt:lpstr>KMP算法</vt:lpstr>
      <vt:lpstr>前缀函数</vt:lpstr>
      <vt:lpstr>前缀函数</vt:lpstr>
      <vt:lpstr>字符串匹配</vt:lpstr>
      <vt:lpstr>时间复杂度</vt:lpstr>
      <vt:lpstr>代码-求next数组</vt:lpstr>
      <vt:lpstr>代码-kmp</vt:lpstr>
      <vt:lpstr>思考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分分钟带你理解KMP算法</dc:title>
  <dc:creator>姬小眯</dc:creator>
  <cp:lastModifiedBy>姬小眯</cp:lastModifiedBy>
  <cp:revision>18</cp:revision>
  <dcterms:created xsi:type="dcterms:W3CDTF">2017-05-18T10:30:43Z</dcterms:created>
  <dcterms:modified xsi:type="dcterms:W3CDTF">2017-05-19T10:44:27Z</dcterms:modified>
</cp:coreProperties>
</file>