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402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80" r:id="rId5"/>
    <p:sldId id="281" r:id="rId6"/>
    <p:sldId id="283" r:id="rId7"/>
    <p:sldId id="28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2C6"/>
    <a:srgbClr val="36598B"/>
    <a:srgbClr val="A7BDDD"/>
    <a:srgbClr val="80B2D7"/>
    <a:srgbClr val="FF6600"/>
    <a:srgbClr val="524093"/>
    <a:srgbClr val="2D1E64"/>
    <a:srgbClr val="6315FF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3178" autoAdjust="0"/>
  </p:normalViewPr>
  <p:slideViewPr>
    <p:cSldViewPr snapToGrid="0">
      <p:cViewPr varScale="1">
        <p:scale>
          <a:sx n="68" d="100"/>
          <a:sy n="68" d="100"/>
        </p:scale>
        <p:origin x="7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33C14-641C-E74B-89C0-94774751795B}" type="datetimeFigureOut">
              <a:rPr lang="es-ES_tradnl" smtClean="0"/>
              <a:t>11/09/2018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ECD2-5F16-874E-9EFF-752215DB94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74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8560-31CE-413D-9B50-26C8AE289F3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A669-C0BA-418A-9AEC-8175109E6D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8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87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28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05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48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A669-C0BA-418A-9AEC-8175109E6D5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5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BE8-3E7C-4BC2-920A-751E360BFD4E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1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AF8F-8BEE-4C8B-84DF-EE2062B7A04A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0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ECD-ED7A-4254-8523-B9879E2AF453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3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AF8F-6FDC-4D9E-9A28-3B1F533223F1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9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0DF9-8790-4B51-8370-B43CFF61FAFD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36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4B9C5-963A-44E4-B1E8-63CF606B3BE4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6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AD77-03C8-433F-BECE-34EFD5D513AC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20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7029-56A3-4E45-BE83-C68341AF123C}" type="datetime1">
              <a:rPr lang="es-ES" smtClean="0"/>
              <a:t>11/09/2018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0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589-7245-463A-AF56-81BA3EF215CA}" type="datetime1">
              <a:rPr lang="es-ES" smtClean="0"/>
              <a:t>11/09/2018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80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A0CE-EA43-4E5A-AF00-736FF4BAA2CC}" type="datetime1">
              <a:rPr lang="es-ES" smtClean="0"/>
              <a:t>11/09/2018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649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2F7D-67B0-4825-8545-F817722D850F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62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4A06-8154-4E89-A0BC-82B06C72285C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4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44B-33FF-4D29-8F48-DDA6CF67735C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475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51EC-3097-4F89-ADBC-6E86BD47F366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77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7D496F1-DB46-47B7-81B7-D6D90B3AA1D5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7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90C3-1FCB-44B8-8118-555071606C7D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29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718A-B83C-47B9-9021-E3E69CE9CAD2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4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62A-8B2D-47C7-9970-95E0F05944B5}" type="datetime1">
              <a:rPr lang="es-ES" smtClean="0"/>
              <a:t>11/09/2018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910-59A9-4FF2-B43D-340D9AD87F6B}" type="datetime1">
              <a:rPr lang="es-ES" smtClean="0"/>
              <a:t>11/09/2018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120F-882B-48C3-9CB0-76AF86884AF6}" type="datetime1">
              <a:rPr lang="es-ES" smtClean="0"/>
              <a:t>11/09/2018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B849-9124-4CAD-AF07-7E82A2C373E8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5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7030-EF1F-49D9-A5FF-74457B77523C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5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90483-788B-4208-9E47-157BD1BF3EC8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5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D994F84-0347-4BAD-8935-71F734B7A503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0EC6A4F-AD7F-4ACA-A4DE-4194D84AB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86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6020" y="2220497"/>
            <a:ext cx="9739959" cy="1739347"/>
          </a:xfrm>
        </p:spPr>
        <p:txBody>
          <a:bodyPr>
            <a:noAutofit/>
          </a:bodyPr>
          <a:lstStyle/>
          <a:p>
            <a:r>
              <a:rPr lang="en-US" sz="4400" b="1" dirty="0"/>
              <a:t>EPIGENOMICS DATA INTEGRATION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6A4F-AD7F-4ACA-A4DE-4194D84AB500}" type="slidenum">
              <a:rPr lang="es-ES" smtClean="0"/>
              <a:t>1</a:t>
            </a:fld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668556" y="348132"/>
            <a:ext cx="685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 MOLECULAR LIFE SCIENCE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894763" y="4604692"/>
            <a:ext cx="9144000" cy="181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s-ES" sz="4400" b="1" dirty="0">
                <a:solidFill>
                  <a:srgbClr val="FA6A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400" b="1" dirty="0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Students: 		</a:t>
            </a:r>
            <a:r>
              <a:rPr lang="en-US" sz="4400" b="1" dirty="0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Fernando Pérez Gómez</a:t>
            </a:r>
          </a:p>
          <a:p>
            <a:pPr algn="l">
              <a:lnSpc>
                <a:spcPct val="120000"/>
              </a:lnSpc>
            </a:pPr>
            <a:r>
              <a:rPr lang="en-US" sz="4400" b="1" dirty="0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4400" b="1" dirty="0" err="1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Fuqi</a:t>
            </a:r>
            <a:r>
              <a:rPr lang="en-US" sz="4400" b="1" dirty="0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</a:t>
            </a:r>
          </a:p>
          <a:p>
            <a:pPr algn="l">
              <a:lnSpc>
                <a:spcPct val="120000"/>
              </a:lnSpc>
            </a:pPr>
            <a:r>
              <a:rPr lang="es-ES" sz="4400" b="1" dirty="0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4400" b="1" dirty="0" err="1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Supervisors</a:t>
            </a:r>
            <a:r>
              <a:rPr lang="es-ES" sz="4400" b="1" dirty="0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		</a:t>
            </a:r>
            <a:r>
              <a:rPr lang="es-ES" sz="4500" b="1" dirty="0" err="1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Simon</a:t>
            </a:r>
            <a:r>
              <a:rPr lang="es-ES" sz="4500" b="1" dirty="0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4500" b="1" dirty="0" err="1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Elsässer</a:t>
            </a:r>
            <a:endParaRPr lang="es-ES" sz="4500" b="1" dirty="0">
              <a:solidFill>
                <a:srgbClr val="4D92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4400" b="1" dirty="0">
                <a:solidFill>
                  <a:srgbClr val="FA6A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s-ES" sz="4500" b="1" dirty="0">
                <a:solidFill>
                  <a:srgbClr val="4D92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Carmen Navarro Luzón</a:t>
            </a:r>
          </a:p>
          <a:p>
            <a:pPr algn="l">
              <a:lnSpc>
                <a:spcPct val="120000"/>
              </a:lnSpc>
            </a:pPr>
            <a:endParaRPr lang="es-ES" sz="3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677707" y="6422854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6598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11/09/2018</a:t>
            </a:r>
          </a:p>
          <a:p>
            <a:endParaRPr lang="es-ES" dirty="0"/>
          </a:p>
        </p:txBody>
      </p:sp>
      <p:pic>
        <p:nvPicPr>
          <p:cNvPr id="3" name="Picture 2" descr="Resultado de imagen de KTH LOGO">
            <a:extLst>
              <a:ext uri="{FF2B5EF4-FFF2-40B4-BE49-F238E27FC236}">
                <a16:creationId xmlns:a16="http://schemas.microsoft.com/office/drawing/2014/main" id="{7CA6CD84-E2BF-4719-86F1-6785BB1A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0" y="226203"/>
            <a:ext cx="1433851" cy="16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scilife logo">
            <a:extLst>
              <a:ext uri="{FF2B5EF4-FFF2-40B4-BE49-F238E27FC236}">
                <a16:creationId xmlns:a16="http://schemas.microsoft.com/office/drawing/2014/main" id="{FA35851D-3537-4C76-A787-B0C6CD7D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84" y="800271"/>
            <a:ext cx="1866246" cy="6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1999" cy="1399609"/>
          </a:xfrm>
          <a:prstGeom prst="rect">
            <a:avLst/>
          </a:prstGeom>
          <a:solidFill>
            <a:srgbClr val="4D92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29466" y="1610436"/>
            <a:ext cx="11477767" cy="52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381866" y="1762836"/>
            <a:ext cx="11477767" cy="5247563"/>
          </a:xfrm>
        </p:spPr>
        <p:txBody>
          <a:bodyPr>
            <a:normAutofit/>
          </a:bodyPr>
          <a:lstStyle/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esultado de imagen de nucleosomes">
            <a:extLst>
              <a:ext uri="{FF2B5EF4-FFF2-40B4-BE49-F238E27FC236}">
                <a16:creationId xmlns:a16="http://schemas.microsoft.com/office/drawing/2014/main" id="{E102AE45-8CBC-4457-B6AC-AA074C0D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7" y="2934829"/>
            <a:ext cx="3600129" cy="269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74BB64-DC8A-4185-9142-F3C9CBB41A35}"/>
              </a:ext>
            </a:extLst>
          </p:cNvPr>
          <p:cNvSpPr txBox="1"/>
          <p:nvPr/>
        </p:nvSpPr>
        <p:spPr>
          <a:xfrm>
            <a:off x="0" y="6456777"/>
            <a:ext cx="789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2">
                    <a:lumMod val="10000"/>
                  </a:schemeClr>
                </a:solidFill>
              </a:rPr>
              <a:t>https://www.quora.com/What-are-the-largest-nucleosomes-in-human-chromosomes-and-are-the-histones-and-nucleosomes-are-equal</a:t>
            </a:r>
          </a:p>
          <a:p>
            <a:r>
              <a:rPr lang="en-US" sz="1000" dirty="0" err="1">
                <a:solidFill>
                  <a:schemeClr val="tx2">
                    <a:lumMod val="10000"/>
                  </a:schemeClr>
                </a:solidFill>
                <a:latin typeface="-apple-system"/>
              </a:rPr>
              <a:t>Nalivaeva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  <a:latin typeface="-apple-system"/>
              </a:rPr>
              <a:t>, Natalia N. et al. “Sodium valproate: an old drug with new roles.” </a:t>
            </a:r>
            <a:r>
              <a:rPr lang="en-US" sz="1000" i="1" dirty="0">
                <a:solidFill>
                  <a:schemeClr val="tx2">
                    <a:lumMod val="10000"/>
                  </a:schemeClr>
                </a:solidFill>
                <a:latin typeface="-apple-system"/>
              </a:rPr>
              <a:t>Trends in pharmacological sciences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  <a:latin typeface="-apple-system"/>
              </a:rPr>
              <a:t> 30 10 (2009): 509-14.</a:t>
            </a:r>
            <a:endParaRPr lang="es-E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1092FE-88A5-4B85-96E3-89A465E33B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77" t="34864" r="42077" b="51796"/>
          <a:stretch/>
        </p:blipFill>
        <p:spPr>
          <a:xfrm>
            <a:off x="7636827" y="2987552"/>
            <a:ext cx="2766348" cy="914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0C1ABD-FC59-4CD6-ACA1-779C445175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2" t="34454" r="71384" b="51591"/>
          <a:stretch/>
        </p:blipFill>
        <p:spPr>
          <a:xfrm>
            <a:off x="7380752" y="4770687"/>
            <a:ext cx="3106922" cy="956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2DB40B-D511-44FD-991D-42809CB76CB4}"/>
                  </a:ext>
                </a:extLst>
              </p:cNvPr>
              <p:cNvSpPr txBox="1"/>
              <p:nvPr/>
            </p:nvSpPr>
            <p:spPr>
              <a:xfrm>
                <a:off x="381866" y="1661795"/>
                <a:ext cx="703384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b="1" dirty="0">
                    <a:solidFill>
                      <a:schemeClr val="tx2">
                        <a:lumMod val="1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DNA + H</a:t>
                </a:r>
                <a:r>
                  <a:rPr lang="es-ES" sz="2800" b="1" dirty="0" err="1">
                    <a:solidFill>
                      <a:schemeClr val="tx2">
                        <a:lumMod val="1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istones</a:t>
                </a:r>
                <a14:m>
                  <m:oMath xmlns:m="http://schemas.openxmlformats.org/officeDocument/2006/math">
                    <m:r>
                      <a:rPr lang="es-ES" sz="2800" b="1" i="0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8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800" b="1" dirty="0">
                    <a:solidFill>
                      <a:schemeClr val="tx2">
                        <a:lumMod val="1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Nucleosomes</a:t>
                </a:r>
              </a:p>
              <a:p>
                <a:endParaRPr lang="es-E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2DB40B-D511-44FD-991D-42809CB7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6" y="1661795"/>
                <a:ext cx="7033846" cy="800219"/>
              </a:xfrm>
              <a:prstGeom prst="rect">
                <a:avLst/>
              </a:prstGeom>
              <a:blipFill>
                <a:blip r:embed="rId7"/>
                <a:stretch>
                  <a:fillRect l="-1561" t="-76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F98A175-B82B-4C11-A84A-2CB89DB57DC0}"/>
              </a:ext>
            </a:extLst>
          </p:cNvPr>
          <p:cNvSpPr txBox="1"/>
          <p:nvPr/>
        </p:nvSpPr>
        <p:spPr>
          <a:xfrm>
            <a:off x="6436989" y="1661794"/>
            <a:ext cx="70338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Nucleosomes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as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access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barriers</a:t>
            </a:r>
            <a:endParaRPr lang="es-ES" sz="28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DBE0F5-DD73-4EEA-8CCC-7D463130699D}"/>
              </a:ext>
            </a:extLst>
          </p:cNvPr>
          <p:cNvSpPr txBox="1"/>
          <p:nvPr/>
        </p:nvSpPr>
        <p:spPr>
          <a:xfrm>
            <a:off x="8167490" y="2513371"/>
            <a:ext cx="27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10000"/>
                  </a:schemeClr>
                </a:solidFill>
              </a:rPr>
              <a:t>Repressed</a:t>
            </a:r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 genes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EC73B0-9EB0-4127-9B99-80E4FBEA338E}"/>
              </a:ext>
            </a:extLst>
          </p:cNvPr>
          <p:cNvSpPr txBox="1"/>
          <p:nvPr/>
        </p:nvSpPr>
        <p:spPr>
          <a:xfrm>
            <a:off x="8167490" y="4401355"/>
            <a:ext cx="27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10000"/>
                  </a:schemeClr>
                </a:solidFill>
              </a:rPr>
              <a:t>Expressed</a:t>
            </a:r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10679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1999" cy="1399609"/>
          </a:xfrm>
          <a:prstGeom prst="rect">
            <a:avLst/>
          </a:prstGeom>
          <a:solidFill>
            <a:srgbClr val="4D92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29466" y="1610436"/>
            <a:ext cx="11477767" cy="52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381866" y="1762836"/>
            <a:ext cx="11477767" cy="5247563"/>
          </a:xfrm>
        </p:spPr>
        <p:txBody>
          <a:bodyPr>
            <a:normAutofit/>
          </a:bodyPr>
          <a:lstStyle/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2BB21B-FD6C-45DD-BE52-74376396D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9" t="28092" r="22808" b="34352"/>
          <a:stretch/>
        </p:blipFill>
        <p:spPr>
          <a:xfrm>
            <a:off x="661917" y="2960655"/>
            <a:ext cx="5218948" cy="31832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317660-6292-43D2-9C60-AFBA4AE5216F}"/>
              </a:ext>
            </a:extLst>
          </p:cNvPr>
          <p:cNvSpPr txBox="1"/>
          <p:nvPr/>
        </p:nvSpPr>
        <p:spPr>
          <a:xfrm>
            <a:off x="0" y="6611778"/>
            <a:ext cx="8679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Deaton, Aimee M, et al. “Enhancer Regions Show High Histone H3.3 Turnover That Changes during Differentiation.” </a:t>
            </a:r>
            <a:r>
              <a:rPr lang="en-US" sz="1000" i="1" dirty="0" err="1">
                <a:solidFill>
                  <a:schemeClr val="tx2">
                    <a:lumMod val="10000"/>
                  </a:schemeClr>
                </a:solidFill>
              </a:rPr>
              <a:t>ELife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, vol. 5, 2016, doi:10.7554/elife.15316.</a:t>
            </a:r>
            <a:endParaRPr lang="es-E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364402-11E0-4BA9-9533-56F5F6D00200}"/>
              </a:ext>
            </a:extLst>
          </p:cNvPr>
          <p:cNvSpPr txBox="1"/>
          <p:nvPr/>
        </p:nvSpPr>
        <p:spPr>
          <a:xfrm>
            <a:off x="381866" y="1661795"/>
            <a:ext cx="6347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H3.3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turnover</a:t>
            </a:r>
            <a:r>
              <a: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genome-wide</a:t>
            </a:r>
            <a:endParaRPr lang="es-ES" sz="28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6B0A97E-DEC3-4136-8855-54630778887B}"/>
              </a:ext>
            </a:extLst>
          </p:cNvPr>
          <p:cNvGrpSpPr/>
          <p:nvPr/>
        </p:nvGrpSpPr>
        <p:grpSpPr>
          <a:xfrm>
            <a:off x="6098925" y="2515944"/>
            <a:ext cx="5499710" cy="3316306"/>
            <a:chOff x="6436989" y="1661794"/>
            <a:chExt cx="5499710" cy="3316306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D74D8ED-D01A-4036-B5E5-3E5B5888D349}"/>
                </a:ext>
              </a:extLst>
            </p:cNvPr>
            <p:cNvSpPr txBox="1"/>
            <p:nvPr/>
          </p:nvSpPr>
          <p:spPr>
            <a:xfrm>
              <a:off x="6436989" y="1661794"/>
              <a:ext cx="450767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               </a:t>
              </a:r>
              <a:r>
                <a:rPr lang="es-ES" sz="2800" b="1" dirty="0" err="1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Generated</a:t>
              </a:r>
              <a:r>
                <a:rPr lang="es-ES" sz="2800" b="1" dirty="0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es-ES" sz="2800" b="1" dirty="0" err="1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dataset</a:t>
              </a:r>
              <a:endPara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endParaRPr lang="es-ES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E424B8F-D058-4EC2-92CE-7FB975A54AFF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7" y="2462013"/>
              <a:ext cx="0" cy="1751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4E6C8ED-4EFC-4D35-9BE1-905F588AA29B}"/>
                </a:ext>
              </a:extLst>
            </p:cNvPr>
            <p:cNvSpPr txBox="1"/>
            <p:nvPr/>
          </p:nvSpPr>
          <p:spPr>
            <a:xfrm>
              <a:off x="9509762" y="2922192"/>
              <a:ext cx="2426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err="1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Bioinformatics</a:t>
              </a:r>
              <a:r>
                <a:rPr lang="es-ES" sz="2400" b="1" dirty="0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pipeline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C1F7A2E-1DCF-4167-980C-630D3D312BD2}"/>
                </a:ext>
              </a:extLst>
            </p:cNvPr>
            <p:cNvSpPr txBox="1"/>
            <p:nvPr/>
          </p:nvSpPr>
          <p:spPr>
            <a:xfrm>
              <a:off x="7492067" y="4454880"/>
              <a:ext cx="3713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err="1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Visualization</a:t>
              </a:r>
              <a:r>
                <a:rPr lang="es-ES" sz="2800" b="1" dirty="0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+ </a:t>
              </a:r>
              <a:r>
                <a:rPr lang="es-ES" sz="2800" b="1" dirty="0" err="1">
                  <a:solidFill>
                    <a:schemeClr val="tx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Analysis</a:t>
              </a:r>
              <a:endParaRPr lang="es-E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5DC32CF-CB02-44C1-8DC8-0C64A8FB4A54}"/>
                </a:ext>
              </a:extLst>
            </p:cNvPr>
            <p:cNvSpPr/>
            <p:nvPr/>
          </p:nvSpPr>
          <p:spPr>
            <a:xfrm>
              <a:off x="7492066" y="1694246"/>
              <a:ext cx="3283785" cy="467864"/>
            </a:xfrm>
            <a:prstGeom prst="rect">
              <a:avLst/>
            </a:prstGeom>
            <a:noFill/>
            <a:ln w="38100">
              <a:solidFill>
                <a:srgbClr val="4D9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F740DAC-B2E7-4F73-8333-215B35EB1482}"/>
                </a:ext>
              </a:extLst>
            </p:cNvPr>
            <p:cNvSpPr/>
            <p:nvPr/>
          </p:nvSpPr>
          <p:spPr>
            <a:xfrm>
              <a:off x="7339667" y="4501447"/>
              <a:ext cx="3866265" cy="467864"/>
            </a:xfrm>
            <a:prstGeom prst="rect">
              <a:avLst/>
            </a:prstGeom>
            <a:noFill/>
            <a:ln w="38100">
              <a:solidFill>
                <a:srgbClr val="4D9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0C60453-3BDE-439F-8111-E4D2A212C79F}"/>
                </a:ext>
              </a:extLst>
            </p:cNvPr>
            <p:cNvSpPr/>
            <p:nvPr/>
          </p:nvSpPr>
          <p:spPr>
            <a:xfrm>
              <a:off x="9676729" y="2904170"/>
              <a:ext cx="2093001" cy="867040"/>
            </a:xfrm>
            <a:prstGeom prst="rect">
              <a:avLst/>
            </a:prstGeom>
            <a:noFill/>
            <a:ln w="38100">
              <a:solidFill>
                <a:srgbClr val="4D9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5255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1999" cy="1399609"/>
          </a:xfrm>
          <a:prstGeom prst="rect">
            <a:avLst/>
          </a:prstGeom>
          <a:solidFill>
            <a:srgbClr val="4D92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29466" y="1610436"/>
            <a:ext cx="11477767" cy="52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381866" y="1762836"/>
            <a:ext cx="11477767" cy="5247563"/>
          </a:xfrm>
        </p:spPr>
        <p:txBody>
          <a:bodyPr>
            <a:normAutofit/>
          </a:bodyPr>
          <a:lstStyle/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0A4678-26B3-4725-A72E-4A46C3944239}"/>
              </a:ext>
            </a:extLst>
          </p:cNvPr>
          <p:cNvSpPr txBox="1"/>
          <p:nvPr/>
        </p:nvSpPr>
        <p:spPr>
          <a:xfrm>
            <a:off x="381866" y="1661795"/>
            <a:ext cx="8930946" cy="334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ChIP-seq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</a:p>
          <a:p>
            <a:pPr marL="457200" indent="-4572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Turnover index (TI) calculation</a:t>
            </a:r>
          </a:p>
          <a:p>
            <a:pPr marL="457200" indent="-4572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of top TI regions</a:t>
            </a:r>
          </a:p>
          <a:p>
            <a:pPr marL="457200" indent="-4572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Detecting differences in TI between ESCs and NSCs</a:t>
            </a:r>
          </a:p>
          <a:p>
            <a:br>
              <a:rPr lang="en-US" sz="2800" dirty="0"/>
            </a:b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1999" cy="1399609"/>
          </a:xfrm>
          <a:prstGeom prst="rect">
            <a:avLst/>
          </a:prstGeom>
          <a:solidFill>
            <a:srgbClr val="4D92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29466" y="1610436"/>
            <a:ext cx="11477767" cy="52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381866" y="1762836"/>
            <a:ext cx="11477767" cy="5247563"/>
          </a:xfrm>
        </p:spPr>
        <p:txBody>
          <a:bodyPr>
            <a:normAutofit/>
          </a:bodyPr>
          <a:lstStyle/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4DDD2E-DA31-4106-96FD-3127C4EE962E}"/>
              </a:ext>
            </a:extLst>
          </p:cNvPr>
          <p:cNvSpPr txBox="1"/>
          <p:nvPr/>
        </p:nvSpPr>
        <p:spPr>
          <a:xfrm>
            <a:off x="381866" y="1661795"/>
            <a:ext cx="8930946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ChIP-seq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</a:p>
          <a:p>
            <a:br>
              <a:rPr lang="en-US" sz="2800" dirty="0"/>
            </a:b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 descr="https://lh5.googleusercontent.com/XTlqOPzqEICxnp0bNYMUdlsTafs1EXMXDwm2BEQ-S2qXSjdAQ4UXBvwmjfqwZncy642k3NYtG895RfkH4rUsvS8HBiHHdQAysiZyvgPvRK7hwNlT8az7TsnwmPKbFzG5RbNZsvIezng">
            <a:extLst>
              <a:ext uri="{FF2B5EF4-FFF2-40B4-BE49-F238E27FC236}">
                <a16:creationId xmlns:a16="http://schemas.microsoft.com/office/drawing/2014/main" id="{2EBC953F-DB87-4921-91E0-478E8F4D8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15719" r="3591" b="9889"/>
          <a:stretch/>
        </p:blipFill>
        <p:spPr bwMode="auto">
          <a:xfrm>
            <a:off x="332367" y="3214619"/>
            <a:ext cx="7266532" cy="213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JahI9OLFOD4SWoxKflS-ML0AlUf1XseVoVWkoibj8_rFHYKS0UH9fE47gW3eDi2vYMbunB0CaTW5OaZyp_h5vNQFXYAIvMwPIQW-7j8eu2qPkG53WTwSOHQ9Qcf7b_fns63z74t_TOI">
            <a:extLst>
              <a:ext uri="{FF2B5EF4-FFF2-40B4-BE49-F238E27FC236}">
                <a16:creationId xmlns:a16="http://schemas.microsoft.com/office/drawing/2014/main" id="{22307641-1B5C-433C-9592-7B3EBEBE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9" y="3054540"/>
            <a:ext cx="3879607" cy="23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4D92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29466" y="1610436"/>
            <a:ext cx="11477767" cy="52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4"/>
          <p:cNvSpPr>
            <a:spLocks noGrp="1"/>
          </p:cNvSpPr>
          <p:nvPr>
            <p:ph idx="1"/>
          </p:nvPr>
        </p:nvSpPr>
        <p:spPr>
          <a:xfrm>
            <a:off x="381866" y="1762836"/>
            <a:ext cx="11477767" cy="5247563"/>
          </a:xfrm>
        </p:spPr>
        <p:txBody>
          <a:bodyPr>
            <a:normAutofit/>
          </a:bodyPr>
          <a:lstStyle/>
          <a:p>
            <a:pPr marL="0" indent="0">
              <a:buClr>
                <a:srgbClr val="524093"/>
              </a:buClr>
              <a:buNone/>
            </a:pPr>
            <a:endParaRPr lang="en-US" sz="800" dirty="0">
              <a:solidFill>
                <a:srgbClr val="524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6AD8FA-48ED-436A-8417-F074107C43EC}"/>
              </a:ext>
            </a:extLst>
          </p:cNvPr>
          <p:cNvSpPr txBox="1"/>
          <p:nvPr/>
        </p:nvSpPr>
        <p:spPr>
          <a:xfrm>
            <a:off x="2293033" y="2497975"/>
            <a:ext cx="79623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818140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 bandas">
  <a:themeElements>
    <a:clrScheme name="Personalizado 6">
      <a:dk1>
        <a:srgbClr val="FFFFFF"/>
      </a:dk1>
      <a:lt1>
        <a:srgbClr val="FFFFFF"/>
      </a:lt1>
      <a:dk2>
        <a:srgbClr val="4D92C6"/>
      </a:dk2>
      <a:lt2>
        <a:srgbClr val="DDDDDD"/>
      </a:lt2>
      <a:accent1>
        <a:srgbClr val="36598B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1787</TotalTime>
  <Words>123</Words>
  <Application>Microsoft Office PowerPoint</Application>
  <PresentationFormat>Panorámica</PresentationFormat>
  <Paragraphs>38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Corbel</vt:lpstr>
      <vt:lpstr>Wingdings</vt:lpstr>
      <vt:lpstr>Wingdings 2</vt:lpstr>
      <vt:lpstr>HDOfficeLightV0</vt:lpstr>
      <vt:lpstr>Con bandas</vt:lpstr>
      <vt:lpstr>EPIGENOMICS DATA INTEGRATION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therapies against cancer stem cells:  new and old drugs.</dc:title>
  <dc:creator>Fernando Pérez Gómez</dc:creator>
  <cp:lastModifiedBy>Fernando Pérez Gómez</cp:lastModifiedBy>
  <cp:revision>144</cp:revision>
  <cp:lastPrinted>2017-06-28T06:53:38Z</cp:lastPrinted>
  <dcterms:created xsi:type="dcterms:W3CDTF">2017-06-24T17:11:16Z</dcterms:created>
  <dcterms:modified xsi:type="dcterms:W3CDTF">2018-09-11T09:52:29Z</dcterms:modified>
</cp:coreProperties>
</file>