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FCB45F6-2894-4CE5-AD96-BAFDB87DC1A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C52F150-6C09-4365-B1EA-C0589B10398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 descr=""/>
          <p:cNvPicPr/>
          <p:nvPr/>
        </p:nvPicPr>
        <p:blipFill>
          <a:blip r:embed="rId1"/>
          <a:stretch/>
        </p:blipFill>
        <p:spPr>
          <a:xfrm>
            <a:off x="0" y="0"/>
            <a:ext cx="9203040" cy="517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Turnover index(TI) calculation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Identification of top TI regions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Detecting differences in TI between ESCs and NSCs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Comparing the dynamic change of enhancers and active genes during differentiation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35;p2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311760" y="141840"/>
            <a:ext cx="446256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Further Analysis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supercomputer (Uppsala cluster)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42;p2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311760" y="141840"/>
            <a:ext cx="446256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PROJECT ISSUES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311760" y="141840"/>
            <a:ext cx="446256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Google Shape;61;p14" descr=""/>
          <p:cNvPicPr/>
          <p:nvPr/>
        </p:nvPicPr>
        <p:blipFill>
          <a:blip r:embed="rId2"/>
          <a:stretch/>
        </p:blipFill>
        <p:spPr>
          <a:xfrm>
            <a:off x="809640" y="2173320"/>
            <a:ext cx="2916720" cy="2183760"/>
          </a:xfrm>
          <a:prstGeom prst="rect">
            <a:avLst/>
          </a:prstGeom>
          <a:ln>
            <a:noFill/>
          </a:ln>
        </p:spPr>
      </p:pic>
      <p:pic>
        <p:nvPicPr>
          <p:cNvPr id="82" name="Google Shape;62;p14" descr=""/>
          <p:cNvPicPr/>
          <p:nvPr/>
        </p:nvPicPr>
        <p:blipFill>
          <a:blip r:embed="rId3"/>
          <a:stretch/>
        </p:blipFill>
        <p:spPr>
          <a:xfrm>
            <a:off x="5290200" y="1954080"/>
            <a:ext cx="2868480" cy="262260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58200" y="1321200"/>
            <a:ext cx="341568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DNA + Histones </a:t>
            </a:r>
            <a:r>
              <a:rPr b="1" lang="en-US" sz="1100" spc="-1" strike="noStrike">
                <a:solidFill>
                  <a:srgbClr val="545454"/>
                </a:solidFill>
                <a:latin typeface="Arial"/>
                <a:ea typeface="Arial"/>
              </a:rPr>
              <a:t>→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Nucleosomes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54080" y="1321200"/>
            <a:ext cx="366804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Nucleosomes as access barriers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5" name="Google Shape;65;p14" descr=""/>
          <p:cNvPicPr/>
          <p:nvPr/>
        </p:nvPicPr>
        <p:blipFill>
          <a:blip r:embed="rId4"/>
          <a:stretch/>
        </p:blipFill>
        <p:spPr>
          <a:xfrm>
            <a:off x="0" y="4869720"/>
            <a:ext cx="6369480" cy="27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1305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GOALS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8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Acquiring an extensive background on current state-of-the-art computational tools and pipelines for the analysis and interpretation of ChIP-seq data.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8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Understanding nucleosome dynamics based on ChIP-seq.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8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Reproducing time-ChIP analysis to assess histone H3.3 turnover genome-wide during differentiation of mouse ESCs (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Aimee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2016)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METHODS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8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ChIP-seq analysis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8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Turnover index (TI) calculation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8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Identification of top TI regions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8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Detecting differences in TI between ESCs and NSCs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8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1;p1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311760" y="141840"/>
            <a:ext cx="670068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PROJECT DESCRIPTION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77;p16" descr=""/>
          <p:cNvPicPr/>
          <p:nvPr/>
        </p:nvPicPr>
        <p:blipFill>
          <a:blip r:embed="rId1"/>
          <a:srcRect l="23330" t="20630" r="24708" b="8962"/>
          <a:stretch/>
        </p:blipFill>
        <p:spPr>
          <a:xfrm>
            <a:off x="2289240" y="1166040"/>
            <a:ext cx="4565520" cy="3838680"/>
          </a:xfrm>
          <a:prstGeom prst="rect">
            <a:avLst/>
          </a:prstGeom>
          <a:ln>
            <a:noFill/>
          </a:ln>
        </p:spPr>
      </p:pic>
      <p:pic>
        <p:nvPicPr>
          <p:cNvPr id="90" name="Google Shape;78;p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11760" y="141840"/>
            <a:ext cx="796284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PROJECT PLAN AND PROGRESS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84;p17" descr=""/>
          <p:cNvPicPr/>
          <p:nvPr/>
        </p:nvPicPr>
        <p:blipFill>
          <a:blip r:embed="rId1"/>
          <a:srcRect l="21691" t="11697" r="28854" b="69830"/>
          <a:stretch/>
        </p:blipFill>
        <p:spPr>
          <a:xfrm>
            <a:off x="311760" y="1901160"/>
            <a:ext cx="4903200" cy="20595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5214960" y="2220480"/>
            <a:ext cx="345312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SRR3203856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ESC_H33_00h_rep1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SRR3203857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ESC_H33_03h_rep1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SRR3203858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ESC_H33_06h_rep1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SRR3203859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ESC_H33_12h_rep1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SRR3203860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ESC_H33_inp_rep1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4" name="Google Shape;86;p1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11760" y="141840"/>
            <a:ext cx="559332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DATA DESCRIPTION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1240560"/>
            <a:ext cx="5502960" cy="3349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Quality control on raw sequence data from HTS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93;p18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11760" y="141840"/>
            <a:ext cx="816516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QUALITY CONTROL - FASTQC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9" name="Google Shape;95;p18" descr=""/>
          <p:cNvPicPr/>
          <p:nvPr/>
        </p:nvPicPr>
        <p:blipFill>
          <a:blip r:embed="rId2"/>
          <a:srcRect l="0" t="16905" r="83183" b="32072"/>
          <a:stretch/>
        </p:blipFill>
        <p:spPr>
          <a:xfrm>
            <a:off x="311760" y="1826280"/>
            <a:ext cx="1896120" cy="284472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96;p18" descr=""/>
          <p:cNvPicPr/>
          <p:nvPr/>
        </p:nvPicPr>
        <p:blipFill>
          <a:blip r:embed="rId3"/>
          <a:srcRect l="16803" t="19931" r="31559" b="7953"/>
          <a:stretch/>
        </p:blipFill>
        <p:spPr>
          <a:xfrm>
            <a:off x="2467800" y="1719000"/>
            <a:ext cx="2170800" cy="170496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97;p18" descr=""/>
          <p:cNvPicPr/>
          <p:nvPr/>
        </p:nvPicPr>
        <p:blipFill>
          <a:blip r:embed="rId4"/>
          <a:srcRect l="17373" t="18179" r="31365" b="11122"/>
          <a:stretch/>
        </p:blipFill>
        <p:spPr>
          <a:xfrm>
            <a:off x="4691160" y="1826280"/>
            <a:ext cx="2170800" cy="168336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98;p18" descr=""/>
          <p:cNvPicPr/>
          <p:nvPr/>
        </p:nvPicPr>
        <p:blipFill>
          <a:blip r:embed="rId5"/>
          <a:srcRect l="17473" t="19149" r="31017" b="11836"/>
          <a:stretch/>
        </p:blipFill>
        <p:spPr>
          <a:xfrm>
            <a:off x="2467800" y="3424320"/>
            <a:ext cx="2170800" cy="163548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99;p18" descr=""/>
          <p:cNvPicPr/>
          <p:nvPr/>
        </p:nvPicPr>
        <p:blipFill>
          <a:blip r:embed="rId6"/>
          <a:srcRect l="17448" t="18593" r="32159" b="13637"/>
          <a:stretch/>
        </p:blipFill>
        <p:spPr>
          <a:xfrm>
            <a:off x="4743360" y="3461040"/>
            <a:ext cx="2066040" cy="156204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00;p18" descr=""/>
          <p:cNvPicPr/>
          <p:nvPr/>
        </p:nvPicPr>
        <p:blipFill>
          <a:blip r:embed="rId7"/>
          <a:srcRect l="16980" t="19011" r="31874" b="11742"/>
          <a:stretch/>
        </p:blipFill>
        <p:spPr>
          <a:xfrm>
            <a:off x="6914160" y="1892520"/>
            <a:ext cx="2066040" cy="156204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101;p18" descr=""/>
          <p:cNvPicPr/>
          <p:nvPr/>
        </p:nvPicPr>
        <p:blipFill>
          <a:blip r:embed="rId8"/>
          <a:srcRect l="17370" t="20674" r="29760" b="10300"/>
          <a:stretch/>
        </p:blipFill>
        <p:spPr>
          <a:xfrm>
            <a:off x="6861960" y="3445200"/>
            <a:ext cx="2170800" cy="159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1312200"/>
            <a:ext cx="71193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Single summary report visualizing results across all samples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spcBef>
                <a:spcPts val="1599"/>
              </a:spcBef>
              <a:buClr>
                <a:srgbClr val="333333"/>
              </a:buClr>
              <a:buFont typeface="Arial"/>
              <a:buChar char="+"/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  <a:ea typeface="Arial"/>
              </a:rPr>
              <a:t>Fast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33333"/>
              </a:buClr>
              <a:buFont typeface="Arial"/>
              <a:buChar char="+"/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  <a:ea typeface="Arial"/>
              </a:rPr>
              <a:t>Reliable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333333"/>
              </a:buClr>
              <a:buFont typeface="Arial"/>
              <a:buChar char="+"/>
            </a:pPr>
            <a:r>
              <a:rPr b="0" lang="en-US" sz="1200" spc="-1" strike="noStrike">
                <a:solidFill>
                  <a:srgbClr val="333333"/>
                </a:solidFill>
                <a:latin typeface="Arial"/>
                <a:ea typeface="Arial"/>
              </a:rPr>
              <a:t>Easy extension and customization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07;p19" descr=""/>
          <p:cNvPicPr/>
          <p:nvPr/>
        </p:nvPicPr>
        <p:blipFill>
          <a:blip r:embed="rId1"/>
          <a:stretch/>
        </p:blipFill>
        <p:spPr>
          <a:xfrm>
            <a:off x="546480" y="2809080"/>
            <a:ext cx="7862040" cy="191880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08;p1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311760" y="141840"/>
            <a:ext cx="833184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QUALITY CONTROL - MULTIQC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15;p20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311760" y="141840"/>
            <a:ext cx="833184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QUALITY CONTROL - MULTIQC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3" name="Google Shape;117;p20" descr=""/>
          <p:cNvPicPr/>
          <p:nvPr/>
        </p:nvPicPr>
        <p:blipFill>
          <a:blip r:embed="rId2"/>
          <a:srcRect l="16272" t="20399" r="3127" b="28223"/>
          <a:stretch/>
        </p:blipFill>
        <p:spPr>
          <a:xfrm>
            <a:off x="311760" y="1145880"/>
            <a:ext cx="3918600" cy="132732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118;p20" descr=""/>
          <p:cNvPicPr/>
          <p:nvPr/>
        </p:nvPicPr>
        <p:blipFill>
          <a:blip r:embed="rId3"/>
          <a:srcRect l="15472" t="19178" r="4009" b="28607"/>
          <a:stretch/>
        </p:blipFill>
        <p:spPr>
          <a:xfrm>
            <a:off x="4643280" y="1095480"/>
            <a:ext cx="4071600" cy="142848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119;p20" descr=""/>
          <p:cNvPicPr/>
          <p:nvPr/>
        </p:nvPicPr>
        <p:blipFill>
          <a:blip r:embed="rId4"/>
          <a:srcRect l="15566" t="28391" r="3091" b="16594"/>
          <a:stretch/>
        </p:blipFill>
        <p:spPr>
          <a:xfrm>
            <a:off x="311760" y="2652840"/>
            <a:ext cx="3918600" cy="116316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20;p20" descr=""/>
          <p:cNvPicPr/>
          <p:nvPr/>
        </p:nvPicPr>
        <p:blipFill>
          <a:blip r:embed="rId5"/>
          <a:srcRect l="15519" t="21452" r="3420" b="24906"/>
          <a:stretch/>
        </p:blipFill>
        <p:spPr>
          <a:xfrm>
            <a:off x="4643280" y="2638800"/>
            <a:ext cx="4071600" cy="119124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21;p20" descr=""/>
          <p:cNvPicPr/>
          <p:nvPr/>
        </p:nvPicPr>
        <p:blipFill>
          <a:blip r:embed="rId6"/>
          <a:srcRect l="15987" t="23548" r="4189" b="24104"/>
          <a:stretch/>
        </p:blipFill>
        <p:spPr>
          <a:xfrm>
            <a:off x="376200" y="3897000"/>
            <a:ext cx="3854520" cy="116316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22;p20" descr=""/>
          <p:cNvPicPr/>
          <p:nvPr/>
        </p:nvPicPr>
        <p:blipFill>
          <a:blip r:embed="rId7"/>
          <a:srcRect l="16139" t="47677" r="3517" b="16412"/>
          <a:stretch/>
        </p:blipFill>
        <p:spPr>
          <a:xfrm>
            <a:off x="4714920" y="3944880"/>
            <a:ext cx="3999960" cy="11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27;p2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10497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11760" y="141840"/>
            <a:ext cx="677232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ALIGNMENT VISUALIZATION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rcRect l="2715" t="5064" r="281" b="7818"/>
          <a:stretch/>
        </p:blipFill>
        <p:spPr>
          <a:xfrm>
            <a:off x="457200" y="1188720"/>
            <a:ext cx="6491880" cy="327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Fuqi Xu</cp:lastModifiedBy>
  <dcterms:modified xsi:type="dcterms:W3CDTF">2018-10-31T23:21:31Z</dcterms:modified>
  <cp:revision>1</cp:revision>
  <dc:subject/>
  <dc:title/>
</cp:coreProperties>
</file>