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jHnohkeGDIrMoE+pDvt0Wg7vIE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E165C5-5ACF-4A67-BD68-2D657C78EA5B}">
  <a:tblStyle styleId="{23E165C5-5ACF-4A67-BD68-2D657C78EA5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2985bf63b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32985bf63bd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985bf63b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2985bf63b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600"/>
              <a:buNone/>
              <a:defRPr/>
            </a:lvl1pPr>
          </a:lstStyle>
          <a:p/>
        </p:txBody>
      </p:sp>
      <p:sp>
        <p:nvSpPr>
          <p:cNvPr id="49" name="Google Shape;4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SzPts val="16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2"/>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2"/>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33"/>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33"/>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33"/>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5"/>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6"/>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rmAutofit/>
          </a:bodyPr>
          <a:lstStyle>
            <a:lvl1pPr indent="-330200" lvl="0" marL="457200" marR="0" rtl="0" algn="l">
              <a:lnSpc>
                <a:spcPct val="115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11.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0.png"/><Relationship Id="rId4" Type="http://schemas.openxmlformats.org/officeDocument/2006/relationships/hyperlink" Target="https://teams.microsoft.com/l/team/19%3AFXKEcdrVPcgmOeCauw33xs4kUs_lmcPsON1_kNXxNys1%40thread.tacv2/conversations?groupId=27a240a3-ae36-4ead-8b0a-fa948e47ca28&amp;tenantId=03309ca4-1733-4af9-a73c-f18cc841325c" TargetMode="External"/><Relationship Id="rId5" Type="http://schemas.openxmlformats.org/officeDocument/2006/relationships/hyperlink" Target="https://runestone.academy/ns/books/published/csjava/index.html?mode=browsing" TargetMode="External"/><Relationship Id="rId6" Type="http://schemas.openxmlformats.org/officeDocument/2006/relationships/hyperlink" Target="http://www.youtube.com/watch?v=1DRFKVWE6xw" TargetMode="External"/><Relationship Id="rId7"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themuse.com/advice/take-five-51-things-to-do-when-you-need-a-break-at-work" TargetMode="External"/><Relationship Id="rId4" Type="http://schemas.openxmlformats.org/officeDocument/2006/relationships/hyperlink" Target="http://www.youtube.com/watch?v=40tPuU6jrgQ" TargetMode="External"/><Relationship Id="rId5"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liveexample-ppe.pearsoncmg.com/codeanimation/ComputeArea.html" TargetMode="External"/><Relationship Id="rId4" Type="http://schemas.openxmlformats.org/officeDocument/2006/relationships/image" Target="../media/image27.png"/><Relationship Id="rId5" Type="http://schemas.openxmlformats.org/officeDocument/2006/relationships/image" Target="../media/image12.png"/><Relationship Id="rId6"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betterexplained.com/articles/fun-with-modular-arithmetic/"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copilot.microsoft.com/" TargetMode="External"/><Relationship Id="rId4" Type="http://schemas.openxmlformats.org/officeDocument/2006/relationships/hyperlink" Target="https://chatgpt.com/" TargetMode="External"/><Relationship Id="rId5" Type="http://schemas.openxmlformats.org/officeDocument/2006/relationships/hyperlink" Target="https://gemini.google.com/" TargetMode="External"/><Relationship Id="rId6" Type="http://schemas.openxmlformats.org/officeDocument/2006/relationships/hyperlink" Target="https://www.zdnet.com/article/chatgpt-vs-microsoft-copilot-vs-gemini-which-is-the-best-ai-chatbot/" TargetMode="External"/><Relationship Id="rId7" Type="http://schemas.openxmlformats.org/officeDocument/2006/relationships/hyperlink" Target="https://docs.google.com/document/d/1KsBBSZ3b227g1t8ciF3lwJBGnpKNCV9nEXRFmTLTZdY/edit#heading=h.w1yj4lpdz8s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43.png"/><Relationship Id="rId9" Type="http://schemas.openxmlformats.org/officeDocument/2006/relationships/image" Target="../media/image36.png"/><Relationship Id="rId5" Type="http://schemas.openxmlformats.org/officeDocument/2006/relationships/image" Target="../media/image41.png"/><Relationship Id="rId6" Type="http://schemas.openxmlformats.org/officeDocument/2006/relationships/image" Target="../media/image30.png"/><Relationship Id="rId7" Type="http://schemas.openxmlformats.org/officeDocument/2006/relationships/image" Target="../media/image28.png"/><Relationship Id="rId8"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cs.github.com/en/get-started/start-your-journey/about-github-and-git" TargetMode="External"/><Relationship Id="rId4" Type="http://schemas.openxmlformats.org/officeDocument/2006/relationships/image" Target="../media/image33.png"/><Relationship Id="rId5" Type="http://schemas.openxmlformats.org/officeDocument/2006/relationships/image" Target="../media/image44.png"/><Relationship Id="rId6" Type="http://schemas.openxmlformats.org/officeDocument/2006/relationships/image" Target="../media/image34.png"/><Relationship Id="rId7"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ocs.google.com/document/d/1TDKyQORQsIDRSVgUmC1YPdCkF72GijtB/edit#heading=h.gjdgx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8.png"/><Relationship Id="rId4" Type="http://schemas.openxmlformats.org/officeDocument/2006/relationships/image" Target="../media/image17.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javatpoint.com/java-data-types"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hyperlink" Target="https://cs-fundamentals.com/java-programming/java-primitive-data-types" TargetMode="External"/><Relationship Id="rId5" Type="http://schemas.openxmlformats.org/officeDocument/2006/relationships/image" Target="../media/image9.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707725" y="141950"/>
            <a:ext cx="7031700" cy="1279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990"/>
              <a:buNone/>
            </a:pPr>
            <a:r>
              <a:rPr lang="en" sz="3780"/>
              <a:t>Language Fundamentals</a:t>
            </a:r>
            <a:endParaRPr sz="3780"/>
          </a:p>
        </p:txBody>
      </p:sp>
      <p:sp>
        <p:nvSpPr>
          <p:cNvPr id="61" name="Google Shape;61;p1"/>
          <p:cNvSpPr txBox="1"/>
          <p:nvPr>
            <p:ph idx="1" type="subTitle"/>
          </p:nvPr>
        </p:nvSpPr>
        <p:spPr>
          <a:xfrm>
            <a:off x="499825" y="2604375"/>
            <a:ext cx="4140000" cy="10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Chapter 02</a:t>
            </a:r>
            <a:endParaRPr/>
          </a:p>
        </p:txBody>
      </p:sp>
      <p:pic>
        <p:nvPicPr>
          <p:cNvPr id="62" name="Google Shape;62;p1"/>
          <p:cNvPicPr preferRelativeResize="0"/>
          <p:nvPr/>
        </p:nvPicPr>
        <p:blipFill rotWithShape="1">
          <a:blip r:embed="rId3">
            <a:alphaModFix/>
          </a:blip>
          <a:srcRect b="0" l="0" r="0" t="0"/>
          <a:stretch/>
        </p:blipFill>
        <p:spPr>
          <a:xfrm>
            <a:off x="3191325" y="1711775"/>
            <a:ext cx="3407350" cy="318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311700" y="1747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Quality Code: Variable Naming Conventions</a:t>
            </a:r>
            <a:endParaRPr/>
          </a:p>
        </p:txBody>
      </p:sp>
      <p:sp>
        <p:nvSpPr>
          <p:cNvPr id="154" name="Google Shape;154;p12"/>
          <p:cNvSpPr txBox="1"/>
          <p:nvPr>
            <p:ph idx="1" type="body"/>
          </p:nvPr>
        </p:nvSpPr>
        <p:spPr>
          <a:xfrm>
            <a:off x="229100" y="747400"/>
            <a:ext cx="4982100" cy="3710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500"/>
              <a:t>Follow Java naming conventions and create meaningful identifiers for variables</a:t>
            </a:r>
            <a:endParaRPr sz="1500"/>
          </a:p>
          <a:p>
            <a:pPr indent="-323850" lvl="0" marL="457200" rtl="0" algn="l">
              <a:lnSpc>
                <a:spcPct val="105000"/>
              </a:lnSpc>
              <a:spcBef>
                <a:spcPts val="1200"/>
              </a:spcBef>
              <a:spcAft>
                <a:spcPts val="0"/>
              </a:spcAft>
              <a:buSzPts val="1500"/>
              <a:buChar char="●"/>
            </a:pPr>
            <a:r>
              <a:rPr lang="en" sz="1500"/>
              <a:t>Use meaningful names</a:t>
            </a:r>
            <a:endParaRPr sz="1500"/>
          </a:p>
          <a:p>
            <a:pPr indent="-323850" lvl="0" marL="457200" rtl="0" algn="l">
              <a:lnSpc>
                <a:spcPct val="105000"/>
              </a:lnSpc>
              <a:spcBef>
                <a:spcPts val="0"/>
              </a:spcBef>
              <a:spcAft>
                <a:spcPts val="0"/>
              </a:spcAft>
              <a:buSzPts val="1500"/>
              <a:buChar char="●"/>
            </a:pPr>
            <a:r>
              <a:rPr lang="en" sz="1500"/>
              <a:t>Do not use one letter variable names</a:t>
            </a:r>
            <a:endParaRPr sz="1500"/>
          </a:p>
          <a:p>
            <a:pPr indent="-323850" lvl="0" marL="457200" rtl="0" algn="l">
              <a:lnSpc>
                <a:spcPct val="105000"/>
              </a:lnSpc>
              <a:spcBef>
                <a:spcPts val="0"/>
              </a:spcBef>
              <a:spcAft>
                <a:spcPts val="0"/>
              </a:spcAft>
              <a:buSzPts val="1500"/>
              <a:buChar char="●"/>
            </a:pPr>
            <a:r>
              <a:rPr lang="en" sz="1500"/>
              <a:t>Begin with lowercase</a:t>
            </a:r>
            <a:endParaRPr sz="1500"/>
          </a:p>
          <a:p>
            <a:pPr indent="-323850" lvl="0" marL="457200" rtl="0" algn="l">
              <a:lnSpc>
                <a:spcPct val="105000"/>
              </a:lnSpc>
              <a:spcBef>
                <a:spcPts val="0"/>
              </a:spcBef>
              <a:spcAft>
                <a:spcPts val="0"/>
              </a:spcAft>
              <a:buSzPts val="1500"/>
              <a:buChar char="●"/>
            </a:pPr>
            <a:r>
              <a:rPr lang="en" sz="1500"/>
              <a:t>Multiple-word identifiers use camel case</a:t>
            </a:r>
            <a:endParaRPr sz="1500"/>
          </a:p>
          <a:p>
            <a:pPr indent="-323850" lvl="0" marL="914400" rtl="0" algn="l">
              <a:lnSpc>
                <a:spcPct val="105000"/>
              </a:lnSpc>
              <a:spcBef>
                <a:spcPts val="0"/>
              </a:spcBef>
              <a:spcAft>
                <a:spcPts val="0"/>
              </a:spcAft>
              <a:buSzPts val="1500"/>
              <a:buChar char="●"/>
            </a:pPr>
            <a:r>
              <a:rPr lang="en" sz="1500"/>
              <a:t>First word starts with lowercase letter</a:t>
            </a:r>
            <a:endParaRPr sz="1500"/>
          </a:p>
          <a:p>
            <a:pPr indent="-323850" lvl="0" marL="914400" rtl="0" algn="l">
              <a:lnSpc>
                <a:spcPct val="105000"/>
              </a:lnSpc>
              <a:spcBef>
                <a:spcPts val="0"/>
              </a:spcBef>
              <a:spcAft>
                <a:spcPts val="0"/>
              </a:spcAft>
              <a:buSzPts val="1500"/>
              <a:buChar char="●"/>
            </a:pPr>
            <a:r>
              <a:rPr lang="en" sz="1500"/>
              <a:t>Each remaining word starts with upper case</a:t>
            </a:r>
            <a:endParaRPr sz="1500"/>
          </a:p>
        </p:txBody>
      </p:sp>
      <p:pic>
        <p:nvPicPr>
          <p:cNvPr descr="Icon&#10;&#10;Description automatically generated" id="155" name="Google Shape;155;p12"/>
          <p:cNvPicPr preferRelativeResize="0"/>
          <p:nvPr/>
        </p:nvPicPr>
        <p:blipFill rotWithShape="1">
          <a:blip r:embed="rId3">
            <a:alphaModFix/>
          </a:blip>
          <a:srcRect b="0" l="0" r="0" t="0"/>
          <a:stretch/>
        </p:blipFill>
        <p:spPr>
          <a:xfrm>
            <a:off x="1151000" y="3038700"/>
            <a:ext cx="1815225" cy="1336500"/>
          </a:xfrm>
          <a:prstGeom prst="rect">
            <a:avLst/>
          </a:prstGeom>
          <a:noFill/>
          <a:ln>
            <a:noFill/>
          </a:ln>
        </p:spPr>
      </p:pic>
      <p:graphicFrame>
        <p:nvGraphicFramePr>
          <p:cNvPr id="156" name="Google Shape;156;p12"/>
          <p:cNvGraphicFramePr/>
          <p:nvPr/>
        </p:nvGraphicFramePr>
        <p:xfrm>
          <a:off x="5594100" y="1967025"/>
          <a:ext cx="3000000" cy="3000000"/>
        </p:xfrm>
        <a:graphic>
          <a:graphicData uri="http://schemas.openxmlformats.org/drawingml/2006/table">
            <a:tbl>
              <a:tblPr>
                <a:noFill/>
                <a:tableStyleId>{23E165C5-5ACF-4A67-BD68-2D657C78EA5B}</a:tableStyleId>
              </a:tblPr>
              <a:tblGrid>
                <a:gridCol w="1454700"/>
                <a:gridCol w="145470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bad</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NUMBER</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bad</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count</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 little better</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students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A little better</a:t>
                      </a:r>
                      <a:endParaRPr sz="1400" u="none" cap="none" strike="noStrike">
                        <a:solidFill>
                          <a:schemeClr val="dk1"/>
                        </a:solidFil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totalStudents</a:t>
                      </a:r>
                      <a:endParaRPr sz="1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best</a:t>
                      </a:r>
                      <a:endParaRPr sz="1400" u="none" cap="none" strike="noStrike">
                        <a:solidFill>
                          <a:schemeClr val="dk1"/>
                        </a:solidFill>
                      </a:endParaRPr>
                    </a:p>
                  </a:txBody>
                  <a:tcPr marT="91425" marB="91425" marR="91425" marL="91425"/>
                </a:tc>
              </a:tr>
            </a:tbl>
          </a:graphicData>
        </a:graphic>
      </p:graphicFrame>
      <p:sp>
        <p:nvSpPr>
          <p:cNvPr id="157" name="Google Shape;157;p12"/>
          <p:cNvSpPr txBox="1"/>
          <p:nvPr/>
        </p:nvSpPr>
        <p:spPr>
          <a:xfrm>
            <a:off x="5526525" y="907063"/>
            <a:ext cx="3439200" cy="900300"/>
          </a:xfrm>
          <a:prstGeom prst="rect">
            <a:avLst/>
          </a:prstGeom>
          <a:noFill/>
          <a:ln>
            <a:noFill/>
          </a:ln>
        </p:spPr>
        <p:txBody>
          <a:bodyPr anchorCtr="0" anchor="t" bIns="91425" lIns="91425" spcFirstLastPara="1" rIns="91425" wrap="square" tIns="91425">
            <a:spAutoFit/>
          </a:bodyPr>
          <a:lstStyle/>
          <a:p>
            <a:pPr indent="0" lvl="0" marL="0" marR="0" rtl="0" algn="l">
              <a:lnSpc>
                <a:spcPct val="105000"/>
              </a:lnSpc>
              <a:spcBef>
                <a:spcPts val="0"/>
              </a:spcBef>
              <a:spcAft>
                <a:spcPts val="1200"/>
              </a:spcAft>
              <a:buClr>
                <a:srgbClr val="000000"/>
              </a:buClr>
              <a:buSzPts val="1500"/>
              <a:buFont typeface="Arial"/>
              <a:buNone/>
            </a:pPr>
            <a:r>
              <a:rPr b="0" i="0" lang="en" sz="1500" u="none" cap="none" strike="noStrike">
                <a:solidFill>
                  <a:srgbClr val="F3F3F3"/>
                </a:solidFill>
                <a:latin typeface="Arial"/>
                <a:ea typeface="Arial"/>
                <a:cs typeface="Arial"/>
                <a:sym typeface="Arial"/>
              </a:rPr>
              <a:t>What if I needed to create an identifier for a variable to hold the total number of students?</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a:off x="3503550" y="3522175"/>
            <a:ext cx="1910100" cy="5310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 this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229100" y="234775"/>
            <a:ext cx="3217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Initializing Variables</a:t>
            </a:r>
            <a:endParaRPr/>
          </a:p>
        </p:txBody>
      </p:sp>
      <p:sp>
        <p:nvSpPr>
          <p:cNvPr id="164" name="Google Shape;164;p13"/>
          <p:cNvSpPr txBox="1"/>
          <p:nvPr>
            <p:ph idx="1" type="body"/>
          </p:nvPr>
        </p:nvSpPr>
        <p:spPr>
          <a:xfrm>
            <a:off x="101450" y="807475"/>
            <a:ext cx="5763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t>Declare variables by defining what data type. The type determines the amount of memory needed to store the value. </a:t>
            </a:r>
            <a:endParaRPr sz="1500"/>
          </a:p>
          <a:p>
            <a:pPr indent="0" lvl="0" marL="0" rtl="0" algn="l">
              <a:lnSpc>
                <a:spcPct val="115000"/>
              </a:lnSpc>
              <a:spcBef>
                <a:spcPts val="1200"/>
              </a:spcBef>
              <a:spcAft>
                <a:spcPts val="0"/>
              </a:spcAft>
              <a:buSzPts val="1800"/>
              <a:buNone/>
            </a:pPr>
            <a:r>
              <a:rPr lang="en" sz="1500"/>
              <a:t>Initializing a variable means to assign an initial value to it (i.e., before it is used at all).</a:t>
            </a:r>
            <a:endParaRPr sz="1500"/>
          </a:p>
          <a:p>
            <a:pPr indent="0" lvl="0" marL="0" rtl="0" algn="l">
              <a:lnSpc>
                <a:spcPct val="115000"/>
              </a:lnSpc>
              <a:spcBef>
                <a:spcPts val="1200"/>
              </a:spcBef>
              <a:spcAft>
                <a:spcPts val="0"/>
              </a:spcAft>
              <a:buSzPts val="1800"/>
              <a:buNone/>
            </a:pPr>
            <a:r>
              <a:rPr lang="en" sz="1500"/>
              <a:t>You can declare and initialize in one step</a:t>
            </a:r>
            <a:endParaRPr sz="1500"/>
          </a:p>
          <a:p>
            <a:pPr indent="0" lvl="0" marL="0" rtl="0" algn="l">
              <a:lnSpc>
                <a:spcPct val="115000"/>
              </a:lnSpc>
              <a:spcBef>
                <a:spcPts val="1200"/>
              </a:spcBef>
              <a:spcAft>
                <a:spcPts val="1200"/>
              </a:spcAft>
              <a:buSzPts val="1800"/>
              <a:buNone/>
            </a:pPr>
            <a:r>
              <a:t/>
            </a:r>
            <a:endParaRPr sz="1500"/>
          </a:p>
        </p:txBody>
      </p:sp>
      <p:pic>
        <p:nvPicPr>
          <p:cNvPr id="165" name="Google Shape;165;p13"/>
          <p:cNvPicPr preferRelativeResize="0"/>
          <p:nvPr/>
        </p:nvPicPr>
        <p:blipFill rotWithShape="1">
          <a:blip r:embed="rId3">
            <a:alphaModFix/>
          </a:blip>
          <a:srcRect b="0" l="13703" r="0" t="0"/>
          <a:stretch/>
        </p:blipFill>
        <p:spPr>
          <a:xfrm>
            <a:off x="161525" y="3027000"/>
            <a:ext cx="5271225" cy="928250"/>
          </a:xfrm>
          <a:prstGeom prst="rect">
            <a:avLst/>
          </a:prstGeom>
          <a:noFill/>
          <a:ln>
            <a:noFill/>
          </a:ln>
        </p:spPr>
      </p:pic>
      <p:pic>
        <p:nvPicPr>
          <p:cNvPr id="166" name="Google Shape;166;p13"/>
          <p:cNvPicPr preferRelativeResize="0"/>
          <p:nvPr/>
        </p:nvPicPr>
        <p:blipFill rotWithShape="1">
          <a:blip r:embed="rId4">
            <a:alphaModFix/>
          </a:blip>
          <a:srcRect b="0" l="0" r="0" t="0"/>
          <a:stretch/>
        </p:blipFill>
        <p:spPr>
          <a:xfrm>
            <a:off x="248988" y="4000054"/>
            <a:ext cx="5096300" cy="858125"/>
          </a:xfrm>
          <a:prstGeom prst="rect">
            <a:avLst/>
          </a:prstGeom>
          <a:noFill/>
          <a:ln>
            <a:noFill/>
          </a:ln>
        </p:spPr>
      </p:pic>
      <p:pic>
        <p:nvPicPr>
          <p:cNvPr id="167" name="Google Shape;167;p13"/>
          <p:cNvPicPr preferRelativeResize="0"/>
          <p:nvPr/>
        </p:nvPicPr>
        <p:blipFill rotWithShape="1">
          <a:blip r:embed="rId5">
            <a:alphaModFix/>
          </a:blip>
          <a:srcRect b="0" l="0" r="6975" t="0"/>
          <a:stretch/>
        </p:blipFill>
        <p:spPr>
          <a:xfrm>
            <a:off x="5948425" y="648850"/>
            <a:ext cx="3157325" cy="802625"/>
          </a:xfrm>
          <a:prstGeom prst="rect">
            <a:avLst/>
          </a:prstGeom>
          <a:noFill/>
          <a:ln>
            <a:noFill/>
          </a:ln>
        </p:spPr>
      </p:pic>
      <p:pic>
        <p:nvPicPr>
          <p:cNvPr id="168" name="Google Shape;168;p13"/>
          <p:cNvPicPr preferRelativeResize="0"/>
          <p:nvPr/>
        </p:nvPicPr>
        <p:blipFill rotWithShape="1">
          <a:blip r:embed="rId6">
            <a:alphaModFix/>
          </a:blip>
          <a:srcRect b="0" l="0" r="0" t="0"/>
          <a:stretch/>
        </p:blipFill>
        <p:spPr>
          <a:xfrm>
            <a:off x="3921399" y="2240400"/>
            <a:ext cx="4218784" cy="662700"/>
          </a:xfrm>
          <a:prstGeom prst="rect">
            <a:avLst/>
          </a:prstGeom>
          <a:noFill/>
          <a:ln>
            <a:noFill/>
          </a:ln>
        </p:spPr>
      </p:pic>
      <p:sp>
        <p:nvSpPr>
          <p:cNvPr id="169" name="Google Shape;169;p13"/>
          <p:cNvSpPr/>
          <p:nvPr/>
        </p:nvSpPr>
        <p:spPr>
          <a:xfrm rot="679477">
            <a:off x="5270962" y="3826375"/>
            <a:ext cx="3671177" cy="814451"/>
          </a:xfrm>
          <a:prstGeom prst="leftArrowCallout">
            <a:avLst>
              <a:gd fmla="val 25000" name="adj1"/>
              <a:gd fmla="val 25000" name="adj2"/>
              <a:gd fmla="val 25000" name="adj3"/>
              <a:gd fmla="val 92553"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Error: A variable that is declared but not initialized does not have a defined value, hence it cannot be used until it is assigned a value.</a:t>
            </a:r>
            <a:endParaRPr b="0" i="0" sz="1100" u="none" cap="none" strike="noStrike">
              <a:solidFill>
                <a:schemeClr val="dk1"/>
              </a:solidFill>
              <a:latin typeface="Arial"/>
              <a:ea typeface="Arial"/>
              <a:cs typeface="Arial"/>
              <a:sym typeface="Arial"/>
            </a:endParaRPr>
          </a:p>
        </p:txBody>
      </p:sp>
      <p:sp>
        <p:nvSpPr>
          <p:cNvPr id="170" name="Google Shape;170;p13"/>
          <p:cNvSpPr/>
          <p:nvPr/>
        </p:nvSpPr>
        <p:spPr>
          <a:xfrm>
            <a:off x="5570125" y="1339700"/>
            <a:ext cx="2286000" cy="6141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Read as assign 4 to the radius and not radius equals 4</a:t>
            </a:r>
            <a:endParaRPr b="0" i="0" sz="1100" u="none" cap="none" strike="noStrike">
              <a:solidFill>
                <a:srgbClr val="000000"/>
              </a:solidFill>
              <a:latin typeface="Arial"/>
              <a:ea typeface="Arial"/>
              <a:cs typeface="Arial"/>
              <a:sym typeface="Arial"/>
            </a:endParaRPr>
          </a:p>
        </p:txBody>
      </p:sp>
      <p:sp>
        <p:nvSpPr>
          <p:cNvPr id="171" name="Google Shape;171;p13"/>
          <p:cNvSpPr/>
          <p:nvPr/>
        </p:nvSpPr>
        <p:spPr>
          <a:xfrm rot="914480">
            <a:off x="4327583" y="324608"/>
            <a:ext cx="1639879" cy="614090"/>
          </a:xfrm>
          <a:prstGeom prst="rightArrowCallout">
            <a:avLst>
              <a:gd fmla="val 25000" name="adj1"/>
              <a:gd fmla="val 25000" name="adj2"/>
              <a:gd fmla="val 25000" name="adj3"/>
              <a:gd fmla="val 8005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This means allocate memory to hold a double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66800" y="2660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Declare and Initialize </a:t>
            </a:r>
            <a:endParaRPr/>
          </a:p>
        </p:txBody>
      </p:sp>
      <p:sp>
        <p:nvSpPr>
          <p:cNvPr id="177" name="Google Shape;177;p14"/>
          <p:cNvSpPr txBox="1"/>
          <p:nvPr>
            <p:ph idx="1" type="body"/>
          </p:nvPr>
        </p:nvSpPr>
        <p:spPr>
          <a:xfrm>
            <a:off x="311700" y="838700"/>
            <a:ext cx="8520600" cy="139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700"/>
              <a:t>You can declare and initialize variables in one step.</a:t>
            </a:r>
            <a:endParaRPr sz="1700"/>
          </a:p>
          <a:p>
            <a:pPr indent="-336550" lvl="0" marL="457200" rtl="0" algn="l">
              <a:lnSpc>
                <a:spcPct val="115000"/>
              </a:lnSpc>
              <a:spcBef>
                <a:spcPts val="1200"/>
              </a:spcBef>
              <a:spcAft>
                <a:spcPts val="0"/>
              </a:spcAft>
              <a:buClr>
                <a:srgbClr val="F3F3F3"/>
              </a:buClr>
              <a:buSzPts val="1700"/>
              <a:buChar char="●"/>
            </a:pPr>
            <a:r>
              <a:rPr lang="en" sz="1700"/>
              <a:t>For decimal numbers if you leave off the suffix (f or d) the number defaults to a double</a:t>
            </a:r>
            <a:endParaRPr sz="1700"/>
          </a:p>
          <a:p>
            <a:pPr indent="-336550" lvl="0" marL="457200" rtl="0" algn="l">
              <a:lnSpc>
                <a:spcPct val="115000"/>
              </a:lnSpc>
              <a:spcBef>
                <a:spcPts val="0"/>
              </a:spcBef>
              <a:spcAft>
                <a:spcPts val="0"/>
              </a:spcAft>
              <a:buClr>
                <a:srgbClr val="F3F3F3"/>
              </a:buClr>
              <a:buSzPts val="1700"/>
              <a:buChar char="●"/>
            </a:pPr>
            <a:r>
              <a:rPr lang="en" sz="1700"/>
              <a:t>For this course you can use double which is the default. </a:t>
            </a:r>
            <a:endParaRPr sz="1700"/>
          </a:p>
        </p:txBody>
      </p:sp>
      <p:pic>
        <p:nvPicPr>
          <p:cNvPr id="178" name="Google Shape;178;p14"/>
          <p:cNvPicPr preferRelativeResize="0"/>
          <p:nvPr/>
        </p:nvPicPr>
        <p:blipFill rotWithShape="1">
          <a:blip r:embed="rId3">
            <a:alphaModFix/>
          </a:blip>
          <a:srcRect b="13538" l="0" r="0" t="0"/>
          <a:stretch/>
        </p:blipFill>
        <p:spPr>
          <a:xfrm>
            <a:off x="366800" y="2571750"/>
            <a:ext cx="7538025" cy="1837700"/>
          </a:xfrm>
          <a:prstGeom prst="rect">
            <a:avLst/>
          </a:prstGeom>
          <a:noFill/>
          <a:ln>
            <a:noFill/>
          </a:ln>
        </p:spPr>
      </p:pic>
      <p:sp>
        <p:nvSpPr>
          <p:cNvPr id="179" name="Google Shape;179;p14"/>
          <p:cNvSpPr/>
          <p:nvPr/>
        </p:nvSpPr>
        <p:spPr>
          <a:xfrm>
            <a:off x="3706700" y="3572725"/>
            <a:ext cx="5180700" cy="1230000"/>
          </a:xfrm>
          <a:prstGeom prst="leftArrowCallout">
            <a:avLst>
              <a:gd fmla="val 25000" name="adj1"/>
              <a:gd fmla="val 25000" name="adj2"/>
              <a:gd fmla="val 25000" name="adj3"/>
              <a:gd fmla="val 90594"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you leave off the “f” for a float would get error that says it cannot convert double to float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you left off the “d” for a double there is no issue (which is the default)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311700" y="197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Constants</a:t>
            </a:r>
            <a:endParaRPr/>
          </a:p>
        </p:txBody>
      </p:sp>
      <p:sp>
        <p:nvSpPr>
          <p:cNvPr id="185" name="Google Shape;185;p15"/>
          <p:cNvSpPr txBox="1"/>
          <p:nvPr>
            <p:ph idx="1" type="body"/>
          </p:nvPr>
        </p:nvSpPr>
        <p:spPr>
          <a:xfrm>
            <a:off x="266650" y="736075"/>
            <a:ext cx="8520600" cy="407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Constants are used to store a value that will not be changed when the program runs. Constants can be beneficial so information is not hardcoded in the program. More on this later. </a:t>
            </a:r>
            <a:endParaRPr sz="1600"/>
          </a:p>
          <a:p>
            <a:pPr indent="-330200" lvl="0" marL="457200" rtl="0" algn="l">
              <a:lnSpc>
                <a:spcPct val="115000"/>
              </a:lnSpc>
              <a:spcBef>
                <a:spcPts val="1200"/>
              </a:spcBef>
              <a:spcAft>
                <a:spcPts val="0"/>
              </a:spcAft>
              <a:buSzPts val="1600"/>
              <a:buChar char="●"/>
            </a:pPr>
            <a:r>
              <a:rPr lang="en" sz="1600"/>
              <a:t>Declare and initialize using final keyword with name and data type</a:t>
            </a:r>
            <a:endParaRPr sz="1600"/>
          </a:p>
          <a:p>
            <a:pPr indent="-330200" lvl="0" marL="457200" rtl="0" algn="l">
              <a:lnSpc>
                <a:spcPct val="115000"/>
              </a:lnSpc>
              <a:spcBef>
                <a:spcPts val="0"/>
              </a:spcBef>
              <a:spcAft>
                <a:spcPts val="0"/>
              </a:spcAft>
              <a:buSzPts val="1600"/>
              <a:buChar char="●"/>
            </a:pPr>
            <a:r>
              <a:rPr lang="en" sz="1600"/>
              <a:t>Enough memory will be allocated for that data type but it will be read only memory</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rPr lang="en" sz="1600"/>
              <a:t>Naming conventions:</a:t>
            </a:r>
            <a:endParaRPr sz="1600"/>
          </a:p>
          <a:p>
            <a:pPr indent="-330200" lvl="0" marL="457200" rtl="0" algn="l">
              <a:lnSpc>
                <a:spcPct val="115000"/>
              </a:lnSpc>
              <a:spcBef>
                <a:spcPts val="1200"/>
              </a:spcBef>
              <a:spcAft>
                <a:spcPts val="0"/>
              </a:spcAft>
              <a:buSzPts val="1600"/>
              <a:buChar char="●"/>
            </a:pPr>
            <a:r>
              <a:rPr lang="en" sz="1600"/>
              <a:t>Using meaningful names</a:t>
            </a:r>
            <a:endParaRPr sz="1600"/>
          </a:p>
          <a:p>
            <a:pPr indent="-330200" lvl="0" marL="457200" rtl="0" algn="l">
              <a:lnSpc>
                <a:spcPct val="115000"/>
              </a:lnSpc>
              <a:spcBef>
                <a:spcPts val="0"/>
              </a:spcBef>
              <a:spcAft>
                <a:spcPts val="0"/>
              </a:spcAft>
              <a:buSzPts val="1600"/>
              <a:buChar char="●"/>
            </a:pPr>
            <a:r>
              <a:rPr lang="en" sz="1600"/>
              <a:t>Use all uppercase</a:t>
            </a:r>
            <a:endParaRPr sz="1600"/>
          </a:p>
          <a:p>
            <a:pPr indent="-330200" lvl="0" marL="457200" rtl="0" algn="l">
              <a:lnSpc>
                <a:spcPct val="115000"/>
              </a:lnSpc>
              <a:spcBef>
                <a:spcPts val="0"/>
              </a:spcBef>
              <a:spcAft>
                <a:spcPts val="0"/>
              </a:spcAft>
              <a:buSzPts val="1600"/>
              <a:buChar char="●"/>
            </a:pPr>
            <a:r>
              <a:rPr lang="en" sz="1600"/>
              <a:t>Words separated with underscore</a:t>
            </a:r>
            <a:endParaRPr sz="1600"/>
          </a:p>
        </p:txBody>
      </p:sp>
      <p:pic>
        <p:nvPicPr>
          <p:cNvPr id="186" name="Google Shape;186;p15"/>
          <p:cNvPicPr preferRelativeResize="0"/>
          <p:nvPr/>
        </p:nvPicPr>
        <p:blipFill rotWithShape="1">
          <a:blip r:embed="rId3">
            <a:alphaModFix/>
          </a:blip>
          <a:srcRect b="0" l="0" r="0" t="0"/>
          <a:stretch/>
        </p:blipFill>
        <p:spPr>
          <a:xfrm>
            <a:off x="448188" y="2729900"/>
            <a:ext cx="3590925" cy="38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Number Literals</a:t>
            </a:r>
            <a:endParaRPr/>
          </a:p>
        </p:txBody>
      </p:sp>
      <p:sp>
        <p:nvSpPr>
          <p:cNvPr id="192" name="Google Shape;192;p16"/>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literal is a constant value assigned to an integer variable. For example, 15, 1,000,000, and .05 are the number literals in the following statements:</a:t>
            </a:r>
            <a:endParaRPr sz="3000">
              <a:solidFill>
                <a:srgbClr val="000000"/>
              </a:solidFill>
            </a:endParaRPr>
          </a:p>
          <a:p>
            <a:pPr indent="0" lvl="0" marL="0" rtl="0" algn="l">
              <a:lnSpc>
                <a:spcPct val="115000"/>
              </a:lnSpc>
              <a:spcBef>
                <a:spcPts val="1200"/>
              </a:spcBef>
              <a:spcAft>
                <a:spcPts val="1200"/>
              </a:spcAft>
              <a:buSzPts val="1800"/>
              <a:buNone/>
            </a:pPr>
            <a:r>
              <a:t/>
            </a:r>
            <a:endParaRPr/>
          </a:p>
        </p:txBody>
      </p:sp>
      <p:sp>
        <p:nvSpPr>
          <p:cNvPr id="193" name="Google Shape;193;p16"/>
          <p:cNvSpPr txBox="1"/>
          <p:nvPr/>
        </p:nvSpPr>
        <p:spPr>
          <a:xfrm>
            <a:off x="396700" y="1569750"/>
            <a:ext cx="6751500" cy="14175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just">
              <a:lnSpc>
                <a:spcPct val="90000"/>
              </a:lnSpc>
              <a:spcBef>
                <a:spcPts val="700"/>
              </a:spcBef>
              <a:spcAft>
                <a:spcPts val="0"/>
              </a:spcAft>
              <a:buClr>
                <a:srgbClr val="000000"/>
              </a:buClr>
              <a:buSzPts val="1600"/>
              <a:buFont typeface="Arial"/>
              <a:buNone/>
            </a:pPr>
            <a:r>
              <a:rPr b="1" i="0" lang="en" sz="1600" u="none" cap="none" strike="noStrike">
                <a:solidFill>
                  <a:srgbClr val="000000"/>
                </a:solidFill>
                <a:highlight>
                  <a:srgbClr val="FFE599"/>
                </a:highlight>
                <a:latin typeface="Arial"/>
                <a:ea typeface="Arial"/>
                <a:cs typeface="Arial"/>
                <a:sym typeface="Arial"/>
              </a:rPr>
              <a:t>type</a:t>
            </a:r>
            <a:r>
              <a:rPr b="1" i="0" lang="en" sz="1600" u="none" cap="none" strike="noStrike">
                <a:solidFill>
                  <a:srgbClr val="000000"/>
                </a:solidFill>
                <a:latin typeface="Arial"/>
                <a:ea typeface="Arial"/>
                <a:cs typeface="Arial"/>
                <a:sym typeface="Arial"/>
              </a:rPr>
              <a:t>  </a:t>
            </a:r>
            <a:r>
              <a:rPr b="1" i="0" lang="en" sz="1600" u="none" cap="none" strike="noStrike">
                <a:solidFill>
                  <a:srgbClr val="000000"/>
                </a:solidFill>
                <a:highlight>
                  <a:srgbClr val="B6D7A8"/>
                </a:highlight>
                <a:latin typeface="Arial"/>
                <a:ea typeface="Arial"/>
                <a:cs typeface="Arial"/>
                <a:sym typeface="Arial"/>
              </a:rPr>
              <a:t>variable identifier</a:t>
            </a:r>
            <a:r>
              <a:rPr b="1" i="0" lang="en" sz="1600" u="none" cap="none" strike="noStrike">
                <a:solidFill>
                  <a:srgbClr val="000000"/>
                </a:solidFill>
                <a:latin typeface="Arial"/>
                <a:ea typeface="Arial"/>
                <a:cs typeface="Arial"/>
                <a:sym typeface="Arial"/>
              </a:rPr>
              <a:t>  </a:t>
            </a:r>
            <a:r>
              <a:rPr b="1" i="0" lang="en" sz="1600" u="none" cap="none" strike="noStrike">
                <a:solidFill>
                  <a:srgbClr val="000000"/>
                </a:solidFill>
                <a:highlight>
                  <a:srgbClr val="A4C2F4"/>
                </a:highlight>
                <a:latin typeface="Arial"/>
                <a:ea typeface="Arial"/>
                <a:cs typeface="Arial"/>
                <a:sym typeface="Arial"/>
              </a:rPr>
              <a:t>assignment</a:t>
            </a:r>
            <a:r>
              <a:rPr b="1" i="0" lang="en" sz="1600" u="none" cap="none" strike="noStrike">
                <a:solidFill>
                  <a:srgbClr val="000000"/>
                </a:solidFill>
                <a:latin typeface="Arial"/>
                <a:ea typeface="Arial"/>
                <a:cs typeface="Arial"/>
                <a:sym typeface="Arial"/>
              </a:rPr>
              <a:t>   </a:t>
            </a:r>
            <a:r>
              <a:rPr b="1" i="0" lang="en" sz="1600" u="none" cap="none" strike="noStrike">
                <a:solidFill>
                  <a:srgbClr val="000000"/>
                </a:solidFill>
                <a:highlight>
                  <a:srgbClr val="D9D2E9"/>
                </a:highlight>
                <a:latin typeface="Arial"/>
                <a:ea typeface="Arial"/>
                <a:cs typeface="Arial"/>
                <a:sym typeface="Arial"/>
              </a:rPr>
              <a:t>literal</a:t>
            </a:r>
            <a:endParaRPr b="1" i="0" sz="1600" u="none" cap="none" strike="noStrike">
              <a:solidFill>
                <a:srgbClr val="D9EAD3"/>
              </a:solidFill>
              <a:highlight>
                <a:srgbClr val="D9D2E9"/>
              </a:highlight>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0" i="0" lang="en" sz="1600" u="none" cap="none" strike="noStrike">
                <a:solidFill>
                  <a:srgbClr val="000000"/>
                </a:solidFill>
                <a:highlight>
                  <a:srgbClr val="FFE599"/>
                </a:highlight>
                <a:latin typeface="Arial"/>
                <a:ea typeface="Arial"/>
                <a:cs typeface="Arial"/>
                <a:sym typeface="Arial"/>
              </a:rPr>
              <a:t>int</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B6D7A8"/>
                </a:highlight>
                <a:latin typeface="Arial"/>
                <a:ea typeface="Arial"/>
                <a:cs typeface="Arial"/>
                <a:sym typeface="Arial"/>
              </a:rPr>
              <a:t>years</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9FC5E8"/>
                </a:highlight>
                <a:latin typeface="Arial"/>
                <a:ea typeface="Arial"/>
                <a:cs typeface="Arial"/>
                <a:sym typeface="Arial"/>
              </a:rPr>
              <a:t>=</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D9D2E9"/>
                </a:highlight>
                <a:latin typeface="Arial"/>
                <a:ea typeface="Arial"/>
                <a:cs typeface="Arial"/>
                <a:sym typeface="Arial"/>
              </a:rPr>
              <a:t>15</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0" i="0" lang="en" sz="1600" u="none" cap="none" strike="noStrike">
                <a:solidFill>
                  <a:srgbClr val="000000"/>
                </a:solidFill>
                <a:highlight>
                  <a:srgbClr val="FFF2CC"/>
                </a:highlight>
                <a:latin typeface="Arial"/>
                <a:ea typeface="Arial"/>
                <a:cs typeface="Arial"/>
                <a:sym typeface="Arial"/>
              </a:rPr>
              <a:t>l</a:t>
            </a:r>
            <a:r>
              <a:rPr b="0" i="0" lang="en" sz="1600" u="none" cap="none" strike="noStrike">
                <a:solidFill>
                  <a:srgbClr val="000000"/>
                </a:solidFill>
                <a:highlight>
                  <a:srgbClr val="FFE599"/>
                </a:highlight>
                <a:latin typeface="Arial"/>
                <a:ea typeface="Arial"/>
                <a:cs typeface="Arial"/>
                <a:sym typeface="Arial"/>
              </a:rPr>
              <a:t>ong</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B6D7A8"/>
                </a:highlight>
                <a:latin typeface="Arial"/>
                <a:ea typeface="Arial"/>
                <a:cs typeface="Arial"/>
                <a:sym typeface="Arial"/>
              </a:rPr>
              <a:t>principal</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9FC5E8"/>
                </a:highlight>
                <a:latin typeface="Arial"/>
                <a:ea typeface="Arial"/>
                <a:cs typeface="Arial"/>
                <a:sym typeface="Arial"/>
              </a:rPr>
              <a:t>=</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D9D2E9"/>
                </a:highlight>
                <a:latin typeface="Arial"/>
                <a:ea typeface="Arial"/>
                <a:cs typeface="Arial"/>
                <a:sym typeface="Arial"/>
              </a:rPr>
              <a:t>1000000</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just">
              <a:lnSpc>
                <a:spcPct val="90000"/>
              </a:lnSpc>
              <a:spcBef>
                <a:spcPts val="900"/>
              </a:spcBef>
              <a:spcAft>
                <a:spcPts val="900"/>
              </a:spcAft>
              <a:buClr>
                <a:srgbClr val="000000"/>
              </a:buClr>
              <a:buSzPts val="1600"/>
              <a:buFont typeface="Arial"/>
              <a:buNone/>
            </a:pPr>
            <a:r>
              <a:rPr b="0" i="0" lang="en" sz="1600" u="none" cap="none" strike="noStrike">
                <a:solidFill>
                  <a:srgbClr val="000000"/>
                </a:solidFill>
                <a:highlight>
                  <a:srgbClr val="FFE599"/>
                </a:highlight>
                <a:latin typeface="Arial"/>
                <a:ea typeface="Arial"/>
                <a:cs typeface="Arial"/>
                <a:sym typeface="Arial"/>
              </a:rPr>
              <a:t>double</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B6D7A8"/>
                </a:highlight>
                <a:latin typeface="Arial"/>
                <a:ea typeface="Arial"/>
                <a:cs typeface="Arial"/>
                <a:sym typeface="Arial"/>
              </a:rPr>
              <a:t>rate</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A4C2F4"/>
                </a:highlight>
                <a:latin typeface="Arial"/>
                <a:ea typeface="Arial"/>
                <a:cs typeface="Arial"/>
                <a:sym typeface="Arial"/>
              </a:rPr>
              <a:t>=</a:t>
            </a:r>
            <a:r>
              <a:rPr b="0" i="0" lang="en" sz="1600" u="none" cap="none" strike="noStrike">
                <a:solidFill>
                  <a:srgbClr val="000000"/>
                </a:solidFill>
                <a:latin typeface="Arial"/>
                <a:ea typeface="Arial"/>
                <a:cs typeface="Arial"/>
                <a:sym typeface="Arial"/>
              </a:rPr>
              <a:t>  </a:t>
            </a:r>
            <a:r>
              <a:rPr b="0" i="0" lang="en" sz="1600" u="none" cap="none" strike="noStrike">
                <a:solidFill>
                  <a:srgbClr val="000000"/>
                </a:solidFill>
                <a:highlight>
                  <a:srgbClr val="D9D2E9"/>
                </a:highlight>
                <a:latin typeface="Arial"/>
                <a:ea typeface="Arial"/>
                <a:cs typeface="Arial"/>
                <a:sym typeface="Arial"/>
              </a:rPr>
              <a:t>.05</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
        <p:nvSpPr>
          <p:cNvPr id="194" name="Google Shape;194;p16"/>
          <p:cNvSpPr txBox="1"/>
          <p:nvPr/>
        </p:nvSpPr>
        <p:spPr>
          <a:xfrm>
            <a:off x="248700" y="3231750"/>
            <a:ext cx="87480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Arial"/>
                <a:ea typeface="Arial"/>
                <a:cs typeface="Arial"/>
                <a:sym typeface="Arial"/>
              </a:rPr>
              <a:t>I declare means allocate enough memory for that data type and the memory can be accessed by the identifier name.</a:t>
            </a:r>
            <a:endParaRPr b="0" i="0" sz="25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212400" y="1513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Integer Literals</a:t>
            </a:r>
            <a:endParaRPr/>
          </a:p>
        </p:txBody>
      </p:sp>
      <p:sp>
        <p:nvSpPr>
          <p:cNvPr id="200" name="Google Shape;200;p17"/>
          <p:cNvSpPr txBox="1"/>
          <p:nvPr>
            <p:ph idx="1" type="body"/>
          </p:nvPr>
        </p:nvSpPr>
        <p:spPr>
          <a:xfrm>
            <a:off x="113100" y="714650"/>
            <a:ext cx="8719200" cy="428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t>Integer literals are assumed to be of type int. An integer literal can be assigned to an integer variable as long as it can fit into the variable. A compilation error would occur if the literal were too large for the variable to hold. </a:t>
            </a:r>
            <a:endParaRPr sz="1600"/>
          </a:p>
          <a:p>
            <a:pPr indent="0" lvl="0" marL="0" rtl="0" algn="l">
              <a:lnSpc>
                <a:spcPct val="100000"/>
              </a:lnSpc>
              <a:spcBef>
                <a:spcPts val="0"/>
              </a:spcBef>
              <a:spcAft>
                <a:spcPts val="0"/>
              </a:spcAft>
              <a:buSzPts val="1800"/>
              <a:buNone/>
            </a:pPr>
            <a:r>
              <a:t/>
            </a:r>
            <a:endParaRPr sz="1600"/>
          </a:p>
          <a:p>
            <a:pPr indent="0" lvl="0" marL="457200" rtl="0" algn="l">
              <a:lnSpc>
                <a:spcPct val="115000"/>
              </a:lnSpc>
              <a:spcBef>
                <a:spcPts val="0"/>
              </a:spcBef>
              <a:spcAft>
                <a:spcPts val="0"/>
              </a:spcAft>
              <a:buSzPts val="1800"/>
              <a:buNone/>
            </a:pPr>
            <a:r>
              <a:rPr lang="en" sz="1600"/>
              <a:t>byte b = 1000; </a:t>
            </a:r>
            <a:endParaRPr sz="1600"/>
          </a:p>
          <a:p>
            <a:pPr indent="0" lvl="0" marL="0" rtl="0" algn="l">
              <a:lnSpc>
                <a:spcPct val="115000"/>
              </a:lnSpc>
              <a:spcBef>
                <a:spcPts val="1200"/>
              </a:spcBef>
              <a:spcAft>
                <a:spcPts val="0"/>
              </a:spcAft>
              <a:buSzPts val="1800"/>
              <a:buNone/>
            </a:pPr>
            <a:r>
              <a:t/>
            </a:r>
            <a:endParaRPr sz="1600"/>
          </a:p>
          <a:p>
            <a:pPr indent="457200" lvl="0" marL="0" rtl="0" algn="l">
              <a:lnSpc>
                <a:spcPct val="115000"/>
              </a:lnSpc>
              <a:spcBef>
                <a:spcPts val="1200"/>
              </a:spcBef>
              <a:spcAft>
                <a:spcPts val="0"/>
              </a:spcAft>
              <a:buSzPts val="1800"/>
              <a:buNone/>
            </a:pPr>
            <a:r>
              <a:rPr lang="en" sz="1600"/>
              <a:t>long bigNumber = 2147483647;    </a:t>
            </a:r>
            <a:endParaRPr sz="1600"/>
          </a:p>
          <a:p>
            <a:pPr indent="457200" lvl="0" marL="0" rtl="0" algn="l">
              <a:lnSpc>
                <a:spcPct val="115000"/>
              </a:lnSpc>
              <a:spcBef>
                <a:spcPts val="0"/>
              </a:spcBef>
              <a:spcAft>
                <a:spcPts val="0"/>
              </a:spcAft>
              <a:buSzPts val="1800"/>
              <a:buNone/>
            </a:pPr>
            <a:r>
              <a:rPr lang="en" sz="1600"/>
              <a:t>long bigNumber = 2147483648;  </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t/>
            </a:r>
            <a:endParaRPr sz="700"/>
          </a:p>
          <a:p>
            <a:pPr indent="0" lvl="0" marL="0" rtl="0" algn="l">
              <a:lnSpc>
                <a:spcPct val="115000"/>
              </a:lnSpc>
              <a:spcBef>
                <a:spcPts val="1200"/>
              </a:spcBef>
              <a:spcAft>
                <a:spcPts val="0"/>
              </a:spcAft>
              <a:buSzPts val="1800"/>
              <a:buNone/>
            </a:pPr>
            <a:r>
              <a:rPr lang="en" sz="1600"/>
              <a:t>You need to specify if it is a long with a suffix of “L” </a:t>
            </a:r>
            <a:endParaRPr sz="1600"/>
          </a:p>
          <a:p>
            <a:pPr indent="0" lvl="0" marL="457200" rtl="0" algn="l">
              <a:lnSpc>
                <a:spcPct val="115000"/>
              </a:lnSpc>
              <a:spcBef>
                <a:spcPts val="0"/>
              </a:spcBef>
              <a:spcAft>
                <a:spcPts val="0"/>
              </a:spcAft>
              <a:buSzPts val="1800"/>
              <a:buNone/>
            </a:pPr>
            <a:r>
              <a:rPr lang="en" sz="1600"/>
              <a:t>long bigNumber = 2147483648L;  </a:t>
            </a:r>
            <a:endParaRPr sz="1600"/>
          </a:p>
        </p:txBody>
      </p:sp>
      <p:pic>
        <p:nvPicPr>
          <p:cNvPr id="201" name="Google Shape;201;p17"/>
          <p:cNvPicPr preferRelativeResize="0"/>
          <p:nvPr/>
        </p:nvPicPr>
        <p:blipFill rotWithShape="1">
          <a:blip r:embed="rId3">
            <a:alphaModFix/>
          </a:blip>
          <a:srcRect b="0" l="0" r="0" t="0"/>
          <a:stretch/>
        </p:blipFill>
        <p:spPr>
          <a:xfrm>
            <a:off x="386500" y="2149525"/>
            <a:ext cx="3444550" cy="281525"/>
          </a:xfrm>
          <a:prstGeom prst="rect">
            <a:avLst/>
          </a:prstGeom>
          <a:noFill/>
          <a:ln>
            <a:noFill/>
          </a:ln>
        </p:spPr>
      </p:pic>
      <p:pic>
        <p:nvPicPr>
          <p:cNvPr id="202" name="Google Shape;202;p17"/>
          <p:cNvPicPr preferRelativeResize="0"/>
          <p:nvPr/>
        </p:nvPicPr>
        <p:blipFill rotWithShape="1">
          <a:blip r:embed="rId4">
            <a:alphaModFix/>
          </a:blip>
          <a:srcRect b="0" l="0" r="0" t="0"/>
          <a:stretch/>
        </p:blipFill>
        <p:spPr>
          <a:xfrm>
            <a:off x="280300" y="3226300"/>
            <a:ext cx="5161476" cy="867063"/>
          </a:xfrm>
          <a:prstGeom prst="rect">
            <a:avLst/>
          </a:prstGeom>
          <a:noFill/>
          <a:ln>
            <a:noFill/>
          </a:ln>
        </p:spPr>
      </p:pic>
      <p:sp>
        <p:nvSpPr>
          <p:cNvPr id="203" name="Google Shape;203;p17"/>
          <p:cNvSpPr/>
          <p:nvPr/>
        </p:nvSpPr>
        <p:spPr>
          <a:xfrm>
            <a:off x="3605500" y="2431050"/>
            <a:ext cx="5089200" cy="281400"/>
          </a:xfrm>
          <a:prstGeom prst="leftArrowCallout">
            <a:avLst>
              <a:gd fmla="val 25000" name="adj1"/>
              <a:gd fmla="val 25000" name="adj2"/>
              <a:gd fmla="val 25000" name="adj3"/>
              <a:gd fmla="val 91285"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Without the “L” suffix this is an int and in range of int </a:t>
            </a:r>
            <a:endParaRPr b="0" i="0" sz="1200" u="none" cap="none" strike="noStrike">
              <a:solidFill>
                <a:srgbClr val="000000"/>
              </a:solidFill>
              <a:latin typeface="Arial"/>
              <a:ea typeface="Arial"/>
              <a:cs typeface="Arial"/>
              <a:sym typeface="Arial"/>
            </a:endParaRPr>
          </a:p>
        </p:txBody>
      </p:sp>
      <p:sp>
        <p:nvSpPr>
          <p:cNvPr id="204" name="Google Shape;204;p17"/>
          <p:cNvSpPr/>
          <p:nvPr/>
        </p:nvSpPr>
        <p:spPr>
          <a:xfrm>
            <a:off x="3678650" y="2828675"/>
            <a:ext cx="4487400" cy="281400"/>
          </a:xfrm>
          <a:prstGeom prst="leftArrowCallout">
            <a:avLst>
              <a:gd fmla="val 25000" name="adj1"/>
              <a:gd fmla="val 25000" name="adj2"/>
              <a:gd fmla="val 25000" name="adj3"/>
              <a:gd fmla="val 9324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Error: Out of range of int </a:t>
            </a:r>
            <a:endParaRPr b="0" i="0" sz="1400" u="none" cap="none" strike="noStrike">
              <a:solidFill>
                <a:schemeClr val="lt1"/>
              </a:solidFill>
              <a:latin typeface="Arial"/>
              <a:ea typeface="Arial"/>
              <a:cs typeface="Arial"/>
              <a:sym typeface="Arial"/>
            </a:endParaRPr>
          </a:p>
        </p:txBody>
      </p:sp>
      <p:sp>
        <p:nvSpPr>
          <p:cNvPr id="205" name="Google Shape;205;p17"/>
          <p:cNvSpPr/>
          <p:nvPr/>
        </p:nvSpPr>
        <p:spPr>
          <a:xfrm>
            <a:off x="3918050" y="4701300"/>
            <a:ext cx="5053500" cy="398700"/>
          </a:xfrm>
          <a:prstGeom prst="leftArrowCallout">
            <a:avLst>
              <a:gd fmla="val 25000" name="adj1"/>
              <a:gd fmla="val 25000" name="adj2"/>
              <a:gd fmla="val 25000" name="adj3"/>
              <a:gd fmla="val 9324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With the “L” suffix this number is a long and in range</a:t>
            </a:r>
            <a:endParaRPr b="0" i="0" sz="1400" u="none" cap="none" strike="noStrike">
              <a:solidFill>
                <a:srgbClr val="000000"/>
              </a:solidFill>
              <a:latin typeface="Arial"/>
              <a:ea typeface="Arial"/>
              <a:cs typeface="Arial"/>
              <a:sym typeface="Arial"/>
            </a:endParaRPr>
          </a:p>
        </p:txBody>
      </p:sp>
      <p:sp>
        <p:nvSpPr>
          <p:cNvPr id="206" name="Google Shape;206;p17"/>
          <p:cNvSpPr/>
          <p:nvPr/>
        </p:nvSpPr>
        <p:spPr>
          <a:xfrm>
            <a:off x="2137200" y="1576825"/>
            <a:ext cx="6695100" cy="572700"/>
          </a:xfrm>
          <a:prstGeom prst="leftArrowCallout">
            <a:avLst>
              <a:gd fmla="val 25000" name="adj1"/>
              <a:gd fmla="val 25000" name="adj2"/>
              <a:gd fmla="val 25000" name="adj3"/>
              <a:gd fmla="val 69719"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Error: Out of range would cause a compilation error, 1000 cannot be stored in a variable of the byte type.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406250" y="161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Floating Point Literals</a:t>
            </a:r>
            <a:endParaRPr/>
          </a:p>
        </p:txBody>
      </p:sp>
      <p:sp>
        <p:nvSpPr>
          <p:cNvPr id="212" name="Google Shape;212;p18"/>
          <p:cNvSpPr txBox="1"/>
          <p:nvPr>
            <p:ph idx="1" type="body"/>
          </p:nvPr>
        </p:nvSpPr>
        <p:spPr>
          <a:xfrm>
            <a:off x="217300" y="653475"/>
            <a:ext cx="8520600" cy="1566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Values we assign to a floating-point variable</a:t>
            </a:r>
            <a:endParaRPr sz="1600"/>
          </a:p>
          <a:p>
            <a:pPr indent="-330200" lvl="0" marL="457200" rtl="0" algn="l">
              <a:lnSpc>
                <a:spcPct val="115000"/>
              </a:lnSpc>
              <a:spcBef>
                <a:spcPts val="0"/>
              </a:spcBef>
              <a:spcAft>
                <a:spcPts val="0"/>
              </a:spcAft>
              <a:buSzPts val="1600"/>
              <a:buChar char="▪"/>
            </a:pPr>
            <a:r>
              <a:rPr lang="en" sz="1600"/>
              <a:t>Floating point literals are assumed to be of type double</a:t>
            </a:r>
            <a:endParaRPr sz="1600"/>
          </a:p>
          <a:p>
            <a:pPr indent="-330200" lvl="0" marL="457200" rtl="0" algn="l">
              <a:lnSpc>
                <a:spcPct val="115000"/>
              </a:lnSpc>
              <a:spcBef>
                <a:spcPts val="0"/>
              </a:spcBef>
              <a:spcAft>
                <a:spcPts val="0"/>
              </a:spcAft>
              <a:buSzPts val="1600"/>
              <a:buChar char="▪"/>
            </a:pPr>
            <a:r>
              <a:rPr lang="en" sz="1600"/>
              <a:t>Can specify that a number is a float with the “f” or “F” suffix</a:t>
            </a:r>
            <a:endParaRPr sz="1600"/>
          </a:p>
          <a:p>
            <a:pPr indent="-330200" lvl="0" marL="457200" rtl="0" algn="l">
              <a:lnSpc>
                <a:spcPct val="115000"/>
              </a:lnSpc>
              <a:spcBef>
                <a:spcPts val="0"/>
              </a:spcBef>
              <a:spcAft>
                <a:spcPts val="0"/>
              </a:spcAft>
              <a:buSzPts val="1600"/>
              <a:buChar char="▪"/>
            </a:pPr>
            <a:r>
              <a:rPr lang="en" sz="1600"/>
              <a:t>Can specify that a number is a double with the “d” or “D” suffix - if leave off defaults to double</a:t>
            </a:r>
            <a:endParaRPr sz="1600"/>
          </a:p>
        </p:txBody>
      </p:sp>
      <p:pic>
        <p:nvPicPr>
          <p:cNvPr id="213" name="Google Shape;213;p18"/>
          <p:cNvPicPr preferRelativeResize="0"/>
          <p:nvPr/>
        </p:nvPicPr>
        <p:blipFill rotWithShape="1">
          <a:blip r:embed="rId3">
            <a:alphaModFix/>
          </a:blip>
          <a:srcRect b="0" l="0" r="0" t="0"/>
          <a:stretch/>
        </p:blipFill>
        <p:spPr>
          <a:xfrm>
            <a:off x="498975" y="2836175"/>
            <a:ext cx="5495925" cy="904875"/>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508488" y="4141238"/>
            <a:ext cx="5476875" cy="904875"/>
          </a:xfrm>
          <a:prstGeom prst="rect">
            <a:avLst/>
          </a:prstGeom>
          <a:noFill/>
          <a:ln>
            <a:noFill/>
          </a:ln>
        </p:spPr>
      </p:pic>
      <p:sp>
        <p:nvSpPr>
          <p:cNvPr id="215" name="Google Shape;215;p18"/>
          <p:cNvSpPr txBox="1"/>
          <p:nvPr/>
        </p:nvSpPr>
        <p:spPr>
          <a:xfrm>
            <a:off x="498975" y="2481575"/>
            <a:ext cx="54768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System.out.println("1.0 / 3.0 is " + 1.0 / 3.0);</a:t>
            </a:r>
            <a:endParaRPr b="1" i="0" sz="1400" u="none" cap="none" strike="noStrike">
              <a:solidFill>
                <a:srgbClr val="000000"/>
              </a:solidFill>
              <a:latin typeface="Arial"/>
              <a:ea typeface="Arial"/>
              <a:cs typeface="Arial"/>
              <a:sym typeface="Arial"/>
            </a:endParaRPr>
          </a:p>
        </p:txBody>
      </p:sp>
      <p:sp>
        <p:nvSpPr>
          <p:cNvPr id="216" name="Google Shape;216;p18"/>
          <p:cNvSpPr txBox="1"/>
          <p:nvPr/>
        </p:nvSpPr>
        <p:spPr>
          <a:xfrm>
            <a:off x="501250" y="3741050"/>
            <a:ext cx="54768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System.out.println("1.0F / 3.0F is " + 1.0F / 3.0F);</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Decimal Number</a:t>
            </a:r>
            <a:endParaRPr/>
          </a:p>
        </p:txBody>
      </p:sp>
      <p:sp>
        <p:nvSpPr>
          <p:cNvPr id="222" name="Google Shape;222;p19"/>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700"/>
              <a:t>For decimal numbers if you leave off the suffix (f or d) the number defaults to a double</a:t>
            </a:r>
            <a:endParaRPr sz="1700"/>
          </a:p>
          <a:p>
            <a:pPr indent="-336550" lvl="0" marL="457200" rtl="0" algn="l">
              <a:lnSpc>
                <a:spcPct val="115000"/>
              </a:lnSpc>
              <a:spcBef>
                <a:spcPts val="0"/>
              </a:spcBef>
              <a:spcAft>
                <a:spcPts val="0"/>
              </a:spcAft>
              <a:buSzPts val="1700"/>
              <a:buChar char="●"/>
            </a:pPr>
            <a:r>
              <a:rPr lang="en" sz="1700"/>
              <a:t>float floatValue = 71.71f;  </a:t>
            </a:r>
            <a:endParaRPr sz="1700"/>
          </a:p>
          <a:p>
            <a:pPr indent="-336550" lvl="1" marL="914400" rtl="0" algn="l">
              <a:lnSpc>
                <a:spcPct val="115000"/>
              </a:lnSpc>
              <a:spcBef>
                <a:spcPts val="0"/>
              </a:spcBef>
              <a:spcAft>
                <a:spcPts val="0"/>
              </a:spcAft>
              <a:buSzPts val="1700"/>
              <a:buChar char="o"/>
            </a:pPr>
            <a:r>
              <a:rPr lang="en" sz="1700"/>
              <a:t>If you leave off the “f” would get error that says it cannot convert double to float</a:t>
            </a:r>
            <a:endParaRPr sz="1700"/>
          </a:p>
          <a:p>
            <a:pPr indent="-336550" lvl="0" marL="457200" rtl="0" algn="l">
              <a:lnSpc>
                <a:spcPct val="115000"/>
              </a:lnSpc>
              <a:spcBef>
                <a:spcPts val="0"/>
              </a:spcBef>
              <a:spcAft>
                <a:spcPts val="0"/>
              </a:spcAft>
              <a:buSzPts val="1700"/>
              <a:buChar char="●"/>
            </a:pPr>
            <a:r>
              <a:rPr lang="en" sz="1700"/>
              <a:t>double doubleValue = 12345.234d; </a:t>
            </a:r>
            <a:endParaRPr sz="1700"/>
          </a:p>
          <a:p>
            <a:pPr indent="-336550" lvl="1" marL="914400" rtl="0" algn="l">
              <a:lnSpc>
                <a:spcPct val="115000"/>
              </a:lnSpc>
              <a:spcBef>
                <a:spcPts val="0"/>
              </a:spcBef>
              <a:spcAft>
                <a:spcPts val="0"/>
              </a:spcAft>
              <a:buSzPts val="1700"/>
              <a:buChar char="o"/>
            </a:pPr>
            <a:r>
              <a:rPr lang="en" sz="1700"/>
              <a:t>If you left off the “d” there is no issue</a:t>
            </a:r>
            <a:endParaRPr sz="1700"/>
          </a:p>
          <a:p>
            <a:pPr indent="0" lvl="0" marL="914400" rtl="0" algn="l">
              <a:lnSpc>
                <a:spcPct val="115000"/>
              </a:lnSpc>
              <a:spcBef>
                <a:spcPts val="1200"/>
              </a:spcBef>
              <a:spcAft>
                <a:spcPts val="0"/>
              </a:spcAft>
              <a:buSzPts val="1800"/>
              <a:buNone/>
            </a:pPr>
            <a:r>
              <a:t/>
            </a:r>
            <a:endParaRPr sz="1700"/>
          </a:p>
          <a:p>
            <a:pPr indent="-336550" lvl="0" marL="457200" rtl="0" algn="l">
              <a:lnSpc>
                <a:spcPct val="115000"/>
              </a:lnSpc>
              <a:spcBef>
                <a:spcPts val="1200"/>
              </a:spcBef>
              <a:spcAft>
                <a:spcPts val="0"/>
              </a:spcAft>
              <a:buSzPts val="1700"/>
              <a:buChar char="●"/>
            </a:pPr>
            <a:r>
              <a:rPr lang="en" sz="1700"/>
              <a:t>For this course, use double (which is the default)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Scientific Notation</a:t>
            </a:r>
            <a:endParaRPr/>
          </a:p>
        </p:txBody>
      </p:sp>
      <p:sp>
        <p:nvSpPr>
          <p:cNvPr id="228" name="Google Shape;228;p20"/>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Can specify floating point literals in scientific notation using E or e</a:t>
            </a:r>
            <a:endParaRPr/>
          </a:p>
          <a:p>
            <a:pPr indent="-342900" lvl="0" marL="457200" rtl="0" algn="l">
              <a:lnSpc>
                <a:spcPct val="115000"/>
              </a:lnSpc>
              <a:spcBef>
                <a:spcPts val="0"/>
              </a:spcBef>
              <a:spcAft>
                <a:spcPts val="0"/>
              </a:spcAft>
              <a:buSzPts val="1800"/>
              <a:buChar char="▪"/>
            </a:pPr>
            <a:r>
              <a:rPr lang="en"/>
              <a:t>How we write in math</a:t>
            </a:r>
            <a:endParaRPr/>
          </a:p>
          <a:p>
            <a:pPr indent="-342900" lvl="1" marL="914400" rtl="0" algn="l">
              <a:lnSpc>
                <a:spcPct val="115000"/>
              </a:lnSpc>
              <a:spcBef>
                <a:spcPts val="0"/>
              </a:spcBef>
              <a:spcAft>
                <a:spcPts val="0"/>
              </a:spcAft>
              <a:buSzPts val="1800"/>
              <a:buChar char="o"/>
            </a:pPr>
            <a:r>
              <a:rPr lang="en" sz="1800"/>
              <a:t>123.456 =&gt; 1.23456 X 10^2</a:t>
            </a:r>
            <a:endParaRPr sz="1800"/>
          </a:p>
          <a:p>
            <a:pPr indent="-342900" lvl="1" marL="914400" rtl="0" algn="l">
              <a:lnSpc>
                <a:spcPct val="115000"/>
              </a:lnSpc>
              <a:spcBef>
                <a:spcPts val="0"/>
              </a:spcBef>
              <a:spcAft>
                <a:spcPts val="0"/>
              </a:spcAft>
              <a:buSzPts val="1800"/>
              <a:buChar char="o"/>
            </a:pPr>
            <a:r>
              <a:rPr lang="en" sz="1800"/>
              <a:t>0.0123456 =&gt; 1.23456 X 10^(-2)</a:t>
            </a:r>
            <a:endParaRPr sz="1800"/>
          </a:p>
          <a:p>
            <a:pPr indent="-342900" lvl="0" marL="457200" rtl="0" algn="l">
              <a:lnSpc>
                <a:spcPct val="115000"/>
              </a:lnSpc>
              <a:spcBef>
                <a:spcPts val="0"/>
              </a:spcBef>
              <a:spcAft>
                <a:spcPts val="0"/>
              </a:spcAft>
              <a:buSzPts val="1800"/>
              <a:buChar char="▪"/>
            </a:pPr>
            <a:r>
              <a:rPr lang="en"/>
              <a:t>How to write In Java</a:t>
            </a:r>
            <a:endParaRPr/>
          </a:p>
          <a:p>
            <a:pPr indent="-342900" lvl="1" marL="914400" rtl="0" algn="l">
              <a:lnSpc>
                <a:spcPct val="115000"/>
              </a:lnSpc>
              <a:spcBef>
                <a:spcPts val="0"/>
              </a:spcBef>
              <a:spcAft>
                <a:spcPts val="0"/>
              </a:spcAft>
              <a:buSzPts val="1800"/>
              <a:buChar char="o"/>
            </a:pPr>
            <a:r>
              <a:rPr lang="en" sz="1800"/>
              <a:t>1.23456 x 10^2 =&gt; 1.23456E2   </a:t>
            </a:r>
            <a:endParaRPr sz="1800"/>
          </a:p>
          <a:p>
            <a:pPr indent="-342900" lvl="1" marL="914400" rtl="0" algn="l">
              <a:lnSpc>
                <a:spcPct val="115000"/>
              </a:lnSpc>
              <a:spcBef>
                <a:spcPts val="0"/>
              </a:spcBef>
              <a:spcAft>
                <a:spcPts val="0"/>
              </a:spcAft>
              <a:buSzPts val="1800"/>
              <a:buChar char="o"/>
            </a:pPr>
            <a:r>
              <a:rPr lang="en" sz="1800"/>
              <a:t>1.23456 X 10^(-2) =&gt; 1.23456E-2</a:t>
            </a:r>
            <a:endParaRPr sz="1800"/>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311700" y="2286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Operators and Evaluating Expressions</a:t>
            </a:r>
            <a:endParaRPr/>
          </a:p>
        </p:txBody>
      </p:sp>
      <p:pic>
        <p:nvPicPr>
          <p:cNvPr id="234" name="Google Shape;234;p21"/>
          <p:cNvPicPr preferRelativeResize="0"/>
          <p:nvPr/>
        </p:nvPicPr>
        <p:blipFill rotWithShape="1">
          <a:blip r:embed="rId3">
            <a:alphaModFix/>
          </a:blip>
          <a:srcRect b="0" l="0" r="0" t="0"/>
          <a:stretch/>
        </p:blipFill>
        <p:spPr>
          <a:xfrm>
            <a:off x="244075" y="801300"/>
            <a:ext cx="6038374" cy="2675775"/>
          </a:xfrm>
          <a:prstGeom prst="rect">
            <a:avLst/>
          </a:prstGeom>
          <a:noFill/>
          <a:ln>
            <a:noFill/>
          </a:ln>
        </p:spPr>
      </p:pic>
      <p:sp>
        <p:nvSpPr>
          <p:cNvPr id="235" name="Google Shape;235;p21"/>
          <p:cNvSpPr txBox="1"/>
          <p:nvPr/>
        </p:nvSpPr>
        <p:spPr>
          <a:xfrm>
            <a:off x="311700" y="3477075"/>
            <a:ext cx="8007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Recall from math the order of operators: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Parentheses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Noto Sans Symbols"/>
              <a:buAutoNum type="arabicPeriod"/>
            </a:pPr>
            <a:r>
              <a:rPr b="0" i="0" lang="en" sz="1600" u="none" cap="none" strike="noStrike">
                <a:solidFill>
                  <a:schemeClr val="dk1"/>
                </a:solidFill>
                <a:latin typeface="Arial"/>
                <a:ea typeface="Arial"/>
                <a:cs typeface="Arial"/>
                <a:sym typeface="Arial"/>
              </a:rPr>
              <a:t>exponents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   /   %		(multiplication, division, remainder) from left to right</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  - 		(addition, subtraction) from left to rights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2"/>
          <p:cNvPicPr preferRelativeResize="0"/>
          <p:nvPr/>
        </p:nvPicPr>
        <p:blipFill>
          <a:blip r:embed="rId3">
            <a:alphaModFix/>
          </a:blip>
          <a:stretch>
            <a:fillRect/>
          </a:stretch>
        </p:blipFill>
        <p:spPr>
          <a:xfrm>
            <a:off x="4495875" y="1913100"/>
            <a:ext cx="2407400" cy="3053276"/>
          </a:xfrm>
          <a:prstGeom prst="rect">
            <a:avLst/>
          </a:prstGeom>
          <a:noFill/>
          <a:ln>
            <a:noFill/>
          </a:ln>
        </p:spPr>
      </p:pic>
      <p:sp>
        <p:nvSpPr>
          <p:cNvPr id="68" name="Google Shape;68;p2"/>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Canvas and Teams </a:t>
            </a:r>
            <a:endParaRPr/>
          </a:p>
        </p:txBody>
      </p:sp>
      <p:sp>
        <p:nvSpPr>
          <p:cNvPr id="69" name="Google Shape;69;p2"/>
          <p:cNvSpPr txBox="1"/>
          <p:nvPr>
            <p:ph idx="1" type="body"/>
          </p:nvPr>
        </p:nvSpPr>
        <p:spPr>
          <a:xfrm>
            <a:off x="120400" y="667950"/>
            <a:ext cx="4331700" cy="436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t>Check in </a:t>
            </a:r>
            <a:endParaRPr sz="1400"/>
          </a:p>
          <a:p>
            <a:pPr indent="-317500" lvl="0" marL="457200" rtl="0" algn="l">
              <a:lnSpc>
                <a:spcPct val="115000"/>
              </a:lnSpc>
              <a:spcBef>
                <a:spcPts val="0"/>
              </a:spcBef>
              <a:spcAft>
                <a:spcPts val="0"/>
              </a:spcAft>
              <a:buSzPts val="1400"/>
              <a:buChar char="●"/>
            </a:pPr>
            <a:r>
              <a:rPr lang="en" sz="1400"/>
              <a:t>Survey - I have not finished looking at the surveys</a:t>
            </a:r>
            <a:endParaRPr sz="1400"/>
          </a:p>
          <a:p>
            <a:pPr indent="-317500" lvl="0" marL="457200" rtl="0" algn="l">
              <a:lnSpc>
                <a:spcPct val="115000"/>
              </a:lnSpc>
              <a:spcBef>
                <a:spcPts val="0"/>
              </a:spcBef>
              <a:spcAft>
                <a:spcPts val="0"/>
              </a:spcAft>
              <a:buSzPts val="1400"/>
              <a:buChar char="●"/>
            </a:pPr>
            <a:r>
              <a:rPr lang="en" sz="1400"/>
              <a:t>Team Collaboration </a:t>
            </a:r>
            <a:r>
              <a:rPr lang="en" sz="1100" u="sng">
                <a:solidFill>
                  <a:schemeClr val="hlink"/>
                </a:solidFill>
                <a:hlinkClick r:id="rId4"/>
              </a:rPr>
              <a:t>CS1050 Deb Harding | General | Microsoft Teams</a:t>
            </a:r>
            <a:endParaRPr sz="1400"/>
          </a:p>
          <a:p>
            <a:pPr indent="-317500" lvl="0" marL="457200" rtl="0" algn="l">
              <a:lnSpc>
                <a:spcPct val="115000"/>
              </a:lnSpc>
              <a:spcBef>
                <a:spcPts val="0"/>
              </a:spcBef>
              <a:spcAft>
                <a:spcPts val="0"/>
              </a:spcAft>
              <a:buSzPts val="1400"/>
              <a:buChar char="●"/>
            </a:pPr>
            <a:r>
              <a:rPr lang="en" sz="1400"/>
              <a:t>Book - </a:t>
            </a:r>
            <a:r>
              <a:rPr lang="en" sz="1400" u="sng">
                <a:solidFill>
                  <a:schemeClr val="hlink"/>
                </a:solidFill>
                <a:hlinkClick r:id="rId5"/>
              </a:rPr>
              <a:t>https://runestone.academy/ns/books/published/csjava/index.html?mode=browsing</a:t>
            </a:r>
            <a:r>
              <a:rPr lang="en" sz="1400"/>
              <a:t>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Goals: </a:t>
            </a:r>
            <a:endParaRPr sz="1400"/>
          </a:p>
          <a:p>
            <a:pPr indent="-317500" lvl="0" marL="457200" rtl="0" algn="l">
              <a:spcBef>
                <a:spcPts val="1200"/>
              </a:spcBef>
              <a:spcAft>
                <a:spcPts val="0"/>
              </a:spcAft>
              <a:buSzPts val="1400"/>
              <a:buChar char="●"/>
            </a:pPr>
            <a:r>
              <a:rPr lang="en" sz="1400"/>
              <a:t>Utilize appropriate data types, expressions, assignments, and variables </a:t>
            </a:r>
            <a:endParaRPr sz="1400"/>
          </a:p>
          <a:p>
            <a:pPr indent="-317500" lvl="0" marL="457200" rtl="0" algn="l">
              <a:spcBef>
                <a:spcPts val="0"/>
              </a:spcBef>
              <a:spcAft>
                <a:spcPts val="0"/>
              </a:spcAft>
              <a:buSzPts val="1400"/>
              <a:buChar char="●"/>
            </a:pPr>
            <a:r>
              <a:rPr lang="en" sz="1400"/>
              <a:t>Explore Code</a:t>
            </a:r>
            <a:endParaRPr sz="1400"/>
          </a:p>
          <a:p>
            <a:pPr indent="-317500" lvl="0" marL="457200" rtl="0" algn="l">
              <a:spcBef>
                <a:spcPts val="0"/>
              </a:spcBef>
              <a:spcAft>
                <a:spcPts val="0"/>
              </a:spcAft>
              <a:buSzPts val="1400"/>
              <a:buChar char="●"/>
            </a:pPr>
            <a:r>
              <a:rPr lang="en" sz="1400"/>
              <a:t>Review Environment </a:t>
            </a:r>
            <a:r>
              <a:rPr lang="en" sz="1400"/>
              <a:t>Setup</a:t>
            </a:r>
            <a:r>
              <a:rPr lang="en" sz="1400"/>
              <a:t> - Eclipse, Git and Github</a:t>
            </a:r>
            <a:endParaRPr sz="1400"/>
          </a:p>
          <a:p>
            <a:pPr indent="0" lvl="0" marL="457200" rtl="0" algn="l">
              <a:lnSpc>
                <a:spcPct val="115000"/>
              </a:lnSpc>
              <a:spcBef>
                <a:spcPts val="1200"/>
              </a:spcBef>
              <a:spcAft>
                <a:spcPts val="1200"/>
              </a:spcAft>
              <a:buSzPts val="1600"/>
              <a:buNone/>
            </a:pPr>
            <a:r>
              <a:t/>
            </a:r>
            <a:endParaRPr sz="1400"/>
          </a:p>
        </p:txBody>
      </p:sp>
      <p:pic>
        <p:nvPicPr>
          <p:cNvPr descr="Omarion shares his first release of 2022 in a refreshing twist, with a message of camaraderie, inspiring us all to come together and support one another. O had the honor of making not one but TWO renditions of the iconic Beatles record, “With A Little Help From My Friends.” The Poppin Mix filled with horns and organ riffs brings us into the sun while the Soul Mix is an impressive, smoothed out track produced by GRAMMY winner Greg Curtis (peep the range). The covers are a part of the Beatles Soul series released by Sony/Oro Music/Empire.&#10;&#10;AVAILABLE NOW: https://empire.ffm.to/withalittlehelpfrommyfriends&#10;&#10;&quot;FRIENDS&quot; COLLECTION AVAILABLE NOW: https://omarionworldwide.com/collections/all&#10;&#10;Single Title: With a Little Help from My Friends (Poppin Mix) &#10;Artist: Omarion&#10;Label: Empire / Oro&#10;Genre: Pop/  R&amp;B/Soul&#10;Artwork: William Walker @artbank5&#10;Executive Producer: Michelle Le Fleur&#10;Publisher(s): NORTHERN SONGS LTD c/o SONY/ATV TUNES LLC&#10;Composer/Producer: Greg Curtis&#10;Writer(s): John Winston Lennon; Paul James McCartney" id="70" name="Google Shape;70;p2" title="With a Little Help from My Friends (Poppin Mix)">
            <a:hlinkClick r:id="rId6"/>
          </p:cNvPr>
          <p:cNvPicPr preferRelativeResize="0"/>
          <p:nvPr/>
        </p:nvPicPr>
        <p:blipFill rotWithShape="1">
          <a:blip r:embed="rId7">
            <a:alphaModFix/>
          </a:blip>
          <a:srcRect b="0" l="0" r="0" t="0"/>
          <a:stretch/>
        </p:blipFill>
        <p:spPr>
          <a:xfrm>
            <a:off x="5583425" y="196125"/>
            <a:ext cx="3486125" cy="1960950"/>
          </a:xfrm>
          <a:prstGeom prst="rect">
            <a:avLst/>
          </a:prstGeom>
          <a:noFill/>
          <a:ln>
            <a:noFill/>
          </a:ln>
        </p:spPr>
      </p:pic>
      <p:sp>
        <p:nvSpPr>
          <p:cNvPr id="71" name="Google Shape;71;p2"/>
          <p:cNvSpPr/>
          <p:nvPr/>
        </p:nvSpPr>
        <p:spPr>
          <a:xfrm>
            <a:off x="6804250" y="2215000"/>
            <a:ext cx="2265300" cy="996000"/>
          </a:xfrm>
          <a:prstGeom prst="wedgeEllipseCallout">
            <a:avLst>
              <a:gd fmla="val -57730" name="adj1"/>
              <a:gd fmla="val -934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What music do you like to listen too when you are coding?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Breaks and Learning</a:t>
            </a:r>
            <a:endParaRPr/>
          </a:p>
        </p:txBody>
      </p:sp>
      <p:sp>
        <p:nvSpPr>
          <p:cNvPr id="241" name="Google Shape;241;p22"/>
          <p:cNvSpPr txBox="1"/>
          <p:nvPr>
            <p:ph idx="1" type="body"/>
          </p:nvPr>
        </p:nvSpPr>
        <p:spPr>
          <a:xfrm>
            <a:off x="114475" y="672125"/>
            <a:ext cx="8520600" cy="758700"/>
          </a:xfrm>
          <a:prstGeom prst="rect">
            <a:avLst/>
          </a:prstGeom>
          <a:noFill/>
          <a:ln>
            <a:noFill/>
          </a:ln>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u="sng">
                <a:solidFill>
                  <a:schemeClr val="hlink"/>
                </a:solidFill>
                <a:hlinkClick r:id="rId3"/>
              </a:rPr>
              <a:t>Take Five: 51 Things to Do When You Need a Break at Work</a:t>
            </a:r>
            <a:r>
              <a:rPr lang="en"/>
              <a:t> </a:t>
            </a:r>
            <a:endParaRPr/>
          </a:p>
        </p:txBody>
      </p:sp>
      <p:pic>
        <p:nvPicPr>
          <p:cNvPr descr="5 Minute Timer - Relaxing Music with Ocean Waves&#10;&#10;📜 Message from the Creator of Tick Tock Countdown Timer&#10;&#10;I am Tom C. and I specialise in the field of Mental Health for a number of years.  I want to place where people can relax, unwind, study and sleep better. &#10;&#10;My videos are ideal for studying, sleep, relaxation and exercise. My aim is to provide the highest quality relaxing content that doesn’t contain any annoying talking or commentary. Research shows this can be help with mental heath. &#10;&#10;All my timer videos are made in high quality with editing programs such as Premiere Pro 2020, Photoshop and Luma Fusion. Each video takes many hours of editing and mixing to produce the perfect timer video for my viewers. &#10;&#10;Some video and audio files are make in collaboration with other video and audio creators with all the licenses and commercial use rights.&#10;&#10;All videos, audio, effects are mixed and created by myself.&#10;&#10;⏱ Popular Timers &#10;&#10;5 Minute Timer - Calm and Relaxing Music: https://youtu.be/hso3oR8PJss&#10;10 Minute Timer - Relaxing Music: https://youtu;.be/yxu0qHbG_2c&#10;15 Minute Timer - No Music: https://youtu.be/v-vXDXrGSlI&#10;30 Minute Timer - Instrumental Relaxing Music: https://youtu.be/G4X4ZQHsTyE&#10;45 Minute Timer - Ambient Music: https://youtu.be/TKmhQprljAc&#10;1 Hour Timer - Beautiful Ocean Sunset https://youtu.be/TKmhQprljAc&#10;&#10;🎥 Editing&#10;    -  Luma Fusion&#10;    -  Premiere Pro 2020&#10;    - Adobe After Effects&#10;    - Photoshop&#10;&#10;📽Video and filming&#10;    - Sony a6000&#10;    - Fujifilm X-T3&#10;    - GoPro Hero8 &#10;    - Story Blocks&#10;    -  Pexels&#10;    -  Pixabay&#10;    - Adobe Stock&#10;    - Pond 5&#10;&#10;🎶Audio&#10;    - Story Blocks&#10;    - Youtube Audio Library&#10;&#10;🎤Microphone&#10;    - Blue Yeta&#10;    - Audio-Technica BP4025&#10;    - Zoom H2N&#10;&#10;&#10;Hashtags&#10;#Timer #Relaxation #RelaxingMusic&#10;&#10;© Copyright Tick Tock Countdown Timer 2021. All rights reserved. Any reproduction or republication of all or part of this video is prohibited. All of the video material on this channel is copyright protected. If you like my timers, please support me by buying me a coffee with the link below.&#10;&#10;https://www.buymeacoffee.com/ccproductiw" id="242" name="Google Shape;242;p22" title="5 Minute Timer - Relaxing Music with Ocean Waves">
            <a:hlinkClick r:id="rId4"/>
          </p:cNvPr>
          <p:cNvPicPr preferRelativeResize="0"/>
          <p:nvPr/>
        </p:nvPicPr>
        <p:blipFill rotWithShape="1">
          <a:blip r:embed="rId5">
            <a:alphaModFix/>
          </a:blip>
          <a:srcRect b="0" l="0" r="0" t="0"/>
          <a:stretch/>
        </p:blipFill>
        <p:spPr>
          <a:xfrm>
            <a:off x="511600" y="1585275"/>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Analyze Code</a:t>
            </a:r>
            <a:endParaRPr/>
          </a:p>
        </p:txBody>
      </p:sp>
      <p:sp>
        <p:nvSpPr>
          <p:cNvPr id="248" name="Google Shape;248;p23"/>
          <p:cNvSpPr txBox="1"/>
          <p:nvPr>
            <p:ph idx="1" type="body"/>
          </p:nvPr>
        </p:nvSpPr>
        <p:spPr>
          <a:xfrm>
            <a:off x="311700" y="1059250"/>
            <a:ext cx="8520600" cy="86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u="sng">
                <a:solidFill>
                  <a:schemeClr val="hlink"/>
                </a:solidFill>
                <a:hlinkClick r:id="rId3"/>
              </a:rPr>
              <a:t>ComputeArea Animation</a:t>
            </a:r>
            <a:r>
              <a:rPr lang="en"/>
              <a:t> </a:t>
            </a:r>
            <a:endParaRPr/>
          </a:p>
        </p:txBody>
      </p:sp>
      <p:pic>
        <p:nvPicPr>
          <p:cNvPr id="249" name="Google Shape;249;p23"/>
          <p:cNvPicPr preferRelativeResize="0"/>
          <p:nvPr/>
        </p:nvPicPr>
        <p:blipFill rotWithShape="1">
          <a:blip r:embed="rId4">
            <a:alphaModFix/>
          </a:blip>
          <a:srcRect b="0" l="0" r="0" t="0"/>
          <a:stretch/>
        </p:blipFill>
        <p:spPr>
          <a:xfrm>
            <a:off x="377525" y="1641800"/>
            <a:ext cx="5095875" cy="2676525"/>
          </a:xfrm>
          <a:prstGeom prst="rect">
            <a:avLst/>
          </a:prstGeom>
          <a:noFill/>
          <a:ln>
            <a:noFill/>
          </a:ln>
        </p:spPr>
      </p:pic>
      <p:pic>
        <p:nvPicPr>
          <p:cNvPr id="250" name="Google Shape;250;p23"/>
          <p:cNvPicPr preferRelativeResize="0"/>
          <p:nvPr/>
        </p:nvPicPr>
        <p:blipFill rotWithShape="1">
          <a:blip r:embed="rId5">
            <a:alphaModFix/>
          </a:blip>
          <a:srcRect b="0" l="0" r="0" t="0"/>
          <a:stretch/>
        </p:blipFill>
        <p:spPr>
          <a:xfrm>
            <a:off x="5750200" y="244600"/>
            <a:ext cx="744441" cy="1222124"/>
          </a:xfrm>
          <a:prstGeom prst="rect">
            <a:avLst/>
          </a:prstGeom>
          <a:noFill/>
          <a:ln>
            <a:noFill/>
          </a:ln>
        </p:spPr>
      </p:pic>
      <p:pic>
        <p:nvPicPr>
          <p:cNvPr id="251" name="Google Shape;251;p23"/>
          <p:cNvPicPr preferRelativeResize="0"/>
          <p:nvPr/>
        </p:nvPicPr>
        <p:blipFill rotWithShape="1">
          <a:blip r:embed="rId6">
            <a:alphaModFix/>
          </a:blip>
          <a:srcRect b="29223" l="0" r="0" t="0"/>
          <a:stretch/>
        </p:blipFill>
        <p:spPr>
          <a:xfrm>
            <a:off x="6836263" y="352111"/>
            <a:ext cx="1609395" cy="758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Integer Division </a:t>
            </a:r>
            <a:endParaRPr/>
          </a:p>
        </p:txBody>
      </p:sp>
      <p:sp>
        <p:nvSpPr>
          <p:cNvPr id="257" name="Google Shape;257;p24"/>
          <p:cNvSpPr txBox="1"/>
          <p:nvPr>
            <p:ph idx="1" type="body"/>
          </p:nvPr>
        </p:nvSpPr>
        <p:spPr>
          <a:xfrm>
            <a:off x="244075" y="1017725"/>
            <a:ext cx="3787200" cy="317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solidFill>
                  <a:schemeClr val="dk1"/>
                </a:solidFill>
              </a:rPr>
              <a:t>Division with integers – be careful!</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Result is an integer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Fraction part is truncated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Examples</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 sz="1700">
                <a:solidFill>
                  <a:schemeClr val="dk1"/>
                </a:solidFill>
              </a:rPr>
              <a:t>½ is 0</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17/5 is 3</a:t>
            </a:r>
            <a:endParaRPr sz="1700">
              <a:solidFill>
                <a:schemeClr val="dk1"/>
              </a:solidFill>
            </a:endParaRPr>
          </a:p>
          <a:p>
            <a:pPr indent="0" lvl="0" marL="0" rtl="0" algn="l">
              <a:lnSpc>
                <a:spcPct val="115000"/>
              </a:lnSpc>
              <a:spcBef>
                <a:spcPts val="1200"/>
              </a:spcBef>
              <a:spcAft>
                <a:spcPts val="1200"/>
              </a:spcAft>
              <a:buSzPts val="1800"/>
              <a:buNone/>
            </a:pPr>
            <a:r>
              <a:rPr lang="en" sz="1700">
                <a:solidFill>
                  <a:schemeClr val="dk1"/>
                </a:solidFill>
              </a:rPr>
              <a:t>Think about this when doing your assignment.</a:t>
            </a:r>
            <a:endParaRPr sz="1700">
              <a:solidFill>
                <a:schemeClr val="dk1"/>
              </a:solidFill>
            </a:endParaRPr>
          </a:p>
        </p:txBody>
      </p:sp>
      <p:sp>
        <p:nvSpPr>
          <p:cNvPr id="258" name="Google Shape;258;p24"/>
          <p:cNvSpPr txBox="1"/>
          <p:nvPr/>
        </p:nvSpPr>
        <p:spPr>
          <a:xfrm>
            <a:off x="4152700" y="931625"/>
            <a:ext cx="488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700"/>
              <a:buFont typeface="Arial"/>
              <a:buNone/>
            </a:pPr>
            <a:r>
              <a:rPr lang="en"/>
              <a:t>Remainder (Modulo) operator</a:t>
            </a:r>
            <a:endParaRPr/>
          </a:p>
          <a:p>
            <a:pPr indent="0" lvl="0" marL="0" rtl="0" algn="l">
              <a:spcBef>
                <a:spcPts val="0"/>
              </a:spcBef>
              <a:spcAft>
                <a:spcPts val="0"/>
              </a:spcAft>
              <a:buClr>
                <a:srgbClr val="000000"/>
              </a:buClr>
              <a:buSzPts val="1700"/>
              <a:buFont typeface="Arial"/>
              <a:buNone/>
            </a:pPr>
            <a:r>
              <a:rPr lang="en"/>
              <a:t>5 % 3 yields 2 (the remainder of the division)</a:t>
            </a:r>
            <a:endParaRPr/>
          </a:p>
          <a:p>
            <a:pPr indent="0" lvl="0" marL="0" rtl="0" algn="l">
              <a:spcBef>
                <a:spcPts val="0"/>
              </a:spcBef>
              <a:spcAft>
                <a:spcPts val="0"/>
              </a:spcAft>
              <a:buClr>
                <a:srgbClr val="000000"/>
              </a:buClr>
              <a:buSzPts val="1700"/>
              <a:buFont typeface="Arial"/>
              <a:buNone/>
            </a:pPr>
            <a:r>
              <a:rPr lang="en"/>
              <a:t>You can use this property to determine whether a number is even or odd. </a:t>
            </a:r>
            <a:endParaRPr/>
          </a:p>
          <a:p>
            <a:pPr indent="-317500" lvl="0" marL="457200" rtl="0" algn="l">
              <a:spcBef>
                <a:spcPts val="0"/>
              </a:spcBef>
              <a:spcAft>
                <a:spcPts val="0"/>
              </a:spcAft>
              <a:buSzPts val="1400"/>
              <a:buChar char="●"/>
            </a:pPr>
            <a:r>
              <a:rPr lang="en"/>
              <a:t>an even number % 2 is always 0 </a:t>
            </a:r>
            <a:endParaRPr/>
          </a:p>
          <a:p>
            <a:pPr indent="-317500" lvl="0" marL="457200" rtl="0" algn="l">
              <a:spcBef>
                <a:spcPts val="0"/>
              </a:spcBef>
              <a:spcAft>
                <a:spcPts val="0"/>
              </a:spcAft>
              <a:buSzPts val="1400"/>
              <a:buChar char="●"/>
            </a:pPr>
            <a:r>
              <a:rPr lang="en"/>
              <a:t>an odd number % 2 is always 1</a:t>
            </a:r>
            <a:endParaRPr/>
          </a:p>
        </p:txBody>
      </p:sp>
      <p:sp>
        <p:nvSpPr>
          <p:cNvPr id="259" name="Google Shape;259;p24"/>
          <p:cNvSpPr txBox="1"/>
          <p:nvPr/>
        </p:nvSpPr>
        <p:spPr>
          <a:xfrm>
            <a:off x="4031275" y="3030250"/>
            <a:ext cx="50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600"/>
              <a:buFont typeface="Arial"/>
              <a:buNone/>
            </a:pPr>
            <a:r>
              <a:rPr lang="en"/>
              <a:t>Read about </a:t>
            </a:r>
            <a:r>
              <a:rPr lang="en" u="sng">
                <a:solidFill>
                  <a:schemeClr val="hlink"/>
                </a:solidFill>
                <a:hlinkClick r:id="rId3"/>
              </a:rPr>
              <a:t>Fun With Modular Arithmetic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Discussion and Exploration</a:t>
            </a:r>
            <a:endParaRPr/>
          </a:p>
        </p:txBody>
      </p:sp>
      <p:sp>
        <p:nvSpPr>
          <p:cNvPr id="265" name="Google Shape;265;p25"/>
          <p:cNvSpPr txBox="1"/>
          <p:nvPr>
            <p:ph idx="1" type="body"/>
          </p:nvPr>
        </p:nvSpPr>
        <p:spPr>
          <a:xfrm>
            <a:off x="262000" y="699425"/>
            <a:ext cx="8520600" cy="405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n"/>
              <a:t>How have you used AI? What are the benefits? What are the concerns? How can it be used in computer science?</a:t>
            </a:r>
            <a:endParaRPr/>
          </a:p>
          <a:p>
            <a:pPr indent="0" lvl="0" marL="0" rtl="0" algn="l">
              <a:lnSpc>
                <a:spcPct val="115000"/>
              </a:lnSpc>
              <a:spcBef>
                <a:spcPts val="1200"/>
              </a:spcBef>
              <a:spcAft>
                <a:spcPts val="0"/>
              </a:spcAft>
              <a:buSzPts val="1600"/>
              <a:buNone/>
            </a:pPr>
            <a:r>
              <a:rPr lang="en"/>
              <a:t>Ask </a:t>
            </a:r>
            <a:r>
              <a:rPr lang="en" u="sng">
                <a:solidFill>
                  <a:schemeClr val="hlink"/>
                </a:solidFill>
                <a:hlinkClick r:id="rId3"/>
              </a:rPr>
              <a:t>https://copilot.microsoft.com/</a:t>
            </a:r>
            <a:r>
              <a:rPr lang="en"/>
              <a:t> and </a:t>
            </a:r>
            <a:r>
              <a:rPr lang="en" u="sng">
                <a:solidFill>
                  <a:schemeClr val="hlink"/>
                </a:solidFill>
                <a:hlinkClick r:id="rId4"/>
              </a:rPr>
              <a:t>https://chatgpt.com/</a:t>
            </a:r>
            <a:r>
              <a:rPr lang="en"/>
              <a:t> and </a:t>
            </a:r>
            <a:r>
              <a:rPr lang="en" u="sng">
                <a:solidFill>
                  <a:schemeClr val="hlink"/>
                </a:solidFill>
                <a:hlinkClick r:id="rId5"/>
              </a:rPr>
              <a:t>https://gemini.google.com/</a:t>
            </a:r>
            <a:r>
              <a:rPr lang="en"/>
              <a:t> :</a:t>
            </a:r>
            <a:endParaRPr/>
          </a:p>
          <a:p>
            <a:pPr indent="0" lvl="0" marL="0" rtl="0" algn="l">
              <a:lnSpc>
                <a:spcPct val="115000"/>
              </a:lnSpc>
              <a:spcBef>
                <a:spcPts val="1200"/>
              </a:spcBef>
              <a:spcAft>
                <a:spcPts val="0"/>
              </a:spcAft>
              <a:buSzPts val="1600"/>
              <a:buNone/>
            </a:pPr>
            <a:r>
              <a:rPr lang="en"/>
              <a:t>What is integer division in Java?</a:t>
            </a:r>
            <a:endParaRPr/>
          </a:p>
          <a:p>
            <a:pPr indent="0" lvl="0" marL="0" rtl="0" algn="l">
              <a:lnSpc>
                <a:spcPct val="115000"/>
              </a:lnSpc>
              <a:spcBef>
                <a:spcPts val="1200"/>
              </a:spcBef>
              <a:spcAft>
                <a:spcPts val="0"/>
              </a:spcAft>
              <a:buSzPts val="1600"/>
              <a:buNone/>
            </a:pPr>
            <a:r>
              <a:rPr lang="en"/>
              <a:t>Discuss the different outputs. Pick the one you think gave you some useful information and ask it more questions.</a:t>
            </a:r>
            <a:endParaRPr/>
          </a:p>
          <a:p>
            <a:pPr indent="0" lvl="0" marL="0" rtl="0" algn="l">
              <a:lnSpc>
                <a:spcPct val="115000"/>
              </a:lnSpc>
              <a:spcBef>
                <a:spcPts val="1200"/>
              </a:spcBef>
              <a:spcAft>
                <a:spcPts val="0"/>
              </a:spcAft>
              <a:buSzPts val="1600"/>
              <a:buNone/>
            </a:pPr>
            <a:r>
              <a:rPr lang="en"/>
              <a:t>Asking more questions is the key. </a:t>
            </a:r>
            <a:r>
              <a:rPr lang="en" u="sng">
                <a:solidFill>
                  <a:schemeClr val="accent5"/>
                </a:solidFill>
                <a:hlinkClick r:id="rId6">
                  <a:extLst>
                    <a:ext uri="{A12FA001-AC4F-418D-AE19-62706E023703}">
                      <ahyp:hlinkClr val="tx"/>
                    </a:ext>
                  </a:extLst>
                </a:hlinkClick>
              </a:rPr>
              <a:t>ChatGPT vs. Microsoft Copilot vs. Gemini: Which is the best AI chatbot? | ZDNET</a:t>
            </a:r>
            <a:r>
              <a:rPr lang="en"/>
              <a:t> </a:t>
            </a:r>
            <a:endParaRPr/>
          </a:p>
          <a:p>
            <a:pPr indent="0" lvl="0" marL="0" rtl="0" algn="l">
              <a:lnSpc>
                <a:spcPct val="115000"/>
              </a:lnSpc>
              <a:spcBef>
                <a:spcPts val="1200"/>
              </a:spcBef>
              <a:spcAft>
                <a:spcPts val="1200"/>
              </a:spcAft>
              <a:buSzPts val="1600"/>
              <a:buNone/>
            </a:pPr>
            <a:r>
              <a:rPr lang="en"/>
              <a:t>Review </a:t>
            </a:r>
            <a:r>
              <a:rPr lang="en" u="sng">
                <a:solidFill>
                  <a:schemeClr val="hlink"/>
                </a:solidFill>
                <a:hlinkClick r:id="rId7"/>
              </a:rPr>
              <a:t>CS1050 Academic Integrity </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259450" y="24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Exponent Operations</a:t>
            </a:r>
            <a:endParaRPr/>
          </a:p>
        </p:txBody>
      </p:sp>
      <p:sp>
        <p:nvSpPr>
          <p:cNvPr id="271" name="Google Shape;271;p26"/>
          <p:cNvSpPr txBox="1"/>
          <p:nvPr>
            <p:ph idx="1" type="body"/>
          </p:nvPr>
        </p:nvSpPr>
        <p:spPr>
          <a:xfrm>
            <a:off x="259450" y="1083000"/>
            <a:ext cx="3523800" cy="251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To raise to a power a^b use the following method  </a:t>
            </a:r>
            <a:endParaRPr/>
          </a:p>
          <a:p>
            <a:pPr indent="0" lvl="0" marL="0" rtl="0" algn="l">
              <a:lnSpc>
                <a:spcPct val="115000"/>
              </a:lnSpc>
              <a:spcBef>
                <a:spcPts val="1200"/>
              </a:spcBef>
              <a:spcAft>
                <a:spcPts val="1200"/>
              </a:spcAft>
              <a:buSzPts val="1800"/>
              <a:buNone/>
            </a:pPr>
            <a:r>
              <a:rPr lang="en"/>
              <a:t>Math.pow(a, b)</a:t>
            </a:r>
            <a:endParaRPr/>
          </a:p>
        </p:txBody>
      </p:sp>
      <p:sp>
        <p:nvSpPr>
          <p:cNvPr id="272" name="Google Shape;272;p26"/>
          <p:cNvSpPr txBox="1"/>
          <p:nvPr/>
        </p:nvSpPr>
        <p:spPr>
          <a:xfrm>
            <a:off x="4223150" y="1291200"/>
            <a:ext cx="4435500" cy="3336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final double PI = 3.14;</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double radius = 2;</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System.out.println(Math.pow(2, 3));</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Displays 8.0</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System.out.println(Math.pow(4, 0.5));</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Displays 2.0</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System.out.println(Math.pow(2.5, 2));</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Displays 6.25</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System.out.println(Math.pow(2.5, -2));</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Displays 0.16</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System.out.println( PI * Math.pow(radius, 2));</a:t>
            </a:r>
            <a:endParaRPr b="0" i="0" sz="1500" u="none" cap="none" strike="noStrike">
              <a:solidFill>
                <a:schemeClr val="lt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Arial"/>
                <a:ea typeface="Arial"/>
                <a:cs typeface="Arial"/>
                <a:sym typeface="Arial"/>
              </a:rPr>
              <a:t>// Displays 12.56</a:t>
            </a:r>
            <a:endParaRPr b="0" i="0" sz="15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Evaluating Expressions</a:t>
            </a:r>
            <a:endParaRPr/>
          </a:p>
        </p:txBody>
      </p:sp>
      <p:sp>
        <p:nvSpPr>
          <p:cNvPr id="278" name="Google Shape;278;p27"/>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100"/>
              <a:t>Expressions are evaluated in Java just as they are in math</a:t>
            </a:r>
            <a:endParaRPr sz="2100"/>
          </a:p>
          <a:p>
            <a:pPr indent="-361950" lvl="0" marL="457200" rtl="0" algn="l">
              <a:lnSpc>
                <a:spcPct val="115000"/>
              </a:lnSpc>
              <a:spcBef>
                <a:spcPts val="1200"/>
              </a:spcBef>
              <a:spcAft>
                <a:spcPts val="0"/>
              </a:spcAft>
              <a:buSzPts val="2100"/>
              <a:buChar char="●"/>
            </a:pPr>
            <a:r>
              <a:rPr lang="en" sz="2100"/>
              <a:t>Recall from math the order of operators:</a:t>
            </a:r>
            <a:endParaRPr sz="2100"/>
          </a:p>
          <a:p>
            <a:pPr indent="-336550" lvl="1" marL="914400" rtl="0" algn="l">
              <a:lnSpc>
                <a:spcPct val="115000"/>
              </a:lnSpc>
              <a:spcBef>
                <a:spcPts val="0"/>
              </a:spcBef>
              <a:spcAft>
                <a:spcPts val="0"/>
              </a:spcAft>
              <a:buSzPts val="1700"/>
              <a:buChar char="o"/>
            </a:pPr>
            <a:r>
              <a:rPr lang="en" sz="1700"/>
              <a:t>Anything in parentheses</a:t>
            </a:r>
            <a:endParaRPr sz="1700"/>
          </a:p>
          <a:p>
            <a:pPr indent="-336550" lvl="1" marL="914400" rtl="0" algn="l">
              <a:lnSpc>
                <a:spcPct val="115000"/>
              </a:lnSpc>
              <a:spcBef>
                <a:spcPts val="0"/>
              </a:spcBef>
              <a:spcAft>
                <a:spcPts val="0"/>
              </a:spcAft>
              <a:buSzPts val="1700"/>
              <a:buChar char="o"/>
            </a:pPr>
            <a:r>
              <a:rPr lang="en" sz="1700"/>
              <a:t>*   /   %		(multiplication, division, remainder)</a:t>
            </a:r>
            <a:endParaRPr sz="1700"/>
          </a:p>
          <a:p>
            <a:pPr indent="-336550" lvl="1" marL="914400" rtl="0" algn="l">
              <a:lnSpc>
                <a:spcPct val="115000"/>
              </a:lnSpc>
              <a:spcBef>
                <a:spcPts val="0"/>
              </a:spcBef>
              <a:spcAft>
                <a:spcPts val="0"/>
              </a:spcAft>
              <a:buSzPts val="1700"/>
              <a:buChar char="o"/>
            </a:pPr>
            <a:r>
              <a:rPr lang="en" sz="1700"/>
              <a:t>+  - 		(addition, subtraction)</a:t>
            </a:r>
            <a:endParaRPr sz="1700"/>
          </a:p>
          <a:p>
            <a:pPr indent="-361950" lvl="0" marL="457200" rtl="0" algn="l">
              <a:lnSpc>
                <a:spcPct val="115000"/>
              </a:lnSpc>
              <a:spcBef>
                <a:spcPts val="0"/>
              </a:spcBef>
              <a:spcAft>
                <a:spcPts val="0"/>
              </a:spcAft>
              <a:buSzPts val="2100"/>
              <a:buChar char="●"/>
            </a:pPr>
            <a:r>
              <a:rPr lang="en" sz="2100"/>
              <a:t>When you have operators with similar precedence what happens?</a:t>
            </a:r>
            <a:endParaRPr sz="2100"/>
          </a:p>
          <a:p>
            <a:pPr indent="-336550" lvl="1" marL="914400" rtl="0" algn="l">
              <a:lnSpc>
                <a:spcPct val="115000"/>
              </a:lnSpc>
              <a:spcBef>
                <a:spcPts val="0"/>
              </a:spcBef>
              <a:spcAft>
                <a:spcPts val="0"/>
              </a:spcAft>
              <a:buSzPts val="1700"/>
              <a:buChar char="o"/>
            </a:pPr>
            <a:r>
              <a:rPr lang="en" sz="1700"/>
              <a:t>They are applied in order from left to right</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g32985bf63bd_0_4"/>
          <p:cNvPicPr preferRelativeResize="0"/>
          <p:nvPr/>
        </p:nvPicPr>
        <p:blipFill rotWithShape="1">
          <a:blip r:embed="rId3">
            <a:alphaModFix/>
          </a:blip>
          <a:srcRect b="11604" l="17759" r="18125" t="67471"/>
          <a:stretch/>
        </p:blipFill>
        <p:spPr>
          <a:xfrm>
            <a:off x="70600" y="4648175"/>
            <a:ext cx="4809025" cy="385875"/>
          </a:xfrm>
          <a:prstGeom prst="rect">
            <a:avLst/>
          </a:prstGeom>
          <a:noFill/>
          <a:ln>
            <a:noFill/>
          </a:ln>
        </p:spPr>
      </p:pic>
      <p:pic>
        <p:nvPicPr>
          <p:cNvPr id="284" name="Google Shape;284;g32985bf63bd_0_4"/>
          <p:cNvPicPr preferRelativeResize="0"/>
          <p:nvPr/>
        </p:nvPicPr>
        <p:blipFill rotWithShape="1">
          <a:blip r:embed="rId4">
            <a:alphaModFix/>
          </a:blip>
          <a:srcRect b="20197" l="6383" r="6652" t="0"/>
          <a:stretch/>
        </p:blipFill>
        <p:spPr>
          <a:xfrm>
            <a:off x="5025075" y="618950"/>
            <a:ext cx="4118925" cy="4501275"/>
          </a:xfrm>
          <a:prstGeom prst="rect">
            <a:avLst/>
          </a:prstGeom>
          <a:noFill/>
          <a:ln>
            <a:noFill/>
          </a:ln>
        </p:spPr>
      </p:pic>
      <p:pic>
        <p:nvPicPr>
          <p:cNvPr id="285" name="Google Shape;285;g32985bf63bd_0_4"/>
          <p:cNvPicPr preferRelativeResize="0"/>
          <p:nvPr/>
        </p:nvPicPr>
        <p:blipFill rotWithShape="1">
          <a:blip r:embed="rId3">
            <a:alphaModFix/>
          </a:blip>
          <a:srcRect b="35652" l="17756" r="17627" t="10500"/>
          <a:stretch/>
        </p:blipFill>
        <p:spPr>
          <a:xfrm>
            <a:off x="70600" y="559763"/>
            <a:ext cx="4846675" cy="4023975"/>
          </a:xfrm>
          <a:prstGeom prst="rect">
            <a:avLst/>
          </a:prstGeom>
          <a:noFill/>
          <a:ln>
            <a:noFill/>
          </a:ln>
        </p:spPr>
      </p:pic>
      <p:sp>
        <p:nvSpPr>
          <p:cNvPr id="286" name="Google Shape;286;g32985bf63bd_0_4"/>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Tools: Git, GitHub and Eclipse</a:t>
            </a:r>
            <a:endParaRPr/>
          </a:p>
        </p:txBody>
      </p:sp>
      <p:pic>
        <p:nvPicPr>
          <p:cNvPr id="287" name="Google Shape;287;g32985bf63bd_0_4"/>
          <p:cNvPicPr preferRelativeResize="0"/>
          <p:nvPr/>
        </p:nvPicPr>
        <p:blipFill rotWithShape="1">
          <a:blip r:embed="rId5">
            <a:alphaModFix/>
          </a:blip>
          <a:srcRect b="0" l="0" r="0" t="0"/>
          <a:stretch/>
        </p:blipFill>
        <p:spPr>
          <a:xfrm>
            <a:off x="253475" y="878525"/>
            <a:ext cx="3863051" cy="2446475"/>
          </a:xfrm>
          <a:prstGeom prst="rect">
            <a:avLst/>
          </a:prstGeom>
          <a:noFill/>
          <a:ln cap="flat" cmpd="sng" w="19050">
            <a:solidFill>
              <a:srgbClr val="00FF00"/>
            </a:solidFill>
            <a:prstDash val="solid"/>
            <a:round/>
            <a:headEnd len="sm" w="sm" type="none"/>
            <a:tailEnd len="sm" w="sm" type="none"/>
          </a:ln>
        </p:spPr>
      </p:pic>
      <p:pic>
        <p:nvPicPr>
          <p:cNvPr id="288" name="Google Shape;288;g32985bf63bd_0_4"/>
          <p:cNvPicPr preferRelativeResize="0"/>
          <p:nvPr/>
        </p:nvPicPr>
        <p:blipFill rotWithShape="1">
          <a:blip r:embed="rId6">
            <a:alphaModFix/>
          </a:blip>
          <a:srcRect b="13963" l="0" r="36244" t="0"/>
          <a:stretch/>
        </p:blipFill>
        <p:spPr>
          <a:xfrm>
            <a:off x="5947625" y="2273300"/>
            <a:ext cx="2826449" cy="2718837"/>
          </a:xfrm>
          <a:prstGeom prst="rect">
            <a:avLst/>
          </a:prstGeom>
          <a:noFill/>
          <a:ln cap="flat" cmpd="sng" w="19050">
            <a:solidFill>
              <a:srgbClr val="00FFFF"/>
            </a:solidFill>
            <a:prstDash val="solid"/>
            <a:round/>
            <a:headEnd len="sm" w="sm" type="none"/>
            <a:tailEnd len="sm" w="sm" type="none"/>
          </a:ln>
        </p:spPr>
      </p:pic>
      <p:pic>
        <p:nvPicPr>
          <p:cNvPr id="289" name="Google Shape;289;g32985bf63bd_0_4"/>
          <p:cNvPicPr preferRelativeResize="0"/>
          <p:nvPr/>
        </p:nvPicPr>
        <p:blipFill rotWithShape="1">
          <a:blip r:embed="rId7">
            <a:alphaModFix/>
          </a:blip>
          <a:srcRect b="0" l="0" r="26013" t="0"/>
          <a:stretch/>
        </p:blipFill>
        <p:spPr>
          <a:xfrm>
            <a:off x="343025" y="3427263"/>
            <a:ext cx="1021442" cy="838575"/>
          </a:xfrm>
          <a:prstGeom prst="rect">
            <a:avLst/>
          </a:prstGeom>
          <a:noFill/>
          <a:ln cap="flat" cmpd="sng" w="19050">
            <a:solidFill>
              <a:srgbClr val="00FF00"/>
            </a:solidFill>
            <a:prstDash val="solid"/>
            <a:round/>
            <a:headEnd len="sm" w="sm" type="none"/>
            <a:tailEnd len="sm" w="sm" type="none"/>
          </a:ln>
        </p:spPr>
      </p:pic>
      <p:grpSp>
        <p:nvGrpSpPr>
          <p:cNvPr id="290" name="Google Shape;290;g32985bf63bd_0_4"/>
          <p:cNvGrpSpPr/>
          <p:nvPr/>
        </p:nvGrpSpPr>
        <p:grpSpPr>
          <a:xfrm>
            <a:off x="1513165" y="3146034"/>
            <a:ext cx="3114674" cy="1120179"/>
            <a:chOff x="1677825" y="3384675"/>
            <a:chExt cx="4226725" cy="1651450"/>
          </a:xfrm>
        </p:grpSpPr>
        <p:pic>
          <p:nvPicPr>
            <p:cNvPr id="291" name="Google Shape;291;g32985bf63bd_0_4"/>
            <p:cNvPicPr preferRelativeResize="0"/>
            <p:nvPr/>
          </p:nvPicPr>
          <p:blipFill rotWithShape="1">
            <a:blip r:embed="rId8">
              <a:alphaModFix/>
            </a:blip>
            <a:srcRect b="53529" l="0" r="0" t="0"/>
            <a:stretch/>
          </p:blipFill>
          <p:spPr>
            <a:xfrm>
              <a:off x="1677825" y="3384675"/>
              <a:ext cx="4226725" cy="1651450"/>
            </a:xfrm>
            <a:prstGeom prst="rect">
              <a:avLst/>
            </a:prstGeom>
            <a:noFill/>
            <a:ln cap="flat" cmpd="sng" w="19050">
              <a:solidFill>
                <a:srgbClr val="00FF00"/>
              </a:solidFill>
              <a:prstDash val="solid"/>
              <a:round/>
              <a:headEnd len="sm" w="sm" type="none"/>
              <a:tailEnd len="sm" w="sm" type="none"/>
            </a:ln>
          </p:spPr>
        </p:pic>
        <p:pic>
          <p:nvPicPr>
            <p:cNvPr id="292" name="Google Shape;292;g32985bf63bd_0_4"/>
            <p:cNvPicPr preferRelativeResize="0"/>
            <p:nvPr/>
          </p:nvPicPr>
          <p:blipFill rotWithShape="1">
            <a:blip r:embed="rId9">
              <a:alphaModFix/>
            </a:blip>
            <a:srcRect b="0" l="0" r="0" t="0"/>
            <a:stretch/>
          </p:blipFill>
          <p:spPr>
            <a:xfrm>
              <a:off x="1773350" y="4304875"/>
              <a:ext cx="963500" cy="659950"/>
            </a:xfrm>
            <a:prstGeom prst="rect">
              <a:avLst/>
            </a:prstGeom>
            <a:noFill/>
            <a:ln>
              <a:noFill/>
            </a:ln>
          </p:spPr>
        </p:pic>
      </p:grpSp>
      <p:sp>
        <p:nvSpPr>
          <p:cNvPr id="293" name="Google Shape;293;g32985bf63bd_0_4"/>
          <p:cNvSpPr txBox="1"/>
          <p:nvPr/>
        </p:nvSpPr>
        <p:spPr>
          <a:xfrm>
            <a:off x="253475" y="2323713"/>
            <a:ext cx="1965900" cy="692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Develop code in Eclipse IDE and save in git repository on you local on your computer.</a:t>
            </a:r>
            <a:endParaRPr b="0" i="0" sz="1100" u="none" cap="none" strike="noStrike">
              <a:solidFill>
                <a:schemeClr val="dk1"/>
              </a:solidFill>
              <a:latin typeface="Arial"/>
              <a:ea typeface="Arial"/>
              <a:cs typeface="Arial"/>
              <a:sym typeface="Arial"/>
            </a:endParaRPr>
          </a:p>
        </p:txBody>
      </p:sp>
      <p:sp>
        <p:nvSpPr>
          <p:cNvPr id="294" name="Google Shape;294;g32985bf63bd_0_4"/>
          <p:cNvSpPr/>
          <p:nvPr/>
        </p:nvSpPr>
        <p:spPr>
          <a:xfrm>
            <a:off x="478500" y="2956900"/>
            <a:ext cx="179100" cy="554100"/>
          </a:xfrm>
          <a:prstGeom prst="downArrow">
            <a:avLst>
              <a:gd fmla="val 50000" name="adj1"/>
              <a:gd fmla="val 50000" name="adj2"/>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32985bf63bd_0_4"/>
          <p:cNvSpPr txBox="1"/>
          <p:nvPr/>
        </p:nvSpPr>
        <p:spPr>
          <a:xfrm>
            <a:off x="2507075" y="2413400"/>
            <a:ext cx="2122500" cy="692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Use github desktop to </a:t>
            </a:r>
            <a:r>
              <a:rPr b="1" i="0" lang="en" sz="1100" u="none" cap="none" strike="noStrike">
                <a:solidFill>
                  <a:schemeClr val="dk1"/>
                </a:solidFill>
                <a:latin typeface="Arial"/>
                <a:ea typeface="Arial"/>
                <a:cs typeface="Arial"/>
                <a:sym typeface="Arial"/>
              </a:rPr>
              <a:t>commit</a:t>
            </a:r>
            <a:r>
              <a:rPr b="0" i="0" lang="en" sz="1100" u="none" cap="none" strike="noStrike">
                <a:solidFill>
                  <a:schemeClr val="dk1"/>
                </a:solidFill>
                <a:latin typeface="Arial"/>
                <a:ea typeface="Arial"/>
                <a:cs typeface="Arial"/>
                <a:sym typeface="Arial"/>
              </a:rPr>
              <a:t> and version your files and changes locally. </a:t>
            </a:r>
            <a:endParaRPr b="0" i="0" sz="1100" u="none" cap="none" strike="noStrike">
              <a:solidFill>
                <a:schemeClr val="dk1"/>
              </a:solidFill>
              <a:latin typeface="Arial"/>
              <a:ea typeface="Arial"/>
              <a:cs typeface="Arial"/>
              <a:sym typeface="Arial"/>
            </a:endParaRPr>
          </a:p>
        </p:txBody>
      </p:sp>
      <p:sp>
        <p:nvSpPr>
          <p:cNvPr id="296" name="Google Shape;296;g32985bf63bd_0_4"/>
          <p:cNvSpPr/>
          <p:nvPr/>
        </p:nvSpPr>
        <p:spPr>
          <a:xfrm rot="1255639">
            <a:off x="2286051" y="3109550"/>
            <a:ext cx="167981" cy="1046440"/>
          </a:xfrm>
          <a:prstGeom prst="downArrow">
            <a:avLst>
              <a:gd fmla="val 50000" name="adj1"/>
              <a:gd fmla="val 50000" name="adj2"/>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32985bf63bd_0_4"/>
          <p:cNvSpPr/>
          <p:nvPr/>
        </p:nvSpPr>
        <p:spPr>
          <a:xfrm>
            <a:off x="3281375" y="3387813"/>
            <a:ext cx="2464800" cy="636600"/>
          </a:xfrm>
          <a:prstGeom prst="rightArrowCallout">
            <a:avLst>
              <a:gd fmla="val 25000" name="adj1"/>
              <a:gd fmla="val 25000" name="adj2"/>
              <a:gd fmla="val 25000" name="adj3"/>
              <a:gd fmla="val 64977"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Push the code to save the files and version on the Github Server</a:t>
            </a:r>
            <a:endParaRPr b="0" i="0" sz="1100" u="none" cap="none" strike="noStrike">
              <a:solidFill>
                <a:schemeClr val="dk1"/>
              </a:solidFill>
              <a:latin typeface="Arial"/>
              <a:ea typeface="Arial"/>
              <a:cs typeface="Arial"/>
              <a:sym typeface="Arial"/>
            </a:endParaRPr>
          </a:p>
        </p:txBody>
      </p:sp>
      <p:pic>
        <p:nvPicPr>
          <p:cNvPr id="298" name="Google Shape;298;g32985bf63bd_0_4"/>
          <p:cNvPicPr preferRelativeResize="0"/>
          <p:nvPr/>
        </p:nvPicPr>
        <p:blipFill rotWithShape="1">
          <a:blip r:embed="rId10">
            <a:alphaModFix/>
          </a:blip>
          <a:srcRect b="18515" l="55493" r="7675" t="14857"/>
          <a:stretch/>
        </p:blipFill>
        <p:spPr>
          <a:xfrm>
            <a:off x="6975025" y="1220000"/>
            <a:ext cx="915275" cy="930975"/>
          </a:xfrm>
          <a:prstGeom prst="rect">
            <a:avLst/>
          </a:prstGeom>
          <a:noFill/>
          <a:ln>
            <a:noFill/>
          </a:ln>
        </p:spPr>
      </p:pic>
      <p:pic>
        <p:nvPicPr>
          <p:cNvPr id="299" name="Google Shape;299;g32985bf63bd_0_4"/>
          <p:cNvPicPr preferRelativeResize="0"/>
          <p:nvPr/>
        </p:nvPicPr>
        <p:blipFill rotWithShape="1">
          <a:blip r:embed="rId11">
            <a:alphaModFix/>
          </a:blip>
          <a:srcRect b="20961" l="0" r="0" t="0"/>
          <a:stretch/>
        </p:blipFill>
        <p:spPr>
          <a:xfrm>
            <a:off x="253475" y="878525"/>
            <a:ext cx="976393" cy="385875"/>
          </a:xfrm>
          <a:prstGeom prst="rect">
            <a:avLst/>
          </a:prstGeom>
          <a:noFill/>
          <a:ln>
            <a:noFill/>
          </a:ln>
        </p:spPr>
      </p:pic>
      <p:pic>
        <p:nvPicPr>
          <p:cNvPr id="300" name="Google Shape;300;g32985bf63bd_0_4"/>
          <p:cNvPicPr preferRelativeResize="0"/>
          <p:nvPr/>
        </p:nvPicPr>
        <p:blipFill rotWithShape="1">
          <a:blip r:embed="rId10">
            <a:alphaModFix/>
          </a:blip>
          <a:srcRect b="35569" l="8257" r="50639" t="33083"/>
          <a:stretch/>
        </p:blipFill>
        <p:spPr>
          <a:xfrm>
            <a:off x="866513" y="3213100"/>
            <a:ext cx="592274" cy="2539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2985bf63bd_0_26"/>
          <p:cNvSpPr txBox="1"/>
          <p:nvPr>
            <p:ph type="title"/>
          </p:nvPr>
        </p:nvSpPr>
        <p:spPr>
          <a:xfrm>
            <a:off x="311700" y="95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Backing Up Data and Version Control</a:t>
            </a:r>
            <a:endParaRPr/>
          </a:p>
        </p:txBody>
      </p:sp>
      <p:sp>
        <p:nvSpPr>
          <p:cNvPr id="306" name="Google Shape;306;g32985bf63bd_0_26"/>
          <p:cNvSpPr txBox="1"/>
          <p:nvPr>
            <p:ph idx="1" type="body"/>
          </p:nvPr>
        </p:nvSpPr>
        <p:spPr>
          <a:xfrm>
            <a:off x="311700" y="667950"/>
            <a:ext cx="8520600" cy="39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600"/>
              <a:t>Computer devices can fail, data can be corrupted, computer devices can be lost, stolen, or destroyed. Back-up data means to make more than one copy. Backing up your data is important to secure your data. </a:t>
            </a:r>
            <a:endParaRPr sz="1600"/>
          </a:p>
          <a:p>
            <a:pPr indent="0" lvl="0" marL="0" rtl="0" algn="l">
              <a:lnSpc>
                <a:spcPct val="115000"/>
              </a:lnSpc>
              <a:spcBef>
                <a:spcPts val="1200"/>
              </a:spcBef>
              <a:spcAft>
                <a:spcPts val="0"/>
              </a:spcAft>
              <a:buSzPts val="1700"/>
              <a:buNone/>
            </a:pPr>
            <a:r>
              <a:t/>
            </a:r>
            <a:endParaRPr sz="1600"/>
          </a:p>
          <a:p>
            <a:pPr indent="0" lvl="0" marL="0" rtl="0" algn="l">
              <a:lnSpc>
                <a:spcPct val="115000"/>
              </a:lnSpc>
              <a:spcBef>
                <a:spcPts val="1200"/>
              </a:spcBef>
              <a:spcAft>
                <a:spcPts val="0"/>
              </a:spcAft>
              <a:buSzPts val="1700"/>
              <a:buNone/>
            </a:pPr>
            <a:r>
              <a:rPr lang="en" sz="1600"/>
              <a:t>Version control is a system that records changes to a file or set of files over time so that you can recall specific versions later.  </a:t>
            </a:r>
            <a:r>
              <a:rPr lang="en" sz="1600" u="sng">
                <a:solidFill>
                  <a:schemeClr val="hlink"/>
                </a:solidFill>
                <a:hlinkClick r:id="rId3"/>
              </a:rPr>
              <a:t>About GitHub and Git</a:t>
            </a:r>
            <a:r>
              <a:rPr lang="en" sz="1600"/>
              <a:t> </a:t>
            </a:r>
            <a:endParaRPr sz="1600"/>
          </a:p>
          <a:p>
            <a:pPr indent="0" lvl="0" marL="0" rtl="0" algn="l">
              <a:lnSpc>
                <a:spcPct val="115000"/>
              </a:lnSpc>
              <a:spcBef>
                <a:spcPts val="1200"/>
              </a:spcBef>
              <a:spcAft>
                <a:spcPts val="1200"/>
              </a:spcAft>
              <a:buSzPts val="1800"/>
              <a:buNone/>
            </a:pPr>
            <a:r>
              <a:t/>
            </a:r>
            <a:endParaRPr sz="1600"/>
          </a:p>
        </p:txBody>
      </p:sp>
      <p:pic>
        <p:nvPicPr>
          <p:cNvPr id="307" name="Google Shape;307;g32985bf63bd_0_26"/>
          <p:cNvPicPr preferRelativeResize="0"/>
          <p:nvPr/>
        </p:nvPicPr>
        <p:blipFill rotWithShape="1">
          <a:blip r:embed="rId4">
            <a:alphaModFix/>
          </a:blip>
          <a:srcRect b="9829" l="8267" r="7116" t="24905"/>
          <a:stretch/>
        </p:blipFill>
        <p:spPr>
          <a:xfrm>
            <a:off x="2358575" y="1468600"/>
            <a:ext cx="1317950" cy="652700"/>
          </a:xfrm>
          <a:prstGeom prst="rect">
            <a:avLst/>
          </a:prstGeom>
          <a:noFill/>
          <a:ln>
            <a:noFill/>
          </a:ln>
        </p:spPr>
      </p:pic>
      <p:sp>
        <p:nvSpPr>
          <p:cNvPr id="308" name="Google Shape;308;g32985bf63bd_0_26"/>
          <p:cNvSpPr/>
          <p:nvPr/>
        </p:nvSpPr>
        <p:spPr>
          <a:xfrm>
            <a:off x="3748800" y="1435250"/>
            <a:ext cx="2214000" cy="719400"/>
          </a:xfrm>
          <a:prstGeom prst="leftArrow">
            <a:avLst>
              <a:gd fmla="val 50000" name="adj1"/>
              <a:gd fmla="val 41486"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000000"/>
                </a:solidFill>
                <a:latin typeface="Arial"/>
                <a:ea typeface="Arial"/>
                <a:cs typeface="Arial"/>
                <a:sym typeface="Arial"/>
              </a:rPr>
              <a:t>Not a valid reason for not completing assignment </a:t>
            </a:r>
            <a:endParaRPr b="0" i="0" sz="1100" u="none" cap="none" strike="noStrike">
              <a:solidFill>
                <a:srgbClr val="000000"/>
              </a:solidFill>
              <a:latin typeface="Arial"/>
              <a:ea typeface="Arial"/>
              <a:cs typeface="Arial"/>
              <a:sym typeface="Arial"/>
            </a:endParaRPr>
          </a:p>
        </p:txBody>
      </p:sp>
      <p:pic>
        <p:nvPicPr>
          <p:cNvPr id="309" name="Google Shape;309;g32985bf63bd_0_26"/>
          <p:cNvPicPr preferRelativeResize="0"/>
          <p:nvPr/>
        </p:nvPicPr>
        <p:blipFill rotWithShape="1">
          <a:blip r:embed="rId5">
            <a:alphaModFix/>
          </a:blip>
          <a:srcRect b="0" l="0" r="0" t="0"/>
          <a:stretch/>
        </p:blipFill>
        <p:spPr>
          <a:xfrm>
            <a:off x="5859775" y="1468597"/>
            <a:ext cx="787239" cy="652700"/>
          </a:xfrm>
          <a:prstGeom prst="rect">
            <a:avLst/>
          </a:prstGeom>
          <a:noFill/>
          <a:ln>
            <a:noFill/>
          </a:ln>
        </p:spPr>
      </p:pic>
      <p:pic>
        <p:nvPicPr>
          <p:cNvPr id="310" name="Google Shape;310;g32985bf63bd_0_26"/>
          <p:cNvPicPr preferRelativeResize="0"/>
          <p:nvPr/>
        </p:nvPicPr>
        <p:blipFill rotWithShape="1">
          <a:blip r:embed="rId6">
            <a:alphaModFix/>
          </a:blip>
          <a:srcRect b="0" l="0" r="0" t="0"/>
          <a:stretch/>
        </p:blipFill>
        <p:spPr>
          <a:xfrm>
            <a:off x="1853188" y="3105600"/>
            <a:ext cx="2328734" cy="1988150"/>
          </a:xfrm>
          <a:prstGeom prst="rect">
            <a:avLst/>
          </a:prstGeom>
          <a:noFill/>
          <a:ln>
            <a:noFill/>
          </a:ln>
        </p:spPr>
      </p:pic>
      <p:pic>
        <p:nvPicPr>
          <p:cNvPr id="311" name="Google Shape;311;g32985bf63bd_0_26"/>
          <p:cNvPicPr preferRelativeResize="0"/>
          <p:nvPr/>
        </p:nvPicPr>
        <p:blipFill rotWithShape="1">
          <a:blip r:embed="rId7">
            <a:alphaModFix/>
          </a:blip>
          <a:srcRect b="0" l="0" r="0" t="0"/>
          <a:stretch/>
        </p:blipFill>
        <p:spPr>
          <a:xfrm>
            <a:off x="6037250" y="2917600"/>
            <a:ext cx="2860650" cy="1988150"/>
          </a:xfrm>
          <a:prstGeom prst="rect">
            <a:avLst/>
          </a:prstGeom>
          <a:noFill/>
          <a:ln>
            <a:noFill/>
          </a:ln>
        </p:spPr>
      </p:pic>
      <p:sp>
        <p:nvSpPr>
          <p:cNvPr id="312" name="Google Shape;312;g32985bf63bd_0_26"/>
          <p:cNvSpPr/>
          <p:nvPr/>
        </p:nvSpPr>
        <p:spPr>
          <a:xfrm>
            <a:off x="242500" y="3224975"/>
            <a:ext cx="1617000" cy="1373400"/>
          </a:xfrm>
          <a:prstGeom prst="right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We will use Git to version code on local computer</a:t>
            </a:r>
            <a:endParaRPr b="0" i="0" sz="1200" u="none" cap="none" strike="noStrike">
              <a:solidFill>
                <a:srgbClr val="000000"/>
              </a:solidFill>
              <a:latin typeface="Arial"/>
              <a:ea typeface="Arial"/>
              <a:cs typeface="Arial"/>
              <a:sym typeface="Arial"/>
            </a:endParaRPr>
          </a:p>
        </p:txBody>
      </p:sp>
      <p:sp>
        <p:nvSpPr>
          <p:cNvPr id="313" name="Google Shape;313;g32985bf63bd_0_26"/>
          <p:cNvSpPr/>
          <p:nvPr/>
        </p:nvSpPr>
        <p:spPr>
          <a:xfrm>
            <a:off x="4420250" y="3168125"/>
            <a:ext cx="1617000" cy="1373400"/>
          </a:xfrm>
          <a:prstGeom prst="right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We will use GitHub to store on a cloud server.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txBox="1"/>
          <p:nvPr>
            <p:ph type="title"/>
          </p:nvPr>
        </p:nvSpPr>
        <p:spPr>
          <a:xfrm>
            <a:off x="273225" y="989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Preparation: Lab and Guided Exploration</a:t>
            </a:r>
            <a:endParaRPr/>
          </a:p>
        </p:txBody>
      </p:sp>
      <p:sp>
        <p:nvSpPr>
          <p:cNvPr id="319" name="Google Shape;319;p28"/>
          <p:cNvSpPr txBox="1"/>
          <p:nvPr/>
        </p:nvSpPr>
        <p:spPr>
          <a:xfrm>
            <a:off x="5536625" y="585400"/>
            <a:ext cx="3395700" cy="3693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15000"/>
              </a:lnSpc>
              <a:spcBef>
                <a:spcPts val="0"/>
              </a:spcBef>
              <a:spcAft>
                <a:spcPts val="0"/>
              </a:spcAft>
              <a:buClr>
                <a:srgbClr val="000000"/>
              </a:buClr>
              <a:buSzPts val="1000"/>
              <a:buFont typeface="Arial"/>
              <a:buAutoNum type="arabicPeriod"/>
            </a:pPr>
            <a:r>
              <a:t/>
            </a:r>
            <a:endParaRPr b="0" i="0" sz="1200" u="none" cap="none" strike="noStrike">
              <a:solidFill>
                <a:schemeClr val="dk1"/>
              </a:solidFill>
              <a:latin typeface="Arial"/>
              <a:ea typeface="Arial"/>
              <a:cs typeface="Arial"/>
              <a:sym typeface="Arial"/>
            </a:endParaRPr>
          </a:p>
        </p:txBody>
      </p:sp>
      <p:sp>
        <p:nvSpPr>
          <p:cNvPr id="320" name="Google Shape;320;p28"/>
          <p:cNvSpPr/>
          <p:nvPr/>
        </p:nvSpPr>
        <p:spPr>
          <a:xfrm>
            <a:off x="659950" y="2474850"/>
            <a:ext cx="2090100" cy="1059000"/>
          </a:xfrm>
          <a:prstGeom prst="wedgeRoundRectCallout">
            <a:avLst>
              <a:gd fmla="val -59581" name="adj1"/>
              <a:gd fmla="val -58147" name="adj2"/>
              <a:gd fmla="val 0" name="adj3"/>
            </a:avLst>
          </a:prstGeom>
          <a:solidFill>
            <a:srgbClr val="FFF2C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questions do you have about GE01?</a:t>
            </a:r>
            <a:endParaRPr b="0" i="0" sz="1400" u="none" cap="none" strike="noStrike">
              <a:solidFill>
                <a:srgbClr val="000000"/>
              </a:solidFill>
              <a:latin typeface="Lato"/>
              <a:ea typeface="Lato"/>
              <a:cs typeface="Lato"/>
              <a:sym typeface="Lato"/>
            </a:endParaRPr>
          </a:p>
        </p:txBody>
      </p:sp>
      <p:sp>
        <p:nvSpPr>
          <p:cNvPr id="321" name="Google Shape;321;p28"/>
          <p:cNvSpPr/>
          <p:nvPr/>
        </p:nvSpPr>
        <p:spPr>
          <a:xfrm>
            <a:off x="3177950" y="2253425"/>
            <a:ext cx="2090100" cy="1059000"/>
          </a:xfrm>
          <a:prstGeom prst="wedgeRoundRectCallout">
            <a:avLst>
              <a:gd fmla="val -59581" name="adj1"/>
              <a:gd fmla="val -58147" name="adj2"/>
              <a:gd fmla="val 0" name="adj3"/>
            </a:avLst>
          </a:prstGeom>
          <a:solidFill>
            <a:srgbClr val="FFF2C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needs to go on to your calendar?</a:t>
            </a:r>
            <a:endParaRPr b="0" i="0" sz="1400" u="none" cap="none" strike="noStrike">
              <a:solidFill>
                <a:srgbClr val="000000"/>
              </a:solidFill>
              <a:latin typeface="Lato"/>
              <a:ea typeface="Lato"/>
              <a:cs typeface="Lato"/>
              <a:sym typeface="Lato"/>
            </a:endParaRPr>
          </a:p>
        </p:txBody>
      </p:sp>
      <p:sp>
        <p:nvSpPr>
          <p:cNvPr id="322" name="Google Shape;322;p28"/>
          <p:cNvSpPr/>
          <p:nvPr/>
        </p:nvSpPr>
        <p:spPr>
          <a:xfrm>
            <a:off x="6031600" y="2354100"/>
            <a:ext cx="2090100" cy="1059000"/>
          </a:xfrm>
          <a:prstGeom prst="wedgeRoundRectCallout">
            <a:avLst>
              <a:gd fmla="val -59581" name="adj1"/>
              <a:gd fmla="val -58147" name="adj2"/>
              <a:gd fmla="val 0" name="adj3"/>
            </a:avLst>
          </a:prstGeom>
          <a:solidFill>
            <a:srgbClr val="FFF2C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Do you need help setting up your environment</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Lato"/>
              <a:ea typeface="Lato"/>
              <a:cs typeface="Lato"/>
              <a:sym typeface="Lato"/>
            </a:endParaRPr>
          </a:p>
        </p:txBody>
      </p:sp>
      <p:sp>
        <p:nvSpPr>
          <p:cNvPr id="323" name="Google Shape;323;p28"/>
          <p:cNvSpPr txBox="1"/>
          <p:nvPr/>
        </p:nvSpPr>
        <p:spPr>
          <a:xfrm>
            <a:off x="392025" y="585400"/>
            <a:ext cx="8283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500"/>
              <a:buFont typeface="Arial"/>
              <a:buNone/>
            </a:pPr>
            <a:r>
              <a:rPr lang="en"/>
              <a:t>Go to Canvas Module L02 </a:t>
            </a:r>
            <a:endParaRPr/>
          </a:p>
          <a:p>
            <a:pPr indent="-317500" lvl="0" marL="457200" rtl="0" algn="l">
              <a:spcBef>
                <a:spcPts val="0"/>
              </a:spcBef>
              <a:spcAft>
                <a:spcPts val="0"/>
              </a:spcAft>
              <a:buSzPts val="1400"/>
              <a:buAutoNum type="arabicPeriod"/>
            </a:pPr>
            <a:r>
              <a:rPr lang="en"/>
              <a:t>Open participation questions and submit</a:t>
            </a:r>
            <a:endParaRPr/>
          </a:p>
          <a:p>
            <a:pPr indent="-317500" lvl="0" marL="457200" rtl="0" algn="l">
              <a:spcBef>
                <a:spcPts val="0"/>
              </a:spcBef>
              <a:spcAft>
                <a:spcPts val="0"/>
              </a:spcAft>
              <a:buSzPts val="1400"/>
              <a:buAutoNum type="arabicPeriod"/>
            </a:pPr>
            <a:r>
              <a:rPr lang="en" u="sng">
                <a:solidFill>
                  <a:schemeClr val="hlink"/>
                </a:solidFill>
                <a:hlinkClick r:id="rId3"/>
              </a:rPr>
              <a:t>Setting up Environment</a:t>
            </a:r>
            <a:r>
              <a:rPr lang="en"/>
              <a:t>- What should go in your technical </a:t>
            </a:r>
            <a:r>
              <a:rPr lang="en"/>
              <a:t>documentation</a:t>
            </a:r>
            <a:r>
              <a:rPr lang="en"/>
              <a:t>?</a:t>
            </a:r>
            <a:endParaRPr/>
          </a:p>
          <a:p>
            <a:pPr indent="-317500" lvl="0" marL="457200" rtl="0" algn="l">
              <a:spcBef>
                <a:spcPts val="0"/>
              </a:spcBef>
              <a:spcAft>
                <a:spcPts val="0"/>
              </a:spcAft>
              <a:buSzPts val="1400"/>
              <a:buAutoNum type="arabicPeriod"/>
            </a:pPr>
            <a:r>
              <a:rPr lang="en"/>
              <a:t>Look at </a:t>
            </a:r>
            <a:r>
              <a:rPr lang="en"/>
              <a:t>preparation</a:t>
            </a:r>
            <a:endParaRPr/>
          </a:p>
          <a:p>
            <a:pPr indent="-317500" lvl="1" marL="914400" rtl="0" algn="l">
              <a:spcBef>
                <a:spcPts val="0"/>
              </a:spcBef>
              <a:spcAft>
                <a:spcPts val="0"/>
              </a:spcAft>
              <a:buSzPts val="1400"/>
              <a:buAutoNum type="alphaLcPeriod"/>
            </a:pPr>
            <a:r>
              <a:rPr lang="en"/>
              <a:t>Work on </a:t>
            </a:r>
            <a:r>
              <a:rPr lang="en"/>
              <a:t>GE01 Assignment part 3.1</a:t>
            </a:r>
            <a:endParaRPr/>
          </a:p>
          <a:p>
            <a:pPr indent="0" lvl="0" marL="0" rtl="0" algn="l">
              <a:spcBef>
                <a:spcPts val="0"/>
              </a:spcBef>
              <a:spcAft>
                <a:spcPts val="0"/>
              </a:spcAft>
              <a:buNone/>
            </a:pPr>
            <a:r>
              <a:rPr lang="en"/>
              <a:t>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174000" y="881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Goals</a:t>
            </a:r>
            <a:endParaRPr/>
          </a:p>
        </p:txBody>
      </p:sp>
      <p:sp>
        <p:nvSpPr>
          <p:cNvPr id="77" name="Google Shape;77;p5"/>
          <p:cNvSpPr txBox="1"/>
          <p:nvPr>
            <p:ph idx="1" type="body"/>
          </p:nvPr>
        </p:nvSpPr>
        <p:spPr>
          <a:xfrm>
            <a:off x="130650" y="616950"/>
            <a:ext cx="8903700" cy="441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sz="1600"/>
              <a:t>Variables, Constants, and Data Types </a:t>
            </a:r>
            <a:endParaRPr sz="1600"/>
          </a:p>
          <a:p>
            <a:pPr indent="-330200" lvl="0" marL="457200" rtl="0" algn="l">
              <a:lnSpc>
                <a:spcPct val="115000"/>
              </a:lnSpc>
              <a:spcBef>
                <a:spcPts val="1200"/>
              </a:spcBef>
              <a:spcAft>
                <a:spcPts val="0"/>
              </a:spcAft>
              <a:buSzPts val="1600"/>
              <a:buChar char="●"/>
            </a:pPr>
            <a:r>
              <a:rPr lang="en" sz="1600"/>
              <a:t>Explain and apply in code the concepts of variables, constants, primitive data types, declared, initialize, and assignment</a:t>
            </a:r>
            <a:endParaRPr sz="1600"/>
          </a:p>
          <a:p>
            <a:pPr indent="-330200" lvl="0" marL="457200" rtl="0" algn="l">
              <a:lnSpc>
                <a:spcPct val="115000"/>
              </a:lnSpc>
              <a:spcBef>
                <a:spcPts val="0"/>
              </a:spcBef>
              <a:spcAft>
                <a:spcPts val="0"/>
              </a:spcAft>
              <a:buSzPts val="1600"/>
              <a:buChar char="●"/>
            </a:pPr>
            <a:r>
              <a:rPr lang="en" sz="1600"/>
              <a:t>Apply best practices industry convention for naming variables, constants, methods and classes  </a:t>
            </a:r>
            <a:endParaRPr sz="1600"/>
          </a:p>
          <a:p>
            <a:pPr indent="0" lvl="0" marL="0" rtl="0" algn="l">
              <a:lnSpc>
                <a:spcPct val="115000"/>
              </a:lnSpc>
              <a:spcBef>
                <a:spcPts val="1200"/>
              </a:spcBef>
              <a:spcAft>
                <a:spcPts val="0"/>
              </a:spcAft>
              <a:buSzPts val="1600"/>
              <a:buNone/>
            </a:pPr>
            <a:r>
              <a:rPr lang="en" sz="1600"/>
              <a:t>Arithmetic Operators and Combined Assignment Operators</a:t>
            </a:r>
            <a:endParaRPr sz="1600"/>
          </a:p>
          <a:p>
            <a:pPr indent="-330200" lvl="0" marL="457200" rtl="0" algn="l">
              <a:lnSpc>
                <a:spcPct val="115000"/>
              </a:lnSpc>
              <a:spcBef>
                <a:spcPts val="1200"/>
              </a:spcBef>
              <a:spcAft>
                <a:spcPts val="0"/>
              </a:spcAft>
              <a:buSzPts val="1600"/>
              <a:buChar char="●"/>
            </a:pPr>
            <a:r>
              <a:rPr lang="en" sz="1600"/>
              <a:t>Identify arithmetic operators</a:t>
            </a:r>
            <a:endParaRPr sz="1600"/>
          </a:p>
          <a:p>
            <a:pPr indent="-330200" lvl="0" marL="457200" rtl="0" algn="l">
              <a:lnSpc>
                <a:spcPct val="115000"/>
              </a:lnSpc>
              <a:spcBef>
                <a:spcPts val="0"/>
              </a:spcBef>
              <a:spcAft>
                <a:spcPts val="0"/>
              </a:spcAft>
              <a:buSzPts val="1600"/>
              <a:buChar char="●"/>
            </a:pPr>
            <a:r>
              <a:rPr lang="en" sz="1600"/>
              <a:t>Describe combined (augmented) assignment operators and use in code</a:t>
            </a:r>
            <a:endParaRPr sz="1600"/>
          </a:p>
          <a:p>
            <a:pPr indent="-330200" lvl="0" marL="457200" rtl="0" algn="l">
              <a:lnSpc>
                <a:spcPct val="115000"/>
              </a:lnSpc>
              <a:spcBef>
                <a:spcPts val="0"/>
              </a:spcBef>
              <a:spcAft>
                <a:spcPts val="0"/>
              </a:spcAft>
              <a:buSzPts val="1600"/>
              <a:buChar char="●"/>
            </a:pPr>
            <a:r>
              <a:rPr lang="en" sz="1600"/>
              <a:t>Apply precedence rules when evaluating arithmetic expressions perform mathematical operations in code</a:t>
            </a:r>
            <a:endParaRPr sz="1600"/>
          </a:p>
          <a:p>
            <a:pPr indent="0" lvl="0" marL="0" rtl="0" algn="l">
              <a:lnSpc>
                <a:spcPct val="115000"/>
              </a:lnSpc>
              <a:spcBef>
                <a:spcPts val="1200"/>
              </a:spcBef>
              <a:spcAft>
                <a:spcPts val="0"/>
              </a:spcAft>
              <a:buSzPts val="1600"/>
              <a:buNone/>
            </a:pPr>
            <a:r>
              <a:rPr lang="en" sz="1600"/>
              <a:t>Communication and Collaboration </a:t>
            </a:r>
            <a:endParaRPr sz="1600"/>
          </a:p>
          <a:p>
            <a:pPr indent="-330200" lvl="0" marL="457200" rtl="0" algn="l">
              <a:lnSpc>
                <a:spcPct val="115000"/>
              </a:lnSpc>
              <a:spcBef>
                <a:spcPts val="1200"/>
              </a:spcBef>
              <a:spcAft>
                <a:spcPts val="0"/>
              </a:spcAft>
              <a:buSzPts val="1600"/>
              <a:buChar char="●"/>
            </a:pPr>
            <a:r>
              <a:rPr lang="en" sz="1600"/>
              <a:t>Engage in professional, clear and effective communication virtually in class and discord</a:t>
            </a:r>
            <a:endParaRPr sz="1600"/>
          </a:p>
        </p:txBody>
      </p:sp>
      <p:sp>
        <p:nvSpPr>
          <p:cNvPr id="78" name="Google Shape;78;p5"/>
          <p:cNvSpPr/>
          <p:nvPr/>
        </p:nvSpPr>
        <p:spPr>
          <a:xfrm>
            <a:off x="5582175" y="0"/>
            <a:ext cx="2526900" cy="1026000"/>
          </a:xfrm>
          <a:prstGeom prst="wedgeEllipseCallout">
            <a:avLst>
              <a:gd fmla="val -77919" name="adj1"/>
              <a:gd fmla="val 45015"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Taking notes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6"/>
          <p:cNvSpPr txBox="1"/>
          <p:nvPr>
            <p:ph type="title"/>
          </p:nvPr>
        </p:nvSpPr>
        <p:spPr>
          <a:xfrm>
            <a:off x="167025" y="161275"/>
            <a:ext cx="3914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Java Program Example</a:t>
            </a:r>
            <a:endParaRPr/>
          </a:p>
        </p:txBody>
      </p:sp>
      <p:sp>
        <p:nvSpPr>
          <p:cNvPr id="84" name="Google Shape;84;p6"/>
          <p:cNvSpPr txBox="1"/>
          <p:nvPr/>
        </p:nvSpPr>
        <p:spPr>
          <a:xfrm>
            <a:off x="167025" y="733975"/>
            <a:ext cx="4322400" cy="25860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300"/>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How is information stored when running a program?</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Where is information stored?</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type of information is stored?</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are variables and constants?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are identifiers?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are naming conventions?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are data types?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are literals?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does it mean to declare a variable?</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 sz="1300" u="none" cap="none" strike="noStrike">
                <a:solidFill>
                  <a:srgbClr val="000000"/>
                </a:solidFill>
                <a:latin typeface="Arial"/>
                <a:ea typeface="Arial"/>
                <a:cs typeface="Arial"/>
                <a:sym typeface="Arial"/>
              </a:rPr>
              <a:t>What does it mean to initialize a variable?</a:t>
            </a:r>
            <a:endParaRPr b="0" i="0" sz="1300" u="none" cap="none" strike="noStrike">
              <a:solidFill>
                <a:srgbClr val="000000"/>
              </a:solidFill>
              <a:latin typeface="Arial"/>
              <a:ea typeface="Arial"/>
              <a:cs typeface="Arial"/>
              <a:sym typeface="Arial"/>
            </a:endParaRPr>
          </a:p>
        </p:txBody>
      </p:sp>
      <p:pic>
        <p:nvPicPr>
          <p:cNvPr id="85" name="Google Shape;85;p6"/>
          <p:cNvPicPr preferRelativeResize="0"/>
          <p:nvPr/>
        </p:nvPicPr>
        <p:blipFill rotWithShape="1">
          <a:blip r:embed="rId3">
            <a:alphaModFix/>
          </a:blip>
          <a:srcRect b="29223" l="0" r="0" t="0"/>
          <a:stretch/>
        </p:blipFill>
        <p:spPr>
          <a:xfrm>
            <a:off x="167037" y="4259088"/>
            <a:ext cx="1068432" cy="503575"/>
          </a:xfrm>
          <a:prstGeom prst="rect">
            <a:avLst/>
          </a:prstGeom>
          <a:noFill/>
          <a:ln>
            <a:noFill/>
          </a:ln>
        </p:spPr>
      </p:pic>
      <p:pic>
        <p:nvPicPr>
          <p:cNvPr id="86" name="Google Shape;86;p6"/>
          <p:cNvPicPr preferRelativeResize="0"/>
          <p:nvPr/>
        </p:nvPicPr>
        <p:blipFill rotWithShape="1">
          <a:blip r:embed="rId4">
            <a:alphaModFix/>
          </a:blip>
          <a:srcRect b="0" l="0" r="0" t="0"/>
          <a:stretch/>
        </p:blipFill>
        <p:spPr>
          <a:xfrm>
            <a:off x="206884" y="3432184"/>
            <a:ext cx="414835" cy="681000"/>
          </a:xfrm>
          <a:prstGeom prst="rect">
            <a:avLst/>
          </a:prstGeom>
          <a:noFill/>
          <a:ln>
            <a:noFill/>
          </a:ln>
        </p:spPr>
      </p:pic>
      <p:sp>
        <p:nvSpPr>
          <p:cNvPr id="87" name="Google Shape;87;p6"/>
          <p:cNvSpPr txBox="1"/>
          <p:nvPr/>
        </p:nvSpPr>
        <p:spPr>
          <a:xfrm>
            <a:off x="932975" y="3728275"/>
            <a:ext cx="3421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Lato"/>
                <a:ea typeface="Lato"/>
                <a:cs typeface="Lato"/>
                <a:sym typeface="Lato"/>
              </a:rPr>
              <a:t>Share what you think. </a:t>
            </a:r>
            <a:endParaRPr b="0" i="0" sz="1300" u="none" cap="none" strike="noStrike">
              <a:solidFill>
                <a:schemeClr val="dk1"/>
              </a:solidFill>
              <a:latin typeface="Lato"/>
              <a:ea typeface="Lato"/>
              <a:cs typeface="Lato"/>
              <a:sym typeface="Lato"/>
            </a:endParaRPr>
          </a:p>
        </p:txBody>
      </p:sp>
      <p:sp>
        <p:nvSpPr>
          <p:cNvPr id="88" name="Google Shape;88;p6"/>
          <p:cNvSpPr txBox="1"/>
          <p:nvPr/>
        </p:nvSpPr>
        <p:spPr>
          <a:xfrm>
            <a:off x="1318087" y="4259100"/>
            <a:ext cx="3171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300"/>
              <a:buFont typeface="Arial"/>
              <a:buNone/>
            </a:pPr>
            <a:r>
              <a:rPr b="0" i="0" lang="en" sz="1300" u="none" cap="none" strike="noStrike">
                <a:solidFill>
                  <a:schemeClr val="dk1"/>
                </a:solidFill>
                <a:latin typeface="Lato"/>
                <a:ea typeface="Lato"/>
                <a:cs typeface="Lato"/>
                <a:sym typeface="Lato"/>
              </a:rPr>
              <a:t>Ask questions</a:t>
            </a:r>
            <a:endParaRPr b="0" i="0" sz="1300" u="none" cap="none" strike="noStrike">
              <a:solidFill>
                <a:schemeClr val="dk1"/>
              </a:solidFill>
              <a:latin typeface="Lato"/>
              <a:ea typeface="Lato"/>
              <a:cs typeface="Lato"/>
              <a:sym typeface="Lato"/>
            </a:endParaRPr>
          </a:p>
        </p:txBody>
      </p:sp>
      <p:pic>
        <p:nvPicPr>
          <p:cNvPr id="89" name="Google Shape;89;p6"/>
          <p:cNvPicPr preferRelativeResize="0"/>
          <p:nvPr/>
        </p:nvPicPr>
        <p:blipFill rotWithShape="1">
          <a:blip r:embed="rId5">
            <a:alphaModFix/>
          </a:blip>
          <a:srcRect b="0" l="0" r="0" t="0"/>
          <a:stretch/>
        </p:blipFill>
        <p:spPr>
          <a:xfrm>
            <a:off x="4761275" y="42818"/>
            <a:ext cx="4322400" cy="50578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11700" y="80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Identifiers</a:t>
            </a:r>
            <a:endParaRPr/>
          </a:p>
        </p:txBody>
      </p:sp>
      <p:sp>
        <p:nvSpPr>
          <p:cNvPr id="95" name="Google Shape;95;p7"/>
          <p:cNvSpPr txBox="1"/>
          <p:nvPr>
            <p:ph idx="1" type="body"/>
          </p:nvPr>
        </p:nvSpPr>
        <p:spPr>
          <a:xfrm>
            <a:off x="259125" y="653475"/>
            <a:ext cx="8520600" cy="4216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rPr lang="en"/>
              <a:t>An identifier is basically a name chosen by the programmer for: Classes, Methods, Variables, Constants</a:t>
            </a:r>
            <a:endParaRPr/>
          </a:p>
          <a:p>
            <a:pPr indent="0" lvl="0" marL="0" rtl="0" algn="l">
              <a:lnSpc>
                <a:spcPct val="115000"/>
              </a:lnSpc>
              <a:spcBef>
                <a:spcPts val="1200"/>
              </a:spcBef>
              <a:spcAft>
                <a:spcPts val="0"/>
              </a:spcAft>
              <a:buSzPts val="1946"/>
              <a:buNone/>
            </a:pPr>
            <a:r>
              <a:rPr lang="en"/>
              <a:t>Identifiers follow certain rules</a:t>
            </a:r>
            <a:endParaRPr/>
          </a:p>
          <a:p>
            <a:pPr indent="-342898" lvl="0" marL="457200" rtl="0" algn="l">
              <a:lnSpc>
                <a:spcPct val="115000"/>
              </a:lnSpc>
              <a:spcBef>
                <a:spcPts val="1200"/>
              </a:spcBef>
              <a:spcAft>
                <a:spcPts val="0"/>
              </a:spcAft>
              <a:buSzPts val="1800"/>
              <a:buChar char="●"/>
            </a:pPr>
            <a:r>
              <a:rPr lang="en"/>
              <a:t>Consists of letters, digits, underscores (_), and dollar signs ($)</a:t>
            </a:r>
            <a:endParaRPr/>
          </a:p>
          <a:p>
            <a:pPr indent="-342898" lvl="0" marL="457200" rtl="0" algn="l">
              <a:lnSpc>
                <a:spcPct val="115000"/>
              </a:lnSpc>
              <a:spcBef>
                <a:spcPts val="0"/>
              </a:spcBef>
              <a:spcAft>
                <a:spcPts val="0"/>
              </a:spcAft>
              <a:buSzPts val="1800"/>
              <a:buChar char="●"/>
            </a:pPr>
            <a:r>
              <a:rPr lang="en"/>
              <a:t>Must start with a letter, an underscore, or a dollar sign</a:t>
            </a:r>
            <a:endParaRPr/>
          </a:p>
          <a:p>
            <a:pPr indent="-342898" lvl="0" marL="457200" rtl="0" algn="l">
              <a:lnSpc>
                <a:spcPct val="115000"/>
              </a:lnSpc>
              <a:spcBef>
                <a:spcPts val="0"/>
              </a:spcBef>
              <a:spcAft>
                <a:spcPts val="0"/>
              </a:spcAft>
              <a:buSzPts val="1800"/>
              <a:buChar char="●"/>
            </a:pPr>
            <a:r>
              <a:rPr lang="en"/>
              <a:t>Can be any length</a:t>
            </a:r>
            <a:endParaRPr/>
          </a:p>
          <a:p>
            <a:pPr indent="-342898" lvl="0" marL="457200" rtl="0" algn="l">
              <a:lnSpc>
                <a:spcPct val="115000"/>
              </a:lnSpc>
              <a:spcBef>
                <a:spcPts val="0"/>
              </a:spcBef>
              <a:spcAft>
                <a:spcPts val="0"/>
              </a:spcAft>
              <a:buSzPts val="1800"/>
              <a:buChar char="●"/>
            </a:pPr>
            <a:r>
              <a:rPr lang="en"/>
              <a:t>Cannot be a reserved word</a:t>
            </a:r>
            <a:endParaRPr/>
          </a:p>
          <a:p>
            <a:pPr indent="-342898" lvl="0" marL="457200" rtl="0" algn="l">
              <a:lnSpc>
                <a:spcPct val="115000"/>
              </a:lnSpc>
              <a:spcBef>
                <a:spcPts val="0"/>
              </a:spcBef>
              <a:spcAft>
                <a:spcPts val="0"/>
              </a:spcAft>
              <a:buSzPts val="1800"/>
              <a:buChar char="●"/>
            </a:pPr>
            <a:r>
              <a:rPr lang="en"/>
              <a:t>Cannot be the words true, false, null (these are literal values)</a:t>
            </a:r>
            <a:endParaRPr/>
          </a:p>
          <a:p>
            <a:pPr indent="0" lvl="0" marL="0" rtl="0" algn="l">
              <a:lnSpc>
                <a:spcPct val="115000"/>
              </a:lnSpc>
              <a:spcBef>
                <a:spcPts val="1200"/>
              </a:spcBef>
              <a:spcAft>
                <a:spcPts val="0"/>
              </a:spcAft>
              <a:buSzPts val="1946"/>
              <a:buNone/>
            </a:pPr>
            <a:r>
              <a:rPr lang="en"/>
              <a:t>Valid</a:t>
            </a:r>
            <a:endParaRPr/>
          </a:p>
          <a:p>
            <a:pPr indent="-342898" lvl="0" marL="457200" rtl="0" algn="l">
              <a:lnSpc>
                <a:spcPct val="115000"/>
              </a:lnSpc>
              <a:spcBef>
                <a:spcPts val="1200"/>
              </a:spcBef>
              <a:spcAft>
                <a:spcPts val="0"/>
              </a:spcAft>
              <a:buSzPts val="1800"/>
              <a:buChar char="●"/>
            </a:pPr>
            <a:r>
              <a:rPr lang="en"/>
              <a:t>sum</a:t>
            </a:r>
            <a:endParaRPr/>
          </a:p>
          <a:p>
            <a:pPr indent="-342900" lvl="0" marL="457200" rtl="0" algn="l">
              <a:lnSpc>
                <a:spcPct val="115000"/>
              </a:lnSpc>
              <a:spcBef>
                <a:spcPts val="0"/>
              </a:spcBef>
              <a:spcAft>
                <a:spcPts val="0"/>
              </a:spcAft>
              <a:buSzPts val="1800"/>
              <a:buChar char="●"/>
            </a:pPr>
            <a:r>
              <a:rPr lang="en"/>
              <a:t>numberOfStudents</a:t>
            </a:r>
            <a:endParaRPr/>
          </a:p>
          <a:p>
            <a:pPr indent="0" lvl="0" marL="0" rtl="0" algn="l">
              <a:lnSpc>
                <a:spcPct val="115000"/>
              </a:lnSpc>
              <a:spcBef>
                <a:spcPts val="1200"/>
              </a:spcBef>
              <a:spcAft>
                <a:spcPts val="1200"/>
              </a:spcAft>
              <a:buSzPts val="1946"/>
              <a:buNone/>
            </a:pPr>
            <a:r>
              <a:rPr lang="en"/>
              <a:t>Java is case sensitive so sum, Sum, and SUM are 3 different identifiers</a:t>
            </a:r>
            <a:endParaRPr/>
          </a:p>
        </p:txBody>
      </p:sp>
      <p:sp>
        <p:nvSpPr>
          <p:cNvPr id="96" name="Google Shape;96;p7"/>
          <p:cNvSpPr txBox="1"/>
          <p:nvPr/>
        </p:nvSpPr>
        <p:spPr>
          <a:xfrm>
            <a:off x="4710975" y="3113475"/>
            <a:ext cx="3016200" cy="125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3F3F3"/>
                </a:solidFill>
                <a:latin typeface="Arial"/>
                <a:ea typeface="Arial"/>
                <a:cs typeface="Arial"/>
                <a:sym typeface="Arial"/>
              </a:rPr>
              <a:t>Invalid</a:t>
            </a:r>
            <a:endParaRPr b="0" i="0" sz="1800" u="none" cap="none" strike="noStrike">
              <a:solidFill>
                <a:srgbClr val="F3F3F3"/>
              </a:solidFill>
              <a:latin typeface="Arial"/>
              <a:ea typeface="Arial"/>
              <a:cs typeface="Arial"/>
              <a:sym typeface="Arial"/>
            </a:endParaRPr>
          </a:p>
          <a:p>
            <a:pPr indent="-342900" lvl="0" marL="457200" marR="0" rtl="0" algn="l">
              <a:lnSpc>
                <a:spcPct val="115000"/>
              </a:lnSpc>
              <a:spcBef>
                <a:spcPts val="1200"/>
              </a:spcBef>
              <a:spcAft>
                <a:spcPts val="0"/>
              </a:spcAft>
              <a:buClr>
                <a:srgbClr val="F3F3F3"/>
              </a:buClr>
              <a:buSzPts val="1800"/>
              <a:buFont typeface="Arial"/>
              <a:buChar char="●"/>
            </a:pPr>
            <a:r>
              <a:rPr b="0" i="0" lang="en" sz="1400" u="none" cap="none" strike="noStrike">
                <a:solidFill>
                  <a:srgbClr val="F3F3F3"/>
                </a:solidFill>
                <a:latin typeface="Arial"/>
                <a:ea typeface="Arial"/>
                <a:cs typeface="Arial"/>
                <a:sym typeface="Arial"/>
              </a:rPr>
              <a:t>7_students</a:t>
            </a:r>
            <a:endParaRPr b="0" i="0" sz="1400" u="none" cap="none" strike="noStrike">
              <a:solidFill>
                <a:srgbClr val="F3F3F3"/>
              </a:solidFill>
              <a:latin typeface="Arial"/>
              <a:ea typeface="Arial"/>
              <a:cs typeface="Arial"/>
              <a:sym typeface="Arial"/>
            </a:endParaRPr>
          </a:p>
          <a:p>
            <a:pPr indent="-342900" lvl="0" marL="457200" marR="0" rtl="0" algn="l">
              <a:lnSpc>
                <a:spcPct val="115000"/>
              </a:lnSpc>
              <a:spcBef>
                <a:spcPts val="0"/>
              </a:spcBef>
              <a:spcAft>
                <a:spcPts val="0"/>
              </a:spcAft>
              <a:buClr>
                <a:srgbClr val="F3F3F3"/>
              </a:buClr>
              <a:buSzPts val="1800"/>
              <a:buFont typeface="Arial"/>
              <a:buChar char="●"/>
            </a:pPr>
            <a:r>
              <a:rPr b="0" i="0" lang="en" sz="1400" u="none" cap="none" strike="noStrike">
                <a:solidFill>
                  <a:srgbClr val="F3F3F3"/>
                </a:solidFill>
                <a:latin typeface="Arial"/>
                <a:ea typeface="Arial"/>
                <a:cs typeface="Arial"/>
                <a:sym typeface="Arial"/>
              </a:rPr>
              <a:t>#OfStudents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284875" y="170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Class Identifier</a:t>
            </a:r>
            <a:endParaRPr/>
          </a:p>
        </p:txBody>
      </p:sp>
      <p:sp>
        <p:nvSpPr>
          <p:cNvPr id="102" name="Google Shape;102;p8"/>
          <p:cNvSpPr txBox="1"/>
          <p:nvPr>
            <p:ph idx="1" type="body"/>
          </p:nvPr>
        </p:nvSpPr>
        <p:spPr>
          <a:xfrm>
            <a:off x="284875" y="742775"/>
            <a:ext cx="8520600" cy="2286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500"/>
              <a:t>Every Java program must have at least one class. Each class has a name. By convention, class names start with an uppercase letter. In this example, the class name is HardingDebCh02ComputeArea. </a:t>
            </a:r>
            <a:endParaRPr sz="1500"/>
          </a:p>
          <a:p>
            <a:pPr indent="-336550" lvl="0" marL="457200" rtl="0" algn="l">
              <a:lnSpc>
                <a:spcPct val="100000"/>
              </a:lnSpc>
              <a:spcBef>
                <a:spcPts val="0"/>
              </a:spcBef>
              <a:spcAft>
                <a:spcPts val="0"/>
              </a:spcAft>
              <a:buSzPts val="1700"/>
              <a:buChar char="●"/>
            </a:pPr>
            <a:r>
              <a:rPr lang="en" sz="1500">
                <a:solidFill>
                  <a:srgbClr val="FFFFFF"/>
                </a:solidFill>
              </a:rPr>
              <a:t>Next the main method is defined to perform the actions. In order to run a class, the class must contain a method named main. The program is executed from the main method. </a:t>
            </a:r>
            <a:endParaRPr sz="1500">
              <a:solidFill>
                <a:srgbClr val="FFFFFF"/>
              </a:solidFill>
            </a:endParaRPr>
          </a:p>
        </p:txBody>
      </p:sp>
      <p:pic>
        <p:nvPicPr>
          <p:cNvPr id="103" name="Google Shape;103;p8"/>
          <p:cNvPicPr preferRelativeResize="0"/>
          <p:nvPr/>
        </p:nvPicPr>
        <p:blipFill rotWithShape="1">
          <a:blip r:embed="rId3">
            <a:alphaModFix/>
          </a:blip>
          <a:srcRect b="0" l="0" r="0" t="0"/>
          <a:stretch/>
        </p:blipFill>
        <p:spPr>
          <a:xfrm>
            <a:off x="525750" y="2306350"/>
            <a:ext cx="5408600" cy="782825"/>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571813" y="3465113"/>
            <a:ext cx="3228975" cy="1171575"/>
          </a:xfrm>
          <a:prstGeom prst="rect">
            <a:avLst/>
          </a:prstGeom>
          <a:noFill/>
          <a:ln>
            <a:noFill/>
          </a:ln>
        </p:spPr>
      </p:pic>
      <p:sp>
        <p:nvSpPr>
          <p:cNvPr id="105" name="Google Shape;105;p8"/>
          <p:cNvSpPr/>
          <p:nvPr/>
        </p:nvSpPr>
        <p:spPr>
          <a:xfrm rot="345795">
            <a:off x="4885743" y="3875121"/>
            <a:ext cx="3086099" cy="608157"/>
          </a:xfrm>
          <a:prstGeom prst="leftArrowCallout">
            <a:avLst>
              <a:gd fmla="val 25000" name="adj1"/>
              <a:gd fmla="val 25000" name="adj2"/>
              <a:gd fmla="val 25000" name="adj3"/>
              <a:gd fmla="val 86736"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File name must match class name.</a:t>
            </a:r>
            <a:endParaRPr b="0" i="0" sz="1200" u="none" cap="none" strike="noStrike">
              <a:solidFill>
                <a:srgbClr val="000000"/>
              </a:solidFill>
              <a:latin typeface="Arial"/>
              <a:ea typeface="Arial"/>
              <a:cs typeface="Arial"/>
              <a:sym typeface="Arial"/>
            </a:endParaRPr>
          </a:p>
        </p:txBody>
      </p:sp>
      <p:sp>
        <p:nvSpPr>
          <p:cNvPr id="106" name="Google Shape;106;p8"/>
          <p:cNvSpPr/>
          <p:nvPr/>
        </p:nvSpPr>
        <p:spPr>
          <a:xfrm rot="345600">
            <a:off x="5423334" y="2323116"/>
            <a:ext cx="2977232" cy="749293"/>
          </a:xfrm>
          <a:prstGeom prst="leftArrowCallout">
            <a:avLst>
              <a:gd fmla="val 25000" name="adj1"/>
              <a:gd fmla="val 25000" name="adj2"/>
              <a:gd fmla="val 25000" name="adj3"/>
              <a:gd fmla="val 86736"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Notice the identifier for the class starts with capital letter, is meaningful and uses camel case</a:t>
            </a:r>
            <a:endParaRPr b="0" i="0" sz="1200" u="none" cap="none" strike="noStrike">
              <a:solidFill>
                <a:srgbClr val="000000"/>
              </a:solidFill>
              <a:latin typeface="Arial"/>
              <a:ea typeface="Arial"/>
              <a:cs typeface="Arial"/>
              <a:sym typeface="Arial"/>
            </a:endParaRPr>
          </a:p>
        </p:txBody>
      </p:sp>
      <p:sp>
        <p:nvSpPr>
          <p:cNvPr id="107" name="Google Shape;107;p8"/>
          <p:cNvSpPr/>
          <p:nvPr/>
        </p:nvSpPr>
        <p:spPr>
          <a:xfrm>
            <a:off x="4319950" y="2571750"/>
            <a:ext cx="632100" cy="1922700"/>
          </a:xfrm>
          <a:prstGeom prst="curvedLeftArrow">
            <a:avLst>
              <a:gd fmla="val 25000" name="adj1"/>
              <a:gd fmla="val 50000" name="adj2"/>
              <a:gd fmla="val 2500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311700" y="224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Variables</a:t>
            </a:r>
            <a:endParaRPr/>
          </a:p>
        </p:txBody>
      </p:sp>
      <p:sp>
        <p:nvSpPr>
          <p:cNvPr id="113" name="Google Shape;113;p9"/>
          <p:cNvSpPr txBox="1"/>
          <p:nvPr>
            <p:ph idx="1" type="body"/>
          </p:nvPr>
        </p:nvSpPr>
        <p:spPr>
          <a:xfrm>
            <a:off x="197100" y="744800"/>
            <a:ext cx="6993600" cy="253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t>Variables are used to store a value that may change (vary) </a:t>
            </a:r>
            <a:endParaRPr sz="1400"/>
          </a:p>
          <a:p>
            <a:pPr indent="-317500" lvl="0" marL="457200" rtl="0" algn="l">
              <a:lnSpc>
                <a:spcPct val="115000"/>
              </a:lnSpc>
              <a:spcBef>
                <a:spcPts val="1200"/>
              </a:spcBef>
              <a:spcAft>
                <a:spcPts val="0"/>
              </a:spcAft>
              <a:buSzPts val="1400"/>
              <a:buChar char="●"/>
            </a:pPr>
            <a:r>
              <a:rPr lang="en" sz="1400"/>
              <a:t>Have a data type</a:t>
            </a:r>
            <a:endParaRPr sz="1400"/>
          </a:p>
          <a:p>
            <a:pPr indent="-317500" lvl="0" marL="457200" rtl="0" algn="l">
              <a:lnSpc>
                <a:spcPct val="115000"/>
              </a:lnSpc>
              <a:spcBef>
                <a:spcPts val="0"/>
              </a:spcBef>
              <a:spcAft>
                <a:spcPts val="0"/>
              </a:spcAft>
              <a:buSzPts val="1400"/>
              <a:buChar char="●"/>
            </a:pPr>
            <a:r>
              <a:rPr lang="en" sz="1400"/>
              <a:t>Are stored in computer memory</a:t>
            </a:r>
            <a:endParaRPr sz="1400"/>
          </a:p>
          <a:p>
            <a:pPr indent="-317500" lvl="0" marL="457200" rtl="0" algn="l">
              <a:lnSpc>
                <a:spcPct val="115000"/>
              </a:lnSpc>
              <a:spcBef>
                <a:spcPts val="0"/>
              </a:spcBef>
              <a:spcAft>
                <a:spcPts val="0"/>
              </a:spcAft>
              <a:buSzPts val="1400"/>
              <a:buChar char="●"/>
            </a:pPr>
            <a:r>
              <a:rPr lang="en" sz="1400"/>
              <a:t>Have scope - defines the part of the program where the variable is accessible. </a:t>
            </a:r>
            <a:endParaRPr sz="1400"/>
          </a:p>
          <a:p>
            <a:pPr indent="-317500" lvl="0" marL="457200" rtl="0" algn="l">
              <a:lnSpc>
                <a:spcPct val="115000"/>
              </a:lnSpc>
              <a:spcBef>
                <a:spcPts val="0"/>
              </a:spcBef>
              <a:spcAft>
                <a:spcPts val="0"/>
              </a:spcAft>
              <a:buSzPts val="1400"/>
              <a:buChar char="●"/>
            </a:pPr>
            <a:r>
              <a:rPr lang="en" sz="1400"/>
              <a:t>What we do with variables</a:t>
            </a:r>
            <a:endParaRPr sz="1400"/>
          </a:p>
          <a:p>
            <a:pPr indent="-317500" lvl="1" marL="914400" rtl="0" algn="l">
              <a:lnSpc>
                <a:spcPct val="115000"/>
              </a:lnSpc>
              <a:spcBef>
                <a:spcPts val="0"/>
              </a:spcBef>
              <a:spcAft>
                <a:spcPts val="0"/>
              </a:spcAft>
              <a:buSzPts val="1400"/>
              <a:buChar char="o"/>
            </a:pPr>
            <a:r>
              <a:rPr lang="en"/>
              <a:t>Declare identifier and data type </a:t>
            </a:r>
            <a:endParaRPr/>
          </a:p>
          <a:p>
            <a:pPr indent="-317500" lvl="1" marL="914400" rtl="0" algn="l">
              <a:lnSpc>
                <a:spcPct val="115000"/>
              </a:lnSpc>
              <a:spcBef>
                <a:spcPts val="0"/>
              </a:spcBef>
              <a:spcAft>
                <a:spcPts val="0"/>
              </a:spcAft>
              <a:buSzPts val="1400"/>
              <a:buChar char="o"/>
            </a:pPr>
            <a:r>
              <a:rPr lang="en"/>
              <a:t>Initialize by assigning a value in memory</a:t>
            </a:r>
            <a:endParaRPr/>
          </a:p>
          <a:p>
            <a:pPr indent="-317500" lvl="1" marL="914400" rtl="0" algn="l">
              <a:lnSpc>
                <a:spcPct val="115000"/>
              </a:lnSpc>
              <a:spcBef>
                <a:spcPts val="0"/>
              </a:spcBef>
              <a:spcAft>
                <a:spcPts val="0"/>
              </a:spcAft>
              <a:buSzPts val="1400"/>
              <a:buChar char="o"/>
            </a:pPr>
            <a:r>
              <a:rPr lang="en"/>
              <a:t>Assign a new value in memory</a:t>
            </a:r>
            <a:endParaRPr/>
          </a:p>
          <a:p>
            <a:pPr indent="-317500" lvl="1" marL="914400" rtl="0" algn="l">
              <a:lnSpc>
                <a:spcPct val="115000"/>
              </a:lnSpc>
              <a:spcBef>
                <a:spcPts val="0"/>
              </a:spcBef>
              <a:spcAft>
                <a:spcPts val="0"/>
              </a:spcAft>
              <a:buSzPts val="1400"/>
              <a:buChar char="o"/>
            </a:pPr>
            <a:r>
              <a:rPr lang="en"/>
              <a:t>Read the value from memory</a:t>
            </a:r>
            <a:endParaRPr/>
          </a:p>
        </p:txBody>
      </p:sp>
      <p:pic>
        <p:nvPicPr>
          <p:cNvPr id="114" name="Google Shape;114;p9"/>
          <p:cNvPicPr preferRelativeResize="0"/>
          <p:nvPr/>
        </p:nvPicPr>
        <p:blipFill rotWithShape="1">
          <a:blip r:embed="rId3">
            <a:alphaModFix/>
          </a:blip>
          <a:srcRect b="0" l="0" r="0" t="0"/>
          <a:stretch/>
        </p:blipFill>
        <p:spPr>
          <a:xfrm>
            <a:off x="5598125" y="307250"/>
            <a:ext cx="2192997" cy="906825"/>
          </a:xfrm>
          <a:prstGeom prst="rect">
            <a:avLst/>
          </a:prstGeom>
          <a:noFill/>
          <a:ln>
            <a:noFill/>
          </a:ln>
        </p:spPr>
      </p:pic>
      <p:pic>
        <p:nvPicPr>
          <p:cNvPr id="115" name="Google Shape;115;p9"/>
          <p:cNvPicPr preferRelativeResize="0"/>
          <p:nvPr/>
        </p:nvPicPr>
        <p:blipFill rotWithShape="1">
          <a:blip r:embed="rId4">
            <a:alphaModFix/>
          </a:blip>
          <a:srcRect b="0" l="0" r="0" t="0"/>
          <a:stretch/>
        </p:blipFill>
        <p:spPr>
          <a:xfrm>
            <a:off x="311712" y="3282800"/>
            <a:ext cx="5323724" cy="1730350"/>
          </a:xfrm>
          <a:prstGeom prst="rect">
            <a:avLst/>
          </a:prstGeom>
          <a:noFill/>
          <a:ln>
            <a:noFill/>
          </a:ln>
        </p:spPr>
      </p:pic>
      <p:sp>
        <p:nvSpPr>
          <p:cNvPr id="116" name="Google Shape;116;p9"/>
          <p:cNvSpPr txBox="1"/>
          <p:nvPr/>
        </p:nvSpPr>
        <p:spPr>
          <a:xfrm>
            <a:off x="8079300" y="3105625"/>
            <a:ext cx="621000" cy="424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Verdana"/>
                <a:ea typeface="Verdana"/>
                <a:cs typeface="Verdana"/>
                <a:sym typeface="Verdana"/>
              </a:rPr>
              <a:t>4</a:t>
            </a:r>
            <a:endParaRPr b="1" i="0" sz="2100" u="none" cap="none" strike="noStrike">
              <a:solidFill>
                <a:srgbClr val="000000"/>
              </a:solidFill>
              <a:latin typeface="Verdana"/>
              <a:ea typeface="Verdana"/>
              <a:cs typeface="Verdana"/>
              <a:sym typeface="Verdana"/>
            </a:endParaRPr>
          </a:p>
        </p:txBody>
      </p:sp>
      <p:grpSp>
        <p:nvGrpSpPr>
          <p:cNvPr id="117" name="Google Shape;117;p9"/>
          <p:cNvGrpSpPr/>
          <p:nvPr/>
        </p:nvGrpSpPr>
        <p:grpSpPr>
          <a:xfrm>
            <a:off x="6297448" y="2946024"/>
            <a:ext cx="1770284" cy="1805223"/>
            <a:chOff x="6905043" y="201009"/>
            <a:chExt cx="2029910" cy="1912718"/>
          </a:xfrm>
        </p:grpSpPr>
        <p:pic>
          <p:nvPicPr>
            <p:cNvPr id="118" name="Google Shape;118;p9"/>
            <p:cNvPicPr preferRelativeResize="0"/>
            <p:nvPr/>
          </p:nvPicPr>
          <p:blipFill rotWithShape="1">
            <a:blip r:embed="rId5">
              <a:alphaModFix/>
            </a:blip>
            <a:srcRect b="0" l="0" r="59661" t="0"/>
            <a:stretch/>
          </p:blipFill>
          <p:spPr>
            <a:xfrm rot="5400000">
              <a:off x="6950045" y="156007"/>
              <a:ext cx="1912718" cy="2002723"/>
            </a:xfrm>
            <a:prstGeom prst="rect">
              <a:avLst/>
            </a:prstGeom>
            <a:noFill/>
            <a:ln>
              <a:noFill/>
            </a:ln>
          </p:spPr>
        </p:pic>
        <p:sp>
          <p:nvSpPr>
            <p:cNvPr id="119" name="Google Shape;119;p9"/>
            <p:cNvSpPr txBox="1"/>
            <p:nvPr/>
          </p:nvSpPr>
          <p:spPr>
            <a:xfrm>
              <a:off x="7089052" y="382748"/>
              <a:ext cx="1845900" cy="4242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0" i="0" lang="en" sz="1350" u="none" cap="none" strike="noStrike">
                  <a:solidFill>
                    <a:srgbClr val="FFFFFF"/>
                  </a:solidFill>
                  <a:highlight>
                    <a:srgbClr val="000000"/>
                  </a:highlight>
                  <a:latin typeface="Verdana"/>
                  <a:ea typeface="Verdana"/>
                  <a:cs typeface="Verdana"/>
                  <a:sym typeface="Verdana"/>
                </a:rPr>
                <a:t>009AFD30</a:t>
              </a:r>
              <a:endParaRPr b="0" i="0" sz="1350" u="none" cap="none" strike="noStrike">
                <a:solidFill>
                  <a:srgbClr val="FFFFFF"/>
                </a:solidFill>
                <a:highlight>
                  <a:srgbClr val="000000"/>
                </a:highlight>
                <a:latin typeface="Verdana"/>
                <a:ea typeface="Verdana"/>
                <a:cs typeface="Verdana"/>
                <a:sym typeface="Verdana"/>
              </a:endParaRPr>
            </a:p>
          </p:txBody>
        </p:sp>
      </p:grpSp>
      <p:sp>
        <p:nvSpPr>
          <p:cNvPr id="120" name="Google Shape;120;p9"/>
          <p:cNvSpPr txBox="1"/>
          <p:nvPr/>
        </p:nvSpPr>
        <p:spPr>
          <a:xfrm>
            <a:off x="5635425" y="2792600"/>
            <a:ext cx="914400" cy="400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radius</a:t>
            </a:r>
            <a:endParaRPr b="0" i="0" sz="1400" u="none" cap="none" strike="noStrike">
              <a:solidFill>
                <a:srgbClr val="000000"/>
              </a:solidFill>
              <a:latin typeface="Arial"/>
              <a:ea typeface="Arial"/>
              <a:cs typeface="Arial"/>
              <a:sym typeface="Arial"/>
            </a:endParaRPr>
          </a:p>
        </p:txBody>
      </p:sp>
      <p:sp>
        <p:nvSpPr>
          <p:cNvPr id="121" name="Google Shape;121;p9"/>
          <p:cNvSpPr/>
          <p:nvPr/>
        </p:nvSpPr>
        <p:spPr>
          <a:xfrm>
            <a:off x="5834200" y="2068400"/>
            <a:ext cx="3171900" cy="7242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Use identifier name to assign value in memory or to read value from memory</a:t>
            </a:r>
            <a:endParaRPr b="0" i="0" sz="1100" u="none" cap="none" strike="noStrike">
              <a:solidFill>
                <a:srgbClr val="000000"/>
              </a:solidFill>
              <a:latin typeface="Arial"/>
              <a:ea typeface="Arial"/>
              <a:cs typeface="Arial"/>
              <a:sym typeface="Arial"/>
            </a:endParaRPr>
          </a:p>
        </p:txBody>
      </p:sp>
      <p:sp>
        <p:nvSpPr>
          <p:cNvPr id="122" name="Google Shape;122;p9"/>
          <p:cNvSpPr/>
          <p:nvPr/>
        </p:nvSpPr>
        <p:spPr>
          <a:xfrm>
            <a:off x="1669800" y="3473700"/>
            <a:ext cx="40170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Create location in memory to with enough bytes to store a double. The memory location identifier of the variable is radius</a:t>
            </a:r>
            <a:endParaRPr b="0" i="0" sz="900" u="none" cap="none" strike="noStrike">
              <a:solidFill>
                <a:srgbClr val="000000"/>
              </a:solidFill>
              <a:latin typeface="Arial"/>
              <a:ea typeface="Arial"/>
              <a:cs typeface="Arial"/>
              <a:sym typeface="Arial"/>
            </a:endParaRPr>
          </a:p>
        </p:txBody>
      </p:sp>
      <p:sp>
        <p:nvSpPr>
          <p:cNvPr id="123" name="Google Shape;123;p9"/>
          <p:cNvSpPr/>
          <p:nvPr/>
        </p:nvSpPr>
        <p:spPr>
          <a:xfrm>
            <a:off x="1413150" y="3934575"/>
            <a:ext cx="40170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Assign the value 4 into memory. Will be stored as a double 4.0.</a:t>
            </a:r>
            <a:endParaRPr b="0" i="0" sz="900" u="none" cap="none" strike="noStrike">
              <a:solidFill>
                <a:srgbClr val="000000"/>
              </a:solidFill>
              <a:latin typeface="Arial"/>
              <a:ea typeface="Arial"/>
              <a:cs typeface="Arial"/>
              <a:sym typeface="Arial"/>
            </a:endParaRPr>
          </a:p>
        </p:txBody>
      </p:sp>
      <p:sp>
        <p:nvSpPr>
          <p:cNvPr id="124" name="Google Shape;124;p9"/>
          <p:cNvSpPr/>
          <p:nvPr/>
        </p:nvSpPr>
        <p:spPr>
          <a:xfrm>
            <a:off x="1498500" y="4395450"/>
            <a:ext cx="25317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Assign a new value in memory 4.5.</a:t>
            </a:r>
            <a:endParaRPr b="0" i="0" sz="900" u="none" cap="none" strike="noStrike">
              <a:solidFill>
                <a:srgbClr val="000000"/>
              </a:solidFill>
              <a:latin typeface="Arial"/>
              <a:ea typeface="Arial"/>
              <a:cs typeface="Arial"/>
              <a:sym typeface="Arial"/>
            </a:endParaRPr>
          </a:p>
        </p:txBody>
      </p:sp>
      <p:sp>
        <p:nvSpPr>
          <p:cNvPr id="125" name="Google Shape;125;p9"/>
          <p:cNvSpPr/>
          <p:nvPr/>
        </p:nvSpPr>
        <p:spPr>
          <a:xfrm>
            <a:off x="5473325" y="4771325"/>
            <a:ext cx="29628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Get the current value from memory 4.5</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65850" y="116174"/>
            <a:ext cx="7886700" cy="823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500"/>
              <a:buFont typeface="Open Sans"/>
              <a:buNone/>
            </a:pPr>
            <a:r>
              <a:rPr b="1" lang="en"/>
              <a:t>Data Type</a:t>
            </a:r>
            <a:r>
              <a:rPr lang="en"/>
              <a:t> </a:t>
            </a:r>
            <a:endParaRPr/>
          </a:p>
        </p:txBody>
      </p:sp>
      <p:sp>
        <p:nvSpPr>
          <p:cNvPr id="131" name="Google Shape;131;p10"/>
          <p:cNvSpPr txBox="1"/>
          <p:nvPr>
            <p:ph idx="1" type="body"/>
          </p:nvPr>
        </p:nvSpPr>
        <p:spPr>
          <a:xfrm>
            <a:off x="253225" y="872475"/>
            <a:ext cx="7631100" cy="2522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1600" u="sng">
                <a:solidFill>
                  <a:schemeClr val="hlink"/>
                </a:solidFill>
                <a:hlinkClick r:id="rId3"/>
              </a:rPr>
              <a:t>Java Primitive Data types</a:t>
            </a:r>
            <a:endParaRPr sz="1600"/>
          </a:p>
          <a:p>
            <a:pPr indent="-114300" lvl="0" marL="127000" rtl="0" algn="l">
              <a:lnSpc>
                <a:spcPct val="90000"/>
              </a:lnSpc>
              <a:spcBef>
                <a:spcPts val="600"/>
              </a:spcBef>
              <a:spcAft>
                <a:spcPts val="0"/>
              </a:spcAft>
              <a:buClr>
                <a:schemeClr val="dk1"/>
              </a:buClr>
              <a:buSzPts val="1600"/>
              <a:buChar char="●"/>
            </a:pPr>
            <a:r>
              <a:rPr lang="en" sz="1600"/>
              <a:t>Tells compiler </a:t>
            </a:r>
            <a:r>
              <a:rPr b="1" lang="en" sz="1600"/>
              <a:t>what type</a:t>
            </a:r>
            <a:r>
              <a:rPr lang="en" sz="1600"/>
              <a:t> of data that is stored in a variable </a:t>
            </a:r>
            <a:endParaRPr sz="1600"/>
          </a:p>
          <a:p>
            <a:pPr indent="-114300" lvl="0" marL="127000" rtl="0" algn="l">
              <a:lnSpc>
                <a:spcPct val="90000"/>
              </a:lnSpc>
              <a:spcBef>
                <a:spcPts val="600"/>
              </a:spcBef>
              <a:spcAft>
                <a:spcPts val="0"/>
              </a:spcAft>
              <a:buClr>
                <a:schemeClr val="dk1"/>
              </a:buClr>
              <a:buSzPts val="1600"/>
              <a:buChar char="●"/>
            </a:pPr>
            <a:r>
              <a:rPr lang="en" sz="1600"/>
              <a:t>You must </a:t>
            </a:r>
            <a:r>
              <a:rPr b="1" lang="en" sz="1600"/>
              <a:t>declare</a:t>
            </a:r>
            <a:r>
              <a:rPr lang="en" sz="1600"/>
              <a:t> the type of each variable</a:t>
            </a:r>
            <a:endParaRPr sz="1600"/>
          </a:p>
          <a:p>
            <a:pPr indent="-114300" lvl="1" marL="381000" rtl="0" algn="l">
              <a:lnSpc>
                <a:spcPct val="90000"/>
              </a:lnSpc>
              <a:spcBef>
                <a:spcPts val="300"/>
              </a:spcBef>
              <a:spcAft>
                <a:spcPts val="0"/>
              </a:spcAft>
              <a:buClr>
                <a:schemeClr val="dk1"/>
              </a:buClr>
              <a:buSzPts val="1600"/>
              <a:buChar char="○"/>
            </a:pPr>
            <a:r>
              <a:rPr lang="en" sz="1600"/>
              <a:t>This means assign a specific type to the variable </a:t>
            </a:r>
            <a:endParaRPr sz="1600"/>
          </a:p>
          <a:p>
            <a:pPr indent="-114300" lvl="0" marL="127000" rtl="0" algn="l">
              <a:lnSpc>
                <a:spcPct val="90000"/>
              </a:lnSpc>
              <a:spcBef>
                <a:spcPts val="600"/>
              </a:spcBef>
              <a:spcAft>
                <a:spcPts val="0"/>
              </a:spcAft>
              <a:buClr>
                <a:schemeClr val="dk1"/>
              </a:buClr>
              <a:buSzPts val="1600"/>
              <a:buChar char="●"/>
            </a:pPr>
            <a:r>
              <a:rPr lang="en" sz="1600"/>
              <a:t>Strongly typed language!  </a:t>
            </a:r>
            <a:endParaRPr sz="1600"/>
          </a:p>
          <a:p>
            <a:pPr indent="-114300" lvl="1" marL="381000" rtl="0" algn="l">
              <a:lnSpc>
                <a:spcPct val="90000"/>
              </a:lnSpc>
              <a:spcBef>
                <a:spcPts val="300"/>
              </a:spcBef>
              <a:spcAft>
                <a:spcPts val="0"/>
              </a:spcAft>
              <a:buClr>
                <a:schemeClr val="dk1"/>
              </a:buClr>
              <a:buSzPts val="1600"/>
              <a:buChar char="○"/>
            </a:pPr>
            <a:r>
              <a:rPr lang="en" sz="1600"/>
              <a:t>This means that once you declare a variable to be a certain it will behave as that type</a:t>
            </a:r>
            <a:endParaRPr sz="1600"/>
          </a:p>
          <a:p>
            <a:pPr indent="-114300" lvl="1" marL="381000" rtl="0" algn="l">
              <a:lnSpc>
                <a:spcPct val="90000"/>
              </a:lnSpc>
              <a:spcBef>
                <a:spcPts val="300"/>
              </a:spcBef>
              <a:spcAft>
                <a:spcPts val="0"/>
              </a:spcAft>
              <a:buClr>
                <a:schemeClr val="dk1"/>
              </a:buClr>
              <a:buSzPts val="1600"/>
              <a:buChar char="○"/>
            </a:pPr>
            <a:r>
              <a:rPr lang="en" sz="1600"/>
              <a:t>Type safety-  you can’t put a floating-point value into an integer unless you explicitly tell it </a:t>
            </a:r>
            <a:endParaRPr sz="1600"/>
          </a:p>
        </p:txBody>
      </p:sp>
      <p:pic>
        <p:nvPicPr>
          <p:cNvPr id="132" name="Google Shape;132;p10"/>
          <p:cNvPicPr preferRelativeResize="0"/>
          <p:nvPr/>
        </p:nvPicPr>
        <p:blipFill rotWithShape="1">
          <a:blip r:embed="rId4">
            <a:alphaModFix/>
          </a:blip>
          <a:srcRect b="0" l="0" r="0" t="0"/>
          <a:stretch/>
        </p:blipFill>
        <p:spPr>
          <a:xfrm>
            <a:off x="483200" y="3322650"/>
            <a:ext cx="3236850" cy="1766525"/>
          </a:xfrm>
          <a:prstGeom prst="rect">
            <a:avLst/>
          </a:prstGeom>
          <a:noFill/>
          <a:ln>
            <a:noFill/>
          </a:ln>
        </p:spPr>
      </p:pic>
      <p:sp>
        <p:nvSpPr>
          <p:cNvPr id="133" name="Google Shape;133;p10"/>
          <p:cNvSpPr/>
          <p:nvPr/>
        </p:nvSpPr>
        <p:spPr>
          <a:xfrm>
            <a:off x="4314275" y="3450450"/>
            <a:ext cx="2239200" cy="732300"/>
          </a:xfrm>
          <a:prstGeom prst="wedgeRectCallout">
            <a:avLst>
              <a:gd fmla="val -68629" name="adj1"/>
              <a:gd fmla="val -7405" name="adj2"/>
            </a:avLst>
          </a:prstGeom>
          <a:solidFill>
            <a:srgbClr val="FFF2CC"/>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What do you think different data types tell the computer?</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259450" y="225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Types Ranges and Storage Size</a:t>
            </a:r>
            <a:endParaRPr/>
          </a:p>
        </p:txBody>
      </p:sp>
      <p:sp>
        <p:nvSpPr>
          <p:cNvPr id="139" name="Google Shape;139;p11"/>
          <p:cNvSpPr txBox="1"/>
          <p:nvPr>
            <p:ph idx="1" type="body"/>
          </p:nvPr>
        </p:nvSpPr>
        <p:spPr>
          <a:xfrm>
            <a:off x="259450" y="876625"/>
            <a:ext cx="3945600" cy="1449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When declaring a variable for a primitive data type enough memory is allocated based on the data type.</a:t>
            </a:r>
            <a:endParaRPr sz="1600"/>
          </a:p>
        </p:txBody>
      </p:sp>
      <p:pic>
        <p:nvPicPr>
          <p:cNvPr id="140" name="Google Shape;140;p11"/>
          <p:cNvPicPr preferRelativeResize="0"/>
          <p:nvPr/>
        </p:nvPicPr>
        <p:blipFill rotWithShape="1">
          <a:blip r:embed="rId3">
            <a:alphaModFix/>
          </a:blip>
          <a:srcRect b="0" l="0" r="0" t="3511"/>
          <a:stretch/>
        </p:blipFill>
        <p:spPr>
          <a:xfrm>
            <a:off x="4677150" y="1010750"/>
            <a:ext cx="4312550" cy="3362253"/>
          </a:xfrm>
          <a:prstGeom prst="rect">
            <a:avLst/>
          </a:prstGeom>
          <a:noFill/>
          <a:ln>
            <a:noFill/>
          </a:ln>
        </p:spPr>
      </p:pic>
      <p:sp>
        <p:nvSpPr>
          <p:cNvPr id="141" name="Google Shape;141;p11"/>
          <p:cNvSpPr txBox="1"/>
          <p:nvPr/>
        </p:nvSpPr>
        <p:spPr>
          <a:xfrm>
            <a:off x="4925725" y="4487925"/>
            <a:ext cx="40239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sng" cap="none" strike="noStrike">
                <a:solidFill>
                  <a:schemeClr val="hlink"/>
                </a:solidFill>
                <a:latin typeface="Arial"/>
                <a:ea typeface="Arial"/>
                <a:cs typeface="Arial"/>
                <a:sym typeface="Arial"/>
                <a:hlinkClick r:id="rId4"/>
              </a:rPr>
              <a:t>Java Primitive Data Types. Size, Range and Default Value of Basic Data Types</a:t>
            </a:r>
            <a:r>
              <a:rPr b="0" i="0" lang="en" sz="8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p:txBody>
      </p:sp>
      <p:sp>
        <p:nvSpPr>
          <p:cNvPr id="142" name="Google Shape;142;p11"/>
          <p:cNvSpPr/>
          <p:nvPr/>
        </p:nvSpPr>
        <p:spPr>
          <a:xfrm>
            <a:off x="4703975" y="1656375"/>
            <a:ext cx="4245600" cy="268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a:off x="4749075" y="2868325"/>
            <a:ext cx="4200600" cy="4176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a:off x="4749075" y="3285925"/>
            <a:ext cx="4200600" cy="268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a:off x="4749075" y="3554125"/>
            <a:ext cx="4200600" cy="268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a:off x="2641875" y="2022025"/>
            <a:ext cx="1563300" cy="1365300"/>
          </a:xfrm>
          <a:prstGeom prst="wedgeRoundRectCallout">
            <a:avLst>
              <a:gd fmla="val -88723" name="adj1"/>
              <a:gd fmla="val -37273" name="adj2"/>
              <a:gd fmla="val 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Declaring results in allocation in memory to store values of the datat type.</a:t>
            </a:r>
            <a:endParaRPr b="0" i="0" sz="1300" u="none" cap="none" strike="noStrike">
              <a:solidFill>
                <a:srgbClr val="000000"/>
              </a:solidFill>
              <a:latin typeface="Arial"/>
              <a:ea typeface="Arial"/>
              <a:cs typeface="Arial"/>
              <a:sym typeface="Arial"/>
            </a:endParaRPr>
          </a:p>
        </p:txBody>
      </p:sp>
      <p:pic>
        <p:nvPicPr>
          <p:cNvPr id="147" name="Google Shape;147;p11"/>
          <p:cNvPicPr preferRelativeResize="0"/>
          <p:nvPr/>
        </p:nvPicPr>
        <p:blipFill rotWithShape="1">
          <a:blip r:embed="rId5">
            <a:alphaModFix/>
          </a:blip>
          <a:srcRect b="0" l="0" r="0" t="0"/>
          <a:stretch/>
        </p:blipFill>
        <p:spPr>
          <a:xfrm>
            <a:off x="315850" y="1924575"/>
            <a:ext cx="1400175" cy="371475"/>
          </a:xfrm>
          <a:prstGeom prst="rect">
            <a:avLst/>
          </a:prstGeom>
          <a:noFill/>
          <a:ln>
            <a:noFill/>
          </a:ln>
        </p:spPr>
      </p:pic>
      <p:pic>
        <p:nvPicPr>
          <p:cNvPr id="148" name="Google Shape;148;p11"/>
          <p:cNvPicPr preferRelativeResize="0"/>
          <p:nvPr/>
        </p:nvPicPr>
        <p:blipFill rotWithShape="1">
          <a:blip r:embed="rId6">
            <a:alphaModFix/>
          </a:blip>
          <a:srcRect b="59946" l="0" r="21377" t="15795"/>
          <a:stretch/>
        </p:blipFill>
        <p:spPr>
          <a:xfrm>
            <a:off x="96000" y="2209525"/>
            <a:ext cx="1943100" cy="41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