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Lato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hbhLEICIVNv1dnGn5wtTB3bTtuA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ebmh teac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04T18:15:40.394">
    <p:pos x="196" y="86"/>
    <p:text>Provide more examples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cFsfKJw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98636128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3298636128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/>
          <p:nvPr>
            <p:ph type="title"/>
          </p:nvPr>
        </p:nvSpPr>
        <p:spPr>
          <a:xfrm>
            <a:off x="311700" y="13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" type="body"/>
          </p:nvPr>
        </p:nvSpPr>
        <p:spPr>
          <a:xfrm>
            <a:off x="311700" y="710475"/>
            <a:ext cx="85206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 txBox="1"/>
          <p:nvPr>
            <p:ph type="title"/>
          </p:nvPr>
        </p:nvSpPr>
        <p:spPr>
          <a:xfrm>
            <a:off x="311700" y="13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311700" y="13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13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710475"/>
            <a:ext cx="85206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iveexample.pearsoncmg.com/liang/intro12e/html/ShowSyntaxErrors.html" TargetMode="External"/><Relationship Id="rId4" Type="http://schemas.openxmlformats.org/officeDocument/2006/relationships/hyperlink" Target="https://liveexample.pearsoncmg.com/liang/intro12e/html/ShowRuntimeErrors.html" TargetMode="External"/><Relationship Id="rId5" Type="http://schemas.openxmlformats.org/officeDocument/2006/relationships/hyperlink" Target="https://liveexample.pearsoncmg.com/liang/intro12e/html/ShowLogicErrors.html" TargetMode="External"/><Relationship Id="rId6" Type="http://schemas.openxmlformats.org/officeDocument/2006/relationships/hyperlink" Target="https://www.metric-conversions.org/temperature/celsius-to-fahrenheit.htm" TargetMode="External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.xml"/><Relationship Id="rId4" Type="http://schemas.openxmlformats.org/officeDocument/2006/relationships/hyperlink" Target="https://www.javatpoint.com/type-casting-in-java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comparitech.com/blog/information-security/integer-overflow-attack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agilealliance.org/glossary/pair-programming/" TargetMode="External"/><Relationship Id="rId4" Type="http://schemas.openxmlformats.org/officeDocument/2006/relationships/hyperlink" Target="https://www.agilealliance.org/glossary/pair-programmin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416250" y="238875"/>
            <a:ext cx="83115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" sz="3880"/>
              <a:t>M01 L03 Conversion between Primitive Data Types</a:t>
            </a:r>
            <a:endParaRPr sz="3880"/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875" y="1951600"/>
            <a:ext cx="4449951" cy="27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320150" y="186675"/>
            <a:ext cx="24762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209775" y="886825"/>
            <a:ext cx="8796600" cy="23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2700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900"/>
              <a:t>When declaring variables - be sure it’s potential values can fit into the type you assign (i.e. cup)</a:t>
            </a:r>
            <a:endParaRPr sz="1900"/>
          </a:p>
          <a:p>
            <a:pPr indent="-127000" lvl="0" marL="127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900"/>
              <a:t>Pick the best type for your variable, although, if there are no concerns about memory</a:t>
            </a:r>
            <a:endParaRPr sz="1900"/>
          </a:p>
          <a:p>
            <a:pPr indent="-146050" lvl="1" marL="381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int – generally used as default type for integral values</a:t>
            </a:r>
            <a:endParaRPr sz="1700"/>
          </a:p>
          <a:p>
            <a:pPr indent="-146050" lvl="1" marL="381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double – generally used as default type for decimal values </a:t>
            </a:r>
            <a:endParaRPr sz="1700"/>
          </a:p>
          <a:p>
            <a:pPr indent="-127000" lvl="0" marL="127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900"/>
              <a:t>You can put the contents of a smaller variable (cup) into a larger variable (cup)</a:t>
            </a:r>
            <a:endParaRPr sz="1900"/>
          </a:p>
          <a:p>
            <a:pPr indent="-25400" lvl="0" marL="127000" rtl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</p:txBody>
      </p:sp>
      <p:pic>
        <p:nvPicPr>
          <p:cNvPr descr="A picture containing icon&#10;&#10;Description automatically generated" id="157" name="Google Shape;1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524" y="3128525"/>
            <a:ext cx="2520825" cy="15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1350" y="3275425"/>
            <a:ext cx="3376083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1362" y="3768925"/>
            <a:ext cx="35718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1349" y="4197550"/>
            <a:ext cx="31623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413875" y="206023"/>
            <a:ext cx="7886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</a:pPr>
            <a:r>
              <a:rPr lang="en"/>
              <a:t>Error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271800" y="804800"/>
            <a:ext cx="8600400" cy="1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</a:t>
            </a:r>
            <a:r>
              <a:rPr b="1"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put the contents from a larger variable (cup) into a smaller variable (cup)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Well you can but you must do something special to do so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also lose information when you do this</a:t>
            </a:r>
            <a:endParaRPr>
              <a:solidFill>
                <a:schemeClr val="dk1"/>
              </a:solidFill>
            </a:endParaRPr>
          </a:p>
          <a:p>
            <a:pPr indent="0" lvl="0" marL="101600" rtl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A picture containing text&#10;&#10;Description automatically generated" id="167" name="Google Shape;1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77" y="1893627"/>
            <a:ext cx="2565925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98048" y="1789800"/>
            <a:ext cx="5302525" cy="15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1"/>
          <p:cNvSpPr/>
          <p:nvPr/>
        </p:nvSpPr>
        <p:spPr>
          <a:xfrm rot="802241">
            <a:off x="5205127" y="3492956"/>
            <a:ext cx="3175782" cy="1087848"/>
          </a:xfrm>
          <a:prstGeom prst="leftArrowCallout">
            <a:avLst>
              <a:gd fmla="val 25000" name="adj1"/>
              <a:gd fmla="val 25000" name="adj2"/>
              <a:gd fmla="val 25000" name="adj3"/>
              <a:gd fmla="val 82666" name="adj4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Causes compiler error: cannot convert from int to byte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628650" y="273848"/>
            <a:ext cx="78867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209775" y="886825"/>
            <a:ext cx="8796600" cy="23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27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900"/>
              <a:t>You can put the contents of a smaller variable (cup) into a larger variable (cup)</a:t>
            </a:r>
            <a:endParaRPr sz="1900"/>
          </a:p>
          <a:p>
            <a:pPr indent="-25400" lvl="0" marL="127000" rtl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900"/>
          </a:p>
        </p:txBody>
      </p:sp>
      <p:pic>
        <p:nvPicPr>
          <p:cNvPr descr="A picture containing icon&#10;&#10;Description automatically generated" id="176" name="Google Shape;1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138" y="1367575"/>
            <a:ext cx="2038617" cy="12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2"/>
          <p:cNvSpPr txBox="1"/>
          <p:nvPr/>
        </p:nvSpPr>
        <p:spPr>
          <a:xfrm>
            <a:off x="2785125" y="1367575"/>
            <a:ext cx="6132000" cy="190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byte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smallCup  = 5;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bigCup = 10;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//  The bigger cup can take on what’s in smaller cup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bigCup = smallCup;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 </a:t>
            </a:r>
            <a:r>
              <a:rPr b="0" i="0" lang="en" sz="1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This causes error can’t put what’s in a larger cup into a smaller cup!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smallCup = bigCup;  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&#10;&#10;Description automatically generated" id="178" name="Google Shape;17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150" y="3575450"/>
            <a:ext cx="1987600" cy="125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/>
          <p:nvPr/>
        </p:nvSpPr>
        <p:spPr>
          <a:xfrm>
            <a:off x="2517075" y="3575450"/>
            <a:ext cx="606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</a:t>
            </a:r>
            <a:r>
              <a:rPr b="1" i="0" lang="en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put the contents from a larger variable (cup) into a smaller variable (cup) unless you do something special - casting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311700" y="13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Types of Errors</a:t>
            </a:r>
            <a:endParaRPr/>
          </a:p>
        </p:txBody>
      </p: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311700" y="710475"/>
            <a:ext cx="85206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SyntaxErrors</a:t>
            </a:r>
            <a:r>
              <a:rPr lang="en"/>
              <a:t>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RuntimeErrors</a:t>
            </a:r>
            <a:r>
              <a:rPr lang="en"/>
              <a:t>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LogicErrors</a:t>
            </a:r>
            <a:r>
              <a:rPr lang="en"/>
              <a:t> - Test to see if result is correct. </a:t>
            </a:r>
            <a:r>
              <a:rPr lang="en" u="sng">
                <a:solidFill>
                  <a:schemeClr val="hlink"/>
                </a:solidFill>
                <a:hlinkClick r:id="rId6"/>
              </a:rPr>
              <a:t>Celsius to Fahrenheit conversion : ºC to ºF calculator</a:t>
            </a:r>
            <a:r>
              <a:rPr lang="en"/>
              <a:t>. What is the problem? How can it be fixed?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4473" y="3561098"/>
            <a:ext cx="4740449" cy="13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38771" y="2236718"/>
            <a:ext cx="4740451" cy="1846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311700" y="13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Division Should Produce Double</a:t>
            </a:r>
            <a:endParaRPr/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311700" y="710475"/>
            <a:ext cx="85206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/>
              <a:t>How can this be fixed to produce a decimal value from the division? Try each of the following.</a:t>
            </a:r>
            <a:endParaRPr/>
          </a:p>
        </p:txBody>
      </p:sp>
      <p:sp>
        <p:nvSpPr>
          <p:cNvPr id="194" name="Google Shape;194;p14"/>
          <p:cNvSpPr txBox="1"/>
          <p:nvPr/>
        </p:nvSpPr>
        <p:spPr>
          <a:xfrm>
            <a:off x="482400" y="1461100"/>
            <a:ext cx="4902000" cy="147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ShowLogicErrors {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public static void main(String[] args) {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System.out.print("Celsius 35 is Fahrenheit degree ");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System.out.println(</a:t>
            </a:r>
            <a:r>
              <a:rPr b="0" i="0" lang="en" sz="14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(double)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(9 / 5) * 35 + 32);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482400" y="3126525"/>
            <a:ext cx="4902000" cy="147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class ShowLogicErrors {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public static void main(String[] args) {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System.out.print("Celsius 35 is Fahrenheit degree ");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System.out.println((</a:t>
            </a:r>
            <a:r>
              <a:rPr b="0" i="0" lang="en" sz="14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(double)</a:t>
            </a: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/ 5) * 35 + 32);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5768150" y="1581125"/>
            <a:ext cx="2269500" cy="1600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did you discover? What do you think is happening?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311700" y="13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Type Casting</a:t>
            </a:r>
            <a:endParaRPr/>
          </a:p>
        </p:txBody>
      </p:sp>
      <p:sp>
        <p:nvSpPr>
          <p:cNvPr id="202" name="Google Shape;202;p15"/>
          <p:cNvSpPr txBox="1"/>
          <p:nvPr>
            <p:ph idx="1" type="body"/>
          </p:nvPr>
        </p:nvSpPr>
        <p:spPr>
          <a:xfrm>
            <a:off x="311700" y="710475"/>
            <a:ext cx="8520600" cy="4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You cannot put the contents from a larger variable (cup) into a smaller variable (cup) unless you do something special - casting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Casting is an operation that converts one data type to another. Casting widens or narrows the type. Read </a:t>
            </a: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Type Casting in Java - Javatpoint</a:t>
            </a:r>
            <a:r>
              <a:rPr lang="en"/>
              <a:t>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To convert a variable of one type into another type: (type)value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Widening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Casting a value with a smaller range to one with a bigger range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Java does this automatically because safe to do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Example  double d = 3;  			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Narrowing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Casting a value with a bigger range to one with a smaller range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You must do explicitly because it can result in losing data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Example  int number = (int)3.0;  	 	</a:t>
            </a:r>
            <a:endParaRPr sz="1600"/>
          </a:p>
        </p:txBody>
      </p:sp>
      <p:sp>
        <p:nvSpPr>
          <p:cNvPr id="203" name="Google Shape;203;p15"/>
          <p:cNvSpPr/>
          <p:nvPr/>
        </p:nvSpPr>
        <p:spPr>
          <a:xfrm>
            <a:off x="2077050" y="2571750"/>
            <a:ext cx="2829600" cy="357300"/>
          </a:xfrm>
          <a:prstGeom prst="leftArrowCallout">
            <a:avLst>
              <a:gd fmla="val 25000" name="adj1"/>
              <a:gd fmla="val 25000" name="adj2"/>
              <a:gd fmla="val 25000" name="adj3"/>
              <a:gd fmla="val 85921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casting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5"/>
          <p:cNvSpPr/>
          <p:nvPr/>
        </p:nvSpPr>
        <p:spPr>
          <a:xfrm>
            <a:off x="3130300" y="3714675"/>
            <a:ext cx="2632500" cy="357300"/>
          </a:xfrm>
          <a:prstGeom prst="leftArrowCallout">
            <a:avLst>
              <a:gd fmla="val 25000" name="adj1"/>
              <a:gd fmla="val 25000" name="adj2"/>
              <a:gd fmla="val 25000" name="adj3"/>
              <a:gd fmla="val 85921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explicit casting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311700" y="13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Numeric Type Conversions</a:t>
            </a:r>
            <a:endParaRPr/>
          </a:p>
        </p:txBody>
      </p:sp>
      <p:sp>
        <p:nvSpPr>
          <p:cNvPr id="210" name="Google Shape;210;p16"/>
          <p:cNvSpPr txBox="1"/>
          <p:nvPr>
            <p:ph idx="1" type="body"/>
          </p:nvPr>
        </p:nvSpPr>
        <p:spPr>
          <a:xfrm>
            <a:off x="311700" y="710475"/>
            <a:ext cx="85206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smaller type is converted to a larger type before operation occurs.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When performing a binary operation involving two operands of different types, Java automatically converts the operand based on the following rules: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1.    If one of the operands is double, the other is converted into double.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2.    Otherwise, if one of the operands is float, the other is converted into float.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3.    Otherwise, if one of the operands is long, the other is converted into long.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4.    Otherwise, both operands are converted into int/short/byte accordingly.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311700" y="13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Numeric Type Conversion Examples</a:t>
            </a:r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2697025" y="967688"/>
            <a:ext cx="6259200" cy="24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sz="1450" u="none" cap="none" strike="noStrike">
                <a:solidFill>
                  <a:schemeClr val="dk1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Test1 {</a:t>
            </a:r>
            <a:endParaRPr b="1" i="0" sz="1450" u="none" cap="none" strike="noStrike">
              <a:solidFill>
                <a:schemeClr val="dk1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1" i="0" sz="1450" u="none" cap="none" strike="noStrike">
              <a:solidFill>
                <a:schemeClr val="dk1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sz="1450" u="none" cap="none" strike="noStrike">
                <a:solidFill>
                  <a:schemeClr val="dk1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public static void main (String[] args) {</a:t>
            </a:r>
            <a:endParaRPr b="1" i="0" sz="1450" u="none" cap="none" strike="noStrike">
              <a:solidFill>
                <a:schemeClr val="dk1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sz="1450" u="none" cap="none" strike="noStrike">
                <a:solidFill>
                  <a:schemeClr val="dk1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   System.out.println("3 / 2     = " + (3 / 2));</a:t>
            </a:r>
            <a:endParaRPr b="1" i="0" sz="1450" u="none" cap="none" strike="noStrike">
              <a:solidFill>
                <a:schemeClr val="dk1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sz="1450" u="none" cap="none" strike="noStrike">
                <a:solidFill>
                  <a:schemeClr val="dk1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   System.out.println("3 / 2.0   = " + (3 / 2.0));</a:t>
            </a:r>
            <a:endParaRPr b="1" i="0" sz="1450" u="none" cap="none" strike="noStrike">
              <a:solidFill>
                <a:schemeClr val="dk1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sz="1450" u="none" cap="none" strike="noStrike">
                <a:solidFill>
                  <a:schemeClr val="dk1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   System.out.println("3.0 / 2   = " + (3.0 / 2));</a:t>
            </a:r>
            <a:endParaRPr b="1" i="0" sz="1450" u="none" cap="none" strike="noStrike">
              <a:solidFill>
                <a:schemeClr val="dk1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sz="1450" u="none" cap="none" strike="noStrike">
                <a:solidFill>
                  <a:schemeClr val="dk1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   System.out.println("3.0 / 2.0 = " + (3.0 / 2.0));</a:t>
            </a:r>
            <a:endParaRPr b="1" i="0" sz="1450" u="none" cap="none" strike="noStrike">
              <a:solidFill>
                <a:schemeClr val="dk1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sz="1450" u="none" cap="none" strike="noStrike">
                <a:solidFill>
                  <a:schemeClr val="dk1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450" u="none" cap="none" strike="noStrike">
              <a:solidFill>
                <a:schemeClr val="dk1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t/>
            </a:r>
            <a:endParaRPr b="1" i="0" sz="1450" u="none" cap="none" strike="noStrike">
              <a:solidFill>
                <a:schemeClr val="dk1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635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sz="1450" u="none" cap="none" strike="noStrike">
                <a:solidFill>
                  <a:schemeClr val="dk1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50" u="none" cap="none" strike="noStrike">
              <a:solidFill>
                <a:schemeClr val="dk1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17"/>
          <p:cNvSpPr txBox="1"/>
          <p:nvPr/>
        </p:nvSpPr>
        <p:spPr>
          <a:xfrm>
            <a:off x="2805225" y="3641400"/>
            <a:ext cx="5773500" cy="13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sz="1450" u="none" cap="none" strike="noStrike">
                <a:solidFill>
                  <a:schemeClr val="dk1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Output</a:t>
            </a:r>
            <a:endParaRPr b="1" i="0" sz="1450" u="none" cap="none" strike="noStrike">
              <a:solidFill>
                <a:schemeClr val="dk1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sz="1450" u="none" cap="none" strike="noStrike">
                <a:solidFill>
                  <a:schemeClr val="dk1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3 / 2     =  1    </a:t>
            </a:r>
            <a:endParaRPr b="1" i="0" sz="1450" u="none" cap="none" strike="noStrike">
              <a:solidFill>
                <a:schemeClr val="dk1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sz="1450" u="none" cap="none" strike="noStrike">
                <a:solidFill>
                  <a:schemeClr val="dk1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3 / 2.0   =  1.5</a:t>
            </a:r>
            <a:endParaRPr b="1" i="0" sz="1450" u="none" cap="none" strike="noStrike">
              <a:solidFill>
                <a:schemeClr val="dk1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sz="1450" u="none" cap="none" strike="noStrike">
                <a:solidFill>
                  <a:schemeClr val="dk1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3.0 / 2   =  1.5</a:t>
            </a:r>
            <a:endParaRPr b="1" i="0" sz="1450" u="none" cap="none" strike="noStrike">
              <a:solidFill>
                <a:schemeClr val="dk1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6350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sz="1450" u="none" cap="none" strike="noStrike">
                <a:solidFill>
                  <a:schemeClr val="dk1"/>
                </a:solidFill>
                <a:highlight>
                  <a:srgbClr val="FEFEFC"/>
                </a:highlight>
                <a:latin typeface="Courier New"/>
                <a:ea typeface="Courier New"/>
                <a:cs typeface="Courier New"/>
                <a:sym typeface="Courier New"/>
              </a:rPr>
              <a:t>3.0 / 2.0 =  1.5</a:t>
            </a:r>
            <a:endParaRPr b="1" i="0" sz="1450" u="none" cap="none" strike="noStrike">
              <a:solidFill>
                <a:schemeClr val="dk1"/>
              </a:solidFill>
              <a:highlight>
                <a:srgbClr val="FEFEF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431425" y="2634925"/>
            <a:ext cx="2090100" cy="1059000"/>
          </a:xfrm>
          <a:prstGeom prst="wedgeRoundRectCallout">
            <a:avLst>
              <a:gd fmla="val 41143" name="adj1"/>
              <a:gd fmla="val 93791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the conversions that are done for the mixed type operations.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431425" y="852300"/>
            <a:ext cx="2090100" cy="1364700"/>
          </a:xfrm>
          <a:prstGeom prst="wedgeRoundRectCallout">
            <a:avLst>
              <a:gd fmla="val 66322" name="adj1"/>
              <a:gd fmla="val 57234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difference between using the 3 literal and the 2.0 literal? What is the data type of each?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title"/>
          </p:nvPr>
        </p:nvSpPr>
        <p:spPr>
          <a:xfrm>
            <a:off x="311700" y="76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Integer Overflow</a:t>
            </a:r>
            <a:endParaRPr/>
          </a:p>
        </p:txBody>
      </p:sp>
      <p:sp>
        <p:nvSpPr>
          <p:cNvPr id="225" name="Google Shape;225;p18"/>
          <p:cNvSpPr txBox="1"/>
          <p:nvPr>
            <p:ph idx="1" type="body"/>
          </p:nvPr>
        </p:nvSpPr>
        <p:spPr>
          <a:xfrm>
            <a:off x="311700" y="649500"/>
            <a:ext cx="85206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assign a variable a certain data type which means it is a certain size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if you place a value into that variable that is too big it will "overflow"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like pouring the liquid of a big cup into a small cup - it "overflows"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will not tell you about this issue!!!  You will instead get weird numbers!</a:t>
            </a:r>
            <a:endParaRPr/>
          </a:p>
        </p:txBody>
      </p:sp>
      <p:sp>
        <p:nvSpPr>
          <p:cNvPr id="226" name="Google Shape;226;p18"/>
          <p:cNvSpPr txBox="1"/>
          <p:nvPr/>
        </p:nvSpPr>
        <p:spPr>
          <a:xfrm>
            <a:off x="311700" y="2457300"/>
            <a:ext cx="32478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bigCup = 128;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// Cast the int into a byte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byte smallCup = (byte)bigCup;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//  Overflow occurred!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System.out.println (smallCup); </a:t>
            </a:r>
            <a:r>
              <a:rPr b="0" i="0" lang="en" sz="1500" u="none" cap="none" strike="noStrike">
                <a:solidFill>
                  <a:schemeClr val="lt1"/>
                </a:solidFill>
                <a:highlight>
                  <a:srgbClr val="FFE599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500" u="none" cap="none" strike="noStrike">
              <a:solidFill>
                <a:schemeClr val="lt1"/>
              </a:solidFill>
              <a:highlight>
                <a:srgbClr val="FFE599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 txBox="1"/>
          <p:nvPr/>
        </p:nvSpPr>
        <p:spPr>
          <a:xfrm>
            <a:off x="3873225" y="2457300"/>
            <a:ext cx="5196600" cy="180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overflowInteger;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 goodInteger = 2147483647;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overflowInteger = ++goodInteger;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System.out.println("Overflow Integer = " + overflowInteger); 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Displays: </a:t>
            </a:r>
            <a:endParaRPr b="1" i="0" sz="1500" u="sng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Overflow Integer: -2147483648</a:t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3873225" y="4466100"/>
            <a:ext cx="45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What is an Integer Overflow Attack (with Examples)?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/>
          <p:nvPr>
            <p:ph type="title"/>
          </p:nvPr>
        </p:nvSpPr>
        <p:spPr>
          <a:xfrm>
            <a:off x="311700" y="13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Integer Overflow</a:t>
            </a:r>
            <a:endParaRPr/>
          </a:p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311700" y="710475"/>
            <a:ext cx="85206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An int is 32 bits long. When  128 is assigned to an int there is plenty of room for 128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A byte is 8 bits.  When 128 is assigned to a byte it is too big and overflow is caused and it becomes -128.</a:t>
            </a:r>
            <a:endParaRPr sz="1700"/>
          </a:p>
        </p:txBody>
      </p:sp>
      <p:pic>
        <p:nvPicPr>
          <p:cNvPr id="235" name="Google Shape;2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11600"/>
            <a:ext cx="5489099" cy="133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9"/>
          <p:cNvPicPr preferRelativeResize="0"/>
          <p:nvPr/>
        </p:nvPicPr>
        <p:blipFill rotWithShape="1">
          <a:blip r:embed="rId4">
            <a:alphaModFix/>
          </a:blip>
          <a:srcRect b="0" l="56580" r="2657" t="0"/>
          <a:stretch/>
        </p:blipFill>
        <p:spPr>
          <a:xfrm>
            <a:off x="6210400" y="1374625"/>
            <a:ext cx="2755075" cy="6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9"/>
          <p:cNvPicPr preferRelativeResize="0"/>
          <p:nvPr/>
        </p:nvPicPr>
        <p:blipFill rotWithShape="1">
          <a:blip r:embed="rId5">
            <a:alphaModFix/>
          </a:blip>
          <a:srcRect b="28225" l="0" r="0" t="0"/>
          <a:stretch/>
        </p:blipFill>
        <p:spPr>
          <a:xfrm>
            <a:off x="311700" y="3420075"/>
            <a:ext cx="6011275" cy="14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9"/>
          <p:cNvPicPr preferRelativeResize="0"/>
          <p:nvPr/>
        </p:nvPicPr>
        <p:blipFill rotWithShape="1">
          <a:blip r:embed="rId6">
            <a:alphaModFix/>
          </a:blip>
          <a:srcRect b="0" l="69059" r="0" t="0"/>
          <a:stretch/>
        </p:blipFill>
        <p:spPr>
          <a:xfrm>
            <a:off x="6698225" y="3505475"/>
            <a:ext cx="2014125" cy="7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311700" y="13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11700" y="710475"/>
            <a:ext cx="85206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Check in - any questions?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Primitive Data Type, Memory and  Conversion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Explain how memory is allocated for variables based on data types.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Compare and contrast variables, constants and literals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Recognize domains of data types and potential overflow errors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Discover and describe implicit and explicit conversion rules in assignment statements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Describe cast operator and apply in code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Explore mixed integer operations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Technical Documentation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Describe and explain benefits of technical developer documentation</a:t>
            </a:r>
            <a:endParaRPr sz="1400"/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5400" y="3268400"/>
            <a:ext cx="2699451" cy="13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/>
        </p:nvSpPr>
        <p:spPr>
          <a:xfrm>
            <a:off x="190850" y="1603600"/>
            <a:ext cx="7224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ShowLogicErrors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final int TOTAL_QUIZZES = 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int quiz1 = 9;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int quiz2 = 10;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int quiz3 = 7;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double average = (quiz1 + quiz2 + quiz3)/TOTAL_QUIZZES;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System.out.println("average: " + average);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"/>
          <p:cNvSpPr txBox="1"/>
          <p:nvPr>
            <p:ph type="title"/>
          </p:nvPr>
        </p:nvSpPr>
        <p:spPr>
          <a:xfrm>
            <a:off x="190850" y="65525"/>
            <a:ext cx="33084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847925" y="4374100"/>
            <a:ext cx="3308400" cy="738000"/>
          </a:xfrm>
          <a:prstGeom prst="wedgeRoundRectCallout">
            <a:avLst>
              <a:gd fmla="val 14543" name="adj1"/>
              <a:gd fmla="val -128574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one way to fix this logic error?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using concepts from class.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4334825" y="1433150"/>
            <a:ext cx="3439200" cy="738000"/>
          </a:xfrm>
          <a:prstGeom prst="wedgeRoundRectCallout">
            <a:avLst>
              <a:gd fmla="val -67327" name="adj1"/>
              <a:gd fmla="val 86551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happens in memory when declaring a constant or a variable.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7071000" y="2619850"/>
            <a:ext cx="2133600" cy="738000"/>
          </a:xfrm>
          <a:prstGeom prst="wedgeRoundRectCallout">
            <a:avLst>
              <a:gd fmla="val -71490" name="adj1"/>
              <a:gd fmla="val 18460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happens when you divide to integers?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21"/>
          <p:cNvSpPr/>
          <p:nvPr/>
        </p:nvSpPr>
        <p:spPr>
          <a:xfrm rot="5400000">
            <a:off x="3707560" y="1903350"/>
            <a:ext cx="372300" cy="1794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1"/>
          <p:cNvSpPr/>
          <p:nvPr/>
        </p:nvSpPr>
        <p:spPr>
          <a:xfrm rot="5400000">
            <a:off x="5620474" y="2248650"/>
            <a:ext cx="372300" cy="1103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1"/>
          <p:cNvSpPr/>
          <p:nvPr/>
        </p:nvSpPr>
        <p:spPr>
          <a:xfrm>
            <a:off x="4572000" y="3871575"/>
            <a:ext cx="3439200" cy="738000"/>
          </a:xfrm>
          <a:prstGeom prst="wedgeRoundRectCallout">
            <a:avLst>
              <a:gd fmla="val -43679" name="adj1"/>
              <a:gd fmla="val -88709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another way to fix this? Explain using concepts from class.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190850" y="611000"/>
            <a:ext cx="4057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Pair Programming: 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</a:rPr>
              <a:t>consists of two programmers sharing a single workstation where both programmers are actively engaging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5254925" y="347550"/>
            <a:ext cx="3439200" cy="738000"/>
          </a:xfrm>
          <a:prstGeom prst="wedgeRoundRectCallout">
            <a:avLst>
              <a:gd fmla="val -83176" name="adj1"/>
              <a:gd fmla="val 84411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How do you create a new class? How is your information organized?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311700" y="13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Remember</a:t>
            </a:r>
            <a:endParaRPr/>
          </a:p>
        </p:txBody>
      </p:sp>
      <p:sp>
        <p:nvSpPr>
          <p:cNvPr id="258" name="Google Shape;258;p22"/>
          <p:cNvSpPr txBox="1"/>
          <p:nvPr>
            <p:ph idx="1" type="body"/>
          </p:nvPr>
        </p:nvSpPr>
        <p:spPr>
          <a:xfrm>
            <a:off x="311700" y="710475"/>
            <a:ext cx="8520600" cy="3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0"/>
              <a:t>Variables must be assigned a value before they are used. 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Java does not initialize variables automatically.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00"/>
              <a:t>Clean up warnings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Don’t leave unused variables in your code.  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00"/>
              <a:t>Dividing two integers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 is an integer!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there is a fractional part, it is truncated!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If need fractional part when dividing 2 integers - cast or make one of the integers a </a:t>
            </a:r>
            <a:r>
              <a:rPr lang="en"/>
              <a:t>double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98636128e_0_91"/>
          <p:cNvSpPr txBox="1"/>
          <p:nvPr>
            <p:ph type="title"/>
          </p:nvPr>
        </p:nvSpPr>
        <p:spPr>
          <a:xfrm>
            <a:off x="273225" y="98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Preparation: Lab and Guided Exploration</a:t>
            </a:r>
            <a:endParaRPr/>
          </a:p>
        </p:txBody>
      </p:sp>
      <p:sp>
        <p:nvSpPr>
          <p:cNvPr id="264" name="Google Shape;264;g3298636128e_0_91"/>
          <p:cNvSpPr txBox="1"/>
          <p:nvPr/>
        </p:nvSpPr>
        <p:spPr>
          <a:xfrm>
            <a:off x="273225" y="851225"/>
            <a:ext cx="828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/>
              <a:t>Go to Canvas Module L02 and look at the preparation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participation class scavenger hunt and complete with your team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Work on GE01 sec 3.1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311700" y="13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2200"/>
              <a:t>Java Program Chat</a:t>
            </a:r>
            <a:endParaRPr sz="2200"/>
          </a:p>
        </p:txBody>
      </p:sp>
      <p:sp>
        <p:nvSpPr>
          <p:cNvPr id="74" name="Google Shape;74;p3"/>
          <p:cNvSpPr txBox="1"/>
          <p:nvPr/>
        </p:nvSpPr>
        <p:spPr>
          <a:xfrm>
            <a:off x="167025" y="1586925"/>
            <a:ext cx="4530300" cy="3386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example from the code and brief understanding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Declaring and initializing a variable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 operator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literal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 example not in code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brief understanding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 variable but do not initialize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allocating memory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 rotWithShape="1">
          <a:blip r:embed="rId3">
            <a:alphaModFix/>
          </a:blip>
          <a:srcRect b="29223" l="0" r="0" t="0"/>
          <a:stretch/>
        </p:blipFill>
        <p:spPr>
          <a:xfrm>
            <a:off x="3145627" y="227048"/>
            <a:ext cx="936100" cy="44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2484" y="107134"/>
            <a:ext cx="414835" cy="6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1275" y="42818"/>
            <a:ext cx="4322400" cy="5057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4"/>
          <p:cNvGrpSpPr/>
          <p:nvPr/>
        </p:nvGrpSpPr>
        <p:grpSpPr>
          <a:xfrm>
            <a:off x="7050105" y="2031555"/>
            <a:ext cx="1949450" cy="2076638"/>
            <a:chOff x="6905043" y="201009"/>
            <a:chExt cx="2002723" cy="1912718"/>
          </a:xfrm>
        </p:grpSpPr>
        <p:pic>
          <p:nvPicPr>
            <p:cNvPr id="83" name="Google Shape;83;p4"/>
            <p:cNvPicPr preferRelativeResize="0"/>
            <p:nvPr/>
          </p:nvPicPr>
          <p:blipFill rotWithShape="1">
            <a:blip r:embed="rId3">
              <a:alphaModFix/>
            </a:blip>
            <a:srcRect b="0" l="0" r="59661" t="0"/>
            <a:stretch/>
          </p:blipFill>
          <p:spPr>
            <a:xfrm rot="5400000">
              <a:off x="6950045" y="156007"/>
              <a:ext cx="1912718" cy="20027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4"/>
            <p:cNvSpPr txBox="1"/>
            <p:nvPr/>
          </p:nvSpPr>
          <p:spPr>
            <a:xfrm>
              <a:off x="7502405" y="407461"/>
              <a:ext cx="1234800" cy="318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highlight>
                    <a:srgbClr val="000000"/>
                  </a:highlight>
                  <a:latin typeface="Verdana"/>
                  <a:ea typeface="Verdana"/>
                  <a:cs typeface="Verdana"/>
                  <a:sym typeface="Verdana"/>
                </a:rPr>
                <a:t>009AFD2A</a:t>
              </a:r>
              <a:endParaRPr b="0" i="0" sz="135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85" name="Google Shape;85;p4"/>
          <p:cNvSpPr txBox="1"/>
          <p:nvPr>
            <p:ph type="title"/>
          </p:nvPr>
        </p:nvSpPr>
        <p:spPr>
          <a:xfrm>
            <a:off x="311700" y="137775"/>
            <a:ext cx="376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Memory Concepts</a:t>
            </a:r>
            <a:endParaRPr/>
          </a:p>
        </p:txBody>
      </p:sp>
      <p:pic>
        <p:nvPicPr>
          <p:cNvPr descr="A picture containing room, sign&#10;&#10;Description automatically generated" id="86" name="Google Shape;86;p4"/>
          <p:cNvPicPr preferRelativeResize="0"/>
          <p:nvPr/>
        </p:nvPicPr>
        <p:blipFill rotWithShape="1">
          <a:blip r:embed="rId4">
            <a:alphaModFix/>
          </a:blip>
          <a:srcRect b="16865" l="6323" r="6817" t="4838"/>
          <a:stretch/>
        </p:blipFill>
        <p:spPr>
          <a:xfrm>
            <a:off x="5524650" y="212250"/>
            <a:ext cx="3288749" cy="16031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"/>
          <p:cNvSpPr/>
          <p:nvPr/>
        </p:nvSpPr>
        <p:spPr>
          <a:xfrm>
            <a:off x="538300" y="775700"/>
            <a:ext cx="3862200" cy="572700"/>
          </a:xfrm>
          <a:prstGeom prst="wedgeRoundRectCallout">
            <a:avLst>
              <a:gd fmla="val 67077" name="adj1"/>
              <a:gd fmla="val 28180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happens  when you declare  a variable?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8" name="Google Shape;88;p4"/>
          <p:cNvGrpSpPr/>
          <p:nvPr/>
        </p:nvGrpSpPr>
        <p:grpSpPr>
          <a:xfrm>
            <a:off x="7050104" y="2986507"/>
            <a:ext cx="1949451" cy="2076638"/>
            <a:chOff x="6905043" y="201009"/>
            <a:chExt cx="2002723" cy="1912718"/>
          </a:xfrm>
        </p:grpSpPr>
        <p:pic>
          <p:nvPicPr>
            <p:cNvPr id="89" name="Google Shape;89;p4"/>
            <p:cNvPicPr preferRelativeResize="0"/>
            <p:nvPr/>
          </p:nvPicPr>
          <p:blipFill rotWithShape="1">
            <a:blip r:embed="rId3">
              <a:alphaModFix/>
            </a:blip>
            <a:srcRect b="0" l="0" r="59661" t="0"/>
            <a:stretch/>
          </p:blipFill>
          <p:spPr>
            <a:xfrm rot="5400000">
              <a:off x="6950045" y="156007"/>
              <a:ext cx="1912718" cy="20027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4"/>
            <p:cNvSpPr txBox="1"/>
            <p:nvPr/>
          </p:nvSpPr>
          <p:spPr>
            <a:xfrm>
              <a:off x="7502405" y="407461"/>
              <a:ext cx="1234800" cy="318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highlight>
                    <a:srgbClr val="000000"/>
                  </a:highlight>
                  <a:latin typeface="Verdana"/>
                  <a:ea typeface="Verdana"/>
                  <a:cs typeface="Verdana"/>
                  <a:sym typeface="Verdana"/>
                </a:rPr>
                <a:t>009AFD30</a:t>
              </a:r>
              <a:endParaRPr b="0" i="0" sz="135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91" name="Google Shape;91;p4"/>
          <p:cNvSpPr txBox="1"/>
          <p:nvPr/>
        </p:nvSpPr>
        <p:spPr>
          <a:xfrm>
            <a:off x="7613100" y="4324350"/>
            <a:ext cx="1200300" cy="40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009AFD3C</a:t>
            </a:r>
            <a:endParaRPr b="0" i="0" sz="1350" u="none" cap="none" strike="noStrike">
              <a:solidFill>
                <a:srgbClr val="FFFFFF"/>
              </a:solidFill>
              <a:highlight>
                <a:srgbClr val="00000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highlight>
                <a:srgbClr val="000000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538300" y="2375938"/>
            <a:ext cx="3621000" cy="756300"/>
          </a:xfrm>
          <a:prstGeom prst="wedgeRoundRectCallout">
            <a:avLst>
              <a:gd fmla="val 67296" name="adj1"/>
              <a:gd fmla="val 5839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is the amount of memory to be allocated determined?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4902350" y="2248300"/>
            <a:ext cx="2556900" cy="4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</a:t>
            </a:r>
            <a:r>
              <a:rPr lang="en" sz="1600">
                <a:solidFill>
                  <a:schemeClr val="dk1"/>
                </a:solidFill>
              </a:rPr>
              <a:t>double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PI = 3.14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5456450" y="3198550"/>
            <a:ext cx="1949400" cy="4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radius = 4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4079700" y="4265275"/>
            <a:ext cx="3360900" cy="4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area = radius * radius * PI;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538300" y="4184550"/>
            <a:ext cx="2616900" cy="680100"/>
          </a:xfrm>
          <a:prstGeom prst="wedgeRoundRectCallout">
            <a:avLst>
              <a:gd fmla="val 76808" name="adj1"/>
              <a:gd fmla="val 8061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is the memory accessed?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704350" y="1544275"/>
            <a:ext cx="3288900" cy="572700"/>
          </a:xfrm>
          <a:prstGeom prst="wedgeRoundRectCallout">
            <a:avLst>
              <a:gd fmla="val 58758" name="adj1"/>
              <a:gd fmla="val -16949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do you read these statements?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538300" y="3280238"/>
            <a:ext cx="3621000" cy="756300"/>
          </a:xfrm>
          <a:prstGeom prst="wedgeRoundRectCallout">
            <a:avLst>
              <a:gd fmla="val 67296" name="adj1"/>
              <a:gd fmla="val 5839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How is memory allocated for a constant different than a variable?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5"/>
          <p:cNvGrpSpPr/>
          <p:nvPr/>
        </p:nvGrpSpPr>
        <p:grpSpPr>
          <a:xfrm>
            <a:off x="7050105" y="1955355"/>
            <a:ext cx="1949450" cy="2076638"/>
            <a:chOff x="6905043" y="201009"/>
            <a:chExt cx="2002723" cy="1912718"/>
          </a:xfrm>
        </p:grpSpPr>
        <p:pic>
          <p:nvPicPr>
            <p:cNvPr id="104" name="Google Shape;104;p5"/>
            <p:cNvPicPr preferRelativeResize="0"/>
            <p:nvPr/>
          </p:nvPicPr>
          <p:blipFill rotWithShape="1">
            <a:blip r:embed="rId3">
              <a:alphaModFix/>
            </a:blip>
            <a:srcRect b="0" l="0" r="59661" t="0"/>
            <a:stretch/>
          </p:blipFill>
          <p:spPr>
            <a:xfrm rot="5400000">
              <a:off x="6950045" y="156007"/>
              <a:ext cx="1912718" cy="20027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5"/>
            <p:cNvSpPr txBox="1"/>
            <p:nvPr/>
          </p:nvSpPr>
          <p:spPr>
            <a:xfrm>
              <a:off x="7502405" y="407461"/>
              <a:ext cx="1234800" cy="318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highlight>
                    <a:srgbClr val="000000"/>
                  </a:highlight>
                  <a:latin typeface="Verdana"/>
                  <a:ea typeface="Verdana"/>
                  <a:cs typeface="Verdana"/>
                  <a:sym typeface="Verdana"/>
                </a:rPr>
                <a:t>009AFD2A</a:t>
              </a:r>
              <a:endParaRPr b="0" i="0" sz="135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06" name="Google Shape;106;p5"/>
          <p:cNvSpPr txBox="1"/>
          <p:nvPr>
            <p:ph type="title"/>
          </p:nvPr>
        </p:nvSpPr>
        <p:spPr>
          <a:xfrm>
            <a:off x="311700" y="0"/>
            <a:ext cx="376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Memory Concepts</a:t>
            </a:r>
            <a:endParaRPr/>
          </a:p>
        </p:txBody>
      </p:sp>
      <p:pic>
        <p:nvPicPr>
          <p:cNvPr descr="A picture containing room, sign&#10;&#10;Description automatically generated" id="107" name="Google Shape;107;p5"/>
          <p:cNvPicPr preferRelativeResize="0"/>
          <p:nvPr/>
        </p:nvPicPr>
        <p:blipFill rotWithShape="1">
          <a:blip r:embed="rId4">
            <a:alphaModFix/>
          </a:blip>
          <a:srcRect b="16865" l="6323" r="6817" t="4838"/>
          <a:stretch/>
        </p:blipFill>
        <p:spPr>
          <a:xfrm>
            <a:off x="5417475" y="104877"/>
            <a:ext cx="3582074" cy="17461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5"/>
          <p:cNvGrpSpPr/>
          <p:nvPr/>
        </p:nvGrpSpPr>
        <p:grpSpPr>
          <a:xfrm>
            <a:off x="7050105" y="2910305"/>
            <a:ext cx="1949450" cy="2076638"/>
            <a:chOff x="6905043" y="201009"/>
            <a:chExt cx="2002723" cy="1912718"/>
          </a:xfrm>
        </p:grpSpPr>
        <p:pic>
          <p:nvPicPr>
            <p:cNvPr id="109" name="Google Shape;109;p5"/>
            <p:cNvPicPr preferRelativeResize="0"/>
            <p:nvPr/>
          </p:nvPicPr>
          <p:blipFill rotWithShape="1">
            <a:blip r:embed="rId3">
              <a:alphaModFix/>
            </a:blip>
            <a:srcRect b="0" l="0" r="59661" t="0"/>
            <a:stretch/>
          </p:blipFill>
          <p:spPr>
            <a:xfrm rot="5400000">
              <a:off x="6950045" y="156007"/>
              <a:ext cx="1912718" cy="20027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5"/>
            <p:cNvSpPr txBox="1"/>
            <p:nvPr/>
          </p:nvSpPr>
          <p:spPr>
            <a:xfrm>
              <a:off x="7502405" y="407461"/>
              <a:ext cx="1234800" cy="318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rPr b="0" i="0" lang="en" sz="1350" u="none" cap="none" strike="noStrike">
                  <a:solidFill>
                    <a:srgbClr val="FFFFFF"/>
                  </a:solidFill>
                  <a:highlight>
                    <a:srgbClr val="000000"/>
                  </a:highlight>
                  <a:latin typeface="Verdana"/>
                  <a:ea typeface="Verdana"/>
                  <a:cs typeface="Verdana"/>
                  <a:sym typeface="Verdana"/>
                </a:rPr>
                <a:t>009AFD30</a:t>
              </a:r>
              <a:endParaRPr b="0" i="0" sz="135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1" name="Google Shape;111;p5"/>
          <p:cNvSpPr txBox="1"/>
          <p:nvPr/>
        </p:nvSpPr>
        <p:spPr>
          <a:xfrm>
            <a:off x="7613100" y="4248150"/>
            <a:ext cx="1200300" cy="400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" sz="1350" u="none" cap="none" strike="noStrike">
                <a:solidFill>
                  <a:srgbClr val="FFFFFF"/>
                </a:solidFill>
                <a:highlight>
                  <a:srgbClr val="000000"/>
                </a:highlight>
                <a:latin typeface="Verdana"/>
                <a:ea typeface="Verdana"/>
                <a:cs typeface="Verdana"/>
                <a:sym typeface="Verdana"/>
              </a:rPr>
              <a:t>009AFD3C</a:t>
            </a:r>
            <a:endParaRPr b="0" i="0" sz="1350" u="none" cap="none" strike="noStrike">
              <a:solidFill>
                <a:srgbClr val="FFFFFF"/>
              </a:solidFill>
              <a:highlight>
                <a:srgbClr val="00000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highlight>
                <a:srgbClr val="000000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4995950" y="2259800"/>
            <a:ext cx="2219400" cy="4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</a:t>
            </a:r>
            <a:r>
              <a:rPr lang="en" sz="1600">
                <a:solidFill>
                  <a:schemeClr val="dk1"/>
                </a:solidFill>
              </a:rPr>
              <a:t>double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PI = 3.14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4995950" y="3133288"/>
            <a:ext cx="2056500" cy="4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radius = </a:t>
            </a:r>
            <a:r>
              <a:rPr lang="en" sz="1600">
                <a:solidFill>
                  <a:schemeClr val="dk1"/>
                </a:solidFill>
              </a:rPr>
              <a:t>4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4079700" y="4006800"/>
            <a:ext cx="3360900" cy="4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area = radius * radius * PI;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311700" y="2259802"/>
            <a:ext cx="4511100" cy="5727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6782" name="adj4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Declaring a constant (final)  allocated enough memory for the data type in read only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311700" y="3133300"/>
            <a:ext cx="4511100" cy="5727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6782" name="adj4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Declaring variables allocated enough memory for the data type in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read/write 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252300" y="594388"/>
            <a:ext cx="4319700" cy="767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6782" name="adj4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Memory is allocated to a location with a unique address to store that variable’s value.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311700" y="1727950"/>
            <a:ext cx="3879000" cy="4005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6782" name="adj4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 identifier assign initial value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252300" y="4006800"/>
            <a:ext cx="3768000" cy="6417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6782" name="adj4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Access the memory address through the identifier (variable or constant name 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</a:pPr>
            <a:r>
              <a:rPr b="1" lang="en"/>
              <a:t>Cup Analogy 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2700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/>
              <a:t>Each data type has a range of values that are valid for that type</a:t>
            </a:r>
            <a:endParaRPr/>
          </a:p>
          <a:p>
            <a:pPr indent="-127000" lvl="0" marL="127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/>
              <a:t>Declaring a variable a certain type sets aside (allocates) a certain amount of memory for that variable</a:t>
            </a:r>
            <a:endParaRPr/>
          </a:p>
          <a:p>
            <a:pPr indent="-25400" lvl="0" marL="127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Think of a Variable as a Cup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"/>
              <a:t>Cup is a container            -&gt;           Variable is a container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"/>
              <a:t>Cup holds something      -&gt;           Variable holds a value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"/>
              <a:t>Cup has a size                -&gt;           Variable has a size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600"/>
              <a:buNone/>
            </a:pPr>
            <a:r>
              <a:rPr lang="en"/>
              <a:t>                                                        Variable has a name </a:t>
            </a: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5775" y="2727875"/>
            <a:ext cx="1981200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347750" y="1105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Analyze Code 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423025" y="3835950"/>
            <a:ext cx="3256200" cy="93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</a:rPr>
              <a:t>floatValue = intValue1;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lt1"/>
                </a:solidFill>
              </a:rPr>
              <a:t> intValue2 = doubleValue;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013" y="1306150"/>
            <a:ext cx="446722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/>
          <p:nvPr/>
        </p:nvSpPr>
        <p:spPr>
          <a:xfrm>
            <a:off x="4434250" y="3694950"/>
            <a:ext cx="3431400" cy="931200"/>
          </a:xfrm>
          <a:prstGeom prst="wedgeRoundRectCallout">
            <a:avLst>
              <a:gd fmla="val -68761" name="adj1"/>
              <a:gd fmla="val 1748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 you think about these assignment statements?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5261400" y="1390125"/>
            <a:ext cx="2302500" cy="1331100"/>
          </a:xfrm>
          <a:prstGeom prst="wedgeRoundRectCallout">
            <a:avLst>
              <a:gd fmla="val -71490" name="adj1"/>
              <a:gd fmla="val 18460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in terms of declaring, initializing assigning, memory and literals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8"/>
          <p:cNvSpPr txBox="1"/>
          <p:nvPr>
            <p:ph type="title"/>
          </p:nvPr>
        </p:nvSpPr>
        <p:spPr>
          <a:xfrm>
            <a:off x="172650" y="139724"/>
            <a:ext cx="78867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None/>
            </a:pPr>
            <a:r>
              <a:rPr lang="en" sz="3500"/>
              <a:t>Primitive  Data Types</a:t>
            </a:r>
            <a:endParaRPr sz="2700"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5379600" y="1268050"/>
            <a:ext cx="3695700" cy="1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solidFill>
                  <a:schemeClr val="dk1"/>
                </a:solidFill>
              </a:rPr>
              <a:t>Bits and bytes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1 byte is made up of 8 bits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This shows one byte whose value is 20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43" name="Google Shape;143;p8"/>
          <p:cNvPicPr preferRelativeResize="0"/>
          <p:nvPr/>
        </p:nvPicPr>
        <p:blipFill rotWithShape="1">
          <a:blip r:embed="rId3">
            <a:alphaModFix/>
          </a:blip>
          <a:srcRect b="0" l="4725" r="0" t="10472"/>
          <a:stretch/>
        </p:blipFill>
        <p:spPr>
          <a:xfrm>
            <a:off x="110150" y="1006150"/>
            <a:ext cx="5269450" cy="3944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5475" y="2397025"/>
            <a:ext cx="3483950" cy="140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311700" y="13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Data Type Ranges and Storage Size</a:t>
            </a:r>
            <a:endParaRPr/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" y="986375"/>
            <a:ext cx="88773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