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5" roundtripDataSignature="AMtx7mixXIFPcYRbk5N5OBj04vZkBRBJ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C33965-A2CF-4E47-A6FF-FC81618B2F72}">
  <a:tblStyle styleId="{12C33965-A2CF-4E47-A6FF-FC81618B2F72}"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8FAABDB-BF2E-421D-B30D-E7E09D4AA1D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bcc9c7b4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bcc9c7b4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bcc9c7b4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2bcc9c7b4f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bcc9c7b4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2bcc9c7b4f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bcc9c7b4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2bcc9c7b4f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ef37f2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ef37f2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ef37f2f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ef37f2f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ef37f2f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ef37f2f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182ce36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4182ce36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600"/>
              <a:buNone/>
              <a:defRPr/>
            </a:lvl1pPr>
          </a:lstStyle>
          <a:p/>
        </p:txBody>
      </p:sp>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SzPts val="16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5" name="Google Shape;15;p16"/>
          <p:cNvSpPr txBox="1"/>
          <p:nvPr>
            <p:ph idx="1" type="body"/>
          </p:nvPr>
        </p:nvSpPr>
        <p:spPr>
          <a:xfrm>
            <a:off x="311700" y="710475"/>
            <a:ext cx="8520600" cy="38445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6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0" name="Google Shape;20;p17"/>
          <p:cNvSpPr txBox="1"/>
          <p:nvPr>
            <p:ph idx="10" type="dt"/>
          </p:nvPr>
        </p:nvSpPr>
        <p:spPr>
          <a:xfrm>
            <a:off x="628650" y="47672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 name="Google Shape;21;p17"/>
          <p:cNvSpPr txBox="1"/>
          <p:nvPr>
            <p:ph idx="11" type="ftr"/>
          </p:nvPr>
        </p:nvSpPr>
        <p:spPr>
          <a:xfrm>
            <a:off x="3028950" y="47672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 name="Google Shape;22;p17"/>
          <p:cNvSpPr txBox="1"/>
          <p:nvPr>
            <p:ph idx="12" type="sldNum"/>
          </p:nvPr>
        </p:nvSpPr>
        <p:spPr>
          <a:xfrm>
            <a:off x="6457950" y="4767264"/>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9"/>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28" name="Google Shape;28;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0"/>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3" name="Google Shape;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500"/>
              <a:buFont typeface="Arial"/>
              <a:buNone/>
              <a:defRPr b="0" i="0" sz="25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710475"/>
            <a:ext cx="8520600" cy="3844500"/>
          </a:xfrm>
          <a:prstGeom prst="rect">
            <a:avLst/>
          </a:prstGeom>
          <a:noFill/>
          <a:ln>
            <a:noFill/>
          </a:ln>
        </p:spPr>
        <p:txBody>
          <a:bodyPr anchorCtr="0" anchor="t" bIns="91425" lIns="91425" spcFirstLastPara="1" rIns="91425" wrap="square" tIns="91425">
            <a:normAutofit/>
          </a:bodyPr>
          <a:lstStyle>
            <a:lvl1pPr indent="-330200" lvl="0" marL="457200" marR="0" rtl="0" algn="l">
              <a:lnSpc>
                <a:spcPct val="115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mitcommlab.mit.edu/broad/commkit/coding-mindset/" TargetMode="External"/><Relationship Id="rId4" Type="http://schemas.openxmlformats.org/officeDocument/2006/relationships/hyperlink" Target="https://www.javatpoint.com/java-naming-conventions" TargetMode="External"/><Relationship Id="rId5" Type="http://schemas.openxmlformats.org/officeDocument/2006/relationships/hyperlink" Target="https://www.pcmag.com/encyclopedia/term/hard-coded" TargetMode="External"/><Relationship Id="rId6" Type="http://schemas.openxmlformats.org/officeDocument/2006/relationships/image" Target="../media/image5.png"/><Relationship Id="rId7" Type="http://schemas.openxmlformats.org/officeDocument/2006/relationships/image" Target="../media/image28.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wired.com/2013/12/googles-doodle-honors-grace-hopper-and-entomology/" TargetMode="External"/><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24.png"/><Relationship Id="rId7"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google.com/document/d/1umJcRMhhoILzl8KGk-3X3ucMHwFFTqMN/edit" TargetMode="External"/><Relationship Id="rId4" Type="http://schemas.openxmlformats.org/officeDocument/2006/relationships/hyperlink" Target="https://www.eclipse.org/community/eclipse_newsletter/2017/june/article1.php" TargetMode="External"/><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22.pn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youtube.com/watch?v=OOW1RE08rg0" TargetMode="External"/><Relationship Id="rId4" Type="http://schemas.openxmlformats.org/officeDocument/2006/relationships/image" Target="../media/image3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proprofskb.com/blog/developer-document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archbee.com/blog/improve-developer-documentation#toc-0" TargetMode="External"/><Relationship Id="rId4" Type="http://schemas.openxmlformats.org/officeDocument/2006/relationships/hyperlink" Target="https://www.archbee.com/blog/improve-developer-documentation#toc-1" TargetMode="External"/><Relationship Id="rId5" Type="http://schemas.openxmlformats.org/officeDocument/2006/relationships/hyperlink" Target="https://www.archbee.com/blog/improve-developer-documentation#toc-2" TargetMode="External"/><Relationship Id="rId6" Type="http://schemas.openxmlformats.org/officeDocument/2006/relationships/hyperlink" Target="https://www.archbee.com/blog/improve-developer-documentation#toc-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google.com/document/d/18PY1Ow4KE5h5Xe2CFqaEc0lrJzZ5Z7ReNCSBlcGgSKI/edit?tab=t.0#heading=h.3naej84w9qy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runestone.academy/ns/books/published/csjava/Unit1-Getting-Started/toctree.html?mode=browsing" TargetMode="External"/><Relationship Id="rId4" Type="http://schemas.openxmlformats.org/officeDocument/2006/relationships/hyperlink" Target="https://teams.microsoft.com/l/team/19%3AFXKEcdrVPcgmOeCauw33xs4kUs_lmcPsON1_kNXxNys1%40thread.tacv2/conversations?groupId=27a240a3-ae36-4ead-8b0a-fa948e47ca28&amp;tenantId=03309ca4-1733-4af9-a73c-f18cc841325c" TargetMode="External"/><Relationship Id="rId5" Type="http://schemas.openxmlformats.org/officeDocument/2006/relationships/hyperlink" Target="http://www.youtube.com/watch?v=BuymPRLxqMw" TargetMode="External"/><Relationship Id="rId6"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ocs.google.com/document/d/18PY1Ow4KE5h5Xe2CFqaEc0lrJzZ5Z7ReNCSBlcGgSKI/edit?tab=t.0#heading=h.3naej84w9qy6" TargetMode="Externa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agilealliance.org/glossary/tdd/" TargetMode="External"/><Relationship Id="rId4" Type="http://schemas.openxmlformats.org/officeDocument/2006/relationships/hyperlink" Target="https://www.agilealliance.org/glossary/unit-test/" TargetMode="External"/><Relationship Id="rId5" Type="http://schemas.openxmlformats.org/officeDocument/2006/relationships/image" Target="../media/image2.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hyperlink" Target="http://www.youtube.com/watch?v=aGSMBxoLsbg" TargetMode="External"/><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hyperlink" Target="https://www.bbc.co.uk/bitesize/guides/znv3rwx/revision/1"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youtube.com/watch?v=Da5TOXCwLSg" TargetMode="External"/><Relationship Id="rId4" Type="http://schemas.openxmlformats.org/officeDocument/2006/relationships/hyperlink" Target="https://www.youtube.com/watch?v=_aAeI7p-Tkc" TargetMode="External"/><Relationship Id="rId9" Type="http://schemas.openxmlformats.org/officeDocument/2006/relationships/hyperlink" Target="https://www.bbc.co.uk/bitesize/guides/znv3rwx/revision/1" TargetMode="External"/><Relationship Id="rId5" Type="http://schemas.openxmlformats.org/officeDocument/2006/relationships/hyperlink" Target="https://hobbylark.com/puzzles/Rubik-Cube-Algorithms" TargetMode="External"/><Relationship Id="rId6" Type="http://schemas.openxmlformats.org/officeDocument/2006/relationships/image" Target="../media/image7.gif"/><Relationship Id="rId7" Type="http://schemas.openxmlformats.org/officeDocument/2006/relationships/image" Target="../media/image4.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356450" y="214975"/>
            <a:ext cx="8311500" cy="79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680"/>
              <a:buNone/>
            </a:pPr>
            <a:r>
              <a:rPr lang="en" sz="3880"/>
              <a:t>M01 L04 Software Development </a:t>
            </a:r>
            <a:endParaRPr sz="3880"/>
          </a:p>
        </p:txBody>
      </p:sp>
      <p:pic>
        <p:nvPicPr>
          <p:cNvPr id="61" name="Google Shape;61;p1"/>
          <p:cNvPicPr preferRelativeResize="0"/>
          <p:nvPr/>
        </p:nvPicPr>
        <p:blipFill rotWithShape="1">
          <a:blip r:embed="rId3">
            <a:alphaModFix/>
          </a:blip>
          <a:srcRect b="0" l="0" r="0" t="0"/>
          <a:stretch/>
        </p:blipFill>
        <p:spPr>
          <a:xfrm>
            <a:off x="2271925" y="1280125"/>
            <a:ext cx="3343599" cy="3495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nvSpPr>
        <p:spPr>
          <a:xfrm>
            <a:off x="251525" y="794975"/>
            <a:ext cx="8720700" cy="3751800"/>
          </a:xfrm>
          <a:prstGeom prst="rect">
            <a:avLst/>
          </a:prstGeom>
          <a:noFill/>
          <a:ln>
            <a:noFill/>
          </a:ln>
        </p:spPr>
        <p:txBody>
          <a:bodyPr anchorCtr="0" anchor="t" bIns="68575" lIns="68575" spcFirstLastPara="1" rIns="68575" wrap="square" tIns="68575">
            <a:spAutoFit/>
          </a:bodyPr>
          <a:lstStyle/>
          <a:p>
            <a:pPr indent="0" lvl="0" marL="0" marR="0" rtl="0" algn="l">
              <a:lnSpc>
                <a:spcPct val="115000"/>
              </a:lnSpc>
              <a:spcBef>
                <a:spcPts val="0"/>
              </a:spcBef>
              <a:spcAft>
                <a:spcPts val="0"/>
              </a:spcAft>
              <a:buClr>
                <a:srgbClr val="000000"/>
              </a:buClr>
              <a:buSzPts val="1200"/>
              <a:buFont typeface="Arial"/>
              <a:buNone/>
            </a:pPr>
            <a:r>
              <a:rPr b="0" i="0" lang="en" sz="1500" u="none" cap="none" strike="noStrike">
                <a:solidFill>
                  <a:schemeClr val="dk1"/>
                </a:solidFill>
                <a:latin typeface="Arial"/>
                <a:ea typeface="Arial"/>
                <a:cs typeface="Arial"/>
                <a:sym typeface="Arial"/>
              </a:rPr>
              <a:t>Read </a:t>
            </a:r>
            <a:r>
              <a:rPr b="0" i="0" lang="en" sz="1500" u="sng" cap="none" strike="noStrike">
                <a:solidFill>
                  <a:schemeClr val="hlink"/>
                </a:solidFill>
                <a:latin typeface="Arial"/>
                <a:ea typeface="Arial"/>
                <a:cs typeface="Arial"/>
                <a:sym typeface="Arial"/>
                <a:hlinkClick r:id="rId3"/>
              </a:rPr>
              <a:t>Coding Mindset</a:t>
            </a:r>
            <a:r>
              <a:rPr b="0" i="0" lang="en" sz="1500" u="none" cap="none" strike="noStrike">
                <a:solidFill>
                  <a:schemeClr val="dk1"/>
                </a:solidFill>
                <a:latin typeface="Arial"/>
                <a:ea typeface="Arial"/>
                <a:cs typeface="Arial"/>
                <a:sym typeface="Arial"/>
              </a:rPr>
              <a:t>.The expectation is to write code that uses consistent style that is  easy to read and understand</a:t>
            </a:r>
            <a:endParaRPr b="0" i="0" sz="1500" u="none" cap="none" strike="noStrike">
              <a:solidFill>
                <a:schemeClr val="dk1"/>
              </a:solidFill>
              <a:latin typeface="Arial"/>
              <a:ea typeface="Arial"/>
              <a:cs typeface="Arial"/>
              <a:sym typeface="Arial"/>
            </a:endParaRPr>
          </a:p>
          <a:p>
            <a:pPr indent="0" lvl="0" marL="34290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260350" lvl="0" marL="3429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Understandable and Readable Code</a:t>
            </a:r>
            <a:endParaRPr b="0" i="0" sz="1500" u="none" cap="none" strike="noStrike">
              <a:solidFill>
                <a:schemeClr val="dk1"/>
              </a:solidFill>
              <a:latin typeface="Arial"/>
              <a:ea typeface="Arial"/>
              <a:cs typeface="Arial"/>
              <a:sym typeface="Arial"/>
            </a:endParaRPr>
          </a:p>
          <a:p>
            <a:pPr indent="-260350" lvl="1" marL="685800" marR="0" rtl="0" algn="l">
              <a:lnSpc>
                <a:spcPct val="115000"/>
              </a:lnSpc>
              <a:spcBef>
                <a:spcPts val="0"/>
              </a:spcBef>
              <a:spcAft>
                <a:spcPts val="0"/>
              </a:spcAft>
              <a:buClr>
                <a:schemeClr val="dk1"/>
              </a:buClr>
              <a:buSzPts val="1500"/>
              <a:buFont typeface="Arial"/>
              <a:buChar char="○"/>
            </a:pPr>
            <a:r>
              <a:rPr b="0" i="0" lang="en" sz="1500" u="sng" cap="none" strike="noStrike">
                <a:solidFill>
                  <a:schemeClr val="hlink"/>
                </a:solidFill>
                <a:latin typeface="Arial"/>
                <a:ea typeface="Arial"/>
                <a:cs typeface="Arial"/>
                <a:sym typeface="Arial"/>
                <a:hlinkClick r:id="rId4"/>
              </a:rPr>
              <a:t>Naming conventions for identifiers</a:t>
            </a:r>
            <a:r>
              <a:rPr b="0" i="0" lang="en" sz="1500" u="none" cap="none" strike="noStrike">
                <a:solidFill>
                  <a:schemeClr val="dk1"/>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260350" lvl="2" marL="10287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Variables - numberCylinders</a:t>
            </a:r>
            <a:endParaRPr b="0" i="0" sz="1500" u="none" cap="none" strike="noStrike">
              <a:solidFill>
                <a:schemeClr val="dk1"/>
              </a:solidFill>
              <a:latin typeface="Arial"/>
              <a:ea typeface="Arial"/>
              <a:cs typeface="Arial"/>
              <a:sym typeface="Arial"/>
            </a:endParaRPr>
          </a:p>
          <a:p>
            <a:pPr indent="-260350" lvl="2" marL="10287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constant - MAX_STUDENTS</a:t>
            </a:r>
            <a:endParaRPr b="0" i="0" sz="1500" u="none" cap="none" strike="noStrike">
              <a:solidFill>
                <a:schemeClr val="dk1"/>
              </a:solidFill>
              <a:latin typeface="Arial"/>
              <a:ea typeface="Arial"/>
              <a:cs typeface="Arial"/>
              <a:sym typeface="Arial"/>
            </a:endParaRPr>
          </a:p>
          <a:p>
            <a:pPr indent="-260350" lvl="0" marL="3429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Avoid </a:t>
            </a:r>
            <a:r>
              <a:rPr b="0" i="0" lang="en" sz="1500" u="sng" cap="none" strike="noStrike">
                <a:solidFill>
                  <a:schemeClr val="hlink"/>
                </a:solidFill>
                <a:latin typeface="Arial"/>
                <a:ea typeface="Arial"/>
                <a:cs typeface="Arial"/>
                <a:sym typeface="Arial"/>
                <a:hlinkClick r:id="rId5"/>
              </a:rPr>
              <a:t>hard coding </a:t>
            </a:r>
            <a:r>
              <a:rPr b="0" i="0" lang="en" sz="1500" u="none" cap="none" strike="noStrike">
                <a:solidFill>
                  <a:schemeClr val="dk1"/>
                </a:solidFill>
                <a:latin typeface="Arial"/>
                <a:ea typeface="Arial"/>
                <a:cs typeface="Arial"/>
                <a:sym typeface="Arial"/>
              </a:rPr>
              <a:t>data, for example use constants for</a:t>
            </a:r>
            <a:endParaRPr b="0" i="0" sz="1500" u="none" cap="none" strike="noStrike">
              <a:solidFill>
                <a:schemeClr val="dk1"/>
              </a:solidFill>
              <a:latin typeface="Arial"/>
              <a:ea typeface="Arial"/>
              <a:cs typeface="Arial"/>
              <a:sym typeface="Arial"/>
            </a:endParaRPr>
          </a:p>
          <a:p>
            <a:pPr indent="-260350" lvl="1" marL="6858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NUMBER_STUDENTS = 10</a:t>
            </a:r>
            <a:endParaRPr b="0" i="0" sz="1500" u="none" cap="none" strike="noStrike">
              <a:solidFill>
                <a:schemeClr val="dk1"/>
              </a:solidFill>
              <a:latin typeface="Arial"/>
              <a:ea typeface="Arial"/>
              <a:cs typeface="Arial"/>
              <a:sym typeface="Arial"/>
            </a:endParaRPr>
          </a:p>
          <a:p>
            <a:pPr indent="-260350" lvl="1" marL="6858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BEEF_TACO_PRICE = 4.59</a:t>
            </a:r>
            <a:endParaRPr b="0" i="0" sz="1500" u="none" cap="none" strike="noStrike">
              <a:solidFill>
                <a:schemeClr val="dk1"/>
              </a:solidFill>
              <a:latin typeface="Arial"/>
              <a:ea typeface="Arial"/>
              <a:cs typeface="Arial"/>
              <a:sym typeface="Arial"/>
            </a:endParaRPr>
          </a:p>
          <a:p>
            <a:pPr indent="-260350" lvl="0" marL="3429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Documenting with informative comments</a:t>
            </a:r>
            <a:endParaRPr b="0" i="0" sz="1500" u="none" cap="none" strike="noStrike">
              <a:solidFill>
                <a:schemeClr val="dk1"/>
              </a:solidFill>
              <a:latin typeface="Arial"/>
              <a:ea typeface="Arial"/>
              <a:cs typeface="Arial"/>
              <a:sym typeface="Arial"/>
            </a:endParaRPr>
          </a:p>
          <a:p>
            <a:pPr indent="-260350" lvl="1" marL="6858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Initial comment that describes what the program does</a:t>
            </a:r>
            <a:endParaRPr b="0" i="0" sz="1500" u="none" cap="none" strike="noStrike">
              <a:solidFill>
                <a:schemeClr val="dk1"/>
              </a:solidFill>
              <a:latin typeface="Arial"/>
              <a:ea typeface="Arial"/>
              <a:cs typeface="Arial"/>
              <a:sym typeface="Arial"/>
            </a:endParaRPr>
          </a:p>
          <a:p>
            <a:pPr indent="-260350" lvl="1" marL="6858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Comments that explain sections of code</a:t>
            </a:r>
            <a:endParaRPr b="0" i="0" sz="1500" u="none" cap="none" strike="noStrike">
              <a:solidFill>
                <a:schemeClr val="dk1"/>
              </a:solidFill>
              <a:latin typeface="Arial"/>
              <a:ea typeface="Arial"/>
              <a:cs typeface="Arial"/>
              <a:sym typeface="Arial"/>
            </a:endParaRPr>
          </a:p>
          <a:p>
            <a:pPr indent="-260350" lvl="0" marL="342900" marR="0" rtl="0" algn="l">
              <a:lnSpc>
                <a:spcPct val="115000"/>
              </a:lnSpc>
              <a:spcBef>
                <a:spcPts val="0"/>
              </a:spcBef>
              <a:spcAft>
                <a:spcPts val="0"/>
              </a:spcAft>
              <a:buClr>
                <a:srgbClr val="F3F3F3"/>
              </a:buClr>
              <a:buSzPts val="1500"/>
              <a:buFont typeface="Arial"/>
              <a:buChar char="●"/>
            </a:pPr>
            <a:r>
              <a:t/>
            </a:r>
            <a:endParaRPr b="0" i="0" sz="1500" u="none" cap="none" strike="noStrike">
              <a:solidFill>
                <a:srgbClr val="F3F3F3"/>
              </a:solidFill>
              <a:latin typeface="Arial"/>
              <a:ea typeface="Arial"/>
              <a:cs typeface="Arial"/>
              <a:sym typeface="Arial"/>
            </a:endParaRPr>
          </a:p>
        </p:txBody>
      </p:sp>
      <p:sp>
        <p:nvSpPr>
          <p:cNvPr id="137" name="Google Shape;137;p10"/>
          <p:cNvSpPr txBox="1"/>
          <p:nvPr>
            <p:ph type="title"/>
          </p:nvPr>
        </p:nvSpPr>
        <p:spPr>
          <a:xfrm>
            <a:off x="251525" y="1201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00"/>
              <a:buNone/>
            </a:pPr>
            <a:r>
              <a:rPr lang="en"/>
              <a:t>Coding Mindset and Quality Code </a:t>
            </a:r>
            <a:endParaRPr/>
          </a:p>
        </p:txBody>
      </p:sp>
      <p:pic>
        <p:nvPicPr>
          <p:cNvPr id="138" name="Google Shape;138;p10"/>
          <p:cNvPicPr preferRelativeResize="0"/>
          <p:nvPr/>
        </p:nvPicPr>
        <p:blipFill rotWithShape="1">
          <a:blip r:embed="rId6">
            <a:alphaModFix/>
          </a:blip>
          <a:srcRect b="0" l="0" r="0" t="0"/>
          <a:stretch/>
        </p:blipFill>
        <p:spPr>
          <a:xfrm>
            <a:off x="5302463" y="120137"/>
            <a:ext cx="719325" cy="572700"/>
          </a:xfrm>
          <a:prstGeom prst="rect">
            <a:avLst/>
          </a:prstGeom>
          <a:noFill/>
          <a:ln>
            <a:noFill/>
          </a:ln>
        </p:spPr>
      </p:pic>
      <p:pic>
        <p:nvPicPr>
          <p:cNvPr id="139" name="Google Shape;139;p10"/>
          <p:cNvPicPr preferRelativeResize="0"/>
          <p:nvPr/>
        </p:nvPicPr>
        <p:blipFill rotWithShape="1">
          <a:blip r:embed="rId7">
            <a:alphaModFix/>
          </a:blip>
          <a:srcRect b="42359" l="0" r="2438" t="0"/>
          <a:stretch/>
        </p:blipFill>
        <p:spPr>
          <a:xfrm>
            <a:off x="6124924" y="1340244"/>
            <a:ext cx="2547806" cy="1175981"/>
          </a:xfrm>
          <a:prstGeom prst="rect">
            <a:avLst/>
          </a:prstGeom>
          <a:noFill/>
          <a:ln>
            <a:noFill/>
          </a:ln>
        </p:spPr>
      </p:pic>
      <p:pic>
        <p:nvPicPr>
          <p:cNvPr descr="Icon&#10;&#10;Description automatically generated" id="140" name="Google Shape;140;p10"/>
          <p:cNvPicPr preferRelativeResize="0"/>
          <p:nvPr/>
        </p:nvPicPr>
        <p:blipFill rotWithShape="1">
          <a:blip r:embed="rId8">
            <a:alphaModFix/>
          </a:blip>
          <a:srcRect b="0" l="0" r="0" t="0"/>
          <a:stretch/>
        </p:blipFill>
        <p:spPr>
          <a:xfrm>
            <a:off x="4488888" y="1660363"/>
            <a:ext cx="727610" cy="535725"/>
          </a:xfrm>
          <a:prstGeom prst="rect">
            <a:avLst/>
          </a:prstGeom>
          <a:noFill/>
          <a:ln>
            <a:noFill/>
          </a:ln>
        </p:spPr>
      </p:pic>
      <p:sp>
        <p:nvSpPr>
          <p:cNvPr id="141" name="Google Shape;141;p10"/>
          <p:cNvSpPr/>
          <p:nvPr/>
        </p:nvSpPr>
        <p:spPr>
          <a:xfrm>
            <a:off x="4913425" y="4340850"/>
            <a:ext cx="3759300" cy="745800"/>
          </a:xfrm>
          <a:prstGeom prst="wedgeRoundRectCallout">
            <a:avLst>
              <a:gd fmla="val -59303" name="adj1"/>
              <a:gd fmla="val -96028"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Are you naming variables and constants appropriately?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2bcc9c7b4f_1_10"/>
          <p:cNvSpPr txBox="1"/>
          <p:nvPr>
            <p:ph type="title"/>
          </p:nvPr>
        </p:nvSpPr>
        <p:spPr>
          <a:xfrm>
            <a:off x="311700" y="137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Eclipse</a:t>
            </a:r>
            <a:endParaRPr/>
          </a:p>
        </p:txBody>
      </p:sp>
      <p:sp>
        <p:nvSpPr>
          <p:cNvPr id="147" name="Google Shape;147;g32bcc9c7b4f_1_10"/>
          <p:cNvSpPr txBox="1"/>
          <p:nvPr>
            <p:ph idx="1" type="body"/>
          </p:nvPr>
        </p:nvSpPr>
        <p:spPr>
          <a:xfrm>
            <a:off x="311700" y="667950"/>
            <a:ext cx="8520600" cy="43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Reset perspective in eclipse if you lose your different windows.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Use projects to organize your code. You do not need to make a new project for every java file. </a:t>
            </a:r>
            <a:endParaRPr sz="1500"/>
          </a:p>
        </p:txBody>
      </p:sp>
      <p:pic>
        <p:nvPicPr>
          <p:cNvPr id="148" name="Google Shape;148;g32bcc9c7b4f_1_10"/>
          <p:cNvPicPr preferRelativeResize="0"/>
          <p:nvPr/>
        </p:nvPicPr>
        <p:blipFill>
          <a:blip r:embed="rId3">
            <a:alphaModFix/>
          </a:blip>
          <a:stretch>
            <a:fillRect/>
          </a:stretch>
        </p:blipFill>
        <p:spPr>
          <a:xfrm>
            <a:off x="450325" y="1040900"/>
            <a:ext cx="6321398" cy="1919875"/>
          </a:xfrm>
          <a:prstGeom prst="rect">
            <a:avLst/>
          </a:prstGeom>
          <a:noFill/>
          <a:ln>
            <a:noFill/>
          </a:ln>
        </p:spPr>
      </p:pic>
      <p:pic>
        <p:nvPicPr>
          <p:cNvPr id="149" name="Google Shape;149;g32bcc9c7b4f_1_10"/>
          <p:cNvPicPr preferRelativeResize="0"/>
          <p:nvPr/>
        </p:nvPicPr>
        <p:blipFill>
          <a:blip r:embed="rId4">
            <a:alphaModFix/>
          </a:blip>
          <a:stretch>
            <a:fillRect/>
          </a:stretch>
        </p:blipFill>
        <p:spPr>
          <a:xfrm>
            <a:off x="406076" y="3489527"/>
            <a:ext cx="4112350" cy="1514023"/>
          </a:xfrm>
          <a:prstGeom prst="rect">
            <a:avLst/>
          </a:prstGeom>
          <a:noFill/>
          <a:ln>
            <a:noFill/>
          </a:ln>
        </p:spPr>
      </p:pic>
      <p:sp>
        <p:nvSpPr>
          <p:cNvPr id="150" name="Google Shape;150;g32bcc9c7b4f_1_10"/>
          <p:cNvSpPr/>
          <p:nvPr/>
        </p:nvSpPr>
        <p:spPr>
          <a:xfrm>
            <a:off x="5024050" y="3764550"/>
            <a:ext cx="4056600" cy="974100"/>
          </a:xfrm>
          <a:prstGeom prst="wedgeRoundRectCallout">
            <a:avLst>
              <a:gd fmla="val -48910" name="adj1"/>
              <a:gd fmla="val -71368"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300"/>
              <a:t>As you start writing your code. Write a few lines of code and run your program. </a:t>
            </a:r>
            <a:r>
              <a:rPr lang="en" sz="1300"/>
              <a:t>Use the debugger to see each line and what is happening in memory.</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54" name="Shape 154"/>
        <p:cNvGrpSpPr/>
        <p:nvPr/>
      </p:nvGrpSpPr>
      <p:grpSpPr>
        <a:xfrm>
          <a:off x="0" y="0"/>
          <a:ext cx="0" cy="0"/>
          <a:chOff x="0" y="0"/>
          <a:chExt cx="0" cy="0"/>
        </a:xfrm>
      </p:grpSpPr>
      <p:sp>
        <p:nvSpPr>
          <p:cNvPr id="155" name="Google Shape;155;g32bcc9c7b4f_1_22"/>
          <p:cNvSpPr txBox="1"/>
          <p:nvPr>
            <p:ph type="title"/>
          </p:nvPr>
        </p:nvSpPr>
        <p:spPr>
          <a:xfrm>
            <a:off x="4287425" y="139100"/>
            <a:ext cx="33120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rgbClr val="000000"/>
                </a:solidFill>
              </a:rPr>
              <a:t>Debugging</a:t>
            </a:r>
            <a:endParaRPr>
              <a:solidFill>
                <a:srgbClr val="000000"/>
              </a:solidFill>
            </a:endParaRPr>
          </a:p>
        </p:txBody>
      </p:sp>
      <p:sp>
        <p:nvSpPr>
          <p:cNvPr id="156" name="Google Shape;156;g32bcc9c7b4f_1_22"/>
          <p:cNvSpPr txBox="1"/>
          <p:nvPr>
            <p:ph idx="1" type="body"/>
          </p:nvPr>
        </p:nvSpPr>
        <p:spPr>
          <a:xfrm>
            <a:off x="5095025" y="3972525"/>
            <a:ext cx="3987000" cy="105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u="sng">
                <a:solidFill>
                  <a:srgbClr val="0000FF"/>
                </a:solidFill>
                <a:latin typeface="Verdana"/>
                <a:ea typeface="Verdana"/>
                <a:cs typeface="Verdana"/>
                <a:sym typeface="Verdana"/>
                <a:hlinkClick r:id="rId3">
                  <a:extLst>
                    <a:ext uri="{A12FA001-AC4F-418D-AE19-62706E023703}">
                      <ahyp:hlinkClr val="tx"/>
                    </a:ext>
                  </a:extLst>
                </a:hlinkClick>
              </a:rPr>
              <a:t>Grace Hopper found the problem, a moth in the computer</a:t>
            </a:r>
            <a:r>
              <a:rPr lang="en" sz="1600">
                <a:solidFill>
                  <a:srgbClr val="000000"/>
                </a:solidFill>
                <a:latin typeface="Verdana"/>
                <a:ea typeface="Verdana"/>
                <a:cs typeface="Verdana"/>
                <a:sym typeface="Verdana"/>
              </a:rPr>
              <a:t>.</a:t>
            </a:r>
            <a:endParaRPr sz="1600">
              <a:solidFill>
                <a:srgbClr val="FFFFFF"/>
              </a:solidFill>
              <a:latin typeface="Verdana"/>
              <a:ea typeface="Verdana"/>
              <a:cs typeface="Verdana"/>
              <a:sym typeface="Verdana"/>
            </a:endParaRPr>
          </a:p>
        </p:txBody>
      </p:sp>
      <p:pic>
        <p:nvPicPr>
          <p:cNvPr id="157" name="Google Shape;157;g32bcc9c7b4f_1_22"/>
          <p:cNvPicPr preferRelativeResize="0"/>
          <p:nvPr/>
        </p:nvPicPr>
        <p:blipFill rotWithShape="1">
          <a:blip r:embed="rId4">
            <a:alphaModFix/>
          </a:blip>
          <a:srcRect b="0" l="0" r="0" t="0"/>
          <a:stretch/>
        </p:blipFill>
        <p:spPr>
          <a:xfrm>
            <a:off x="210925" y="139100"/>
            <a:ext cx="3911744" cy="1842225"/>
          </a:xfrm>
          <a:prstGeom prst="rect">
            <a:avLst/>
          </a:prstGeom>
          <a:noFill/>
          <a:ln>
            <a:noFill/>
          </a:ln>
        </p:spPr>
      </p:pic>
      <p:pic>
        <p:nvPicPr>
          <p:cNvPr id="158" name="Google Shape;158;g32bcc9c7b4f_1_22"/>
          <p:cNvPicPr preferRelativeResize="0"/>
          <p:nvPr/>
        </p:nvPicPr>
        <p:blipFill rotWithShape="1">
          <a:blip r:embed="rId5">
            <a:alphaModFix/>
          </a:blip>
          <a:srcRect b="0" l="0" r="0" t="0"/>
          <a:stretch/>
        </p:blipFill>
        <p:spPr>
          <a:xfrm>
            <a:off x="117250" y="2987150"/>
            <a:ext cx="4714349" cy="2042875"/>
          </a:xfrm>
          <a:prstGeom prst="rect">
            <a:avLst/>
          </a:prstGeom>
          <a:noFill/>
          <a:ln>
            <a:noFill/>
          </a:ln>
        </p:spPr>
      </p:pic>
      <p:sp>
        <p:nvSpPr>
          <p:cNvPr id="159" name="Google Shape;159;g32bcc9c7b4f_1_22"/>
          <p:cNvSpPr txBox="1"/>
          <p:nvPr/>
        </p:nvSpPr>
        <p:spPr>
          <a:xfrm>
            <a:off x="4287425" y="682025"/>
            <a:ext cx="4794600" cy="11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Verdana"/>
                <a:ea typeface="Verdana"/>
                <a:cs typeface="Verdana"/>
                <a:sym typeface="Verdana"/>
              </a:rPr>
              <a:t>When your find errors in the code, these are called </a:t>
            </a:r>
            <a:r>
              <a:rPr b="1" i="0" lang="en" sz="1600" u="none" cap="none" strike="noStrike">
                <a:solidFill>
                  <a:schemeClr val="dk1"/>
                </a:solidFill>
                <a:latin typeface="Verdana"/>
                <a:ea typeface="Verdana"/>
                <a:cs typeface="Verdana"/>
                <a:sym typeface="Verdana"/>
              </a:rPr>
              <a:t>bugs</a:t>
            </a:r>
            <a:r>
              <a:rPr b="0" i="0" lang="en" sz="1600" u="none" cap="none" strike="noStrike">
                <a:solidFill>
                  <a:schemeClr val="dk1"/>
                </a:solidFill>
                <a:latin typeface="Verdana"/>
                <a:ea typeface="Verdana"/>
                <a:cs typeface="Verdana"/>
                <a:sym typeface="Verdana"/>
              </a:rPr>
              <a:t>. Removing the bugs meaning fix the errors is called  </a:t>
            </a:r>
            <a:r>
              <a:rPr b="1" i="0" lang="en" sz="1600" u="none" cap="none" strike="noStrike">
                <a:solidFill>
                  <a:schemeClr val="dk1"/>
                </a:solidFill>
                <a:latin typeface="Verdana"/>
                <a:ea typeface="Verdana"/>
                <a:cs typeface="Verdana"/>
                <a:sym typeface="Verdana"/>
              </a:rPr>
              <a:t>debugging</a:t>
            </a:r>
            <a:r>
              <a:rPr b="0" i="0" lang="en" sz="1600" u="none" cap="none" strike="noStrike">
                <a:solidFill>
                  <a:schemeClr val="dk1"/>
                </a:solidFill>
                <a:latin typeface="Verdana"/>
                <a:ea typeface="Verdana"/>
                <a:cs typeface="Verdana"/>
                <a:sym typeface="Verdana"/>
              </a:rPr>
              <a:t>. </a:t>
            </a:r>
            <a:endParaRPr b="0" i="0" sz="1600" u="none" cap="none" strike="noStrike">
              <a:solidFill>
                <a:schemeClr val="dk1"/>
              </a:solidFill>
              <a:latin typeface="Verdana"/>
              <a:ea typeface="Verdana"/>
              <a:cs typeface="Verdana"/>
              <a:sym typeface="Verdana"/>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60" name="Google Shape;160;g32bcc9c7b4f_1_22"/>
          <p:cNvPicPr preferRelativeResize="0"/>
          <p:nvPr/>
        </p:nvPicPr>
        <p:blipFill rotWithShape="1">
          <a:blip r:embed="rId6">
            <a:alphaModFix/>
          </a:blip>
          <a:srcRect b="0" l="0" r="0" t="0"/>
          <a:stretch/>
        </p:blipFill>
        <p:spPr>
          <a:xfrm>
            <a:off x="6410575" y="1692225"/>
            <a:ext cx="2462950" cy="2160675"/>
          </a:xfrm>
          <a:prstGeom prst="rect">
            <a:avLst/>
          </a:prstGeom>
          <a:noFill/>
          <a:ln>
            <a:noFill/>
          </a:ln>
        </p:spPr>
      </p:pic>
      <p:pic>
        <p:nvPicPr>
          <p:cNvPr descr="Image result for error" id="161" name="Google Shape;161;g32bcc9c7b4f_1_22"/>
          <p:cNvPicPr preferRelativeResize="0"/>
          <p:nvPr/>
        </p:nvPicPr>
        <p:blipFill rotWithShape="1">
          <a:blip r:embed="rId7">
            <a:alphaModFix/>
          </a:blip>
          <a:srcRect b="0" l="10404" r="12755" t="7415"/>
          <a:stretch/>
        </p:blipFill>
        <p:spPr>
          <a:xfrm>
            <a:off x="4367900" y="1692225"/>
            <a:ext cx="1515650" cy="123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2bcc9c7b4f_1_32"/>
          <p:cNvSpPr txBox="1"/>
          <p:nvPr>
            <p:ph type="title"/>
          </p:nvPr>
        </p:nvSpPr>
        <p:spPr>
          <a:xfrm>
            <a:off x="269450" y="1387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Debugging and Stepping Through Each Line of Code</a:t>
            </a:r>
            <a:endParaRPr/>
          </a:p>
        </p:txBody>
      </p:sp>
      <p:sp>
        <p:nvSpPr>
          <p:cNvPr id="167" name="Google Shape;167;g32bcc9c7b4f_1_32"/>
          <p:cNvSpPr txBox="1"/>
          <p:nvPr>
            <p:ph idx="1" type="body"/>
          </p:nvPr>
        </p:nvSpPr>
        <p:spPr>
          <a:xfrm>
            <a:off x="132750" y="679600"/>
            <a:ext cx="8520600" cy="43131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800"/>
              <a:buNone/>
            </a:pPr>
            <a:r>
              <a:rPr lang="en" sz="1400">
                <a:solidFill>
                  <a:schemeClr val="dk1"/>
                </a:solidFill>
              </a:rPr>
              <a:t>Using the debugger is an important skill to help you not only fix bugs but understand what the code is doing. It allows you to step through each line of code and see what is being stored in the variables.  Resources: </a:t>
            </a:r>
            <a:r>
              <a:rPr lang="en" sz="1400" u="sng">
                <a:solidFill>
                  <a:schemeClr val="hlink"/>
                </a:solidFill>
                <a:hlinkClick r:id="rId3"/>
              </a:rPr>
              <a:t>Using Eclipse Debugger</a:t>
            </a:r>
            <a:r>
              <a:rPr lang="en" sz="1400">
                <a:solidFill>
                  <a:schemeClr val="dk1"/>
                </a:solidFill>
              </a:rPr>
              <a:t> and  </a:t>
            </a:r>
            <a:r>
              <a:rPr lang="en" sz="1400" u="sng">
                <a:solidFill>
                  <a:schemeClr val="hlink"/>
                </a:solidFill>
                <a:hlinkClick r:id="rId4"/>
              </a:rPr>
              <a:t>Debugging in Eclipse Documentation</a:t>
            </a:r>
            <a:r>
              <a:rPr lang="en" sz="1400">
                <a:solidFill>
                  <a:schemeClr val="dk1"/>
                </a:solidFill>
              </a:rPr>
              <a:t> </a:t>
            </a:r>
            <a:endParaRPr sz="1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1. Double click next to the line number you want to pause to step through code </a:t>
            </a:r>
            <a:endParaRPr sz="1400">
              <a:solidFill>
                <a:schemeClr val="dk1"/>
              </a:solidFill>
            </a:endParaRPr>
          </a:p>
          <a:p>
            <a:pPr indent="0" lvl="0" marL="0" rtl="0" algn="l">
              <a:lnSpc>
                <a:spcPct val="105000"/>
              </a:lnSpc>
              <a:spcBef>
                <a:spcPts val="1200"/>
              </a:spcBef>
              <a:spcAft>
                <a:spcPts val="0"/>
              </a:spcAft>
              <a:buSzPts val="1800"/>
              <a:buNone/>
            </a:pPr>
            <a:r>
              <a:t/>
            </a:r>
            <a:endParaRPr sz="1400">
              <a:solidFill>
                <a:schemeClr val="dk1"/>
              </a:solidFill>
            </a:endParaRPr>
          </a:p>
          <a:p>
            <a:pPr indent="0" lvl="0" marL="0" rtl="0" algn="l">
              <a:lnSpc>
                <a:spcPct val="105000"/>
              </a:lnSpc>
              <a:spcBef>
                <a:spcPts val="1200"/>
              </a:spcBef>
              <a:spcAft>
                <a:spcPts val="0"/>
              </a:spcAft>
              <a:buSzPts val="1800"/>
              <a:buNone/>
            </a:pPr>
            <a:r>
              <a:t/>
            </a:r>
            <a:endParaRPr sz="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2. Click debug button and if asked switch to debug perspective</a:t>
            </a:r>
            <a:r>
              <a:rPr lang="en" sz="1400"/>
              <a:t> c</a:t>
            </a:r>
            <a:r>
              <a:rPr lang="en" sz="1400">
                <a:solidFill>
                  <a:schemeClr val="dk1"/>
                </a:solidFill>
              </a:rPr>
              <a:t>heck remember my decision</a:t>
            </a:r>
            <a:endParaRPr sz="1400">
              <a:solidFill>
                <a:schemeClr val="dk1"/>
              </a:solidFill>
            </a:endParaRPr>
          </a:p>
          <a:p>
            <a:pPr indent="0" lvl="0" marL="0" rtl="0" algn="l">
              <a:lnSpc>
                <a:spcPct val="105000"/>
              </a:lnSpc>
              <a:spcBef>
                <a:spcPts val="1200"/>
              </a:spcBef>
              <a:spcAft>
                <a:spcPts val="0"/>
              </a:spcAft>
              <a:buSzPts val="1800"/>
              <a:buNone/>
            </a:pPr>
            <a:r>
              <a:t/>
            </a:r>
            <a:endParaRPr sz="1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3. You will see the statement highlighted to show what statement you will start stepping through.</a:t>
            </a:r>
            <a:endParaRPr sz="1400">
              <a:solidFill>
                <a:schemeClr val="dk1"/>
              </a:solidFill>
            </a:endParaRPr>
          </a:p>
          <a:p>
            <a:pPr indent="0" lvl="0" marL="0" rtl="0" algn="l">
              <a:lnSpc>
                <a:spcPct val="105000"/>
              </a:lnSpc>
              <a:spcBef>
                <a:spcPts val="1200"/>
              </a:spcBef>
              <a:spcAft>
                <a:spcPts val="0"/>
              </a:spcAft>
              <a:buSzPts val="1800"/>
              <a:buNone/>
            </a:pPr>
            <a:r>
              <a:t/>
            </a:r>
            <a:endParaRPr sz="1400"/>
          </a:p>
          <a:p>
            <a:pPr indent="0" lvl="0" marL="0" rtl="0" algn="l">
              <a:lnSpc>
                <a:spcPct val="105000"/>
              </a:lnSpc>
              <a:spcBef>
                <a:spcPts val="1200"/>
              </a:spcBef>
              <a:spcAft>
                <a:spcPts val="1200"/>
              </a:spcAft>
              <a:buSzPts val="1800"/>
              <a:buNone/>
            </a:pPr>
            <a:r>
              <a:t/>
            </a:r>
            <a:endParaRPr sz="1400"/>
          </a:p>
        </p:txBody>
      </p:sp>
      <p:pic>
        <p:nvPicPr>
          <p:cNvPr id="168" name="Google Shape;168;g32bcc9c7b4f_1_32"/>
          <p:cNvPicPr preferRelativeResize="0"/>
          <p:nvPr/>
        </p:nvPicPr>
        <p:blipFill rotWithShape="1">
          <a:blip r:embed="rId5">
            <a:alphaModFix/>
          </a:blip>
          <a:srcRect b="84365" l="0" r="83166" t="0"/>
          <a:stretch/>
        </p:blipFill>
        <p:spPr>
          <a:xfrm>
            <a:off x="173823" y="2862050"/>
            <a:ext cx="723299" cy="315250"/>
          </a:xfrm>
          <a:prstGeom prst="rect">
            <a:avLst/>
          </a:prstGeom>
          <a:noFill/>
          <a:ln>
            <a:noFill/>
          </a:ln>
        </p:spPr>
      </p:pic>
      <p:sp>
        <p:nvSpPr>
          <p:cNvPr id="169" name="Google Shape;169;g32bcc9c7b4f_1_32"/>
          <p:cNvSpPr/>
          <p:nvPr/>
        </p:nvSpPr>
        <p:spPr>
          <a:xfrm>
            <a:off x="456075" y="2862050"/>
            <a:ext cx="321600" cy="269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g32bcc9c7b4f_1_32"/>
          <p:cNvPicPr preferRelativeResize="0"/>
          <p:nvPr/>
        </p:nvPicPr>
        <p:blipFill rotWithShape="1">
          <a:blip r:embed="rId6">
            <a:alphaModFix/>
          </a:blip>
          <a:srcRect b="0" l="0" r="0" t="0"/>
          <a:stretch/>
        </p:blipFill>
        <p:spPr>
          <a:xfrm>
            <a:off x="1430200" y="1951350"/>
            <a:ext cx="5238400" cy="503675"/>
          </a:xfrm>
          <a:prstGeom prst="rect">
            <a:avLst/>
          </a:prstGeom>
          <a:noFill/>
          <a:ln>
            <a:noFill/>
          </a:ln>
        </p:spPr>
      </p:pic>
      <p:sp>
        <p:nvSpPr>
          <p:cNvPr id="171" name="Google Shape;171;g32bcc9c7b4f_1_32"/>
          <p:cNvSpPr/>
          <p:nvPr/>
        </p:nvSpPr>
        <p:spPr>
          <a:xfrm>
            <a:off x="1293350" y="1951350"/>
            <a:ext cx="635400" cy="224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 name="Google Shape;172;g32bcc9c7b4f_1_32"/>
          <p:cNvPicPr preferRelativeResize="0"/>
          <p:nvPr/>
        </p:nvPicPr>
        <p:blipFill rotWithShape="1">
          <a:blip r:embed="rId7">
            <a:alphaModFix/>
          </a:blip>
          <a:srcRect b="0" l="0" r="0" t="0"/>
          <a:stretch/>
        </p:blipFill>
        <p:spPr>
          <a:xfrm>
            <a:off x="210998" y="3760426"/>
            <a:ext cx="6180976" cy="1232275"/>
          </a:xfrm>
          <a:prstGeom prst="rect">
            <a:avLst/>
          </a:prstGeom>
          <a:noFill/>
          <a:ln>
            <a:noFill/>
          </a:ln>
        </p:spPr>
      </p:pic>
      <p:sp>
        <p:nvSpPr>
          <p:cNvPr id="173" name="Google Shape;173;g32bcc9c7b4f_1_32"/>
          <p:cNvSpPr/>
          <p:nvPr/>
        </p:nvSpPr>
        <p:spPr>
          <a:xfrm>
            <a:off x="6489175" y="3857625"/>
            <a:ext cx="2407200" cy="912000"/>
          </a:xfrm>
          <a:prstGeom prst="leftArrowCallout">
            <a:avLst>
              <a:gd fmla="val 25000" name="adj1"/>
              <a:gd fmla="val 25000" name="adj2"/>
              <a:gd fmla="val 25000" name="adj3"/>
              <a:gd fmla="val 7763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There should be a window to see the variables. </a:t>
            </a:r>
            <a:endParaRPr b="0" i="0" sz="1200" u="none" cap="none" strike="noStrike">
              <a:solidFill>
                <a:srgbClr val="000000"/>
              </a:solidFill>
              <a:latin typeface="Arial"/>
              <a:ea typeface="Arial"/>
              <a:cs typeface="Arial"/>
              <a:sym typeface="Arial"/>
            </a:endParaRPr>
          </a:p>
        </p:txBody>
      </p:sp>
      <p:pic>
        <p:nvPicPr>
          <p:cNvPr id="174" name="Google Shape;174;g32bcc9c7b4f_1_32"/>
          <p:cNvPicPr preferRelativeResize="0"/>
          <p:nvPr/>
        </p:nvPicPr>
        <p:blipFill rotWithShape="1">
          <a:blip r:embed="rId8">
            <a:alphaModFix/>
          </a:blip>
          <a:srcRect b="0" l="0" r="0" t="0"/>
          <a:stretch/>
        </p:blipFill>
        <p:spPr>
          <a:xfrm>
            <a:off x="7179147" y="1682677"/>
            <a:ext cx="1964853" cy="761450"/>
          </a:xfrm>
          <a:prstGeom prst="rect">
            <a:avLst/>
          </a:prstGeom>
          <a:noFill/>
          <a:ln>
            <a:noFill/>
          </a:ln>
        </p:spPr>
      </p:pic>
      <p:sp>
        <p:nvSpPr>
          <p:cNvPr id="175" name="Google Shape;175;g32bcc9c7b4f_1_32"/>
          <p:cNvSpPr/>
          <p:nvPr/>
        </p:nvSpPr>
        <p:spPr>
          <a:xfrm rot="-6467922">
            <a:off x="7414787" y="2439666"/>
            <a:ext cx="521144" cy="269064"/>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2bcc9c7b4f_1_45"/>
          <p:cNvSpPr txBox="1"/>
          <p:nvPr>
            <p:ph type="title"/>
          </p:nvPr>
        </p:nvSpPr>
        <p:spPr>
          <a:xfrm>
            <a:off x="269450" y="1387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Debugging Part 2</a:t>
            </a:r>
            <a:endParaRPr/>
          </a:p>
        </p:txBody>
      </p:sp>
      <p:sp>
        <p:nvSpPr>
          <p:cNvPr id="181" name="Google Shape;181;g32bcc9c7b4f_1_45"/>
          <p:cNvSpPr txBox="1"/>
          <p:nvPr>
            <p:ph idx="1" type="body"/>
          </p:nvPr>
        </p:nvSpPr>
        <p:spPr>
          <a:xfrm>
            <a:off x="142700" y="711450"/>
            <a:ext cx="6009900" cy="43131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800"/>
              <a:buNone/>
            </a:pPr>
            <a:r>
              <a:rPr lang="en" sz="1400">
                <a:solidFill>
                  <a:schemeClr val="dk1"/>
                </a:solidFill>
              </a:rPr>
              <a:t>4. Now you can step through program</a:t>
            </a:r>
            <a:r>
              <a:rPr lang="en" sz="1400"/>
              <a:t> using step over</a:t>
            </a:r>
            <a:r>
              <a:rPr lang="en" sz="1400">
                <a:solidFill>
                  <a:schemeClr val="dk1"/>
                </a:solidFill>
              </a:rPr>
              <a:t> </a:t>
            </a:r>
            <a:endParaRPr sz="1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5. Notice what happens after you execute</a:t>
            </a:r>
            <a:endParaRPr sz="1400">
              <a:solidFill>
                <a:schemeClr val="dk1"/>
              </a:solidFill>
            </a:endParaRPr>
          </a:p>
          <a:p>
            <a:pPr indent="0" lvl="0" marL="0" rtl="0" algn="l">
              <a:lnSpc>
                <a:spcPct val="105000"/>
              </a:lnSpc>
              <a:spcBef>
                <a:spcPts val="1200"/>
              </a:spcBef>
              <a:spcAft>
                <a:spcPts val="0"/>
              </a:spcAft>
              <a:buSzPts val="1800"/>
              <a:buNone/>
            </a:pPr>
            <a:r>
              <a:t/>
            </a:r>
            <a:endParaRPr sz="1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6. A variable was create in memory and  assigned 4.</a:t>
            </a:r>
            <a:endParaRPr sz="1400">
              <a:solidFill>
                <a:schemeClr val="dk1"/>
              </a:solidFill>
            </a:endParaRPr>
          </a:p>
          <a:p>
            <a:pPr indent="0" lvl="0" marL="0" rtl="0" algn="l">
              <a:lnSpc>
                <a:spcPct val="105000"/>
              </a:lnSpc>
              <a:spcBef>
                <a:spcPts val="1200"/>
              </a:spcBef>
              <a:spcAft>
                <a:spcPts val="0"/>
              </a:spcAft>
              <a:buSzPts val="1800"/>
              <a:buNone/>
            </a:pPr>
            <a:r>
              <a:t/>
            </a:r>
            <a:endParaRPr sz="1400">
              <a:solidFill>
                <a:schemeClr val="dk1"/>
              </a:solidFill>
            </a:endParaRPr>
          </a:p>
          <a:p>
            <a:pPr indent="0" lvl="0" marL="0" rtl="0" algn="l">
              <a:lnSpc>
                <a:spcPct val="105000"/>
              </a:lnSpc>
              <a:spcBef>
                <a:spcPts val="1200"/>
              </a:spcBef>
              <a:spcAft>
                <a:spcPts val="1200"/>
              </a:spcAft>
              <a:buSzPts val="1800"/>
              <a:buNone/>
            </a:pPr>
            <a:r>
              <a:rPr lang="en" sz="1400">
                <a:solidFill>
                  <a:schemeClr val="dk1"/>
                </a:solidFill>
              </a:rPr>
              <a:t>7. Continue stepping until you get to the if statement to see the condition and what code runs. Run the program until number1 &lt; number2 is true and notice the temp variable is created. Watch the variable window to see what happens when you exit the if block.  </a:t>
            </a:r>
            <a:endParaRPr sz="1400">
              <a:solidFill>
                <a:schemeClr val="dk1"/>
              </a:solidFill>
            </a:endParaRPr>
          </a:p>
        </p:txBody>
      </p:sp>
      <p:pic>
        <p:nvPicPr>
          <p:cNvPr id="182" name="Google Shape;182;g32bcc9c7b4f_1_45"/>
          <p:cNvPicPr preferRelativeResize="0"/>
          <p:nvPr/>
        </p:nvPicPr>
        <p:blipFill rotWithShape="1">
          <a:blip r:embed="rId3">
            <a:alphaModFix/>
          </a:blip>
          <a:srcRect b="0" l="0" r="0" t="0"/>
          <a:stretch/>
        </p:blipFill>
        <p:spPr>
          <a:xfrm>
            <a:off x="5310950" y="401675"/>
            <a:ext cx="1029200" cy="572700"/>
          </a:xfrm>
          <a:prstGeom prst="rect">
            <a:avLst/>
          </a:prstGeom>
          <a:noFill/>
          <a:ln>
            <a:noFill/>
          </a:ln>
        </p:spPr>
      </p:pic>
      <p:pic>
        <p:nvPicPr>
          <p:cNvPr id="183" name="Google Shape;183;g32bcc9c7b4f_1_45"/>
          <p:cNvPicPr preferRelativeResize="0"/>
          <p:nvPr/>
        </p:nvPicPr>
        <p:blipFill rotWithShape="1">
          <a:blip r:embed="rId4">
            <a:alphaModFix/>
          </a:blip>
          <a:srcRect b="0" l="0" r="0" t="0"/>
          <a:stretch/>
        </p:blipFill>
        <p:spPr>
          <a:xfrm>
            <a:off x="3777625" y="1109775"/>
            <a:ext cx="4391100" cy="339525"/>
          </a:xfrm>
          <a:prstGeom prst="rect">
            <a:avLst/>
          </a:prstGeom>
          <a:noFill/>
          <a:ln>
            <a:noFill/>
          </a:ln>
        </p:spPr>
      </p:pic>
      <p:pic>
        <p:nvPicPr>
          <p:cNvPr id="184" name="Google Shape;184;g32bcc9c7b4f_1_45"/>
          <p:cNvPicPr preferRelativeResize="0"/>
          <p:nvPr/>
        </p:nvPicPr>
        <p:blipFill rotWithShape="1">
          <a:blip r:embed="rId5">
            <a:alphaModFix/>
          </a:blip>
          <a:srcRect b="0" l="0" r="0" t="0"/>
          <a:stretch/>
        </p:blipFill>
        <p:spPr>
          <a:xfrm>
            <a:off x="4713575" y="1584700"/>
            <a:ext cx="2817604" cy="925863"/>
          </a:xfrm>
          <a:prstGeom prst="rect">
            <a:avLst/>
          </a:prstGeom>
          <a:noFill/>
          <a:ln>
            <a:noFill/>
          </a:ln>
        </p:spPr>
      </p:pic>
      <p:pic>
        <p:nvPicPr>
          <p:cNvPr id="185" name="Google Shape;185;g32bcc9c7b4f_1_45"/>
          <p:cNvPicPr preferRelativeResize="0"/>
          <p:nvPr/>
        </p:nvPicPr>
        <p:blipFill rotWithShape="1">
          <a:blip r:embed="rId6">
            <a:alphaModFix/>
          </a:blip>
          <a:srcRect b="0" l="0" r="0" t="0"/>
          <a:stretch/>
        </p:blipFill>
        <p:spPr>
          <a:xfrm>
            <a:off x="6818963" y="555200"/>
            <a:ext cx="1714500" cy="419100"/>
          </a:xfrm>
          <a:prstGeom prst="rect">
            <a:avLst/>
          </a:prstGeom>
          <a:noFill/>
          <a:ln>
            <a:noFill/>
          </a:ln>
        </p:spPr>
      </p:pic>
      <p:pic>
        <p:nvPicPr>
          <p:cNvPr id="186" name="Google Shape;186;g32bcc9c7b4f_1_45"/>
          <p:cNvPicPr preferRelativeResize="0"/>
          <p:nvPr/>
        </p:nvPicPr>
        <p:blipFill rotWithShape="1">
          <a:blip r:embed="rId7">
            <a:alphaModFix/>
          </a:blip>
          <a:srcRect b="0" l="0" r="0" t="0"/>
          <a:stretch/>
        </p:blipFill>
        <p:spPr>
          <a:xfrm>
            <a:off x="6237175" y="2804150"/>
            <a:ext cx="2552875" cy="1127400"/>
          </a:xfrm>
          <a:prstGeom prst="rect">
            <a:avLst/>
          </a:prstGeom>
          <a:noFill/>
          <a:ln>
            <a:noFill/>
          </a:ln>
        </p:spPr>
      </p:pic>
      <p:sp>
        <p:nvSpPr>
          <p:cNvPr id="187" name="Google Shape;187;g32bcc9c7b4f_1_45"/>
          <p:cNvSpPr/>
          <p:nvPr/>
        </p:nvSpPr>
        <p:spPr>
          <a:xfrm>
            <a:off x="3729800" y="3349250"/>
            <a:ext cx="1714500" cy="635400"/>
          </a:xfrm>
          <a:prstGeom prst="cloudCallout">
            <a:avLst>
              <a:gd fmla="val -55660" name="adj1"/>
              <a:gd fmla="val -28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Can you explain?</a:t>
            </a:r>
            <a:endParaRPr b="0" i="0" sz="1200" u="none" cap="none" strike="noStrike">
              <a:solidFill>
                <a:srgbClr val="000000"/>
              </a:solidFill>
              <a:latin typeface="Arial"/>
              <a:ea typeface="Arial"/>
              <a:cs typeface="Arial"/>
              <a:sym typeface="Arial"/>
            </a:endParaRPr>
          </a:p>
        </p:txBody>
      </p:sp>
      <p:pic>
        <p:nvPicPr>
          <p:cNvPr id="188" name="Google Shape;188;g32bcc9c7b4f_1_45"/>
          <p:cNvPicPr preferRelativeResize="0"/>
          <p:nvPr/>
        </p:nvPicPr>
        <p:blipFill rotWithShape="1">
          <a:blip r:embed="rId8">
            <a:alphaModFix/>
          </a:blip>
          <a:srcRect b="0" l="0" r="0" t="0"/>
          <a:stretch/>
        </p:blipFill>
        <p:spPr>
          <a:xfrm>
            <a:off x="403275" y="3843900"/>
            <a:ext cx="2243225" cy="1180650"/>
          </a:xfrm>
          <a:prstGeom prst="rect">
            <a:avLst/>
          </a:prstGeom>
          <a:noFill/>
          <a:ln>
            <a:noFill/>
          </a:ln>
        </p:spPr>
      </p:pic>
      <p:sp>
        <p:nvSpPr>
          <p:cNvPr id="189" name="Google Shape;189;g32bcc9c7b4f_1_45"/>
          <p:cNvSpPr/>
          <p:nvPr/>
        </p:nvSpPr>
        <p:spPr>
          <a:xfrm>
            <a:off x="2788550" y="4194050"/>
            <a:ext cx="2407200" cy="912000"/>
          </a:xfrm>
          <a:prstGeom prst="leftArrowCallout">
            <a:avLst>
              <a:gd fmla="val 25000" name="adj1"/>
              <a:gd fmla="val 25000" name="adj2"/>
              <a:gd fmla="val 25000" name="adj3"/>
              <a:gd fmla="val 7763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You can toggle back to project explore and remove breakpoints.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500"/>
              <a:buNone/>
            </a:pPr>
            <a:r>
              <a:rPr lang="en"/>
              <a:t>Break</a:t>
            </a:r>
            <a:endParaRPr/>
          </a:p>
        </p:txBody>
      </p:sp>
      <p:pic>
        <p:nvPicPr>
          <p:cNvPr descr="This countdown features 5 minute of cute and funny animals with a small timer in the bottom left, far enough out of the way to see the animals, but large enough to see the amount of time left.  &#10;&#10;The 5 minute countdown is rendered in HD quality making it perfect for classroom smartboards, projectors or large TV Displays. It also includes fun and happy music that perfectly accompanies the silly animals. &#10;&#10;Check out more on our channel here:&#10;https://www.youtube.com/channel/UCFLIt_KBU9x4KqwfZGl6RCA&#10;&#10;This free online 5 minute timer is not only great for classrooms, but can be used in many other ways such as: homeschooling timer, exercise timer, workout timer, Break timer, and more.  &#10;&#10;The 5 minutes of cute animal videos is perfect for both children and adults.  Who doesn't love cute animal videos? There is also no upsetting visual or foul language making it the perfect Five minute timer for kids and classrooms. &#10;&#10;The visual countdown and start/end sounds also make it a great classroom timer for teachers. Plus having an on-screen countdown is perfect way to help kids keep track of time and plan tasks accordingly.  &#10;&#10;Videos are from UnSplash :&#10;https://unsplash.com/&#10;&#10;This is Free 5 minute countdown timer with music!  We have the best HD, high quality timers (not quite 4K yet). Countdown Timer with music for classroom, preschool, youth group, workout! In this easy countdown timer video, we included happy, and relaxing music!" id="195" name="Google Shape;195;p11" title="5 Minute Funny Animal Timer for Kids 🐷🐱🐶🐹 | Music 🎵 and Alarm 🔔">
            <a:hlinkClick r:id="rId3"/>
          </p:cNvPr>
          <p:cNvPicPr preferRelativeResize="0"/>
          <p:nvPr/>
        </p:nvPicPr>
        <p:blipFill rotWithShape="1">
          <a:blip r:embed="rId4">
            <a:alphaModFix/>
          </a:blip>
          <a:srcRect b="0" l="0" r="0" t="0"/>
          <a:stretch/>
        </p:blipFill>
        <p:spPr>
          <a:xfrm>
            <a:off x="311700" y="857250"/>
            <a:ext cx="6005650" cy="337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2ef37f2f7a_0_0"/>
          <p:cNvSpPr txBox="1"/>
          <p:nvPr>
            <p:ph type="title"/>
          </p:nvPr>
        </p:nvSpPr>
        <p:spPr>
          <a:xfrm>
            <a:off x="311700" y="137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Documentation</a:t>
            </a:r>
            <a:endParaRPr/>
          </a:p>
        </p:txBody>
      </p:sp>
      <p:sp>
        <p:nvSpPr>
          <p:cNvPr id="201" name="Google Shape;201;g32ef37f2f7a_0_0"/>
          <p:cNvSpPr txBox="1"/>
          <p:nvPr>
            <p:ph idx="1" type="body"/>
          </p:nvPr>
        </p:nvSpPr>
        <p:spPr>
          <a:xfrm>
            <a:off x="170625" y="582325"/>
            <a:ext cx="8823300" cy="45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What Is a Developer Documentation &amp; How to Create It?</a:t>
            </a:r>
            <a:r>
              <a:rPr lang="en" sz="1500"/>
              <a:t> </a:t>
            </a:r>
            <a:endParaRPr sz="1500"/>
          </a:p>
          <a:p>
            <a:pPr indent="0" lvl="0" marL="0" rtl="0" algn="l">
              <a:spcBef>
                <a:spcPts val="0"/>
              </a:spcBef>
              <a:spcAft>
                <a:spcPts val="0"/>
              </a:spcAft>
              <a:buNone/>
            </a:pPr>
            <a:r>
              <a:rPr lang="en" sz="1500"/>
              <a:t>Developer documentation provides details required for developers to effectively understand technologies and approaches to build computer artifacts.  </a:t>
            </a:r>
            <a:endParaRPr sz="1500"/>
          </a:p>
          <a:p>
            <a:pPr indent="0" lvl="0" marL="0" rtl="0" algn="l">
              <a:spcBef>
                <a:spcPts val="0"/>
              </a:spcBef>
              <a:spcAft>
                <a:spcPts val="0"/>
              </a:spcAft>
              <a:buNone/>
            </a:pPr>
            <a:r>
              <a:rPr lang="en" sz="1500"/>
              <a:t>Why Is It Important to Create Developer Documentation?</a:t>
            </a:r>
            <a:endParaRPr sz="1500"/>
          </a:p>
          <a:p>
            <a:pPr indent="-323850" lvl="0" marL="457200" rtl="0" algn="l">
              <a:spcBef>
                <a:spcPts val="0"/>
              </a:spcBef>
              <a:spcAft>
                <a:spcPts val="0"/>
              </a:spcAft>
              <a:buSzPts val="1500"/>
              <a:buChar char="●"/>
            </a:pPr>
            <a:r>
              <a:rPr b="1" lang="en" sz="1500"/>
              <a:t>Eases Onboarding:</a:t>
            </a:r>
            <a:r>
              <a:rPr lang="en" sz="1500"/>
              <a:t> Provides a roadmap for new developers, reducing time to understand software architecture and functionality.</a:t>
            </a:r>
            <a:endParaRPr sz="1500"/>
          </a:p>
          <a:p>
            <a:pPr indent="-323850" lvl="0" marL="457200" rtl="0" algn="l">
              <a:spcBef>
                <a:spcPts val="0"/>
              </a:spcBef>
              <a:spcAft>
                <a:spcPts val="0"/>
              </a:spcAft>
              <a:buSzPts val="1500"/>
              <a:buChar char="●"/>
            </a:pPr>
            <a:r>
              <a:rPr b="1" lang="en" sz="1500"/>
              <a:t>Enhances Code Quality:</a:t>
            </a:r>
            <a:r>
              <a:rPr lang="en" sz="1500"/>
              <a:t> Ensures high standards and consistency with clear guidelines.</a:t>
            </a:r>
            <a:endParaRPr sz="1500"/>
          </a:p>
          <a:p>
            <a:pPr indent="-323850" lvl="0" marL="457200" rtl="0" algn="l">
              <a:spcBef>
                <a:spcPts val="0"/>
              </a:spcBef>
              <a:spcAft>
                <a:spcPts val="0"/>
              </a:spcAft>
              <a:buSzPts val="1500"/>
              <a:buChar char="●"/>
            </a:pPr>
            <a:r>
              <a:rPr b="1" lang="en" sz="1500"/>
              <a:t>Boosts Engagement:</a:t>
            </a:r>
            <a:r>
              <a:rPr lang="en" sz="1500"/>
              <a:t> Encourages a vibrant developer community by enabling easier usage and extension of the product.</a:t>
            </a:r>
            <a:endParaRPr sz="1500"/>
          </a:p>
          <a:p>
            <a:pPr indent="-323850" lvl="0" marL="457200" rtl="0" algn="l">
              <a:spcBef>
                <a:spcPts val="0"/>
              </a:spcBef>
              <a:spcAft>
                <a:spcPts val="0"/>
              </a:spcAft>
              <a:buSzPts val="1500"/>
              <a:buChar char="●"/>
            </a:pPr>
            <a:r>
              <a:rPr b="1" lang="en" sz="1500"/>
              <a:t>Reduces Support Costs:</a:t>
            </a:r>
            <a:r>
              <a:rPr lang="en" sz="1500"/>
              <a:t> Helps developers solve problems independently with detailed resources.</a:t>
            </a:r>
            <a:endParaRPr sz="1500"/>
          </a:p>
          <a:p>
            <a:pPr indent="-323850" lvl="0" marL="457200" rtl="0" algn="l">
              <a:spcBef>
                <a:spcPts val="0"/>
              </a:spcBef>
              <a:spcAft>
                <a:spcPts val="0"/>
              </a:spcAft>
              <a:buSzPts val="1500"/>
              <a:buChar char="●"/>
            </a:pPr>
            <a:r>
              <a:rPr b="1" lang="en" sz="1500"/>
              <a:t>Improves Reliability:</a:t>
            </a:r>
            <a:r>
              <a:rPr lang="en" sz="1500"/>
              <a:t> Ensures compliance and reliability in critical industries through standardized documentation.</a:t>
            </a:r>
            <a:endParaRPr sz="1500"/>
          </a:p>
          <a:p>
            <a:pPr indent="-323850" lvl="0" marL="457200" rtl="0" algn="l">
              <a:spcBef>
                <a:spcPts val="0"/>
              </a:spcBef>
              <a:spcAft>
                <a:spcPts val="0"/>
              </a:spcAft>
              <a:buSzPts val="1500"/>
              <a:buChar char="●"/>
            </a:pPr>
            <a:r>
              <a:rPr b="1" lang="en" sz="1500"/>
              <a:t>Supports Sustainability:</a:t>
            </a:r>
            <a:r>
              <a:rPr lang="en" sz="1500"/>
              <a:t> Enables new team members to easily continue long-term project development.</a:t>
            </a:r>
            <a:endParaRPr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2ef37f2f7a_0_5"/>
          <p:cNvSpPr txBox="1"/>
          <p:nvPr>
            <p:ph type="title"/>
          </p:nvPr>
        </p:nvSpPr>
        <p:spPr>
          <a:xfrm>
            <a:off x="311700" y="137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Documentation Tips</a:t>
            </a:r>
            <a:endParaRPr/>
          </a:p>
        </p:txBody>
      </p:sp>
      <p:sp>
        <p:nvSpPr>
          <p:cNvPr id="207" name="Google Shape;207;g32ef37f2f7a_0_5"/>
          <p:cNvSpPr txBox="1"/>
          <p:nvPr>
            <p:ph idx="1" type="body"/>
          </p:nvPr>
        </p:nvSpPr>
        <p:spPr>
          <a:xfrm>
            <a:off x="311700" y="672125"/>
            <a:ext cx="8520600" cy="3963600"/>
          </a:xfrm>
          <a:prstGeom prst="rect">
            <a:avLst/>
          </a:prstGeom>
          <a:solidFill>
            <a:srgbClr val="FFF2CC"/>
          </a:solidFill>
        </p:spPr>
        <p:txBody>
          <a:bodyPr anchorCtr="0" anchor="t" bIns="91425" lIns="91425" spcFirstLastPara="1" rIns="91425" wrap="square" tIns="91425">
            <a:normAutofit/>
          </a:bodyPr>
          <a:lstStyle/>
          <a:p>
            <a:pPr indent="0" lvl="0" marL="0" rtl="0" algn="l">
              <a:spcBef>
                <a:spcPts val="0"/>
              </a:spcBef>
              <a:spcAft>
                <a:spcPts val="0"/>
              </a:spcAft>
              <a:buNone/>
            </a:pPr>
            <a:r>
              <a:rPr lang="en"/>
              <a:t>Each person in the group take a different Tip and read about it. Create a few bullet points in your document and then share with each other.</a:t>
            </a:r>
            <a:endParaRPr/>
          </a:p>
          <a:p>
            <a:pPr indent="-330200" lvl="0" marL="457200" rtl="0" algn="l">
              <a:spcBef>
                <a:spcPts val="0"/>
              </a:spcBef>
              <a:spcAft>
                <a:spcPts val="0"/>
              </a:spcAft>
              <a:buSzPts val="1600"/>
              <a:buChar char="●"/>
            </a:pPr>
            <a:r>
              <a:rPr lang="en" u="sng">
                <a:solidFill>
                  <a:schemeClr val="hlink"/>
                </a:solidFill>
                <a:hlinkClick r:id="rId3"/>
              </a:rPr>
              <a:t>Be Concise When Writing</a:t>
            </a:r>
            <a:endParaRPr/>
          </a:p>
          <a:p>
            <a:pPr indent="-330200" lvl="0" marL="457200" rtl="0" algn="l">
              <a:spcBef>
                <a:spcPts val="0"/>
              </a:spcBef>
              <a:spcAft>
                <a:spcPts val="0"/>
              </a:spcAft>
              <a:buSzPts val="1600"/>
              <a:buChar char="●"/>
            </a:pPr>
            <a:r>
              <a:rPr lang="en" u="sng">
                <a:solidFill>
                  <a:schemeClr val="hlink"/>
                </a:solidFill>
                <a:hlinkClick r:id="rId4"/>
              </a:rPr>
              <a:t>Avoid Using Technical Jargon</a:t>
            </a:r>
            <a:endParaRPr/>
          </a:p>
          <a:p>
            <a:pPr indent="-330200" lvl="0" marL="457200" rtl="0" algn="l">
              <a:spcBef>
                <a:spcPts val="0"/>
              </a:spcBef>
              <a:spcAft>
                <a:spcPts val="0"/>
              </a:spcAft>
              <a:buSzPts val="1600"/>
              <a:buChar char="●"/>
            </a:pPr>
            <a:r>
              <a:rPr lang="en" u="sng">
                <a:solidFill>
                  <a:schemeClr val="hlink"/>
                </a:solidFill>
                <a:hlinkClick r:id="rId5"/>
              </a:rPr>
              <a:t>Be Sure to Include Code Snippets</a:t>
            </a:r>
            <a:endParaRPr/>
          </a:p>
          <a:p>
            <a:pPr indent="-330200" lvl="0" marL="457200" rtl="0" algn="l">
              <a:spcBef>
                <a:spcPts val="0"/>
              </a:spcBef>
              <a:spcAft>
                <a:spcPts val="0"/>
              </a:spcAft>
              <a:buSzPts val="1600"/>
              <a:buChar char="●"/>
            </a:pPr>
            <a:r>
              <a:rPr lang="en" u="sng">
                <a:solidFill>
                  <a:schemeClr val="hlink"/>
                </a:solidFill>
                <a:hlinkClick r:id="rId6"/>
              </a:rPr>
              <a:t>Add Media to Your Documentation</a:t>
            </a:r>
            <a:endParaRPr/>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Do you have information from a previous class on these concepts?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Have you ever used technical documentation to learn something?</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Have you ever found documentation on github?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Have you ever created technical documentation on github?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2ef37f2f7a_0_10"/>
          <p:cNvSpPr txBox="1"/>
          <p:nvPr>
            <p:ph type="title"/>
          </p:nvPr>
        </p:nvSpPr>
        <p:spPr>
          <a:xfrm>
            <a:off x="268200" y="49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Practices for Developer Documentation</a:t>
            </a:r>
            <a:endParaRPr/>
          </a:p>
        </p:txBody>
      </p:sp>
      <p:sp>
        <p:nvSpPr>
          <p:cNvPr id="213" name="Google Shape;213;g32ef37f2f7a_0_10"/>
          <p:cNvSpPr txBox="1"/>
          <p:nvPr>
            <p:ph idx="1" type="body"/>
          </p:nvPr>
        </p:nvSpPr>
        <p:spPr>
          <a:xfrm>
            <a:off x="169300" y="672125"/>
            <a:ext cx="8837700" cy="43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Being Concise:</a:t>
            </a:r>
            <a:endParaRPr/>
          </a:p>
          <a:p>
            <a:pPr indent="-330200" lvl="0" marL="457200" rtl="0" algn="l">
              <a:spcBef>
                <a:spcPts val="0"/>
              </a:spcBef>
              <a:spcAft>
                <a:spcPts val="0"/>
              </a:spcAft>
              <a:buSzPts val="1600"/>
              <a:buChar char="●"/>
            </a:pPr>
            <a:r>
              <a:rPr lang="en"/>
              <a:t>Developers need clear and precise answers.</a:t>
            </a:r>
            <a:endParaRPr/>
          </a:p>
          <a:p>
            <a:pPr indent="-330200" lvl="0" marL="457200" rtl="0" algn="l">
              <a:spcBef>
                <a:spcPts val="0"/>
              </a:spcBef>
              <a:spcAft>
                <a:spcPts val="0"/>
              </a:spcAft>
              <a:buSzPts val="1600"/>
              <a:buChar char="●"/>
            </a:pPr>
            <a:r>
              <a:rPr lang="en"/>
              <a:t>Use short sentences, small paragraphs, and simple language.</a:t>
            </a:r>
            <a:endParaRPr/>
          </a:p>
          <a:p>
            <a:pPr indent="-330200" lvl="0" marL="457200" rtl="0" algn="l">
              <a:spcBef>
                <a:spcPts val="0"/>
              </a:spcBef>
              <a:spcAft>
                <a:spcPts val="0"/>
              </a:spcAft>
              <a:buSzPts val="1600"/>
              <a:buChar char="●"/>
            </a:pPr>
            <a:r>
              <a:rPr lang="en"/>
              <a:t>Avoid unnecessary complexity to improve clarity.</a:t>
            </a:r>
            <a:endParaRPr/>
          </a:p>
          <a:p>
            <a:pPr indent="0" lvl="0" marL="0" rtl="0" algn="l">
              <a:spcBef>
                <a:spcPts val="0"/>
              </a:spcBef>
              <a:spcAft>
                <a:spcPts val="0"/>
              </a:spcAft>
              <a:buNone/>
            </a:pPr>
            <a:r>
              <a:rPr lang="en"/>
              <a:t>Avoiding Technical Jargon:</a:t>
            </a:r>
            <a:endParaRPr/>
          </a:p>
          <a:p>
            <a:pPr indent="-330200" lvl="0" marL="457200" rtl="0" algn="l">
              <a:spcBef>
                <a:spcPts val="0"/>
              </a:spcBef>
              <a:spcAft>
                <a:spcPts val="0"/>
              </a:spcAft>
              <a:buSzPts val="1600"/>
              <a:buChar char="●"/>
            </a:pPr>
            <a:r>
              <a:rPr lang="en"/>
              <a:t>Simplify writing to ensure accessibility.</a:t>
            </a:r>
            <a:endParaRPr/>
          </a:p>
          <a:p>
            <a:pPr indent="-330200" lvl="0" marL="457200" rtl="0" algn="l">
              <a:spcBef>
                <a:spcPts val="0"/>
              </a:spcBef>
              <a:spcAft>
                <a:spcPts val="0"/>
              </a:spcAft>
              <a:buSzPts val="1600"/>
              <a:buChar char="●"/>
            </a:pPr>
            <a:r>
              <a:rPr lang="en"/>
              <a:t>Use standard industry terms if technical language is necessary.</a:t>
            </a:r>
            <a:endParaRPr/>
          </a:p>
          <a:p>
            <a:pPr indent="0" lvl="0" marL="0" rtl="0" algn="l">
              <a:spcBef>
                <a:spcPts val="0"/>
              </a:spcBef>
              <a:spcAft>
                <a:spcPts val="0"/>
              </a:spcAft>
              <a:buNone/>
            </a:pPr>
            <a:r>
              <a:rPr lang="en"/>
              <a:t>Using Code Snippets:</a:t>
            </a:r>
            <a:endParaRPr/>
          </a:p>
          <a:p>
            <a:pPr indent="-330200" lvl="0" marL="457200" rtl="0" algn="l">
              <a:spcBef>
                <a:spcPts val="0"/>
              </a:spcBef>
              <a:spcAft>
                <a:spcPts val="0"/>
              </a:spcAft>
              <a:buSzPts val="1600"/>
              <a:buChar char="●"/>
            </a:pPr>
            <a:r>
              <a:rPr lang="en"/>
              <a:t>Show what the product can do with practical examples.</a:t>
            </a:r>
            <a:endParaRPr/>
          </a:p>
          <a:p>
            <a:pPr indent="-330200" lvl="0" marL="457200" rtl="0" algn="l">
              <a:spcBef>
                <a:spcPts val="0"/>
              </a:spcBef>
              <a:spcAft>
                <a:spcPts val="0"/>
              </a:spcAft>
              <a:buSzPts val="1600"/>
              <a:buChar char="●"/>
            </a:pPr>
            <a:r>
              <a:rPr lang="en"/>
              <a:t>Elevates documentation quality by catering to developer familiarity with code.</a:t>
            </a:r>
            <a:endParaRPr/>
          </a:p>
          <a:p>
            <a:pPr indent="0" lvl="0" marL="0" rtl="0" algn="l">
              <a:spcBef>
                <a:spcPts val="0"/>
              </a:spcBef>
              <a:spcAft>
                <a:spcPts val="0"/>
              </a:spcAft>
              <a:buNone/>
            </a:pPr>
            <a:r>
              <a:rPr lang="en"/>
              <a:t>Role of Visuals:</a:t>
            </a:r>
            <a:endParaRPr/>
          </a:p>
          <a:p>
            <a:pPr indent="-330200" lvl="0" marL="457200" rtl="0" algn="l">
              <a:spcBef>
                <a:spcPts val="0"/>
              </a:spcBef>
              <a:spcAft>
                <a:spcPts val="0"/>
              </a:spcAft>
              <a:buSzPts val="1600"/>
              <a:buChar char="●"/>
            </a:pPr>
            <a:r>
              <a:rPr lang="en"/>
              <a:t>Screenshots, GIFs, and videos enhance engagement and understanding.</a:t>
            </a:r>
            <a:endParaRPr/>
          </a:p>
          <a:p>
            <a:pPr indent="-330200" lvl="0" marL="457200" rtl="0" algn="l">
              <a:spcBef>
                <a:spcPts val="0"/>
              </a:spcBef>
              <a:spcAft>
                <a:spcPts val="0"/>
              </a:spcAft>
              <a:buSzPts val="1600"/>
              <a:buChar char="●"/>
            </a:pPr>
            <a:r>
              <a:rPr lang="en"/>
              <a:t>Visuals simplify complex processes and reduce lengthy explanations.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500"/>
              <a:buNone/>
            </a:pPr>
            <a:r>
              <a:rPr lang="en"/>
              <a:t>Technical Documentation</a:t>
            </a:r>
            <a:endParaRPr/>
          </a:p>
        </p:txBody>
      </p:sp>
      <p:sp>
        <p:nvSpPr>
          <p:cNvPr id="219" name="Google Shape;219;p4"/>
          <p:cNvSpPr txBox="1"/>
          <p:nvPr>
            <p:ph idx="1" type="body"/>
          </p:nvPr>
        </p:nvSpPr>
        <p:spPr>
          <a:xfrm>
            <a:off x="311700" y="710475"/>
            <a:ext cx="8520600" cy="27369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600"/>
              <a:buNone/>
            </a:pPr>
            <a:r>
              <a:rPr lang="en" sz="1500"/>
              <a:t>The purpose of developer documentation is to provide developers with the instructions and information they need to build software solutions on different technologies, languages and methodologies (practices, procedures, and rules used). </a:t>
            </a:r>
            <a:endParaRPr sz="1500"/>
          </a:p>
          <a:p>
            <a:pPr indent="-323850" lvl="0" marL="457200" rtl="0" algn="l">
              <a:lnSpc>
                <a:spcPct val="105000"/>
              </a:lnSpc>
              <a:spcBef>
                <a:spcPts val="1200"/>
              </a:spcBef>
              <a:spcAft>
                <a:spcPts val="0"/>
              </a:spcAft>
              <a:buSzPts val="1500"/>
              <a:buChar char="●"/>
            </a:pPr>
            <a:r>
              <a:rPr lang="en" sz="1500"/>
              <a:t>Organize use headings and subheadings</a:t>
            </a:r>
            <a:endParaRPr sz="1500"/>
          </a:p>
          <a:p>
            <a:pPr indent="-323850" lvl="0" marL="457200" rtl="0" algn="l">
              <a:lnSpc>
                <a:spcPct val="105000"/>
              </a:lnSpc>
              <a:spcBef>
                <a:spcPts val="0"/>
              </a:spcBef>
              <a:spcAft>
                <a:spcPts val="0"/>
              </a:spcAft>
              <a:buSzPts val="1500"/>
              <a:buChar char="●"/>
            </a:pPr>
            <a:r>
              <a:rPr lang="en" sz="1500"/>
              <a:t>Summarize, list, screenshots</a:t>
            </a:r>
            <a:endParaRPr sz="1500"/>
          </a:p>
          <a:p>
            <a:pPr indent="-323850" lvl="0" marL="457200" rtl="0" algn="l">
              <a:lnSpc>
                <a:spcPct val="105000"/>
              </a:lnSpc>
              <a:spcBef>
                <a:spcPts val="0"/>
              </a:spcBef>
              <a:spcAft>
                <a:spcPts val="0"/>
              </a:spcAft>
              <a:buSzPts val="1500"/>
              <a:buChar char="●"/>
            </a:pPr>
            <a:r>
              <a:rPr lang="en" sz="1500"/>
              <a:t>Links to resources </a:t>
            </a:r>
            <a:endParaRPr sz="1500"/>
          </a:p>
          <a:p>
            <a:pPr indent="-323850" lvl="0" marL="457200" rtl="0" algn="l">
              <a:lnSpc>
                <a:spcPct val="105000"/>
              </a:lnSpc>
              <a:spcBef>
                <a:spcPts val="0"/>
              </a:spcBef>
              <a:spcAft>
                <a:spcPts val="0"/>
              </a:spcAft>
              <a:buSzPts val="1500"/>
              <a:buChar char="●"/>
            </a:pPr>
            <a:r>
              <a:rPr lang="en" sz="1500"/>
              <a:t>Copy code snippets with comments in your code explaining</a:t>
            </a:r>
            <a:endParaRPr sz="1500"/>
          </a:p>
          <a:p>
            <a:pPr indent="-323850" lvl="0" marL="457200" rtl="0" algn="l">
              <a:lnSpc>
                <a:spcPct val="105000"/>
              </a:lnSpc>
              <a:spcBef>
                <a:spcPts val="0"/>
              </a:spcBef>
              <a:spcAft>
                <a:spcPts val="0"/>
              </a:spcAft>
              <a:buSzPts val="1500"/>
              <a:buChar char="●"/>
            </a:pPr>
            <a:r>
              <a:rPr lang="en" sz="1500"/>
              <a:t>Link to code examples in your repository </a:t>
            </a:r>
            <a:endParaRPr sz="1500"/>
          </a:p>
          <a:p>
            <a:pPr indent="-323850" lvl="0" marL="457200" rtl="0" algn="l">
              <a:lnSpc>
                <a:spcPct val="105000"/>
              </a:lnSpc>
              <a:spcBef>
                <a:spcPts val="0"/>
              </a:spcBef>
              <a:spcAft>
                <a:spcPts val="0"/>
              </a:spcAft>
              <a:buSzPts val="1500"/>
              <a:buChar char="●"/>
            </a:pPr>
            <a:r>
              <a:rPr lang="en" sz="1500"/>
              <a:t>Other resources such as websites and videos. Just remember not all information is good information. </a:t>
            </a:r>
            <a:endParaRPr sz="1300">
              <a:latin typeface="Trebuchet MS"/>
              <a:ea typeface="Trebuchet MS"/>
              <a:cs typeface="Trebuchet MS"/>
              <a:sym typeface="Trebuchet MS"/>
            </a:endParaRPr>
          </a:p>
        </p:txBody>
      </p:sp>
      <p:sp>
        <p:nvSpPr>
          <p:cNvPr id="220" name="Google Shape;220;p4"/>
          <p:cNvSpPr txBox="1"/>
          <p:nvPr/>
        </p:nvSpPr>
        <p:spPr>
          <a:xfrm>
            <a:off x="193800" y="3447375"/>
            <a:ext cx="8756400" cy="13854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05000"/>
              </a:lnSpc>
              <a:spcBef>
                <a:spcPts val="0"/>
              </a:spcBef>
              <a:spcAft>
                <a:spcPts val="0"/>
              </a:spcAft>
              <a:buClr>
                <a:schemeClr val="dk1"/>
              </a:buClr>
              <a:buSzPts val="1100"/>
              <a:buFont typeface="Arial"/>
              <a:buNone/>
            </a:pPr>
            <a:r>
              <a:rPr b="0" i="0" lang="en" sz="1500" u="none" cap="none" strike="noStrike">
                <a:solidFill>
                  <a:schemeClr val="dk1"/>
                </a:solidFill>
                <a:latin typeface="Arial"/>
                <a:ea typeface="Arial"/>
                <a:cs typeface="Arial"/>
                <a:sym typeface="Arial"/>
              </a:rPr>
              <a:t>Open: </a:t>
            </a:r>
            <a:r>
              <a:rPr b="0" i="0" lang="en" sz="1500" u="sng" cap="none" strike="noStrike">
                <a:solidFill>
                  <a:schemeClr val="hlink"/>
                </a:solidFill>
                <a:latin typeface="Arial"/>
                <a:ea typeface="Arial"/>
                <a:cs typeface="Arial"/>
                <a:sym typeface="Arial"/>
                <a:hlinkClick r:id="rId3"/>
              </a:rPr>
              <a:t>Technical Documentation Template CS1050</a:t>
            </a:r>
            <a:r>
              <a:rPr b="0" i="0" lang="en" sz="1500" u="none" cap="none" strike="noStrike">
                <a:solidFill>
                  <a:schemeClr val="dk1"/>
                </a:solidFill>
                <a:latin typeface="Arial"/>
                <a:ea typeface="Arial"/>
                <a:cs typeface="Arial"/>
                <a:sym typeface="Arial"/>
              </a:rPr>
              <a:t> - Make a copy or download as word if you haven’t yet. </a:t>
            </a:r>
            <a:endParaRPr sz="1500">
              <a:solidFill>
                <a:schemeClr val="dk1"/>
              </a:solidFill>
            </a:endParaRPr>
          </a:p>
          <a:p>
            <a:pPr indent="0" lvl="0" marL="0" marR="0" rtl="0" algn="l">
              <a:lnSpc>
                <a:spcPct val="105000"/>
              </a:lnSpc>
              <a:spcBef>
                <a:spcPts val="0"/>
              </a:spcBef>
              <a:spcAft>
                <a:spcPts val="0"/>
              </a:spcAft>
              <a:buClr>
                <a:schemeClr val="dk1"/>
              </a:buClr>
              <a:buSzPts val="1100"/>
              <a:buFont typeface="Arial"/>
              <a:buNone/>
            </a:pPr>
            <a:r>
              <a:t/>
            </a:r>
            <a:endParaRPr sz="1500">
              <a:solidFill>
                <a:schemeClr val="dk1"/>
              </a:solidFill>
            </a:endParaRPr>
          </a:p>
          <a:p>
            <a:pPr indent="0" lvl="0" marL="0" marR="0" rtl="0" algn="l">
              <a:lnSpc>
                <a:spcPct val="105000"/>
              </a:lnSpc>
              <a:spcBef>
                <a:spcPts val="0"/>
              </a:spcBef>
              <a:spcAft>
                <a:spcPts val="0"/>
              </a:spcAft>
              <a:buClr>
                <a:schemeClr val="dk1"/>
              </a:buClr>
              <a:buSzPts val="1100"/>
              <a:buFont typeface="Arial"/>
              <a:buNone/>
            </a:pPr>
            <a:r>
              <a:rPr lang="en" sz="1500">
                <a:solidFill>
                  <a:schemeClr val="dk1"/>
                </a:solidFill>
              </a:rPr>
              <a:t>Review lectures, guided exploration and book. Add code examples, images, summaries and links to resources for module 1 concepts. This will help you prepare for the quiz. </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Goals</a:t>
            </a:r>
            <a:endParaRPr/>
          </a:p>
        </p:txBody>
      </p:sp>
      <p:sp>
        <p:nvSpPr>
          <p:cNvPr id="67" name="Google Shape;67;p2"/>
          <p:cNvSpPr txBox="1"/>
          <p:nvPr>
            <p:ph idx="1" type="body"/>
          </p:nvPr>
        </p:nvSpPr>
        <p:spPr>
          <a:xfrm>
            <a:off x="156850" y="655175"/>
            <a:ext cx="8987100" cy="43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600"/>
              <a:buNone/>
            </a:pPr>
            <a:r>
              <a:rPr lang="en" sz="1400"/>
              <a:t>Check in - any questions?</a:t>
            </a:r>
            <a:endParaRPr sz="1400"/>
          </a:p>
          <a:p>
            <a:pPr indent="-317500" lvl="0" marL="457200" rtl="0" algn="l">
              <a:spcBef>
                <a:spcPts val="0"/>
              </a:spcBef>
              <a:spcAft>
                <a:spcPts val="0"/>
              </a:spcAft>
              <a:buSzPts val="1400"/>
              <a:buChar char="●"/>
            </a:pPr>
            <a:r>
              <a:rPr lang="en" sz="1400"/>
              <a:t>Book - </a:t>
            </a:r>
            <a:r>
              <a:rPr lang="en" sz="1400" u="sng">
                <a:solidFill>
                  <a:schemeClr val="hlink"/>
                </a:solidFill>
                <a:hlinkClick r:id="rId3"/>
              </a:rPr>
              <a:t>1. Getting Started and Primitive Types — CS Java</a:t>
            </a:r>
            <a:r>
              <a:rPr lang="en" sz="1400"/>
              <a:t> - not creating a course since we have canvase</a:t>
            </a:r>
            <a:r>
              <a:rPr lang="en" sz="1400"/>
              <a:t> </a:t>
            </a:r>
            <a:endParaRPr sz="1400"/>
          </a:p>
          <a:p>
            <a:pPr indent="-317500" lvl="0" marL="457200" rtl="0" algn="l">
              <a:spcBef>
                <a:spcPts val="0"/>
              </a:spcBef>
              <a:spcAft>
                <a:spcPts val="0"/>
              </a:spcAft>
              <a:buSzPts val="1400"/>
              <a:buChar char="●"/>
            </a:pPr>
            <a:r>
              <a:rPr lang="en" sz="1400"/>
              <a:t>New Seats</a:t>
            </a:r>
            <a:endParaRPr sz="1400"/>
          </a:p>
          <a:p>
            <a:pPr indent="-317500" lvl="0" marL="457200" rtl="0" algn="l">
              <a:spcBef>
                <a:spcPts val="0"/>
              </a:spcBef>
              <a:spcAft>
                <a:spcPts val="0"/>
              </a:spcAft>
              <a:buSzPts val="1400"/>
              <a:buChar char="●"/>
            </a:pPr>
            <a:r>
              <a:rPr lang="en" sz="1400"/>
              <a:t>Team Collaboration </a:t>
            </a:r>
            <a:r>
              <a:rPr lang="en" sz="1400" u="sng">
                <a:solidFill>
                  <a:schemeClr val="accent5"/>
                </a:solidFill>
                <a:hlinkClick r:id="rId4">
                  <a:extLst>
                    <a:ext uri="{A12FA001-AC4F-418D-AE19-62706E023703}">
                      <ahyp:hlinkClr val="tx"/>
                    </a:ext>
                  </a:extLst>
                </a:hlinkClick>
              </a:rPr>
              <a:t>CS1050 Deb Harding | General | Microsoft Teams</a:t>
            </a:r>
            <a:endParaRPr sz="1400"/>
          </a:p>
          <a:p>
            <a:pPr indent="-317500" lvl="0" marL="457200" rtl="0" algn="l">
              <a:spcBef>
                <a:spcPts val="0"/>
              </a:spcBef>
              <a:spcAft>
                <a:spcPts val="0"/>
              </a:spcAft>
              <a:buSzPts val="1400"/>
              <a:buChar char="●"/>
            </a:pPr>
            <a:r>
              <a:rPr lang="en" sz="1400"/>
              <a:t>Quiz Module 1 Feb 12th /13th - If you have accommodations for extra-time s</a:t>
            </a:r>
            <a:r>
              <a:rPr lang="en" sz="1400"/>
              <a:t>ee me to plan taking the quiz. </a:t>
            </a:r>
            <a:endParaRPr sz="1400"/>
          </a:p>
          <a:p>
            <a:pPr indent="0" lvl="0" marL="0" rtl="0" algn="l">
              <a:spcBef>
                <a:spcPts val="0"/>
              </a:spcBef>
              <a:spcAft>
                <a:spcPts val="0"/>
              </a:spcAft>
              <a:buSzPts val="1600"/>
              <a:buNone/>
            </a:pPr>
            <a:r>
              <a:rPr lang="en" sz="1400"/>
              <a:t>Goals</a:t>
            </a:r>
            <a:endParaRPr sz="1400"/>
          </a:p>
          <a:p>
            <a:pPr indent="-317500" lvl="0" marL="457200" rtl="0" algn="l">
              <a:spcBef>
                <a:spcPts val="0"/>
              </a:spcBef>
              <a:spcAft>
                <a:spcPts val="0"/>
              </a:spcAft>
              <a:buSzPts val="1400"/>
              <a:buChar char="●"/>
            </a:pPr>
            <a:r>
              <a:rPr lang="en" sz="1400"/>
              <a:t>Building a software solution to a problem</a:t>
            </a:r>
            <a:endParaRPr sz="1400"/>
          </a:p>
          <a:p>
            <a:pPr indent="-317500" lvl="1" marL="914400" rtl="0" algn="l">
              <a:spcBef>
                <a:spcPts val="0"/>
              </a:spcBef>
              <a:spcAft>
                <a:spcPts val="0"/>
              </a:spcAft>
              <a:buSzPts val="1400"/>
              <a:buChar char="○"/>
            </a:pPr>
            <a:r>
              <a:rPr lang="en"/>
              <a:t>User Stories and Acceptance Criteria</a:t>
            </a:r>
            <a:endParaRPr/>
          </a:p>
          <a:p>
            <a:pPr indent="-317500" lvl="1" marL="914400" rtl="0" algn="l">
              <a:spcBef>
                <a:spcPts val="0"/>
              </a:spcBef>
              <a:spcAft>
                <a:spcPts val="0"/>
              </a:spcAft>
              <a:buSzPts val="1400"/>
              <a:buChar char="○"/>
            </a:pPr>
            <a:r>
              <a:rPr lang="en"/>
              <a:t>Plan solution to a problem</a:t>
            </a:r>
            <a:endParaRPr/>
          </a:p>
          <a:p>
            <a:pPr indent="-317500" lvl="1" marL="914400" rtl="0" algn="l">
              <a:spcBef>
                <a:spcPts val="0"/>
              </a:spcBef>
              <a:spcAft>
                <a:spcPts val="0"/>
              </a:spcAft>
              <a:buSzPts val="1400"/>
              <a:buChar char="○"/>
            </a:pPr>
            <a:r>
              <a:rPr lang="en"/>
              <a:t>Analyze Problem</a:t>
            </a:r>
            <a:endParaRPr/>
          </a:p>
          <a:p>
            <a:pPr indent="-317500" lvl="1" marL="914400" rtl="0" algn="l">
              <a:spcBef>
                <a:spcPts val="0"/>
              </a:spcBef>
              <a:spcAft>
                <a:spcPts val="0"/>
              </a:spcAft>
              <a:buSzPts val="1400"/>
              <a:buChar char="○"/>
            </a:pPr>
            <a:r>
              <a:rPr lang="en"/>
              <a:t>Understand Preconditions and </a:t>
            </a:r>
            <a:r>
              <a:rPr lang="en"/>
              <a:t>Postconditions</a:t>
            </a:r>
            <a:r>
              <a:rPr lang="en"/>
              <a:t> for Testing</a:t>
            </a:r>
            <a:endParaRPr/>
          </a:p>
          <a:p>
            <a:pPr indent="-317500" lvl="1" marL="914400" rtl="0" algn="l">
              <a:spcBef>
                <a:spcPts val="0"/>
              </a:spcBef>
              <a:spcAft>
                <a:spcPts val="0"/>
              </a:spcAft>
              <a:buSzPts val="1400"/>
              <a:buChar char="○"/>
            </a:pPr>
            <a:r>
              <a:rPr lang="en"/>
              <a:t>Design Algorithm</a:t>
            </a:r>
            <a:endParaRPr/>
          </a:p>
          <a:p>
            <a:pPr indent="-317500" lvl="1" marL="914400" rtl="0" algn="l">
              <a:spcBef>
                <a:spcPts val="0"/>
              </a:spcBef>
              <a:spcAft>
                <a:spcPts val="0"/>
              </a:spcAft>
              <a:buSzPts val="1400"/>
              <a:buChar char="○"/>
            </a:pPr>
            <a:r>
              <a:rPr lang="en"/>
              <a:t>Implement small pieces of code, run, test and debug, commit and push</a:t>
            </a:r>
            <a:endParaRPr/>
          </a:p>
          <a:p>
            <a:pPr indent="-317500" lvl="0" marL="457200" rtl="0" algn="l">
              <a:spcBef>
                <a:spcPts val="0"/>
              </a:spcBef>
              <a:spcAft>
                <a:spcPts val="0"/>
              </a:spcAft>
              <a:buSzPts val="1400"/>
              <a:buChar char="●"/>
            </a:pPr>
            <a:r>
              <a:rPr lang="en" sz="1400"/>
              <a:t>Technical Documentation</a:t>
            </a:r>
            <a:endParaRPr sz="1400"/>
          </a:p>
          <a:p>
            <a:pPr indent="-317500" lvl="1" marL="914400" rtl="0" algn="l">
              <a:spcBef>
                <a:spcPts val="0"/>
              </a:spcBef>
              <a:spcAft>
                <a:spcPts val="0"/>
              </a:spcAft>
              <a:buSzPts val="1400"/>
              <a:buChar char="○"/>
            </a:pPr>
            <a:r>
              <a:rPr lang="en"/>
              <a:t>How do you create it?</a:t>
            </a:r>
            <a:endParaRPr/>
          </a:p>
          <a:p>
            <a:pPr indent="-317500" lvl="1" marL="914400" rtl="0" algn="l">
              <a:spcBef>
                <a:spcPts val="0"/>
              </a:spcBef>
              <a:spcAft>
                <a:spcPts val="0"/>
              </a:spcAft>
              <a:buSzPts val="1400"/>
              <a:buChar char="○"/>
            </a:pPr>
            <a:r>
              <a:rPr lang="en"/>
              <a:t>Why do you create it?</a:t>
            </a:r>
            <a:endParaRPr/>
          </a:p>
          <a:p>
            <a:pPr indent="0" lvl="0" marL="0" rtl="0" algn="l">
              <a:spcBef>
                <a:spcPts val="0"/>
              </a:spcBef>
              <a:spcAft>
                <a:spcPts val="0"/>
              </a:spcAft>
              <a:buSzPts val="1600"/>
              <a:buNone/>
            </a:pPr>
            <a:r>
              <a:t/>
            </a:r>
            <a:endParaRPr sz="1400"/>
          </a:p>
        </p:txBody>
      </p:sp>
      <p:pic>
        <p:nvPicPr>
          <p:cNvPr descr="How to solve in 8 Move in 3 by 3 cube || ‎@doraemoncuber561 &#10;#solve in Rubik's cube &#10;#3 by 3 cube &#10;#4 by 4 cube solve &#10;#5by 5 cube solve &#10;#new pattern y&#10;#new long video" id="68" name="Google Shape;68;p2" title="How to solve in 8 Move in 3 by 3 cube || @doraemoncuber561 ||">
            <a:hlinkClick r:id="rId5"/>
          </p:cNvPr>
          <p:cNvPicPr preferRelativeResize="0"/>
          <p:nvPr/>
        </p:nvPicPr>
        <p:blipFill rotWithShape="1">
          <a:blip r:embed="rId6">
            <a:alphaModFix/>
          </a:blip>
          <a:srcRect b="0" l="0" r="0" t="0"/>
          <a:stretch/>
        </p:blipFill>
        <p:spPr>
          <a:xfrm>
            <a:off x="6451625" y="2193050"/>
            <a:ext cx="2464800" cy="1386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500"/>
              <a:buNone/>
            </a:pPr>
            <a:r>
              <a:rPr lang="en"/>
              <a:t>Preparation</a:t>
            </a:r>
            <a:endParaRPr/>
          </a:p>
        </p:txBody>
      </p:sp>
      <p:sp>
        <p:nvSpPr>
          <p:cNvPr id="226" name="Google Shape;226;p13"/>
          <p:cNvSpPr txBox="1"/>
          <p:nvPr>
            <p:ph idx="1" type="body"/>
          </p:nvPr>
        </p:nvSpPr>
        <p:spPr>
          <a:xfrm>
            <a:off x="311700" y="710475"/>
            <a:ext cx="8520600" cy="4361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600"/>
              <a:buNone/>
            </a:pPr>
            <a:r>
              <a:rPr lang="en"/>
              <a:t>Go today’s lecture module.</a:t>
            </a:r>
            <a:endParaRPr/>
          </a:p>
          <a:p>
            <a:pPr indent="-330200" lvl="0" marL="457200" rtl="0" algn="l">
              <a:spcBef>
                <a:spcPts val="0"/>
              </a:spcBef>
              <a:spcAft>
                <a:spcPts val="0"/>
              </a:spcAft>
              <a:buSzPts val="1600"/>
              <a:buChar char="●"/>
            </a:pPr>
            <a:r>
              <a:rPr lang="en"/>
              <a:t>You will be doing this in the guided exploration and I provided this </a:t>
            </a:r>
            <a:r>
              <a:rPr lang="en" u="sng">
                <a:solidFill>
                  <a:schemeClr val="hlink"/>
                </a:solidFill>
                <a:hlinkClick r:id="rId3"/>
              </a:rPr>
              <a:t>Technical Documentation Template CS1050</a:t>
            </a:r>
            <a:r>
              <a:rPr lang="en"/>
              <a:t> </a:t>
            </a:r>
            <a:endParaRPr/>
          </a:p>
          <a:p>
            <a:pPr indent="-330200" lvl="0" marL="457200" rtl="0" algn="l">
              <a:spcBef>
                <a:spcPts val="0"/>
              </a:spcBef>
              <a:spcAft>
                <a:spcPts val="0"/>
              </a:spcAft>
              <a:buSzPts val="1600"/>
              <a:buChar char="●"/>
            </a:pPr>
            <a:r>
              <a:rPr lang="en"/>
              <a:t>Organize your information</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Participation - Upload technical </a:t>
            </a:r>
            <a:r>
              <a:rPr lang="en"/>
              <a:t>documentation</a:t>
            </a:r>
            <a:r>
              <a:rPr lang="en"/>
              <a:t> showing what you added in class</a:t>
            </a:r>
            <a:endParaRPr/>
          </a:p>
          <a:p>
            <a:pPr indent="-330200" lvl="0" marL="457200" rtl="0" algn="l">
              <a:spcBef>
                <a:spcPts val="0"/>
              </a:spcBef>
              <a:spcAft>
                <a:spcPts val="0"/>
              </a:spcAft>
              <a:buSzPts val="1600"/>
              <a:buChar char="●"/>
            </a:pPr>
            <a:r>
              <a:rPr lang="en"/>
              <a:t>Guided Exploration</a:t>
            </a:r>
            <a:endParaRPr/>
          </a:p>
          <a:p>
            <a:pPr indent="-330200" lvl="0" marL="457200" rtl="0" algn="l">
              <a:spcBef>
                <a:spcPts val="0"/>
              </a:spcBef>
              <a:spcAft>
                <a:spcPts val="0"/>
              </a:spcAft>
              <a:buSzPts val="1600"/>
              <a:buChar char="●"/>
            </a:pPr>
            <a:r>
              <a:rPr lang="en"/>
              <a:t>Quiz </a:t>
            </a:r>
            <a:r>
              <a:rPr lang="en" sz="1500"/>
              <a:t>Feb 12th /13th </a:t>
            </a:r>
            <a:r>
              <a:rPr lang="en"/>
              <a:t> ( See me to schedule if you have accommodations for extra-time)</a:t>
            </a:r>
            <a:endParaRPr/>
          </a:p>
          <a:p>
            <a:pPr indent="-317500" lvl="1" marL="914400" rtl="0" algn="l">
              <a:spcBef>
                <a:spcPts val="0"/>
              </a:spcBef>
              <a:spcAft>
                <a:spcPts val="0"/>
              </a:spcAft>
              <a:buSzPts val="1400"/>
              <a:buChar char="○"/>
            </a:pPr>
            <a:r>
              <a:rPr lang="en"/>
              <a:t>40 Minutes and On paper</a:t>
            </a:r>
            <a:endParaRPr/>
          </a:p>
          <a:p>
            <a:pPr indent="-317500" lvl="1" marL="914400" rtl="0" algn="l">
              <a:spcBef>
                <a:spcPts val="0"/>
              </a:spcBef>
              <a:spcAft>
                <a:spcPts val="0"/>
              </a:spcAft>
              <a:buSzPts val="1400"/>
              <a:buChar char="○"/>
            </a:pPr>
            <a:r>
              <a:rPr lang="en"/>
              <a:t>Questions: Multiple choice, true/false, fill in the blank</a:t>
            </a:r>
            <a:endParaRPr/>
          </a:p>
          <a:p>
            <a:pPr indent="-317500" lvl="1" marL="914400" rtl="0" algn="l">
              <a:spcBef>
                <a:spcPts val="0"/>
              </a:spcBef>
              <a:spcAft>
                <a:spcPts val="0"/>
              </a:spcAft>
              <a:buSzPts val="1400"/>
              <a:buChar char="○"/>
            </a:pPr>
            <a:r>
              <a:rPr lang="en"/>
              <a:t>Write code and explain code</a:t>
            </a:r>
            <a:endParaRPr/>
          </a:p>
        </p:txBody>
      </p:sp>
      <p:pic>
        <p:nvPicPr>
          <p:cNvPr id="227" name="Google Shape;227;p13"/>
          <p:cNvPicPr preferRelativeResize="0"/>
          <p:nvPr/>
        </p:nvPicPr>
        <p:blipFill>
          <a:blip r:embed="rId4">
            <a:alphaModFix/>
          </a:blip>
          <a:stretch>
            <a:fillRect/>
          </a:stretch>
        </p:blipFill>
        <p:spPr>
          <a:xfrm>
            <a:off x="4684325" y="1504975"/>
            <a:ext cx="1619211" cy="1066775"/>
          </a:xfrm>
          <a:prstGeom prst="rect">
            <a:avLst/>
          </a:prstGeom>
          <a:noFill/>
          <a:ln>
            <a:noFill/>
          </a:ln>
        </p:spPr>
      </p:pic>
      <p:sp>
        <p:nvSpPr>
          <p:cNvPr id="228" name="Google Shape;228;p13"/>
          <p:cNvSpPr/>
          <p:nvPr/>
        </p:nvSpPr>
        <p:spPr>
          <a:xfrm>
            <a:off x="6172225" y="2084550"/>
            <a:ext cx="2514000" cy="487200"/>
          </a:xfrm>
          <a:prstGeom prst="leftArrowCallout">
            <a:avLst>
              <a:gd fmla="val 25000" name="adj1"/>
              <a:gd fmla="val 25000" name="adj2"/>
              <a:gd fmla="val 25000" name="adj3"/>
              <a:gd fmla="val 87245"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What goes in here?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3"/>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sz="2200"/>
              <a:t>Java Program Chat</a:t>
            </a:r>
            <a:endParaRPr sz="2200"/>
          </a:p>
        </p:txBody>
      </p:sp>
      <p:sp>
        <p:nvSpPr>
          <p:cNvPr id="74" name="Google Shape;74;p3"/>
          <p:cNvSpPr txBox="1"/>
          <p:nvPr/>
        </p:nvSpPr>
        <p:spPr>
          <a:xfrm>
            <a:off x="311700" y="878550"/>
            <a:ext cx="7560300" cy="36327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How do software developers create software like the canvas MSU uses?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How does it calculate grades for different classes?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How is your grade calculated for this class?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How do you approach creating a program to calculate your final grade?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How do you know if it is working?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How do you make sure you made a quality solution following industry processes?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How do people in computer science careers remember all of this?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75" name="Google Shape;75;p3"/>
          <p:cNvPicPr preferRelativeResize="0"/>
          <p:nvPr/>
        </p:nvPicPr>
        <p:blipFill rotWithShape="1">
          <a:blip r:embed="rId3">
            <a:alphaModFix/>
          </a:blip>
          <a:srcRect b="29223" l="0" r="0" t="0"/>
          <a:stretch/>
        </p:blipFill>
        <p:spPr>
          <a:xfrm>
            <a:off x="7092977" y="227048"/>
            <a:ext cx="936100" cy="441174"/>
          </a:xfrm>
          <a:prstGeom prst="rect">
            <a:avLst/>
          </a:prstGeom>
          <a:noFill/>
          <a:ln>
            <a:noFill/>
          </a:ln>
        </p:spPr>
      </p:pic>
      <p:pic>
        <p:nvPicPr>
          <p:cNvPr id="76" name="Google Shape;76;p3"/>
          <p:cNvPicPr preferRelativeResize="0"/>
          <p:nvPr/>
        </p:nvPicPr>
        <p:blipFill rotWithShape="1">
          <a:blip r:embed="rId4">
            <a:alphaModFix/>
          </a:blip>
          <a:srcRect b="0" l="0" r="0" t="0"/>
          <a:stretch/>
        </p:blipFill>
        <p:spPr>
          <a:xfrm>
            <a:off x="8265709" y="227059"/>
            <a:ext cx="414835" cy="68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471488" y="53884"/>
            <a:ext cx="5915100" cy="745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SzPct val="62222"/>
              <a:buNone/>
            </a:pPr>
            <a:r>
              <a:rPr lang="en"/>
              <a:t>Problem Solving and Software Development</a:t>
            </a:r>
            <a:endParaRPr/>
          </a:p>
        </p:txBody>
      </p:sp>
      <p:sp>
        <p:nvSpPr>
          <p:cNvPr id="82" name="Google Shape;82;p5"/>
          <p:cNvSpPr txBox="1"/>
          <p:nvPr>
            <p:ph idx="1" type="body"/>
          </p:nvPr>
        </p:nvSpPr>
        <p:spPr>
          <a:xfrm>
            <a:off x="471500" y="951175"/>
            <a:ext cx="7998600" cy="3046200"/>
          </a:xfrm>
          <a:prstGeom prst="rect">
            <a:avLst/>
          </a:prstGeom>
          <a:noFill/>
          <a:ln>
            <a:noFill/>
          </a:ln>
        </p:spPr>
        <p:txBody>
          <a:bodyPr anchorCtr="0" anchor="t" bIns="34275" lIns="68575" spcFirstLastPara="1" rIns="68575" wrap="square" tIns="34275">
            <a:noAutofit/>
          </a:bodyPr>
          <a:lstStyle/>
          <a:p>
            <a:pPr indent="0" lvl="0" marL="0" rtl="0" algn="l">
              <a:lnSpc>
                <a:spcPct val="105000"/>
              </a:lnSpc>
              <a:spcBef>
                <a:spcPts val="600"/>
              </a:spcBef>
              <a:spcAft>
                <a:spcPts val="0"/>
              </a:spcAft>
              <a:buSzPts val="1400"/>
              <a:buNone/>
            </a:pPr>
            <a:r>
              <a:rPr lang="en"/>
              <a:t>Approach problem solving using Agile Software Development  concepts to help you design and implement a solution that is maintainable, testable  and extendable.</a:t>
            </a:r>
            <a:endParaRPr/>
          </a:p>
          <a:p>
            <a:pPr indent="0" lvl="0" marL="0" rtl="0" algn="l">
              <a:lnSpc>
                <a:spcPct val="105000"/>
              </a:lnSpc>
              <a:spcBef>
                <a:spcPts val="600"/>
              </a:spcBef>
              <a:spcAft>
                <a:spcPts val="0"/>
              </a:spcAft>
              <a:buSzPts val="1400"/>
              <a:buNone/>
            </a:pPr>
            <a:r>
              <a:rPr lang="en">
                <a:solidFill>
                  <a:schemeClr val="dk1"/>
                </a:solidFill>
              </a:rPr>
              <a:t>You will </a:t>
            </a:r>
            <a:endParaRPr>
              <a:solidFill>
                <a:schemeClr val="dk1"/>
              </a:solidFill>
            </a:endParaRPr>
          </a:p>
          <a:p>
            <a:pPr indent="-266700" lvl="0" marL="342900" rtl="0" algn="l">
              <a:lnSpc>
                <a:spcPct val="105000"/>
              </a:lnSpc>
              <a:spcBef>
                <a:spcPts val="600"/>
              </a:spcBef>
              <a:spcAft>
                <a:spcPts val="0"/>
              </a:spcAft>
              <a:buClr>
                <a:schemeClr val="dk1"/>
              </a:buClr>
              <a:buSzPts val="1600"/>
              <a:buChar char="❖"/>
            </a:pPr>
            <a:r>
              <a:rPr lang="en">
                <a:solidFill>
                  <a:schemeClr val="dk1"/>
                </a:solidFill>
              </a:rPr>
              <a:t>Analyze requirements and break the problem into smaller tasks  </a:t>
            </a:r>
            <a:endParaRPr>
              <a:solidFill>
                <a:schemeClr val="dk1"/>
              </a:solidFill>
            </a:endParaRPr>
          </a:p>
          <a:p>
            <a:pPr indent="-266700" lvl="0" marL="342900" rtl="0" algn="l">
              <a:lnSpc>
                <a:spcPct val="105000"/>
              </a:lnSpc>
              <a:spcBef>
                <a:spcPts val="0"/>
              </a:spcBef>
              <a:spcAft>
                <a:spcPts val="0"/>
              </a:spcAft>
              <a:buClr>
                <a:schemeClr val="dk1"/>
              </a:buClr>
              <a:buSzPts val="1600"/>
              <a:buChar char="❖"/>
            </a:pPr>
            <a:r>
              <a:rPr lang="en">
                <a:solidFill>
                  <a:schemeClr val="dk1"/>
                </a:solidFill>
              </a:rPr>
              <a:t>Create test cases</a:t>
            </a:r>
            <a:r>
              <a:rPr lang="en"/>
              <a:t> </a:t>
            </a:r>
            <a:endParaRPr>
              <a:solidFill>
                <a:schemeClr val="dk1"/>
              </a:solidFill>
            </a:endParaRPr>
          </a:p>
          <a:p>
            <a:pPr indent="-266700" lvl="0" marL="342900" rtl="0" algn="l">
              <a:lnSpc>
                <a:spcPct val="80000"/>
              </a:lnSpc>
              <a:spcBef>
                <a:spcPts val="0"/>
              </a:spcBef>
              <a:spcAft>
                <a:spcPts val="0"/>
              </a:spcAft>
              <a:buClr>
                <a:schemeClr val="dk1"/>
              </a:buClr>
              <a:buSzPts val="1600"/>
              <a:buChar char="❖"/>
            </a:pPr>
            <a:r>
              <a:rPr lang="en">
                <a:latin typeface="Lato"/>
                <a:ea typeface="Lato"/>
                <a:cs typeface="Lato"/>
                <a:sym typeface="Lato"/>
              </a:rPr>
              <a:t>Design Algorithm</a:t>
            </a:r>
            <a:endParaRPr>
              <a:latin typeface="Lato"/>
              <a:ea typeface="Lato"/>
              <a:cs typeface="Lato"/>
              <a:sym typeface="Lato"/>
            </a:endParaRPr>
          </a:p>
          <a:p>
            <a:pPr indent="-254000" lvl="0" marL="342900" rtl="0" algn="l">
              <a:lnSpc>
                <a:spcPct val="105000"/>
              </a:lnSpc>
              <a:spcBef>
                <a:spcPts val="0"/>
              </a:spcBef>
              <a:spcAft>
                <a:spcPts val="0"/>
              </a:spcAft>
              <a:buSzPts val="1400"/>
              <a:buFont typeface="Lato"/>
              <a:buChar char="❖"/>
            </a:pPr>
            <a:r>
              <a:rPr lang="en"/>
              <a:t>Create quality code</a:t>
            </a:r>
            <a:endParaRPr>
              <a:latin typeface="Lato"/>
              <a:ea typeface="Lato"/>
              <a:cs typeface="Lato"/>
              <a:sym typeface="Lato"/>
            </a:endParaRPr>
          </a:p>
          <a:p>
            <a:pPr indent="-266700" lvl="0" marL="342900" rtl="0" algn="l">
              <a:lnSpc>
                <a:spcPct val="105000"/>
              </a:lnSpc>
              <a:spcBef>
                <a:spcPts val="0"/>
              </a:spcBef>
              <a:spcAft>
                <a:spcPts val="0"/>
              </a:spcAft>
              <a:buClr>
                <a:schemeClr val="dk1"/>
              </a:buClr>
              <a:buSzPts val="1600"/>
              <a:buChar char="❖"/>
            </a:pPr>
            <a:r>
              <a:rPr lang="en">
                <a:solidFill>
                  <a:schemeClr val="dk1"/>
                </a:solidFill>
              </a:rPr>
              <a:t>Unit test as you implement code</a:t>
            </a:r>
            <a:endParaRPr>
              <a:solidFill>
                <a:schemeClr val="dk1"/>
              </a:solidFill>
            </a:endParaRPr>
          </a:p>
          <a:p>
            <a:pPr indent="-266700" lvl="0" marL="342900" rtl="0" algn="l">
              <a:lnSpc>
                <a:spcPct val="105000"/>
              </a:lnSpc>
              <a:spcBef>
                <a:spcPts val="0"/>
              </a:spcBef>
              <a:spcAft>
                <a:spcPts val="0"/>
              </a:spcAft>
              <a:buClr>
                <a:schemeClr val="dk1"/>
              </a:buClr>
              <a:buSzPts val="1600"/>
              <a:buChar char="❖"/>
            </a:pPr>
            <a:r>
              <a:rPr lang="en">
                <a:solidFill>
                  <a:schemeClr val="dk1"/>
                </a:solidFill>
              </a:rPr>
              <a:t>Complete final testing </a:t>
            </a:r>
            <a:endParaRPr>
              <a:solidFill>
                <a:schemeClr val="dk1"/>
              </a:solidFill>
            </a:endParaRPr>
          </a:p>
          <a:p>
            <a:pPr indent="0" lvl="0" marL="342900" rtl="0" algn="l">
              <a:lnSpc>
                <a:spcPct val="105000"/>
              </a:lnSpc>
              <a:spcBef>
                <a:spcPts val="60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471506" y="205375"/>
            <a:ext cx="85893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Solution: Functional Completeness and Correctness </a:t>
            </a:r>
            <a:endParaRPr/>
          </a:p>
        </p:txBody>
      </p:sp>
      <p:sp>
        <p:nvSpPr>
          <p:cNvPr id="88" name="Google Shape;88;p6"/>
          <p:cNvSpPr txBox="1"/>
          <p:nvPr>
            <p:ph idx="1" type="body"/>
          </p:nvPr>
        </p:nvSpPr>
        <p:spPr>
          <a:xfrm>
            <a:off x="1257300" y="951169"/>
            <a:ext cx="7886700" cy="3750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600"/>
              </a:spcBef>
              <a:spcAft>
                <a:spcPts val="0"/>
              </a:spcAft>
              <a:buSzPts val="1400"/>
              <a:buNone/>
            </a:pPr>
            <a:r>
              <a:rPr lang="en"/>
              <a:t>Goal</a:t>
            </a:r>
            <a:endParaRPr/>
          </a:p>
          <a:p>
            <a:pPr indent="-266700" lvl="0" marL="342900" rtl="0" algn="l">
              <a:lnSpc>
                <a:spcPct val="90000"/>
              </a:lnSpc>
              <a:spcBef>
                <a:spcPts val="600"/>
              </a:spcBef>
              <a:spcAft>
                <a:spcPts val="0"/>
              </a:spcAft>
              <a:buSzPts val="1600"/>
              <a:buChar char="●"/>
            </a:pPr>
            <a:r>
              <a:rPr lang="en"/>
              <a:t>Functional completeness: Measures whether functionality is complete by satisfying all business requirements</a:t>
            </a:r>
            <a:endParaRPr/>
          </a:p>
          <a:p>
            <a:pPr indent="-266700" lvl="1" marL="685800" rtl="0" algn="l">
              <a:lnSpc>
                <a:spcPct val="90000"/>
              </a:lnSpc>
              <a:spcBef>
                <a:spcPts val="1200"/>
              </a:spcBef>
              <a:spcAft>
                <a:spcPts val="0"/>
              </a:spcAft>
              <a:buSzPts val="1600"/>
              <a:buChar char="○"/>
            </a:pPr>
            <a:r>
              <a:rPr lang="en" sz="1600"/>
              <a:t>Check to ensure includes all functionality user stories (requirements) </a:t>
            </a:r>
            <a:endParaRPr sz="1600"/>
          </a:p>
          <a:p>
            <a:pPr indent="0" lvl="0" marL="0" rtl="0" algn="l">
              <a:lnSpc>
                <a:spcPct val="90000"/>
              </a:lnSpc>
              <a:spcBef>
                <a:spcPts val="600"/>
              </a:spcBef>
              <a:spcAft>
                <a:spcPts val="0"/>
              </a:spcAft>
              <a:buSzPts val="1400"/>
              <a:buNone/>
            </a:pPr>
            <a:r>
              <a:t/>
            </a:r>
            <a:endParaRPr sz="1600"/>
          </a:p>
          <a:p>
            <a:pPr indent="-266700" lvl="0" marL="342900" rtl="0" algn="l">
              <a:lnSpc>
                <a:spcPct val="90000"/>
              </a:lnSpc>
              <a:spcBef>
                <a:spcPts val="600"/>
              </a:spcBef>
              <a:spcAft>
                <a:spcPts val="0"/>
              </a:spcAft>
              <a:buSzPts val="1600"/>
              <a:buChar char="●"/>
            </a:pPr>
            <a:r>
              <a:rPr lang="en"/>
              <a:t>Functional correctness: Ensures whether functionality is accurate by satisfying acceptance criteria </a:t>
            </a:r>
            <a:endParaRPr/>
          </a:p>
          <a:p>
            <a:pPr indent="-266700" lvl="1" marL="685800" rtl="0" algn="l">
              <a:lnSpc>
                <a:spcPct val="90000"/>
              </a:lnSpc>
              <a:spcBef>
                <a:spcPts val="1200"/>
              </a:spcBef>
              <a:spcAft>
                <a:spcPts val="0"/>
              </a:spcAft>
              <a:buSzPts val="1600"/>
              <a:buChar char="○"/>
            </a:pPr>
            <a:r>
              <a:rPr lang="en" sz="1600"/>
              <a:t>Check to ensure all test cases will validate acceptance criteria </a:t>
            </a:r>
            <a:endParaRPr sz="1600"/>
          </a:p>
        </p:txBody>
      </p:sp>
      <p:pic>
        <p:nvPicPr>
          <p:cNvPr id="89" name="Google Shape;89;p6"/>
          <p:cNvPicPr preferRelativeResize="0"/>
          <p:nvPr/>
        </p:nvPicPr>
        <p:blipFill rotWithShape="1">
          <a:blip r:embed="rId3">
            <a:alphaModFix/>
          </a:blip>
          <a:srcRect b="0" l="0" r="0" t="0"/>
          <a:stretch/>
        </p:blipFill>
        <p:spPr>
          <a:xfrm>
            <a:off x="206025" y="2541591"/>
            <a:ext cx="786583" cy="786583"/>
          </a:xfrm>
          <a:prstGeom prst="rect">
            <a:avLst/>
          </a:prstGeom>
          <a:noFill/>
          <a:ln>
            <a:noFill/>
          </a:ln>
        </p:spPr>
      </p:pic>
      <p:pic>
        <p:nvPicPr>
          <p:cNvPr id="90" name="Google Shape;90;p6"/>
          <p:cNvPicPr preferRelativeResize="0"/>
          <p:nvPr/>
        </p:nvPicPr>
        <p:blipFill rotWithShape="1">
          <a:blip r:embed="rId4">
            <a:alphaModFix/>
          </a:blip>
          <a:srcRect b="0" l="0" r="0" t="0"/>
          <a:stretch/>
        </p:blipFill>
        <p:spPr>
          <a:xfrm>
            <a:off x="156572" y="1145129"/>
            <a:ext cx="1017526" cy="10163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1377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500"/>
              <a:buNone/>
            </a:pPr>
            <a:r>
              <a:rPr lang="en"/>
              <a:t>Step 1: Analyze Problem</a:t>
            </a:r>
            <a:endParaRPr/>
          </a:p>
        </p:txBody>
      </p:sp>
      <p:graphicFrame>
        <p:nvGraphicFramePr>
          <p:cNvPr id="96" name="Google Shape;96;p7"/>
          <p:cNvGraphicFramePr/>
          <p:nvPr/>
        </p:nvGraphicFramePr>
        <p:xfrm>
          <a:off x="311700" y="3917850"/>
          <a:ext cx="3000000" cy="3000000"/>
        </p:xfrm>
        <a:graphic>
          <a:graphicData uri="http://schemas.openxmlformats.org/drawingml/2006/table">
            <a:tbl>
              <a:tblPr>
                <a:noFill/>
                <a:tableStyleId>{12C33965-A2CF-4E47-A6FF-FC81618B2F72}</a:tableStyleId>
              </a:tblPr>
              <a:tblGrid>
                <a:gridCol w="916800"/>
                <a:gridCol w="936600"/>
                <a:gridCol w="980250"/>
                <a:gridCol w="878150"/>
                <a:gridCol w="737950"/>
                <a:gridCol w="935900"/>
                <a:gridCol w="722275"/>
                <a:gridCol w="1356575"/>
              </a:tblGrid>
              <a:tr h="447675">
                <a:tc>
                  <a:txBody>
                    <a:bodyPr/>
                    <a:lstStyle/>
                    <a:p>
                      <a:pPr indent="0" lvl="0" marL="0" rtl="0" algn="l">
                        <a:spcBef>
                          <a:spcPts val="0"/>
                        </a:spcBef>
                        <a:spcAft>
                          <a:spcPts val="0"/>
                        </a:spcAft>
                        <a:buClr>
                          <a:srgbClr val="000000"/>
                        </a:buClr>
                        <a:buSzPts val="1300"/>
                        <a:buFont typeface="Arial"/>
                        <a:buNone/>
                      </a:pPr>
                      <a:r>
                        <a:rPr lang="en"/>
                        <a:t>First Name</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Last Name</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Guided Exploration</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Particip</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Quiz</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Project</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Final Exam</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b="1" lang="en"/>
                        <a:t>Final Grade</a:t>
                      </a:r>
                      <a:endParaRPr b="1"/>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r>
              <a:tr h="438150">
                <a:tc>
                  <a:txBody>
                    <a:bodyPr/>
                    <a:lstStyle/>
                    <a:p>
                      <a:pPr indent="0" lvl="0" marL="0" rtl="0" algn="l">
                        <a:spcBef>
                          <a:spcPts val="0"/>
                        </a:spcBef>
                        <a:spcAft>
                          <a:spcPts val="0"/>
                        </a:spcAft>
                        <a:buClr>
                          <a:srgbClr val="000000"/>
                        </a:buClr>
                        <a:buSzPts val="1300"/>
                        <a:buFont typeface="Arial"/>
                        <a:buNone/>
                      </a:pPr>
                      <a:r>
                        <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0.</a:t>
                      </a:r>
                      <a:r>
                        <a:rPr lang="en"/>
                        <a:t>2</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0.10</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0.</a:t>
                      </a:r>
                      <a:r>
                        <a:rPr lang="en"/>
                        <a:t>25</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0.</a:t>
                      </a:r>
                      <a:r>
                        <a:rPr lang="en"/>
                        <a:t>25</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0.20</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t/>
                      </a:r>
                      <a:endParaRPr b="1"/>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r>
              <a:tr h="200025">
                <a:tc>
                  <a:txBody>
                    <a:bodyPr/>
                    <a:lstStyle/>
                    <a:p>
                      <a:pPr indent="0" lvl="0" marL="0" rtl="0" algn="l">
                        <a:spcBef>
                          <a:spcPts val="0"/>
                        </a:spcBef>
                        <a:spcAft>
                          <a:spcPts val="0"/>
                        </a:spcAft>
                        <a:buClr>
                          <a:srgbClr val="000000"/>
                        </a:buClr>
                        <a:buSzPts val="1300"/>
                        <a:buFont typeface="Arial"/>
                        <a:buNone/>
                      </a:pPr>
                      <a:r>
                        <a:rPr lang="en"/>
                        <a:t>Firmware</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Rebels</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95.00</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92.00</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87.00</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93.00</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lang="en"/>
                        <a:t>85.00</a:t>
                      </a:r>
                      <a:endParaRPr/>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c>
                  <a:txBody>
                    <a:bodyPr/>
                    <a:lstStyle/>
                    <a:p>
                      <a:pPr indent="0" lvl="0" marL="0" rtl="0" algn="l">
                        <a:spcBef>
                          <a:spcPts val="0"/>
                        </a:spcBef>
                        <a:spcAft>
                          <a:spcPts val="0"/>
                        </a:spcAft>
                        <a:buClr>
                          <a:srgbClr val="000000"/>
                        </a:buClr>
                        <a:buSzPts val="1300"/>
                        <a:buFont typeface="Arial"/>
                        <a:buNone/>
                      </a:pPr>
                      <a:r>
                        <a:rPr b="1" lang="en"/>
                        <a:t>90.2</a:t>
                      </a:r>
                      <a:endParaRPr b="1"/>
                    </a:p>
                  </a:txBody>
                  <a:tcPr marT="0" marB="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EAD3"/>
                    </a:solidFill>
                  </a:tcPr>
                </a:tc>
              </a:tr>
            </a:tbl>
          </a:graphicData>
        </a:graphic>
      </p:graphicFrame>
      <p:sp>
        <p:nvSpPr>
          <p:cNvPr id="97" name="Google Shape;97;p7"/>
          <p:cNvSpPr txBox="1"/>
          <p:nvPr>
            <p:ph idx="1" type="body"/>
          </p:nvPr>
        </p:nvSpPr>
        <p:spPr>
          <a:xfrm>
            <a:off x="311700" y="710475"/>
            <a:ext cx="8520600" cy="299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00"/>
              <a:buNone/>
            </a:pPr>
            <a:r>
              <a:rPr b="1" lang="en"/>
              <a:t>User Story: </a:t>
            </a:r>
            <a:r>
              <a:rPr lang="en"/>
              <a:t>A student needs a program to calculate their final grade using the category weights for Deb’s CS1050 so they do not need to do it manually and try different possible grades they might earn.</a:t>
            </a:r>
            <a:endParaRPr/>
          </a:p>
          <a:p>
            <a:pPr indent="0" lvl="0" marL="0" rtl="0" algn="l">
              <a:lnSpc>
                <a:spcPct val="115000"/>
              </a:lnSpc>
              <a:spcBef>
                <a:spcPts val="1200"/>
              </a:spcBef>
              <a:spcAft>
                <a:spcPts val="0"/>
              </a:spcAft>
              <a:buSzPts val="1600"/>
              <a:buNone/>
            </a:pPr>
            <a:r>
              <a:rPr b="1" lang="en"/>
              <a:t>Acceptance Criteria:</a:t>
            </a:r>
            <a:endParaRPr b="1"/>
          </a:p>
          <a:p>
            <a:pPr indent="0" lvl="0" marL="0" rtl="0" algn="l">
              <a:lnSpc>
                <a:spcPct val="115000"/>
              </a:lnSpc>
              <a:spcBef>
                <a:spcPts val="1200"/>
              </a:spcBef>
              <a:spcAft>
                <a:spcPts val="0"/>
              </a:spcAft>
              <a:buSzPts val="1600"/>
              <a:buNone/>
            </a:pPr>
            <a:r>
              <a:rPr lang="en"/>
              <a:t>Calculate final grade percentage accurately and displays to 2 decimal places according to syllabus.</a:t>
            </a:r>
            <a:endParaRPr/>
          </a:p>
          <a:p>
            <a:pPr indent="0" lvl="0" marL="0" rtl="0" algn="l">
              <a:lnSpc>
                <a:spcPct val="115000"/>
              </a:lnSpc>
              <a:spcBef>
                <a:spcPts val="1200"/>
              </a:spcBef>
              <a:spcAft>
                <a:spcPts val="1200"/>
              </a:spcAft>
              <a:buSzPts val="1600"/>
              <a:buNone/>
            </a:pPr>
            <a:r>
              <a:rPr b="1" lang="en"/>
              <a:t>Understand Problem: </a:t>
            </a:r>
            <a:r>
              <a:rPr lang="en"/>
              <a:t>From the syllabus each category has a weighted percentage. </a:t>
            </a:r>
            <a:endParaRPr/>
          </a:p>
        </p:txBody>
      </p:sp>
      <p:sp>
        <p:nvSpPr>
          <p:cNvPr id="98" name="Google Shape;98;p7"/>
          <p:cNvSpPr/>
          <p:nvPr/>
        </p:nvSpPr>
        <p:spPr>
          <a:xfrm>
            <a:off x="4572000" y="3223275"/>
            <a:ext cx="4379100" cy="572700"/>
          </a:xfrm>
          <a:prstGeom prst="wedgeEllipseCallout">
            <a:avLst>
              <a:gd fmla="val -114698" name="adj1"/>
              <a:gd fmla="val -40344"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Discuss how your grade is calculated?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471488" y="205384"/>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Step 2: Develop Test Cases</a:t>
            </a:r>
            <a:endParaRPr>
              <a:solidFill>
                <a:srgbClr val="F3F3F3"/>
              </a:solidFill>
            </a:endParaRPr>
          </a:p>
        </p:txBody>
      </p:sp>
      <p:sp>
        <p:nvSpPr>
          <p:cNvPr id="104" name="Google Shape;104;p8"/>
          <p:cNvSpPr txBox="1"/>
          <p:nvPr>
            <p:ph idx="1" type="body"/>
          </p:nvPr>
        </p:nvSpPr>
        <p:spPr>
          <a:xfrm>
            <a:off x="235800" y="807150"/>
            <a:ext cx="8672400" cy="1764600"/>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600"/>
              </a:spcBef>
              <a:spcAft>
                <a:spcPts val="0"/>
              </a:spcAft>
              <a:buSzPts val="1400"/>
              <a:buNone/>
            </a:pPr>
            <a:r>
              <a:rPr lang="en"/>
              <a:t>Goal of Agile Methodologies is to get fast feedback to make changes.</a:t>
            </a:r>
            <a:endParaRPr/>
          </a:p>
          <a:p>
            <a:pPr indent="0" lvl="0" marL="0" rtl="0" algn="l">
              <a:spcBef>
                <a:spcPts val="600"/>
              </a:spcBef>
              <a:spcAft>
                <a:spcPts val="0"/>
              </a:spcAft>
              <a:buSzPts val="1400"/>
              <a:buNone/>
            </a:pPr>
            <a:r>
              <a:t/>
            </a:r>
            <a:endParaRPr/>
          </a:p>
          <a:p>
            <a:pPr indent="0" lvl="0" marL="0" rtl="0" algn="l">
              <a:spcBef>
                <a:spcPts val="600"/>
              </a:spcBef>
              <a:spcAft>
                <a:spcPts val="0"/>
              </a:spcAft>
              <a:buSzPts val="1400"/>
              <a:buNone/>
            </a:pPr>
            <a:r>
              <a:rPr lang="en" u="sng">
                <a:solidFill>
                  <a:schemeClr val="hlink"/>
                </a:solidFill>
                <a:hlinkClick r:id="rId3"/>
              </a:rPr>
              <a:t>What is Test Driven Development (TDD)?</a:t>
            </a:r>
            <a:r>
              <a:rPr lang="en"/>
              <a:t> and </a:t>
            </a:r>
            <a:r>
              <a:rPr lang="en" u="sng">
                <a:solidFill>
                  <a:schemeClr val="hlink"/>
                </a:solidFill>
                <a:hlinkClick r:id="rId4"/>
              </a:rPr>
              <a:t>What is Unit Testing? </a:t>
            </a:r>
            <a:endParaRPr/>
          </a:p>
          <a:p>
            <a:pPr indent="0" lvl="0" marL="0" rtl="0" algn="l">
              <a:spcBef>
                <a:spcPts val="600"/>
              </a:spcBef>
              <a:spcAft>
                <a:spcPts val="0"/>
              </a:spcAft>
              <a:buSzPts val="1400"/>
              <a:buNone/>
            </a:pPr>
            <a:r>
              <a:rPr lang="en"/>
              <a:t>Create test cases for each task to ensure functional correctness. This helps to</a:t>
            </a:r>
            <a:endParaRPr/>
          </a:p>
          <a:p>
            <a:pPr indent="-317500" lvl="0" marL="457200" rtl="0" algn="l">
              <a:spcBef>
                <a:spcPts val="600"/>
              </a:spcBef>
              <a:spcAft>
                <a:spcPts val="0"/>
              </a:spcAft>
              <a:buSzPts val="1400"/>
              <a:buChar char="●"/>
            </a:pPr>
            <a:r>
              <a:rPr lang="en"/>
              <a:t>design better algorithms </a:t>
            </a:r>
            <a:endParaRPr/>
          </a:p>
          <a:p>
            <a:pPr indent="-317500" lvl="0" marL="457200" rtl="0" algn="l">
              <a:spcBef>
                <a:spcPts val="600"/>
              </a:spcBef>
              <a:spcAft>
                <a:spcPts val="0"/>
              </a:spcAft>
              <a:buSzPts val="1400"/>
              <a:buChar char="●"/>
            </a:pPr>
            <a:r>
              <a:rPr lang="en"/>
              <a:t>unit testing as you implement code</a:t>
            </a:r>
            <a:endParaRPr/>
          </a:p>
        </p:txBody>
      </p:sp>
      <p:pic>
        <p:nvPicPr>
          <p:cNvPr id="105" name="Google Shape;105;p8"/>
          <p:cNvPicPr preferRelativeResize="0"/>
          <p:nvPr/>
        </p:nvPicPr>
        <p:blipFill rotWithShape="1">
          <a:blip r:embed="rId5">
            <a:alphaModFix/>
          </a:blip>
          <a:srcRect b="20387" l="0" r="0" t="24120"/>
          <a:stretch/>
        </p:blipFill>
        <p:spPr>
          <a:xfrm>
            <a:off x="375053" y="2625580"/>
            <a:ext cx="3327325" cy="923150"/>
          </a:xfrm>
          <a:prstGeom prst="rect">
            <a:avLst/>
          </a:prstGeom>
          <a:noFill/>
          <a:ln>
            <a:noFill/>
          </a:ln>
        </p:spPr>
      </p:pic>
      <p:grpSp>
        <p:nvGrpSpPr>
          <p:cNvPr id="106" name="Google Shape;106;p8"/>
          <p:cNvGrpSpPr/>
          <p:nvPr/>
        </p:nvGrpSpPr>
        <p:grpSpPr>
          <a:xfrm>
            <a:off x="4799884" y="2090727"/>
            <a:ext cx="2487164" cy="534855"/>
            <a:chOff x="3490875" y="6073189"/>
            <a:chExt cx="2064208" cy="703017"/>
          </a:xfrm>
        </p:grpSpPr>
        <p:pic>
          <p:nvPicPr>
            <p:cNvPr id="107" name="Google Shape;107;p8"/>
            <p:cNvPicPr preferRelativeResize="0"/>
            <p:nvPr/>
          </p:nvPicPr>
          <p:blipFill rotWithShape="1">
            <a:blip r:embed="rId6">
              <a:alphaModFix/>
            </a:blip>
            <a:srcRect b="0" l="0" r="0" t="0"/>
            <a:stretch/>
          </p:blipFill>
          <p:spPr>
            <a:xfrm>
              <a:off x="4852084" y="6073189"/>
              <a:ext cx="702999" cy="703017"/>
            </a:xfrm>
            <a:prstGeom prst="rect">
              <a:avLst/>
            </a:prstGeom>
            <a:noFill/>
            <a:ln>
              <a:noFill/>
            </a:ln>
          </p:spPr>
        </p:pic>
        <p:sp>
          <p:nvSpPr>
            <p:cNvPr id="108" name="Google Shape;108;p8"/>
            <p:cNvSpPr/>
            <p:nvPr/>
          </p:nvSpPr>
          <p:spPr>
            <a:xfrm>
              <a:off x="3490875" y="6101161"/>
              <a:ext cx="1352100" cy="64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Functionally</a:t>
              </a:r>
              <a:endParaRPr b="0" i="0" sz="1300" u="none" cap="none" strike="noStrike">
                <a:solidFill>
                  <a:schemeClr val="dk1"/>
                </a:solidFill>
                <a:latin typeface="Arial"/>
                <a:ea typeface="Arial"/>
                <a:cs typeface="Arial"/>
                <a:sym typeface="Arial"/>
              </a:endParaRPr>
            </a:p>
          </p:txBody>
        </p:sp>
      </p:grpSp>
      <p:sp>
        <p:nvSpPr>
          <p:cNvPr id="109" name="Google Shape;109;p8"/>
          <p:cNvSpPr/>
          <p:nvPr/>
        </p:nvSpPr>
        <p:spPr>
          <a:xfrm>
            <a:off x="35400" y="3765125"/>
            <a:ext cx="4764600" cy="1239000"/>
          </a:xfrm>
          <a:prstGeom prst="wedgeRoundRectCallout">
            <a:avLst>
              <a:gd fmla="val -13548" name="adj1"/>
              <a:gd fmla="val -77308"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300" u="none" cap="none" strike="noStrike">
                <a:solidFill>
                  <a:srgbClr val="000000"/>
                </a:solidFill>
                <a:latin typeface="Arial"/>
                <a:ea typeface="Arial"/>
                <a:cs typeface="Arial"/>
                <a:sym typeface="Arial"/>
              </a:rPr>
              <a:t>How would you test your program to </a:t>
            </a:r>
            <a:r>
              <a:rPr lang="en" sz="1300"/>
              <a:t>calculate</a:t>
            </a:r>
            <a:r>
              <a:rPr b="0" i="0" lang="en" sz="1300" u="none" cap="none" strike="noStrike">
                <a:solidFill>
                  <a:srgbClr val="000000"/>
                </a:solidFill>
                <a:latin typeface="Arial"/>
                <a:ea typeface="Arial"/>
                <a:cs typeface="Arial"/>
                <a:sym typeface="Arial"/>
              </a:rPr>
              <a:t> your final grade?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sz="1300"/>
              <a:t>What are possible preconditions and </a:t>
            </a:r>
            <a:r>
              <a:rPr lang="en" sz="1300"/>
              <a:t>postconditions</a:t>
            </a:r>
            <a:r>
              <a:rPr lang="en" sz="1300"/>
              <a:t>? </a:t>
            </a:r>
            <a:endParaRPr sz="1300"/>
          </a:p>
          <a:p>
            <a:pPr indent="0" lvl="0" marL="0" marR="0" rtl="0" algn="l">
              <a:lnSpc>
                <a:spcPct val="100000"/>
              </a:lnSpc>
              <a:spcBef>
                <a:spcPts val="0"/>
              </a:spcBef>
              <a:spcAft>
                <a:spcPts val="0"/>
              </a:spcAft>
              <a:buClr>
                <a:srgbClr val="000000"/>
              </a:buClr>
              <a:buSzPts val="1400"/>
              <a:buFont typeface="Arial"/>
              <a:buNone/>
            </a:pPr>
            <a:r>
              <a:rPr lang="en" sz="1300"/>
              <a:t>Write down 2 different test cases for calculating your grade.</a:t>
            </a:r>
            <a:endParaRPr sz="1300"/>
          </a:p>
        </p:txBody>
      </p:sp>
      <p:sp>
        <p:nvSpPr>
          <p:cNvPr id="110" name="Google Shape;110;p8"/>
          <p:cNvSpPr/>
          <p:nvPr/>
        </p:nvSpPr>
        <p:spPr>
          <a:xfrm>
            <a:off x="35400" y="2736575"/>
            <a:ext cx="1437900" cy="6969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preconditions</a:t>
            </a:r>
            <a:endParaRPr/>
          </a:p>
        </p:txBody>
      </p:sp>
      <p:sp>
        <p:nvSpPr>
          <p:cNvPr id="111" name="Google Shape;111;p8"/>
          <p:cNvSpPr/>
          <p:nvPr/>
        </p:nvSpPr>
        <p:spPr>
          <a:xfrm>
            <a:off x="2710100" y="2738700"/>
            <a:ext cx="1437900" cy="6969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preconditions</a:t>
            </a:r>
            <a:endParaRPr/>
          </a:p>
        </p:txBody>
      </p:sp>
      <p:graphicFrame>
        <p:nvGraphicFramePr>
          <p:cNvPr id="112" name="Google Shape;112;p8"/>
          <p:cNvGraphicFramePr/>
          <p:nvPr/>
        </p:nvGraphicFramePr>
        <p:xfrm>
          <a:off x="4978750" y="2935525"/>
          <a:ext cx="3000000" cy="3000000"/>
        </p:xfrm>
        <a:graphic>
          <a:graphicData uri="http://schemas.openxmlformats.org/drawingml/2006/table">
            <a:tbl>
              <a:tblPr>
                <a:noFill/>
                <a:tableStyleId>{28FAABDB-BF2E-421D-B30D-E7E09D4AA1D6}</a:tableStyleId>
              </a:tblPr>
              <a:tblGrid>
                <a:gridCol w="2635050"/>
                <a:gridCol w="1396200"/>
              </a:tblGrid>
              <a:tr h="371175">
                <a:tc>
                  <a:txBody>
                    <a:bodyPr/>
                    <a:lstStyle/>
                    <a:p>
                      <a:pPr indent="0" lvl="0" marL="0" rtl="0" algn="l">
                        <a:spcBef>
                          <a:spcPts val="0"/>
                        </a:spcBef>
                        <a:spcAft>
                          <a:spcPts val="0"/>
                        </a:spcAft>
                        <a:buNone/>
                      </a:pPr>
                      <a:r>
                        <a:rPr lang="en"/>
                        <a:t>Pre</a:t>
                      </a:r>
                      <a:endParaRPr/>
                    </a:p>
                  </a:txBody>
                  <a:tcPr marT="91425" marB="91425" marR="91425" marL="91425">
                    <a:solidFill>
                      <a:srgbClr val="FFF2CC"/>
                    </a:solidFill>
                  </a:tcPr>
                </a:tc>
                <a:tc>
                  <a:txBody>
                    <a:bodyPr/>
                    <a:lstStyle/>
                    <a:p>
                      <a:pPr indent="0" lvl="0" marL="0" rtl="0" algn="l">
                        <a:spcBef>
                          <a:spcPts val="0"/>
                        </a:spcBef>
                        <a:spcAft>
                          <a:spcPts val="0"/>
                        </a:spcAft>
                        <a:buNone/>
                      </a:pPr>
                      <a:r>
                        <a:rPr lang="en"/>
                        <a:t>Post</a:t>
                      </a:r>
                      <a:endParaRPr/>
                    </a:p>
                  </a:txBody>
                  <a:tcPr marT="91425" marB="91425" marR="91425" marL="91425">
                    <a:solidFill>
                      <a:srgbClr val="FFF2CC"/>
                    </a:solidFill>
                  </a:tcPr>
                </a:tc>
              </a:tr>
              <a:tr h="780150">
                <a:tc>
                  <a:txBody>
                    <a:bodyPr/>
                    <a:lstStyle/>
                    <a:p>
                      <a:pPr indent="0" lvl="0" marL="0" rtl="0" algn="l">
                        <a:spcBef>
                          <a:spcPts val="0"/>
                        </a:spcBef>
                        <a:spcAft>
                          <a:spcPts val="0"/>
                        </a:spcAft>
                        <a:buNone/>
                      </a:pPr>
                      <a:r>
                        <a:rPr lang="en"/>
                        <a:t>GE:     Part:     Quiz:    </a:t>
                      </a:r>
                      <a:endParaRPr/>
                    </a:p>
                    <a:p>
                      <a:pPr indent="0" lvl="0" marL="0" rtl="0" algn="l">
                        <a:spcBef>
                          <a:spcPts val="0"/>
                        </a:spcBef>
                        <a:spcAft>
                          <a:spcPts val="0"/>
                        </a:spcAft>
                        <a:buNone/>
                      </a:pPr>
                      <a:r>
                        <a:rPr lang="en"/>
                        <a:t>Projects:       Final: </a:t>
                      </a:r>
                      <a:endParaRPr/>
                    </a:p>
                  </a:txBody>
                  <a:tcPr marT="91425" marB="91425" marR="91425" marL="91425">
                    <a:solidFill>
                      <a:srgbClr val="FFF2CC"/>
                    </a:solidFill>
                  </a:tcPr>
                </a:tc>
                <a:tc>
                  <a:txBody>
                    <a:bodyPr/>
                    <a:lstStyle/>
                    <a:p>
                      <a:pPr indent="0" lvl="0" marL="0" rtl="0" algn="l">
                        <a:spcBef>
                          <a:spcPts val="0"/>
                        </a:spcBef>
                        <a:spcAft>
                          <a:spcPts val="0"/>
                        </a:spcAft>
                        <a:buNone/>
                      </a:pPr>
                      <a:r>
                        <a:rPr lang="en"/>
                        <a:t>Final Grade: </a:t>
                      </a:r>
                      <a:endParaRPr/>
                    </a:p>
                  </a:txBody>
                  <a:tcPr marT="91425" marB="91425" marR="91425" marL="91425">
                    <a:solidFill>
                      <a:srgbClr val="FFF2CC"/>
                    </a:solidFill>
                  </a:tcPr>
                </a:tc>
              </a:tr>
              <a:tr h="780150">
                <a:tc>
                  <a:txBody>
                    <a:bodyPr/>
                    <a:lstStyle/>
                    <a:p>
                      <a:pPr indent="0" lvl="0" marL="0" rtl="0" algn="l">
                        <a:spcBef>
                          <a:spcPts val="0"/>
                        </a:spcBef>
                        <a:spcAft>
                          <a:spcPts val="0"/>
                        </a:spcAft>
                        <a:buClr>
                          <a:schemeClr val="dk1"/>
                        </a:buClr>
                        <a:buSzPts val="1100"/>
                        <a:buFont typeface="Arial"/>
                        <a:buNone/>
                      </a:pPr>
                      <a:r>
                        <a:rPr lang="en">
                          <a:solidFill>
                            <a:schemeClr val="dk1"/>
                          </a:solidFill>
                        </a:rPr>
                        <a:t>GE:     Part:   Quiz: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Projects:      Final: </a:t>
                      </a:r>
                      <a:endParaRPr/>
                    </a:p>
                  </a:txBody>
                  <a:tcPr marT="91425" marB="91425" marR="91425" marL="91425">
                    <a:solidFill>
                      <a:srgbClr val="FFF2CC"/>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Final Grade: </a:t>
                      </a:r>
                      <a:endParaRPr/>
                    </a:p>
                  </a:txBody>
                  <a:tcPr marT="91425" marB="91425" marR="91425" marL="91425">
                    <a:solidFill>
                      <a:srgbClr val="FFF2C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2"/>
          <p:cNvSpPr txBox="1"/>
          <p:nvPr>
            <p:ph type="title"/>
          </p:nvPr>
        </p:nvSpPr>
        <p:spPr>
          <a:xfrm>
            <a:off x="150713" y="72659"/>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800"/>
              <a:buFont typeface="Arial"/>
              <a:buNone/>
            </a:pPr>
            <a:r>
              <a:rPr b="1" lang="en"/>
              <a:t>Design </a:t>
            </a:r>
            <a:r>
              <a:rPr b="1" lang="en"/>
              <a:t>Algorithm in Pseudocode</a:t>
            </a:r>
            <a:endParaRPr sz="2800"/>
          </a:p>
        </p:txBody>
      </p:sp>
      <p:sp>
        <p:nvSpPr>
          <p:cNvPr id="118" name="Google Shape;118;p12"/>
          <p:cNvSpPr txBox="1"/>
          <p:nvPr>
            <p:ph idx="1" type="body"/>
          </p:nvPr>
        </p:nvSpPr>
        <p:spPr>
          <a:xfrm>
            <a:off x="84375" y="868325"/>
            <a:ext cx="8866500" cy="1038600"/>
          </a:xfrm>
          <a:prstGeom prst="rect">
            <a:avLst/>
          </a:prstGeom>
          <a:solidFill>
            <a:srgbClr val="FFF2CC"/>
          </a:solid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Write down what you would do to calculate your grade and then how you would tell the computer to to calculate it for you.</a:t>
            </a:r>
            <a:endParaRPr sz="1500"/>
          </a:p>
          <a:p>
            <a:pPr indent="0" lvl="0" marL="0" rtl="0" algn="l">
              <a:lnSpc>
                <a:spcPct val="90000"/>
              </a:lnSpc>
              <a:spcBef>
                <a:spcPts val="800"/>
              </a:spcBef>
              <a:spcAft>
                <a:spcPts val="0"/>
              </a:spcAft>
              <a:buClr>
                <a:schemeClr val="dk1"/>
              </a:buClr>
              <a:buSzPts val="1100"/>
              <a:buFont typeface="Arial"/>
              <a:buNone/>
            </a:pPr>
            <a:r>
              <a:rPr lang="en"/>
              <a:t>What would variables and constants you would use?</a:t>
            </a:r>
            <a:endParaRPr/>
          </a:p>
          <a:p>
            <a:pPr indent="0" lvl="0" marL="0" rtl="0" algn="l">
              <a:lnSpc>
                <a:spcPct val="90000"/>
              </a:lnSpc>
              <a:spcBef>
                <a:spcPts val="800"/>
              </a:spcBef>
              <a:spcAft>
                <a:spcPts val="0"/>
              </a:spcAft>
              <a:buSzPts val="1400"/>
              <a:buNone/>
            </a:pPr>
            <a:r>
              <a:t/>
            </a:r>
            <a:endParaRPr/>
          </a:p>
          <a:p>
            <a:pPr indent="0" lvl="0" marL="0" rtl="0" algn="l">
              <a:lnSpc>
                <a:spcPct val="90000"/>
              </a:lnSpc>
              <a:spcBef>
                <a:spcPts val="800"/>
              </a:spcBef>
              <a:spcAft>
                <a:spcPts val="0"/>
              </a:spcAft>
              <a:buSzPts val="1400"/>
              <a:buNone/>
            </a:pPr>
            <a:r>
              <a:t/>
            </a:r>
            <a:endParaRPr/>
          </a:p>
          <a:p>
            <a:pPr indent="0" lvl="0" marL="0" rtl="0" algn="l">
              <a:lnSpc>
                <a:spcPct val="90000"/>
              </a:lnSpc>
              <a:spcBef>
                <a:spcPts val="600"/>
              </a:spcBef>
              <a:spcAft>
                <a:spcPts val="0"/>
              </a:spcAft>
              <a:buSzPts val="1400"/>
              <a:buNone/>
            </a:pPr>
            <a:r>
              <a:t/>
            </a:r>
            <a:endParaRPr/>
          </a:p>
        </p:txBody>
      </p:sp>
      <p:pic>
        <p:nvPicPr>
          <p:cNvPr id="119" name="Google Shape;119;p12"/>
          <p:cNvPicPr preferRelativeResize="0"/>
          <p:nvPr/>
        </p:nvPicPr>
        <p:blipFill rotWithShape="1">
          <a:blip r:embed="rId3">
            <a:alphaModFix/>
          </a:blip>
          <a:srcRect b="0" l="23742" r="24065" t="0"/>
          <a:stretch/>
        </p:blipFill>
        <p:spPr>
          <a:xfrm>
            <a:off x="150725" y="2475675"/>
            <a:ext cx="2356450" cy="2362200"/>
          </a:xfrm>
          <a:prstGeom prst="rect">
            <a:avLst/>
          </a:prstGeom>
          <a:noFill/>
          <a:ln>
            <a:noFill/>
          </a:ln>
        </p:spPr>
      </p:pic>
      <p:pic>
        <p:nvPicPr>
          <p:cNvPr descr="Why do you sometimes see programmers talking to yellow rubber ducks???&#10;&#10;So it’s actually a thing — it’s called rubber duck debugging, or “rubberducking”. &#10;&#10;You're basically explaining the problem, or explaining your code line by line to a duck (or any inanimate object).&#10;&#10;This is in order to see the differences in what you're saying as you're explaining it, versus what you actually have written in code and/or what you're seeing on the screen. &#10;&#10;By explaining it to something or somebody, you start to notice the differences and maybe things that you have wrong that help you come to the solution for whatever problem that you're having. &#10;&#10;Also, simply articulating and explaining something out loud, it can help you drive a deeper understanding.&#10;It may help you think about the problem in a different perspective that will also help you drive toward a solution. &#10;&#10;Why not just talk to another human though???&#10;&#10;So the rubber duck example came from a book called A Pragmatic Programmer. &#10;&#10;The duck is just an example of an inanimate object that you can use, but you can use a person too. &#10;&#10;But by using a duck or something inanimate, you can avoid bothering somebody and be able to progress on your own without the need of somebody else. &#10;&#10;Hope that makes sense!&#10;&#10;⁉️ Would you or have you done rubber duck debugging??&#10;&#10;Should I use the rubber duck for more videos, or y’all already think I’m crazy now?? lol&#10;&#10;Let's connect!&#10;🌐 Website | https://www.kg.codes&#10;📺 Subscribe | www.youtube.com/channel/UCfv7SNcMWwn8QANjD7AgY5w?sub_confirmation=1&#10;📷 Instagram | www.instagram.com/kg.codes/&#10;🎵 TikTok | https://www.tiktok.com/t/ZTRLxP4wf/&#10;🐦 Twitter | www.twitter.com/kgcodes/&#10;&#10;Get my gear / desk setup / smart home 👨🏾‍💻&#10;📦 Amazon | https://www.amazon.com/shop/kg.codes/list/3E7C7N52AFY8R" id="120" name="Google Shape;120;p12" title="Why do programmers talk to rubber ducks?? Rubber duck debugging">
            <a:hlinkClick r:id="rId4"/>
          </p:cNvPr>
          <p:cNvPicPr preferRelativeResize="0"/>
          <p:nvPr/>
        </p:nvPicPr>
        <p:blipFill>
          <a:blip r:embed="rId5">
            <a:alphaModFix/>
          </a:blip>
          <a:stretch>
            <a:fillRect/>
          </a:stretch>
        </p:blipFill>
        <p:spPr>
          <a:xfrm>
            <a:off x="3545400" y="2372774"/>
            <a:ext cx="4565317" cy="256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g34182ce3670_0_0"/>
          <p:cNvSpPr txBox="1"/>
          <p:nvPr>
            <p:ph type="title"/>
          </p:nvPr>
        </p:nvSpPr>
        <p:spPr>
          <a:xfrm>
            <a:off x="89075" y="72425"/>
            <a:ext cx="62070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Design Algorithms with Pseudocode</a:t>
            </a:r>
            <a:endParaRPr/>
          </a:p>
        </p:txBody>
      </p:sp>
      <p:sp>
        <p:nvSpPr>
          <p:cNvPr id="126" name="Google Shape;126;g34182ce3670_0_0"/>
          <p:cNvSpPr txBox="1"/>
          <p:nvPr>
            <p:ph idx="1" type="body"/>
          </p:nvPr>
        </p:nvSpPr>
        <p:spPr>
          <a:xfrm>
            <a:off x="1892200" y="587938"/>
            <a:ext cx="6360900" cy="1600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u="sng">
                <a:solidFill>
                  <a:schemeClr val="hlink"/>
                </a:solidFill>
                <a:hlinkClick r:id="rId3"/>
              </a:rPr>
              <a:t>Algorithm</a:t>
            </a:r>
            <a:r>
              <a:rPr lang="en"/>
              <a:t>:</a:t>
            </a:r>
            <a:r>
              <a:rPr lang="en">
                <a:solidFill>
                  <a:schemeClr val="dk1"/>
                </a:solidFill>
              </a:rPr>
              <a:t> a set of steps to complete a task </a:t>
            </a:r>
            <a:endParaRPr>
              <a:solidFill>
                <a:schemeClr val="dk1"/>
              </a:solidFill>
            </a:endParaRPr>
          </a:p>
          <a:p>
            <a:pPr indent="0" lvl="0" marL="0" rtl="0" algn="l">
              <a:lnSpc>
                <a:spcPct val="105000"/>
              </a:lnSpc>
              <a:spcBef>
                <a:spcPts val="1200"/>
              </a:spcBef>
              <a:spcAft>
                <a:spcPts val="0"/>
              </a:spcAft>
              <a:buSzPts val="605"/>
              <a:buNone/>
            </a:pPr>
            <a:r>
              <a:rPr lang="en">
                <a:solidFill>
                  <a:schemeClr val="dk1"/>
                </a:solidFill>
              </a:rPr>
              <a:t>A set algorithm could be used to solve a problem. </a:t>
            </a:r>
            <a:endParaRPr>
              <a:solidFill>
                <a:schemeClr val="dk1"/>
              </a:solidFill>
            </a:endParaRPr>
          </a:p>
          <a:p>
            <a:pPr indent="0" lvl="0" marL="0" rtl="0" algn="l">
              <a:lnSpc>
                <a:spcPct val="105000"/>
              </a:lnSpc>
              <a:spcBef>
                <a:spcPts val="1200"/>
              </a:spcBef>
              <a:spcAft>
                <a:spcPts val="0"/>
              </a:spcAft>
              <a:buSzPts val="605"/>
              <a:buNone/>
            </a:pPr>
            <a:r>
              <a:rPr lang="en">
                <a:solidFill>
                  <a:schemeClr val="dk1"/>
                </a:solidFill>
              </a:rPr>
              <a:t>Examples:</a:t>
            </a:r>
            <a:r>
              <a:rPr lang="en"/>
              <a:t> </a:t>
            </a:r>
            <a:r>
              <a:rPr lang="en" u="sng">
                <a:solidFill>
                  <a:schemeClr val="hlink"/>
                </a:solidFill>
                <a:hlinkClick r:id="rId4"/>
              </a:rPr>
              <a:t>Tie your shoe lace </a:t>
            </a:r>
            <a:r>
              <a:rPr lang="en">
                <a:solidFill>
                  <a:schemeClr val="dk1"/>
                </a:solidFill>
              </a:rPr>
              <a:t>and </a:t>
            </a:r>
            <a:r>
              <a:rPr lang="en" u="sng">
                <a:solidFill>
                  <a:schemeClr val="hlink"/>
                </a:solidFill>
                <a:hlinkClick r:id="rId5"/>
              </a:rPr>
              <a:t>Rubik’s Cube Algorithms</a:t>
            </a:r>
            <a:endParaRPr/>
          </a:p>
          <a:p>
            <a:pPr indent="0" lvl="0" marL="0" rtl="0" algn="l">
              <a:lnSpc>
                <a:spcPct val="105000"/>
              </a:lnSpc>
              <a:spcBef>
                <a:spcPts val="1200"/>
              </a:spcBef>
              <a:spcAft>
                <a:spcPts val="1200"/>
              </a:spcAft>
              <a:buSzPts val="605"/>
              <a:buNone/>
            </a:pPr>
            <a:r>
              <a:t/>
            </a:r>
            <a:endParaRPr/>
          </a:p>
        </p:txBody>
      </p:sp>
      <p:pic>
        <p:nvPicPr>
          <p:cNvPr id="127" name="Google Shape;127;g34182ce3670_0_0"/>
          <p:cNvPicPr preferRelativeResize="0"/>
          <p:nvPr/>
        </p:nvPicPr>
        <p:blipFill rotWithShape="1">
          <a:blip r:embed="rId6">
            <a:alphaModFix/>
          </a:blip>
          <a:srcRect b="27071" l="0" r="0" t="0"/>
          <a:stretch/>
        </p:blipFill>
        <p:spPr>
          <a:xfrm>
            <a:off x="7883100" y="72425"/>
            <a:ext cx="1167350" cy="1467775"/>
          </a:xfrm>
          <a:prstGeom prst="rect">
            <a:avLst/>
          </a:prstGeom>
          <a:noFill/>
          <a:ln>
            <a:noFill/>
          </a:ln>
        </p:spPr>
      </p:pic>
      <p:pic>
        <p:nvPicPr>
          <p:cNvPr id="128" name="Google Shape;128;g34182ce3670_0_0"/>
          <p:cNvPicPr preferRelativeResize="0"/>
          <p:nvPr/>
        </p:nvPicPr>
        <p:blipFill rotWithShape="1">
          <a:blip r:embed="rId7">
            <a:alphaModFix/>
          </a:blip>
          <a:srcRect b="0" l="0" r="0" t="0"/>
          <a:stretch/>
        </p:blipFill>
        <p:spPr>
          <a:xfrm>
            <a:off x="7040000" y="2008550"/>
            <a:ext cx="1886175" cy="1056250"/>
          </a:xfrm>
          <a:prstGeom prst="rect">
            <a:avLst/>
          </a:prstGeom>
          <a:noFill/>
          <a:ln>
            <a:noFill/>
          </a:ln>
        </p:spPr>
      </p:pic>
      <p:pic>
        <p:nvPicPr>
          <p:cNvPr id="129" name="Google Shape;129;g34182ce3670_0_0"/>
          <p:cNvPicPr preferRelativeResize="0"/>
          <p:nvPr/>
        </p:nvPicPr>
        <p:blipFill rotWithShape="1">
          <a:blip r:embed="rId8">
            <a:alphaModFix/>
          </a:blip>
          <a:srcRect b="7643" l="4709" r="68468" t="64613"/>
          <a:stretch/>
        </p:blipFill>
        <p:spPr>
          <a:xfrm>
            <a:off x="89075" y="767525"/>
            <a:ext cx="1599775" cy="1241017"/>
          </a:xfrm>
          <a:prstGeom prst="rect">
            <a:avLst/>
          </a:prstGeom>
          <a:noFill/>
          <a:ln>
            <a:noFill/>
          </a:ln>
        </p:spPr>
      </p:pic>
      <p:sp>
        <p:nvSpPr>
          <p:cNvPr id="130" name="Google Shape;130;g34182ce3670_0_0"/>
          <p:cNvSpPr txBox="1"/>
          <p:nvPr/>
        </p:nvSpPr>
        <p:spPr>
          <a:xfrm>
            <a:off x="89075" y="2130950"/>
            <a:ext cx="6485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Pseudocode is the plain English representation of a computer algorithm, which specifies the flow and operation of the program.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Pseudocode is the bridge that connects what you want the program to do with code that the computer can understand.</a:t>
            </a:r>
            <a:r>
              <a:rPr b="0" i="0" lang="en" sz="1600" u="sng" cap="none" strike="noStrike">
                <a:solidFill>
                  <a:schemeClr val="dk1"/>
                </a:solidFill>
                <a:latin typeface="Arial"/>
                <a:ea typeface="Arial"/>
                <a:cs typeface="Arial"/>
                <a:sym typeface="Arial"/>
                <a:hlinkClick r:id="rId9">
                  <a:extLst>
                    <a:ext uri="{A12FA001-AC4F-418D-AE19-62706E023703}">
                      <ahyp:hlinkClr val="tx"/>
                    </a:ext>
                  </a:extLst>
                </a:hlinkClick>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sng" cap="none" strike="noStrike">
                <a:solidFill>
                  <a:schemeClr val="accent5"/>
                </a:solidFill>
                <a:latin typeface="Arial"/>
                <a:ea typeface="Arial"/>
                <a:cs typeface="Arial"/>
                <a:sym typeface="Arial"/>
                <a:hlinkClick r:id="rId10">
                  <a:extLst>
                    <a:ext uri="{A12FA001-AC4F-418D-AE19-62706E023703}">
                      <ahyp:hlinkClr val="tx"/>
                    </a:ext>
                  </a:extLst>
                </a:hlinkClick>
              </a:rPr>
              <a:t>Designing algorithms with pseudocode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31" name="Google Shape;131;g34182ce3670_0_0"/>
          <p:cNvPicPr preferRelativeResize="0"/>
          <p:nvPr/>
        </p:nvPicPr>
        <p:blipFill rotWithShape="1">
          <a:blip r:embed="rId11">
            <a:alphaModFix/>
          </a:blip>
          <a:srcRect b="0" l="59636" r="0" t="0"/>
          <a:stretch/>
        </p:blipFill>
        <p:spPr>
          <a:xfrm>
            <a:off x="6676075" y="3533150"/>
            <a:ext cx="1991154" cy="16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