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5" roundtripDataSignature="AMtx7mgCKwRKZRoMvxXTvC1WxUPmuK9B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FE9A59-285D-4B17-8C47-F16173CD47BD}">
  <a:tblStyle styleId="{67FE9A59-285D-4B17-8C47-F16173CD47BD}"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3374e1c0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374e1c0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6"/>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5" name="Google Shape;15;p36"/>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Clr>
                <a:schemeClr val="dk1"/>
              </a:buClr>
              <a:buSzPts val="1600"/>
              <a:buChar char="●"/>
              <a:defRPr sz="16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16" name="Google Shape;1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0.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google.com/document/d/1umJcRMhhoILzl8KGk-3X3ucMHwFFTqMN/edit" TargetMode="External"/><Relationship Id="rId4" Type="http://schemas.openxmlformats.org/officeDocument/2006/relationships/hyperlink" Target="https://www.eclipse.org/community/eclipse_newsletter/2017/june/article1.php" TargetMode="External"/><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7.png"/><Relationship Id="rId8"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25.png"/><Relationship Id="rId5" Type="http://schemas.openxmlformats.org/officeDocument/2006/relationships/image" Target="../media/image35.png"/><Relationship Id="rId6" Type="http://schemas.openxmlformats.org/officeDocument/2006/relationships/image" Target="../media/image42.png"/><Relationship Id="rId7" Type="http://schemas.openxmlformats.org/officeDocument/2006/relationships/image" Target="../media/image18.png"/><Relationship Id="rId8"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34.png"/><Relationship Id="rId5" Type="http://schemas.openxmlformats.org/officeDocument/2006/relationships/hyperlink" Target="https://www.javatpoint.com/type-casting-in-java" TargetMode="External"/><Relationship Id="rId6" Type="http://schemas.openxmlformats.org/officeDocument/2006/relationships/image" Target="../media/image44.png"/><Relationship Id="rId7" Type="http://schemas.openxmlformats.org/officeDocument/2006/relationships/image" Target="../media/image46.png"/><Relationship Id="rId8" Type="http://schemas.openxmlformats.org/officeDocument/2006/relationships/hyperlink" Target="https://runestone.academy/ns/books/published/csjava/Unit2-Using-Objects/topic-2-9-Math.html?mode=brows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44.png"/><Relationship Id="rId5" Type="http://schemas.openxmlformats.org/officeDocument/2006/relationships/image" Target="../media/image46.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scii-tables.com/" TargetMode="External"/><Relationship Id="rId4" Type="http://schemas.openxmlformats.org/officeDocument/2006/relationships/hyperlink" Target="https://www.javatpoint.com/char-keyword-in-jav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ascii-tables.com/" TargetMode="External"/><Relationship Id="rId4" Type="http://schemas.openxmlformats.org/officeDocument/2006/relationships/hyperlink" Target="http://kunststube.net/encoding/" TargetMode="External"/><Relationship Id="rId5" Type="http://schemas.openxmlformats.org/officeDocument/2006/relationships/image" Target="../media/image3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theasciicode.com.ar/" TargetMode="Externa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5.png"/><Relationship Id="rId4" Type="http://schemas.openxmlformats.org/officeDocument/2006/relationships/image" Target="../media/image33.pn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javatpoint.com/java-string-concat" TargetMode="External"/><Relationship Id="rId4"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javatpoint.com/java-mat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601750" y="442975"/>
            <a:ext cx="7214100" cy="14379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Math Class</a:t>
            </a:r>
            <a:endParaRPr/>
          </a:p>
          <a:p>
            <a:pPr indent="0" lvl="0" marL="0" rtl="0" algn="l">
              <a:lnSpc>
                <a:spcPct val="100000"/>
              </a:lnSpc>
              <a:spcBef>
                <a:spcPts val="0"/>
              </a:spcBef>
              <a:spcAft>
                <a:spcPts val="0"/>
              </a:spcAft>
              <a:buSzPct val="111111"/>
              <a:buNone/>
            </a:pPr>
            <a:r>
              <a:rPr lang="en"/>
              <a:t>Characters &amp; Strings</a:t>
            </a:r>
            <a:endParaRPr/>
          </a:p>
        </p:txBody>
      </p:sp>
      <p:pic>
        <p:nvPicPr>
          <p:cNvPr id="55" name="Google Shape;55;p1"/>
          <p:cNvPicPr preferRelativeResize="0"/>
          <p:nvPr/>
        </p:nvPicPr>
        <p:blipFill rotWithShape="1">
          <a:blip r:embed="rId3">
            <a:alphaModFix/>
          </a:blip>
          <a:srcRect b="8205" l="0" r="0" t="0"/>
          <a:stretch/>
        </p:blipFill>
        <p:spPr>
          <a:xfrm>
            <a:off x="6058175" y="1863863"/>
            <a:ext cx="1864795" cy="1848650"/>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496550" y="1962899"/>
            <a:ext cx="4770550" cy="1650575"/>
          </a:xfrm>
          <a:prstGeom prst="rect">
            <a:avLst/>
          </a:prstGeom>
          <a:noFill/>
          <a:ln>
            <a:noFill/>
          </a:ln>
        </p:spPr>
      </p:pic>
      <p:pic>
        <p:nvPicPr>
          <p:cNvPr id="57" name="Google Shape;57;p1"/>
          <p:cNvPicPr preferRelativeResize="0"/>
          <p:nvPr/>
        </p:nvPicPr>
        <p:blipFill rotWithShape="1">
          <a:blip r:embed="rId5">
            <a:alphaModFix/>
          </a:blip>
          <a:srcRect b="32369" l="0" r="11768" t="24355"/>
          <a:stretch/>
        </p:blipFill>
        <p:spPr>
          <a:xfrm>
            <a:off x="2114275" y="3893575"/>
            <a:ext cx="4756312" cy="1047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Overload Methods</a:t>
            </a:r>
            <a:endParaRPr/>
          </a:p>
        </p:txBody>
      </p:sp>
      <p:sp>
        <p:nvSpPr>
          <p:cNvPr id="146" name="Google Shape;146;p11"/>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If a class has multiple methods having </a:t>
            </a:r>
            <a:r>
              <a:rPr lang="en">
                <a:highlight>
                  <a:srgbClr val="D9EAD3"/>
                </a:highlight>
              </a:rPr>
              <a:t>same name</a:t>
            </a:r>
            <a:r>
              <a:rPr lang="en"/>
              <a:t> but </a:t>
            </a:r>
            <a:r>
              <a:rPr lang="en">
                <a:highlight>
                  <a:srgbClr val="CFE2F3"/>
                </a:highlight>
              </a:rPr>
              <a:t>different parameters,</a:t>
            </a:r>
            <a:r>
              <a:rPr lang="en"/>
              <a:t> it is known as </a:t>
            </a:r>
            <a:r>
              <a:rPr b="1" lang="en"/>
              <a:t>Method Overloading</a:t>
            </a:r>
            <a:r>
              <a:rPr lang="en"/>
              <a:t>.</a:t>
            </a:r>
            <a:endParaRPr/>
          </a:p>
          <a:p>
            <a:pPr indent="0" lvl="0" marL="0" rtl="0" algn="l">
              <a:lnSpc>
                <a:spcPct val="115000"/>
              </a:lnSpc>
              <a:spcBef>
                <a:spcPts val="1200"/>
              </a:spcBef>
              <a:spcAft>
                <a:spcPts val="0"/>
              </a:spcAft>
              <a:buSzPts val="1800"/>
              <a:buNone/>
            </a:pPr>
            <a:r>
              <a:rPr lang="en"/>
              <a:t>If we have to perform only one operation, having same name of the methods increases the readability of the program.</a:t>
            </a:r>
            <a:endParaRPr/>
          </a:p>
          <a:p>
            <a:pPr indent="0" lvl="0" marL="0" rtl="0" algn="l">
              <a:lnSpc>
                <a:spcPct val="115000"/>
              </a:lnSpc>
              <a:spcBef>
                <a:spcPts val="1200"/>
              </a:spcBef>
              <a:spcAft>
                <a:spcPts val="1200"/>
              </a:spcAft>
              <a:buSzPts val="1800"/>
              <a:buNone/>
            </a:pPr>
            <a:r>
              <a:t/>
            </a:r>
            <a:endParaRPr/>
          </a:p>
        </p:txBody>
      </p:sp>
      <p:pic>
        <p:nvPicPr>
          <p:cNvPr id="147" name="Google Shape;147;p11"/>
          <p:cNvPicPr preferRelativeResize="0"/>
          <p:nvPr/>
        </p:nvPicPr>
        <p:blipFill rotWithShape="1">
          <a:blip r:embed="rId3">
            <a:alphaModFix/>
          </a:blip>
          <a:srcRect b="0" l="0" r="0" t="0"/>
          <a:stretch/>
        </p:blipFill>
        <p:spPr>
          <a:xfrm>
            <a:off x="437625" y="2306106"/>
            <a:ext cx="4292525" cy="1703150"/>
          </a:xfrm>
          <a:prstGeom prst="rect">
            <a:avLst/>
          </a:prstGeom>
          <a:noFill/>
          <a:ln>
            <a:noFill/>
          </a:ln>
        </p:spPr>
      </p:pic>
      <p:sp>
        <p:nvSpPr>
          <p:cNvPr id="148" name="Google Shape;148;p11"/>
          <p:cNvSpPr/>
          <p:nvPr/>
        </p:nvSpPr>
        <p:spPr>
          <a:xfrm>
            <a:off x="1389375" y="2725425"/>
            <a:ext cx="576300" cy="352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11"/>
          <p:cNvSpPr/>
          <p:nvPr/>
        </p:nvSpPr>
        <p:spPr>
          <a:xfrm>
            <a:off x="1389375" y="3077625"/>
            <a:ext cx="576300" cy="2667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11"/>
          <p:cNvSpPr/>
          <p:nvPr/>
        </p:nvSpPr>
        <p:spPr>
          <a:xfrm>
            <a:off x="1389375" y="3344325"/>
            <a:ext cx="576300" cy="2667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1"/>
          <p:cNvSpPr/>
          <p:nvPr/>
        </p:nvSpPr>
        <p:spPr>
          <a:xfrm>
            <a:off x="1389375" y="3611025"/>
            <a:ext cx="576300" cy="2667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1"/>
          <p:cNvSpPr/>
          <p:nvPr/>
        </p:nvSpPr>
        <p:spPr>
          <a:xfrm>
            <a:off x="1965675" y="2768175"/>
            <a:ext cx="1494000" cy="2667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1"/>
          <p:cNvSpPr/>
          <p:nvPr/>
        </p:nvSpPr>
        <p:spPr>
          <a:xfrm>
            <a:off x="1965675" y="3056250"/>
            <a:ext cx="1173900" cy="2667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1"/>
          <p:cNvSpPr/>
          <p:nvPr/>
        </p:nvSpPr>
        <p:spPr>
          <a:xfrm>
            <a:off x="1965675" y="3344325"/>
            <a:ext cx="906900" cy="2667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1"/>
          <p:cNvSpPr/>
          <p:nvPr/>
        </p:nvSpPr>
        <p:spPr>
          <a:xfrm>
            <a:off x="1965675" y="3611025"/>
            <a:ext cx="1131000" cy="2667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Explore Math random method</a:t>
            </a:r>
            <a:endParaRPr/>
          </a:p>
        </p:txBody>
      </p:sp>
      <p:sp>
        <p:nvSpPr>
          <p:cNvPr id="161" name="Google Shape;161;p12"/>
          <p:cNvSpPr txBox="1"/>
          <p:nvPr>
            <p:ph idx="1" type="body"/>
          </p:nvPr>
        </p:nvSpPr>
        <p:spPr>
          <a:xfrm>
            <a:off x="311700" y="670225"/>
            <a:ext cx="8520600" cy="42765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solidFill>
                  <a:srgbClr val="000000"/>
                </a:solidFill>
              </a:rPr>
              <a:t>Add the following code to your class.</a:t>
            </a:r>
            <a:endParaRPr sz="1700">
              <a:solidFill>
                <a:srgbClr val="000000"/>
              </a:solidFill>
            </a:endParaRPr>
          </a:p>
          <a:p>
            <a:pPr indent="0" lvl="0" marL="0" rtl="0" algn="l">
              <a:lnSpc>
                <a:spcPct val="115000"/>
              </a:lnSpc>
              <a:spcBef>
                <a:spcPts val="0"/>
              </a:spcBef>
              <a:spcAft>
                <a:spcPts val="0"/>
              </a:spcAft>
              <a:buSzPts val="1800"/>
              <a:buNone/>
            </a:pPr>
            <a:r>
              <a:rPr lang="en" sz="1700">
                <a:solidFill>
                  <a:srgbClr val="000000"/>
                </a:solidFill>
              </a:rPr>
              <a:t>Set a breakpoint and  debug to see what is stored in the variables each time each time.</a:t>
            </a:r>
            <a:endParaRPr sz="1700">
              <a:solidFill>
                <a:srgbClr val="000000"/>
              </a:solidFill>
            </a:endParaRPr>
          </a:p>
        </p:txBody>
      </p:sp>
      <p:sp>
        <p:nvSpPr>
          <p:cNvPr id="162" name="Google Shape;162;p12"/>
          <p:cNvSpPr/>
          <p:nvPr/>
        </p:nvSpPr>
        <p:spPr>
          <a:xfrm>
            <a:off x="5658950" y="2722450"/>
            <a:ext cx="3060600" cy="572700"/>
          </a:xfrm>
          <a:prstGeom prst="cloudCallout">
            <a:avLst>
              <a:gd fmla="val -47290" name="adj1"/>
              <a:gd fmla="val 54902"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is (int) doing?</a:t>
            </a:r>
            <a:endParaRPr b="0" i="0" sz="1400" u="none" cap="none" strike="noStrike">
              <a:solidFill>
                <a:srgbClr val="000000"/>
              </a:solidFill>
              <a:latin typeface="Arial"/>
              <a:ea typeface="Arial"/>
              <a:cs typeface="Arial"/>
              <a:sym typeface="Arial"/>
            </a:endParaRPr>
          </a:p>
        </p:txBody>
      </p:sp>
      <p:pic>
        <p:nvPicPr>
          <p:cNvPr id="163" name="Google Shape;163;p12"/>
          <p:cNvPicPr preferRelativeResize="0"/>
          <p:nvPr/>
        </p:nvPicPr>
        <p:blipFill rotWithShape="1">
          <a:blip r:embed="rId3">
            <a:alphaModFix/>
          </a:blip>
          <a:srcRect b="0" l="0" r="0" t="0"/>
          <a:stretch/>
        </p:blipFill>
        <p:spPr>
          <a:xfrm>
            <a:off x="3372675" y="1599475"/>
            <a:ext cx="5346881" cy="739200"/>
          </a:xfrm>
          <a:prstGeom prst="rect">
            <a:avLst/>
          </a:prstGeom>
          <a:noFill/>
          <a:ln>
            <a:noFill/>
          </a:ln>
        </p:spPr>
      </p:pic>
      <p:pic>
        <p:nvPicPr>
          <p:cNvPr id="164" name="Google Shape;164;p12"/>
          <p:cNvPicPr preferRelativeResize="0"/>
          <p:nvPr/>
        </p:nvPicPr>
        <p:blipFill rotWithShape="1">
          <a:blip r:embed="rId4">
            <a:alphaModFix/>
          </a:blip>
          <a:srcRect b="0" l="0" r="0" t="0"/>
          <a:stretch/>
        </p:blipFill>
        <p:spPr>
          <a:xfrm>
            <a:off x="413250" y="1677387"/>
            <a:ext cx="2728125" cy="441075"/>
          </a:xfrm>
          <a:prstGeom prst="rect">
            <a:avLst/>
          </a:prstGeom>
          <a:noFill/>
          <a:ln>
            <a:noFill/>
          </a:ln>
        </p:spPr>
      </p:pic>
      <p:sp>
        <p:nvSpPr>
          <p:cNvPr id="165" name="Google Shape;165;p12"/>
          <p:cNvSpPr txBox="1"/>
          <p:nvPr/>
        </p:nvSpPr>
        <p:spPr>
          <a:xfrm>
            <a:off x="413250" y="2356188"/>
            <a:ext cx="7090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00"/>
              <a:buFont typeface="Arial"/>
              <a:buNone/>
            </a:pPr>
            <a:r>
              <a:rPr b="0" i="0" lang="en" sz="1600" u="none" cap="none" strike="noStrike">
                <a:solidFill>
                  <a:schemeClr val="dk1"/>
                </a:solidFill>
                <a:latin typeface="Arial"/>
                <a:ea typeface="Arial"/>
                <a:cs typeface="Arial"/>
                <a:sym typeface="Arial"/>
              </a:rPr>
              <a:t>Using the Math class random method to generate random numbers.</a:t>
            </a:r>
            <a:endParaRPr b="0" i="0" sz="1400" u="none" cap="none" strike="noStrike">
              <a:solidFill>
                <a:schemeClr val="dk1"/>
              </a:solidFill>
              <a:latin typeface="Arial"/>
              <a:ea typeface="Arial"/>
              <a:cs typeface="Arial"/>
              <a:sym typeface="Arial"/>
            </a:endParaRPr>
          </a:p>
        </p:txBody>
      </p:sp>
      <p:sp>
        <p:nvSpPr>
          <p:cNvPr id="166" name="Google Shape;166;p12"/>
          <p:cNvSpPr/>
          <p:nvPr/>
        </p:nvSpPr>
        <p:spPr>
          <a:xfrm>
            <a:off x="311700" y="3125600"/>
            <a:ext cx="5294400" cy="18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 sz="2000">
                <a:solidFill>
                  <a:srgbClr val="7F0055"/>
                </a:solidFill>
                <a:highlight>
                  <a:srgbClr val="FFFFFF"/>
                </a:highlight>
              </a:rPr>
              <a:t>double</a:t>
            </a:r>
            <a:r>
              <a:rPr lang="en" sz="2000">
                <a:solidFill>
                  <a:schemeClr val="dk1"/>
                </a:solidFill>
                <a:highlight>
                  <a:srgbClr val="FFFFFF"/>
                </a:highlight>
              </a:rPr>
              <a:t> </a:t>
            </a:r>
            <a:r>
              <a:rPr lang="en" sz="2000">
                <a:solidFill>
                  <a:srgbClr val="6A3E3E"/>
                </a:solidFill>
                <a:highlight>
                  <a:srgbClr val="F0D8A8"/>
                </a:highlight>
              </a:rPr>
              <a:t>randomDouble</a:t>
            </a:r>
            <a:r>
              <a:rPr lang="en" sz="2000">
                <a:solidFill>
                  <a:schemeClr val="dk1"/>
                </a:solidFill>
                <a:highlight>
                  <a:srgbClr val="FFFFFF"/>
                </a:highlight>
              </a:rPr>
              <a:t> = Math.</a:t>
            </a:r>
            <a:r>
              <a:rPr i="1" lang="en" sz="2000">
                <a:solidFill>
                  <a:schemeClr val="dk1"/>
                </a:solidFill>
                <a:highlight>
                  <a:srgbClr val="FFFFFF"/>
                </a:highlight>
              </a:rPr>
              <a:t>random</a:t>
            </a:r>
            <a:r>
              <a:rPr lang="en" sz="2000">
                <a:solidFill>
                  <a:schemeClr val="dk1"/>
                </a:solidFill>
                <a:highlight>
                  <a:srgbClr val="FFFFFF"/>
                </a:highlight>
              </a:rPr>
              <a:t>();</a:t>
            </a:r>
            <a:endParaRPr sz="20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b="1" lang="en" sz="2000">
                <a:solidFill>
                  <a:srgbClr val="7F0055"/>
                </a:solidFill>
                <a:highlight>
                  <a:srgbClr val="FFFFFF"/>
                </a:highlight>
              </a:rPr>
              <a:t>int</a:t>
            </a:r>
            <a:r>
              <a:rPr lang="en" sz="2000">
                <a:solidFill>
                  <a:schemeClr val="dk1"/>
                </a:solidFill>
                <a:highlight>
                  <a:srgbClr val="FFFFFF"/>
                </a:highlight>
              </a:rPr>
              <a:t> </a:t>
            </a:r>
            <a:r>
              <a:rPr lang="en" sz="2000">
                <a:solidFill>
                  <a:srgbClr val="6A3E3E"/>
                </a:solidFill>
                <a:highlight>
                  <a:srgbClr val="FFFFFF"/>
                </a:highlight>
              </a:rPr>
              <a:t>randomInt</a:t>
            </a:r>
            <a:r>
              <a:rPr lang="en" sz="2000">
                <a:solidFill>
                  <a:schemeClr val="dk1"/>
                </a:solidFill>
                <a:highlight>
                  <a:srgbClr val="FFFFFF"/>
                </a:highlight>
              </a:rPr>
              <a:t> = (</a:t>
            </a:r>
            <a:r>
              <a:rPr b="1" lang="en" sz="2000">
                <a:solidFill>
                  <a:srgbClr val="7F0055"/>
                </a:solidFill>
                <a:highlight>
                  <a:srgbClr val="FFFFFF"/>
                </a:highlight>
              </a:rPr>
              <a:t>int</a:t>
            </a:r>
            <a:r>
              <a:rPr lang="en" sz="2000">
                <a:solidFill>
                  <a:schemeClr val="dk1"/>
                </a:solidFill>
                <a:highlight>
                  <a:srgbClr val="FFFFFF"/>
                </a:highlight>
              </a:rPr>
              <a:t>)</a:t>
            </a:r>
            <a:r>
              <a:rPr lang="en" sz="2000">
                <a:solidFill>
                  <a:srgbClr val="6A3E3E"/>
                </a:solidFill>
                <a:highlight>
                  <a:srgbClr val="D4D4D4"/>
                </a:highlight>
              </a:rPr>
              <a:t>randomDouble</a:t>
            </a:r>
            <a:r>
              <a:rPr lang="en" sz="2000">
                <a:solidFill>
                  <a:schemeClr val="dk1"/>
                </a:solidFill>
                <a:highlight>
                  <a:srgbClr val="FFFFFF"/>
                </a:highlight>
              </a:rPr>
              <a:t>;</a:t>
            </a:r>
            <a:endParaRPr sz="20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2000">
                <a:solidFill>
                  <a:srgbClr val="6A3E3E"/>
                </a:solidFill>
                <a:highlight>
                  <a:srgbClr val="FFFFFF"/>
                </a:highlight>
              </a:rPr>
              <a:t>randomInt</a:t>
            </a:r>
            <a:r>
              <a:rPr lang="en" sz="2000">
                <a:solidFill>
                  <a:schemeClr val="dk1"/>
                </a:solidFill>
                <a:highlight>
                  <a:srgbClr val="FFFFFF"/>
                </a:highlight>
              </a:rPr>
              <a:t> = (</a:t>
            </a:r>
            <a:r>
              <a:rPr b="1" lang="en" sz="2000">
                <a:solidFill>
                  <a:srgbClr val="7F0055"/>
                </a:solidFill>
                <a:highlight>
                  <a:srgbClr val="FFFFFF"/>
                </a:highlight>
              </a:rPr>
              <a:t>int</a:t>
            </a:r>
            <a:r>
              <a:rPr lang="en" sz="2000">
                <a:solidFill>
                  <a:schemeClr val="dk1"/>
                </a:solidFill>
                <a:highlight>
                  <a:srgbClr val="FFFFFF"/>
                </a:highlight>
              </a:rPr>
              <a:t>)(</a:t>
            </a:r>
            <a:r>
              <a:rPr lang="en" sz="2000">
                <a:solidFill>
                  <a:srgbClr val="6A3E3E"/>
                </a:solidFill>
                <a:highlight>
                  <a:srgbClr val="D4D4D4"/>
                </a:highlight>
              </a:rPr>
              <a:t>randomDouble</a:t>
            </a:r>
            <a:r>
              <a:rPr lang="en" sz="2000">
                <a:solidFill>
                  <a:schemeClr val="dk1"/>
                </a:solidFill>
                <a:highlight>
                  <a:srgbClr val="FFFFFF"/>
                </a:highlight>
              </a:rPr>
              <a:t> * 10);</a:t>
            </a:r>
            <a:endParaRPr sz="2000">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sz="2000">
                <a:solidFill>
                  <a:srgbClr val="6A3E3E"/>
                </a:solidFill>
                <a:highlight>
                  <a:srgbClr val="FFFFFF"/>
                </a:highlight>
              </a:rPr>
              <a:t>randomInt</a:t>
            </a:r>
            <a:r>
              <a:rPr lang="en" sz="2000">
                <a:solidFill>
                  <a:schemeClr val="dk1"/>
                </a:solidFill>
                <a:highlight>
                  <a:srgbClr val="FFFFFF"/>
                </a:highlight>
              </a:rPr>
              <a:t> = (</a:t>
            </a:r>
            <a:r>
              <a:rPr b="1" lang="en" sz="2000">
                <a:solidFill>
                  <a:srgbClr val="7F0055"/>
                </a:solidFill>
                <a:highlight>
                  <a:srgbClr val="FFFFFF"/>
                </a:highlight>
              </a:rPr>
              <a:t>int</a:t>
            </a:r>
            <a:r>
              <a:rPr lang="en" sz="2000">
                <a:solidFill>
                  <a:schemeClr val="dk1"/>
                </a:solidFill>
                <a:highlight>
                  <a:srgbClr val="FFFFFF"/>
                </a:highlight>
              </a:rPr>
              <a:t>)(</a:t>
            </a:r>
            <a:r>
              <a:rPr lang="en" sz="2000">
                <a:solidFill>
                  <a:srgbClr val="6A3E3E"/>
                </a:solidFill>
                <a:highlight>
                  <a:srgbClr val="D4D4D4"/>
                </a:highlight>
              </a:rPr>
              <a:t>randomDouble</a:t>
            </a:r>
            <a:r>
              <a:rPr lang="en" sz="2000">
                <a:solidFill>
                  <a:schemeClr val="dk1"/>
                </a:solidFill>
                <a:highlight>
                  <a:srgbClr val="FFFFFF"/>
                </a:highlight>
              </a:rPr>
              <a:t> * 10 + 1);</a:t>
            </a:r>
            <a:endParaRPr sz="2000">
              <a:solidFill>
                <a:schemeClr val="dk1"/>
              </a:solidFill>
              <a:highlight>
                <a:srgbClr val="FFFFFF"/>
              </a:highlight>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269450" y="1387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Debugging and Stepping Through Each Line of Code</a:t>
            </a:r>
            <a:endParaRPr/>
          </a:p>
        </p:txBody>
      </p:sp>
      <p:sp>
        <p:nvSpPr>
          <p:cNvPr id="172" name="Google Shape;172;p14"/>
          <p:cNvSpPr txBox="1"/>
          <p:nvPr>
            <p:ph idx="1" type="body"/>
          </p:nvPr>
        </p:nvSpPr>
        <p:spPr>
          <a:xfrm>
            <a:off x="132750" y="679600"/>
            <a:ext cx="8520600" cy="43131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800"/>
              <a:buNone/>
            </a:pPr>
            <a:r>
              <a:rPr lang="en" sz="1400">
                <a:solidFill>
                  <a:schemeClr val="dk1"/>
                </a:solidFill>
              </a:rPr>
              <a:t>Using the debugger is an important skill to help you not only fix bugs but understand what the code is doing. It allows you to step through each line of code and see what is being stored in the variables.  Resources: </a:t>
            </a:r>
            <a:r>
              <a:rPr lang="en" sz="1400" u="sng">
                <a:solidFill>
                  <a:schemeClr val="hlink"/>
                </a:solidFill>
                <a:hlinkClick r:id="rId3"/>
              </a:rPr>
              <a:t>Using Eclipse Debugger</a:t>
            </a:r>
            <a:r>
              <a:rPr lang="en" sz="1400">
                <a:solidFill>
                  <a:schemeClr val="dk1"/>
                </a:solidFill>
              </a:rPr>
              <a:t> and  </a:t>
            </a:r>
            <a:r>
              <a:rPr lang="en" sz="1400" u="sng">
                <a:solidFill>
                  <a:schemeClr val="hlink"/>
                </a:solidFill>
                <a:hlinkClick r:id="rId4"/>
              </a:rPr>
              <a:t>Debugging in Eclipse Documentation</a:t>
            </a:r>
            <a:r>
              <a:rPr lang="en" sz="1400">
                <a:solidFill>
                  <a:schemeClr val="dk1"/>
                </a:solidFill>
              </a:rPr>
              <a:t> </a:t>
            </a:r>
            <a:endParaRPr sz="1400">
              <a:solidFill>
                <a:schemeClr val="dk1"/>
              </a:solidFill>
            </a:endParaRPr>
          </a:p>
          <a:p>
            <a:pPr indent="0" lvl="0" marL="0" rtl="0" algn="l">
              <a:lnSpc>
                <a:spcPct val="105000"/>
              </a:lnSpc>
              <a:spcBef>
                <a:spcPts val="1200"/>
              </a:spcBef>
              <a:spcAft>
                <a:spcPts val="0"/>
              </a:spcAft>
              <a:buSzPts val="1800"/>
              <a:buNone/>
            </a:pPr>
            <a:r>
              <a:rPr lang="en" sz="1400">
                <a:solidFill>
                  <a:schemeClr val="dk1"/>
                </a:solidFill>
              </a:rPr>
              <a:t>1. Double click next to the line number you want to pause to step through code </a:t>
            </a:r>
            <a:endParaRPr sz="1400">
              <a:solidFill>
                <a:schemeClr val="dk1"/>
              </a:solidFill>
            </a:endParaRPr>
          </a:p>
          <a:p>
            <a:pPr indent="0" lvl="0" marL="0" rtl="0" algn="l">
              <a:lnSpc>
                <a:spcPct val="105000"/>
              </a:lnSpc>
              <a:spcBef>
                <a:spcPts val="1200"/>
              </a:spcBef>
              <a:spcAft>
                <a:spcPts val="0"/>
              </a:spcAft>
              <a:buSzPts val="1800"/>
              <a:buNone/>
            </a:pPr>
            <a:r>
              <a:t/>
            </a:r>
            <a:endParaRPr sz="1400">
              <a:solidFill>
                <a:schemeClr val="dk1"/>
              </a:solidFill>
            </a:endParaRPr>
          </a:p>
          <a:p>
            <a:pPr indent="0" lvl="0" marL="0" rtl="0" algn="l">
              <a:lnSpc>
                <a:spcPct val="105000"/>
              </a:lnSpc>
              <a:spcBef>
                <a:spcPts val="1200"/>
              </a:spcBef>
              <a:spcAft>
                <a:spcPts val="0"/>
              </a:spcAft>
              <a:buSzPts val="1800"/>
              <a:buNone/>
            </a:pPr>
            <a:r>
              <a:t/>
            </a:r>
            <a:endParaRPr sz="400">
              <a:solidFill>
                <a:schemeClr val="dk1"/>
              </a:solidFill>
            </a:endParaRPr>
          </a:p>
          <a:p>
            <a:pPr indent="0" lvl="0" marL="0" rtl="0" algn="l">
              <a:lnSpc>
                <a:spcPct val="105000"/>
              </a:lnSpc>
              <a:spcBef>
                <a:spcPts val="1200"/>
              </a:spcBef>
              <a:spcAft>
                <a:spcPts val="0"/>
              </a:spcAft>
              <a:buSzPts val="1800"/>
              <a:buNone/>
            </a:pPr>
            <a:r>
              <a:rPr lang="en" sz="1400">
                <a:solidFill>
                  <a:schemeClr val="dk1"/>
                </a:solidFill>
              </a:rPr>
              <a:t>2. Click debug button and if asked switch to debug perspective</a:t>
            </a:r>
            <a:r>
              <a:rPr lang="en" sz="1400"/>
              <a:t> c</a:t>
            </a:r>
            <a:r>
              <a:rPr lang="en" sz="1400">
                <a:solidFill>
                  <a:schemeClr val="dk1"/>
                </a:solidFill>
              </a:rPr>
              <a:t>heck remember my decision</a:t>
            </a:r>
            <a:endParaRPr sz="1400">
              <a:solidFill>
                <a:schemeClr val="dk1"/>
              </a:solidFill>
            </a:endParaRPr>
          </a:p>
          <a:p>
            <a:pPr indent="0" lvl="0" marL="0" rtl="0" algn="l">
              <a:lnSpc>
                <a:spcPct val="105000"/>
              </a:lnSpc>
              <a:spcBef>
                <a:spcPts val="1200"/>
              </a:spcBef>
              <a:spcAft>
                <a:spcPts val="0"/>
              </a:spcAft>
              <a:buSzPts val="1800"/>
              <a:buNone/>
            </a:pPr>
            <a:r>
              <a:t/>
            </a:r>
            <a:endParaRPr sz="1400">
              <a:solidFill>
                <a:schemeClr val="dk1"/>
              </a:solidFill>
            </a:endParaRPr>
          </a:p>
          <a:p>
            <a:pPr indent="0" lvl="0" marL="0" rtl="0" algn="l">
              <a:lnSpc>
                <a:spcPct val="105000"/>
              </a:lnSpc>
              <a:spcBef>
                <a:spcPts val="1200"/>
              </a:spcBef>
              <a:spcAft>
                <a:spcPts val="0"/>
              </a:spcAft>
              <a:buSzPts val="1800"/>
              <a:buNone/>
            </a:pPr>
            <a:r>
              <a:rPr lang="en" sz="1400">
                <a:solidFill>
                  <a:schemeClr val="dk1"/>
                </a:solidFill>
              </a:rPr>
              <a:t>3. You will see the statement highlighted to show what statement you will start stepping through.</a:t>
            </a:r>
            <a:endParaRPr sz="1400">
              <a:solidFill>
                <a:schemeClr val="dk1"/>
              </a:solidFill>
            </a:endParaRPr>
          </a:p>
          <a:p>
            <a:pPr indent="0" lvl="0" marL="0" rtl="0" algn="l">
              <a:lnSpc>
                <a:spcPct val="105000"/>
              </a:lnSpc>
              <a:spcBef>
                <a:spcPts val="1200"/>
              </a:spcBef>
              <a:spcAft>
                <a:spcPts val="0"/>
              </a:spcAft>
              <a:buSzPts val="1800"/>
              <a:buNone/>
            </a:pPr>
            <a:r>
              <a:t/>
            </a:r>
            <a:endParaRPr sz="1400"/>
          </a:p>
          <a:p>
            <a:pPr indent="0" lvl="0" marL="0" rtl="0" algn="l">
              <a:lnSpc>
                <a:spcPct val="105000"/>
              </a:lnSpc>
              <a:spcBef>
                <a:spcPts val="1200"/>
              </a:spcBef>
              <a:spcAft>
                <a:spcPts val="1200"/>
              </a:spcAft>
              <a:buSzPts val="1800"/>
              <a:buNone/>
            </a:pPr>
            <a:r>
              <a:t/>
            </a:r>
            <a:endParaRPr sz="1400"/>
          </a:p>
        </p:txBody>
      </p:sp>
      <p:pic>
        <p:nvPicPr>
          <p:cNvPr id="173" name="Google Shape;173;p14"/>
          <p:cNvPicPr preferRelativeResize="0"/>
          <p:nvPr/>
        </p:nvPicPr>
        <p:blipFill rotWithShape="1">
          <a:blip r:embed="rId5">
            <a:alphaModFix/>
          </a:blip>
          <a:srcRect b="84365" l="0" r="83166" t="0"/>
          <a:stretch/>
        </p:blipFill>
        <p:spPr>
          <a:xfrm>
            <a:off x="173823" y="2862050"/>
            <a:ext cx="723299" cy="315250"/>
          </a:xfrm>
          <a:prstGeom prst="rect">
            <a:avLst/>
          </a:prstGeom>
          <a:noFill/>
          <a:ln>
            <a:noFill/>
          </a:ln>
        </p:spPr>
      </p:pic>
      <p:sp>
        <p:nvSpPr>
          <p:cNvPr id="174" name="Google Shape;174;p14"/>
          <p:cNvSpPr/>
          <p:nvPr/>
        </p:nvSpPr>
        <p:spPr>
          <a:xfrm>
            <a:off x="456075" y="2862050"/>
            <a:ext cx="321600" cy="269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p14"/>
          <p:cNvPicPr preferRelativeResize="0"/>
          <p:nvPr/>
        </p:nvPicPr>
        <p:blipFill rotWithShape="1">
          <a:blip r:embed="rId6">
            <a:alphaModFix/>
          </a:blip>
          <a:srcRect b="0" l="0" r="0" t="0"/>
          <a:stretch/>
        </p:blipFill>
        <p:spPr>
          <a:xfrm>
            <a:off x="1430200" y="1951350"/>
            <a:ext cx="5238400" cy="503675"/>
          </a:xfrm>
          <a:prstGeom prst="rect">
            <a:avLst/>
          </a:prstGeom>
          <a:noFill/>
          <a:ln>
            <a:noFill/>
          </a:ln>
        </p:spPr>
      </p:pic>
      <p:sp>
        <p:nvSpPr>
          <p:cNvPr id="176" name="Google Shape;176;p14"/>
          <p:cNvSpPr/>
          <p:nvPr/>
        </p:nvSpPr>
        <p:spPr>
          <a:xfrm>
            <a:off x="1293350" y="1951350"/>
            <a:ext cx="635400" cy="2241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7" name="Google Shape;177;p14"/>
          <p:cNvPicPr preferRelativeResize="0"/>
          <p:nvPr/>
        </p:nvPicPr>
        <p:blipFill rotWithShape="1">
          <a:blip r:embed="rId7">
            <a:alphaModFix/>
          </a:blip>
          <a:srcRect b="0" l="0" r="0" t="0"/>
          <a:stretch/>
        </p:blipFill>
        <p:spPr>
          <a:xfrm>
            <a:off x="210998" y="3760426"/>
            <a:ext cx="6180976" cy="1232275"/>
          </a:xfrm>
          <a:prstGeom prst="rect">
            <a:avLst/>
          </a:prstGeom>
          <a:noFill/>
          <a:ln>
            <a:noFill/>
          </a:ln>
        </p:spPr>
      </p:pic>
      <p:sp>
        <p:nvSpPr>
          <p:cNvPr id="178" name="Google Shape;178;p14"/>
          <p:cNvSpPr/>
          <p:nvPr/>
        </p:nvSpPr>
        <p:spPr>
          <a:xfrm>
            <a:off x="6489175" y="3857625"/>
            <a:ext cx="2407200" cy="912000"/>
          </a:xfrm>
          <a:prstGeom prst="leftArrowCallout">
            <a:avLst>
              <a:gd fmla="val 25000" name="adj1"/>
              <a:gd fmla="val 25000" name="adj2"/>
              <a:gd fmla="val 25000" name="adj3"/>
              <a:gd fmla="val 7763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There should be a window to see the variables. </a:t>
            </a:r>
            <a:endParaRPr b="0" i="0" sz="1200" u="none" cap="none" strike="noStrike">
              <a:solidFill>
                <a:srgbClr val="000000"/>
              </a:solidFill>
              <a:latin typeface="Arial"/>
              <a:ea typeface="Arial"/>
              <a:cs typeface="Arial"/>
              <a:sym typeface="Arial"/>
            </a:endParaRPr>
          </a:p>
        </p:txBody>
      </p:sp>
      <p:pic>
        <p:nvPicPr>
          <p:cNvPr id="179" name="Google Shape;179;p14"/>
          <p:cNvPicPr preferRelativeResize="0"/>
          <p:nvPr/>
        </p:nvPicPr>
        <p:blipFill rotWithShape="1">
          <a:blip r:embed="rId8">
            <a:alphaModFix/>
          </a:blip>
          <a:srcRect b="0" l="0" r="0" t="0"/>
          <a:stretch/>
        </p:blipFill>
        <p:spPr>
          <a:xfrm>
            <a:off x="7179147" y="1682677"/>
            <a:ext cx="1964853" cy="761450"/>
          </a:xfrm>
          <a:prstGeom prst="rect">
            <a:avLst/>
          </a:prstGeom>
          <a:noFill/>
          <a:ln>
            <a:noFill/>
          </a:ln>
        </p:spPr>
      </p:pic>
      <p:sp>
        <p:nvSpPr>
          <p:cNvPr id="180" name="Google Shape;180;p14"/>
          <p:cNvSpPr/>
          <p:nvPr/>
        </p:nvSpPr>
        <p:spPr>
          <a:xfrm rot="-6467922">
            <a:off x="7414787" y="2439666"/>
            <a:ext cx="521144" cy="269064"/>
          </a:xfrm>
          <a:prstGeom prst="rightArrow">
            <a:avLst>
              <a:gd fmla="val 50000" name="adj1"/>
              <a:gd fmla="val 50000" name="adj2"/>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269450" y="1387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Debugging Part 2</a:t>
            </a:r>
            <a:endParaRPr/>
          </a:p>
        </p:txBody>
      </p:sp>
      <p:sp>
        <p:nvSpPr>
          <p:cNvPr id="186" name="Google Shape;186;p15"/>
          <p:cNvSpPr txBox="1"/>
          <p:nvPr>
            <p:ph idx="1" type="body"/>
          </p:nvPr>
        </p:nvSpPr>
        <p:spPr>
          <a:xfrm>
            <a:off x="142700" y="711450"/>
            <a:ext cx="6009900" cy="43131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800"/>
              <a:buNone/>
            </a:pPr>
            <a:r>
              <a:rPr lang="en" sz="1400">
                <a:solidFill>
                  <a:schemeClr val="dk1"/>
                </a:solidFill>
              </a:rPr>
              <a:t>4. Now you can step through program</a:t>
            </a:r>
            <a:r>
              <a:rPr lang="en" sz="1400"/>
              <a:t> using step over</a:t>
            </a:r>
            <a:r>
              <a:rPr lang="en" sz="1400">
                <a:solidFill>
                  <a:schemeClr val="dk1"/>
                </a:solidFill>
              </a:rPr>
              <a:t> </a:t>
            </a:r>
            <a:endParaRPr sz="1400">
              <a:solidFill>
                <a:schemeClr val="dk1"/>
              </a:solidFill>
            </a:endParaRPr>
          </a:p>
          <a:p>
            <a:pPr indent="0" lvl="0" marL="0" rtl="0" algn="l">
              <a:lnSpc>
                <a:spcPct val="105000"/>
              </a:lnSpc>
              <a:spcBef>
                <a:spcPts val="1200"/>
              </a:spcBef>
              <a:spcAft>
                <a:spcPts val="0"/>
              </a:spcAft>
              <a:buSzPts val="1800"/>
              <a:buNone/>
            </a:pPr>
            <a:r>
              <a:rPr lang="en" sz="1400">
                <a:solidFill>
                  <a:schemeClr val="dk1"/>
                </a:solidFill>
              </a:rPr>
              <a:t>5. Notice what happens after you execute</a:t>
            </a:r>
            <a:endParaRPr sz="1400">
              <a:solidFill>
                <a:schemeClr val="dk1"/>
              </a:solidFill>
            </a:endParaRPr>
          </a:p>
          <a:p>
            <a:pPr indent="0" lvl="0" marL="0" rtl="0" algn="l">
              <a:lnSpc>
                <a:spcPct val="105000"/>
              </a:lnSpc>
              <a:spcBef>
                <a:spcPts val="1200"/>
              </a:spcBef>
              <a:spcAft>
                <a:spcPts val="0"/>
              </a:spcAft>
              <a:buSzPts val="1800"/>
              <a:buNone/>
            </a:pPr>
            <a:r>
              <a:t/>
            </a:r>
            <a:endParaRPr sz="1400">
              <a:solidFill>
                <a:schemeClr val="dk1"/>
              </a:solidFill>
            </a:endParaRPr>
          </a:p>
          <a:p>
            <a:pPr indent="0" lvl="0" marL="0" rtl="0" algn="l">
              <a:lnSpc>
                <a:spcPct val="105000"/>
              </a:lnSpc>
              <a:spcBef>
                <a:spcPts val="1200"/>
              </a:spcBef>
              <a:spcAft>
                <a:spcPts val="0"/>
              </a:spcAft>
              <a:buSzPts val="1800"/>
              <a:buNone/>
            </a:pPr>
            <a:r>
              <a:rPr lang="en" sz="1400">
                <a:solidFill>
                  <a:schemeClr val="dk1"/>
                </a:solidFill>
              </a:rPr>
              <a:t>6. A variable was create in memory and  assigned 4.</a:t>
            </a:r>
            <a:endParaRPr sz="1400">
              <a:solidFill>
                <a:schemeClr val="dk1"/>
              </a:solidFill>
            </a:endParaRPr>
          </a:p>
          <a:p>
            <a:pPr indent="0" lvl="0" marL="0" rtl="0" algn="l">
              <a:lnSpc>
                <a:spcPct val="105000"/>
              </a:lnSpc>
              <a:spcBef>
                <a:spcPts val="1200"/>
              </a:spcBef>
              <a:spcAft>
                <a:spcPts val="0"/>
              </a:spcAft>
              <a:buSzPts val="1800"/>
              <a:buNone/>
            </a:pPr>
            <a:r>
              <a:t/>
            </a:r>
            <a:endParaRPr sz="1400">
              <a:solidFill>
                <a:schemeClr val="dk1"/>
              </a:solidFill>
            </a:endParaRPr>
          </a:p>
          <a:p>
            <a:pPr indent="0" lvl="0" marL="0" rtl="0" algn="l">
              <a:lnSpc>
                <a:spcPct val="105000"/>
              </a:lnSpc>
              <a:spcBef>
                <a:spcPts val="1200"/>
              </a:spcBef>
              <a:spcAft>
                <a:spcPts val="1200"/>
              </a:spcAft>
              <a:buSzPts val="1800"/>
              <a:buNone/>
            </a:pPr>
            <a:r>
              <a:rPr lang="en" sz="1400">
                <a:solidFill>
                  <a:schemeClr val="dk1"/>
                </a:solidFill>
              </a:rPr>
              <a:t>7. Continue stepping until you get to the if statement to see the condition and what code runs. Run the program until number1 &lt; number2 is true and notice the temp variable is created. Watch the variable window to see what happens when you exit the if block.  </a:t>
            </a:r>
            <a:endParaRPr sz="1400">
              <a:solidFill>
                <a:schemeClr val="dk1"/>
              </a:solidFill>
            </a:endParaRPr>
          </a:p>
        </p:txBody>
      </p:sp>
      <p:pic>
        <p:nvPicPr>
          <p:cNvPr id="187" name="Google Shape;187;p15"/>
          <p:cNvPicPr preferRelativeResize="0"/>
          <p:nvPr/>
        </p:nvPicPr>
        <p:blipFill rotWithShape="1">
          <a:blip r:embed="rId3">
            <a:alphaModFix/>
          </a:blip>
          <a:srcRect b="0" l="0" r="0" t="0"/>
          <a:stretch/>
        </p:blipFill>
        <p:spPr>
          <a:xfrm>
            <a:off x="5310950" y="401675"/>
            <a:ext cx="1029200" cy="572700"/>
          </a:xfrm>
          <a:prstGeom prst="rect">
            <a:avLst/>
          </a:prstGeom>
          <a:noFill/>
          <a:ln>
            <a:noFill/>
          </a:ln>
        </p:spPr>
      </p:pic>
      <p:pic>
        <p:nvPicPr>
          <p:cNvPr id="188" name="Google Shape;188;p15"/>
          <p:cNvPicPr preferRelativeResize="0"/>
          <p:nvPr/>
        </p:nvPicPr>
        <p:blipFill rotWithShape="1">
          <a:blip r:embed="rId4">
            <a:alphaModFix/>
          </a:blip>
          <a:srcRect b="0" l="0" r="0" t="0"/>
          <a:stretch/>
        </p:blipFill>
        <p:spPr>
          <a:xfrm>
            <a:off x="3777625" y="1109775"/>
            <a:ext cx="4391100" cy="339525"/>
          </a:xfrm>
          <a:prstGeom prst="rect">
            <a:avLst/>
          </a:prstGeom>
          <a:noFill/>
          <a:ln>
            <a:noFill/>
          </a:ln>
        </p:spPr>
      </p:pic>
      <p:pic>
        <p:nvPicPr>
          <p:cNvPr id="189" name="Google Shape;189;p15"/>
          <p:cNvPicPr preferRelativeResize="0"/>
          <p:nvPr/>
        </p:nvPicPr>
        <p:blipFill rotWithShape="1">
          <a:blip r:embed="rId5">
            <a:alphaModFix/>
          </a:blip>
          <a:srcRect b="0" l="0" r="0" t="0"/>
          <a:stretch/>
        </p:blipFill>
        <p:spPr>
          <a:xfrm>
            <a:off x="4713575" y="1584700"/>
            <a:ext cx="2817604" cy="925863"/>
          </a:xfrm>
          <a:prstGeom prst="rect">
            <a:avLst/>
          </a:prstGeom>
          <a:noFill/>
          <a:ln>
            <a:noFill/>
          </a:ln>
        </p:spPr>
      </p:pic>
      <p:pic>
        <p:nvPicPr>
          <p:cNvPr id="190" name="Google Shape;190;p15"/>
          <p:cNvPicPr preferRelativeResize="0"/>
          <p:nvPr/>
        </p:nvPicPr>
        <p:blipFill rotWithShape="1">
          <a:blip r:embed="rId6">
            <a:alphaModFix/>
          </a:blip>
          <a:srcRect b="0" l="0" r="0" t="0"/>
          <a:stretch/>
        </p:blipFill>
        <p:spPr>
          <a:xfrm>
            <a:off x="6818963" y="555200"/>
            <a:ext cx="1714500" cy="419100"/>
          </a:xfrm>
          <a:prstGeom prst="rect">
            <a:avLst/>
          </a:prstGeom>
          <a:noFill/>
          <a:ln>
            <a:noFill/>
          </a:ln>
        </p:spPr>
      </p:pic>
      <p:pic>
        <p:nvPicPr>
          <p:cNvPr id="191" name="Google Shape;191;p15"/>
          <p:cNvPicPr preferRelativeResize="0"/>
          <p:nvPr/>
        </p:nvPicPr>
        <p:blipFill rotWithShape="1">
          <a:blip r:embed="rId7">
            <a:alphaModFix/>
          </a:blip>
          <a:srcRect b="0" l="0" r="0" t="0"/>
          <a:stretch/>
        </p:blipFill>
        <p:spPr>
          <a:xfrm>
            <a:off x="6237175" y="2804150"/>
            <a:ext cx="2552875" cy="1127400"/>
          </a:xfrm>
          <a:prstGeom prst="rect">
            <a:avLst/>
          </a:prstGeom>
          <a:noFill/>
          <a:ln>
            <a:noFill/>
          </a:ln>
        </p:spPr>
      </p:pic>
      <p:sp>
        <p:nvSpPr>
          <p:cNvPr id="192" name="Google Shape;192;p15"/>
          <p:cNvSpPr/>
          <p:nvPr/>
        </p:nvSpPr>
        <p:spPr>
          <a:xfrm>
            <a:off x="3729800" y="3349250"/>
            <a:ext cx="1714500" cy="635400"/>
          </a:xfrm>
          <a:prstGeom prst="cloudCallout">
            <a:avLst>
              <a:gd fmla="val -55660" name="adj1"/>
              <a:gd fmla="val -28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Can you explain?</a:t>
            </a:r>
            <a:endParaRPr b="0" i="0" sz="1200" u="none" cap="none" strike="noStrike">
              <a:solidFill>
                <a:srgbClr val="000000"/>
              </a:solidFill>
              <a:latin typeface="Arial"/>
              <a:ea typeface="Arial"/>
              <a:cs typeface="Arial"/>
              <a:sym typeface="Arial"/>
            </a:endParaRPr>
          </a:p>
        </p:txBody>
      </p:sp>
      <p:pic>
        <p:nvPicPr>
          <p:cNvPr id="193" name="Google Shape;193;p15"/>
          <p:cNvPicPr preferRelativeResize="0"/>
          <p:nvPr/>
        </p:nvPicPr>
        <p:blipFill rotWithShape="1">
          <a:blip r:embed="rId8">
            <a:alphaModFix/>
          </a:blip>
          <a:srcRect b="0" l="0" r="0" t="0"/>
          <a:stretch/>
        </p:blipFill>
        <p:spPr>
          <a:xfrm>
            <a:off x="403275" y="3843900"/>
            <a:ext cx="2243225" cy="1180650"/>
          </a:xfrm>
          <a:prstGeom prst="rect">
            <a:avLst/>
          </a:prstGeom>
          <a:noFill/>
          <a:ln>
            <a:noFill/>
          </a:ln>
        </p:spPr>
      </p:pic>
      <p:sp>
        <p:nvSpPr>
          <p:cNvPr id="194" name="Google Shape;194;p15"/>
          <p:cNvSpPr/>
          <p:nvPr/>
        </p:nvSpPr>
        <p:spPr>
          <a:xfrm>
            <a:off x="2788550" y="4194050"/>
            <a:ext cx="2407200" cy="912000"/>
          </a:xfrm>
          <a:prstGeom prst="leftArrowCallout">
            <a:avLst>
              <a:gd fmla="val 25000" name="adj1"/>
              <a:gd fmla="val 25000" name="adj2"/>
              <a:gd fmla="val 25000" name="adj3"/>
              <a:gd fmla="val 7763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You can toggle back to project explore and remove breakpoints.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Explore and Debug Random Method</a:t>
            </a:r>
            <a:endParaRPr/>
          </a:p>
        </p:txBody>
      </p:sp>
      <p:sp>
        <p:nvSpPr>
          <p:cNvPr id="200" name="Google Shape;200;p16"/>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Using the Math class random method to generate random numbers. Returns a double value with a positive sign, greater than or equal to 0.0 and less than 1.0.</a:t>
            </a:r>
            <a:endParaRPr sz="1600"/>
          </a:p>
          <a:p>
            <a:pPr indent="0" lvl="0" marL="0" rtl="0" algn="l">
              <a:lnSpc>
                <a:spcPct val="115000"/>
              </a:lnSpc>
              <a:spcBef>
                <a:spcPts val="1200"/>
              </a:spcBef>
              <a:spcAft>
                <a:spcPts val="1200"/>
              </a:spcAft>
              <a:buSzPts val="1800"/>
              <a:buNone/>
            </a:pPr>
            <a:r>
              <a:rPr lang="en" sz="1600"/>
              <a:t>  0 &lt;= Math.random() &lt; 1</a:t>
            </a:r>
            <a:endParaRPr sz="1600"/>
          </a:p>
        </p:txBody>
      </p:sp>
      <p:pic>
        <p:nvPicPr>
          <p:cNvPr id="201" name="Google Shape;201;p16"/>
          <p:cNvPicPr preferRelativeResize="0"/>
          <p:nvPr/>
        </p:nvPicPr>
        <p:blipFill rotWithShape="1">
          <a:blip r:embed="rId3">
            <a:alphaModFix/>
          </a:blip>
          <a:srcRect b="0" l="0" r="0" t="0"/>
          <a:stretch/>
        </p:blipFill>
        <p:spPr>
          <a:xfrm>
            <a:off x="252250" y="1801325"/>
            <a:ext cx="4342450" cy="384650"/>
          </a:xfrm>
          <a:prstGeom prst="rect">
            <a:avLst/>
          </a:prstGeom>
          <a:noFill/>
          <a:ln>
            <a:noFill/>
          </a:ln>
        </p:spPr>
      </p:pic>
      <p:pic>
        <p:nvPicPr>
          <p:cNvPr id="202" name="Google Shape;202;p16"/>
          <p:cNvPicPr preferRelativeResize="0"/>
          <p:nvPr/>
        </p:nvPicPr>
        <p:blipFill rotWithShape="1">
          <a:blip r:embed="rId4">
            <a:alphaModFix/>
          </a:blip>
          <a:srcRect b="0" l="0" r="0" t="0"/>
          <a:stretch/>
        </p:blipFill>
        <p:spPr>
          <a:xfrm>
            <a:off x="322100" y="2466450"/>
            <a:ext cx="3895725" cy="342900"/>
          </a:xfrm>
          <a:prstGeom prst="rect">
            <a:avLst/>
          </a:prstGeom>
          <a:noFill/>
          <a:ln>
            <a:noFill/>
          </a:ln>
        </p:spPr>
      </p:pic>
      <p:sp>
        <p:nvSpPr>
          <p:cNvPr id="203" name="Google Shape;203;p16"/>
          <p:cNvSpPr/>
          <p:nvPr/>
        </p:nvSpPr>
        <p:spPr>
          <a:xfrm>
            <a:off x="5435025" y="2309638"/>
            <a:ext cx="2353200" cy="628800"/>
          </a:xfrm>
          <a:prstGeom prst="wedgeEllipseCallout">
            <a:avLst>
              <a:gd fmla="val -91464" name="adj1"/>
              <a:gd fmla="val 9498"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results from </a:t>
            </a:r>
            <a:r>
              <a:rPr b="0" i="0" lang="en" sz="1400" u="sng" cap="none" strike="noStrike">
                <a:solidFill>
                  <a:srgbClr val="0000FF"/>
                </a:solidFill>
                <a:latin typeface="Arial"/>
                <a:ea typeface="Arial"/>
                <a:cs typeface="Arial"/>
                <a:sym typeface="Arial"/>
                <a:hlinkClick r:id="rId5">
                  <a:extLst>
                    <a:ext uri="{A12FA001-AC4F-418D-AE19-62706E023703}">
                      <ahyp:hlinkClr val="tx"/>
                    </a:ext>
                  </a:extLst>
                </a:hlinkClick>
              </a:rPr>
              <a:t>casting</a:t>
            </a:r>
            <a:r>
              <a:rPr b="0" i="0" lang="en" sz="1400" u="none" cap="none" strike="noStrike">
                <a:solidFill>
                  <a:srgbClr val="0000FF"/>
                </a:solidFill>
                <a:latin typeface="Arial"/>
                <a:ea typeface="Arial"/>
                <a:cs typeface="Arial"/>
                <a:sym typeface="Arial"/>
              </a:rPr>
              <a:t> </a:t>
            </a:r>
            <a:r>
              <a:rPr b="0" i="0" lang="en" sz="1400" u="none" cap="none" strike="noStrike">
                <a:solidFill>
                  <a:srgbClr val="000000"/>
                </a:solidFill>
                <a:latin typeface="Arial"/>
                <a:ea typeface="Arial"/>
                <a:cs typeface="Arial"/>
                <a:sym typeface="Arial"/>
              </a:rPr>
              <a:t> to int?</a:t>
            </a:r>
            <a:endParaRPr b="0" i="0" sz="1400" u="none" cap="none" strike="noStrike">
              <a:solidFill>
                <a:srgbClr val="000000"/>
              </a:solidFill>
              <a:latin typeface="Arial"/>
              <a:ea typeface="Arial"/>
              <a:cs typeface="Arial"/>
              <a:sym typeface="Arial"/>
            </a:endParaRPr>
          </a:p>
        </p:txBody>
      </p:sp>
      <p:pic>
        <p:nvPicPr>
          <p:cNvPr id="204" name="Google Shape;204;p16"/>
          <p:cNvPicPr preferRelativeResize="0"/>
          <p:nvPr/>
        </p:nvPicPr>
        <p:blipFill rotWithShape="1">
          <a:blip r:embed="rId6">
            <a:alphaModFix/>
          </a:blip>
          <a:srcRect b="0" l="0" r="0" t="0"/>
          <a:stretch/>
        </p:blipFill>
        <p:spPr>
          <a:xfrm>
            <a:off x="230275" y="3141300"/>
            <a:ext cx="4219575" cy="333375"/>
          </a:xfrm>
          <a:prstGeom prst="rect">
            <a:avLst/>
          </a:prstGeom>
          <a:noFill/>
          <a:ln>
            <a:noFill/>
          </a:ln>
        </p:spPr>
      </p:pic>
      <p:sp>
        <p:nvSpPr>
          <p:cNvPr id="205" name="Google Shape;205;p16"/>
          <p:cNvSpPr/>
          <p:nvPr/>
        </p:nvSpPr>
        <p:spPr>
          <a:xfrm>
            <a:off x="5608250" y="3078875"/>
            <a:ext cx="2700600" cy="572700"/>
          </a:xfrm>
          <a:prstGeom prst="wedgeEllipseCallout">
            <a:avLst>
              <a:gd fmla="val -91464" name="adj1"/>
              <a:gd fmla="val 9498"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multiply by 10?</a:t>
            </a:r>
            <a:endParaRPr b="0" i="0" sz="1400" u="none" cap="none" strike="noStrike">
              <a:solidFill>
                <a:srgbClr val="000000"/>
              </a:solidFill>
              <a:latin typeface="Arial"/>
              <a:ea typeface="Arial"/>
              <a:cs typeface="Arial"/>
              <a:sym typeface="Arial"/>
            </a:endParaRPr>
          </a:p>
        </p:txBody>
      </p:sp>
      <p:pic>
        <p:nvPicPr>
          <p:cNvPr id="206" name="Google Shape;206;p16"/>
          <p:cNvPicPr preferRelativeResize="0"/>
          <p:nvPr/>
        </p:nvPicPr>
        <p:blipFill rotWithShape="1">
          <a:blip r:embed="rId7">
            <a:alphaModFix/>
          </a:blip>
          <a:srcRect b="0" l="0" r="0" t="0"/>
          <a:stretch/>
        </p:blipFill>
        <p:spPr>
          <a:xfrm>
            <a:off x="188627" y="3806625"/>
            <a:ext cx="5086657" cy="333375"/>
          </a:xfrm>
          <a:prstGeom prst="rect">
            <a:avLst/>
          </a:prstGeom>
          <a:noFill/>
          <a:ln>
            <a:noFill/>
          </a:ln>
        </p:spPr>
      </p:pic>
      <p:sp>
        <p:nvSpPr>
          <p:cNvPr id="207" name="Google Shape;207;p16"/>
          <p:cNvSpPr/>
          <p:nvPr/>
        </p:nvSpPr>
        <p:spPr>
          <a:xfrm>
            <a:off x="6073000" y="3914875"/>
            <a:ext cx="2839500" cy="468900"/>
          </a:xfrm>
          <a:prstGeom prst="wedgeEllipseCallout">
            <a:avLst>
              <a:gd fmla="val -82420" name="adj1"/>
              <a:gd fmla="val -34881"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Add 1?</a:t>
            </a:r>
            <a:endParaRPr b="0" i="0" sz="1400" u="none" cap="none" strike="noStrike">
              <a:solidFill>
                <a:srgbClr val="000000"/>
              </a:solidFill>
              <a:latin typeface="Arial"/>
              <a:ea typeface="Arial"/>
              <a:cs typeface="Arial"/>
              <a:sym typeface="Arial"/>
            </a:endParaRPr>
          </a:p>
        </p:txBody>
      </p:sp>
      <p:sp>
        <p:nvSpPr>
          <p:cNvPr id="208" name="Google Shape;208;p16"/>
          <p:cNvSpPr txBox="1"/>
          <p:nvPr/>
        </p:nvSpPr>
        <p:spPr>
          <a:xfrm>
            <a:off x="232025" y="4663250"/>
            <a:ext cx="641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Book Examples: </a:t>
            </a:r>
            <a:r>
              <a:rPr lang="en" u="sng">
                <a:solidFill>
                  <a:srgbClr val="0097A7"/>
                </a:solidFill>
                <a:hlinkClick r:id="rId8">
                  <a:extLst>
                    <a:ext uri="{A12FA001-AC4F-418D-AE19-62706E023703}">
                      <ahyp:hlinkClr val="tx"/>
                    </a:ext>
                  </a:extLst>
                </a:hlinkClick>
              </a:rPr>
              <a:t>2.9. Using the Math Class and generating Random Numbers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idx="1" type="body"/>
          </p:nvPr>
        </p:nvSpPr>
        <p:spPr>
          <a:xfrm>
            <a:off x="252250" y="1212525"/>
            <a:ext cx="8742300" cy="38634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946"/>
              <a:buNone/>
            </a:pPr>
            <a:r>
              <a:rPr lang="en">
                <a:solidFill>
                  <a:srgbClr val="000000"/>
                </a:solidFill>
              </a:rPr>
              <a:t>Add code to create random number between two constants MIN and MAX assigned 1 and 12.</a:t>
            </a:r>
            <a:endParaRPr>
              <a:solidFill>
                <a:srgbClr val="000000"/>
              </a:solidFill>
            </a:endParaRPr>
          </a:p>
          <a:p>
            <a:pPr indent="0" lvl="0" marL="0" rtl="0" algn="l">
              <a:lnSpc>
                <a:spcPct val="115000"/>
              </a:lnSpc>
              <a:spcBef>
                <a:spcPts val="1200"/>
              </a:spcBef>
              <a:spcAft>
                <a:spcPts val="1200"/>
              </a:spcAft>
              <a:buSzPts val="1946"/>
              <a:buNone/>
            </a:pPr>
            <a:r>
              <a:rPr lang="en">
                <a:solidFill>
                  <a:srgbClr val="000000"/>
                </a:solidFill>
              </a:rPr>
              <a:t>Use printf to display the  Random value for month between [MIN] and [MAX] is [randomMonth]</a:t>
            </a:r>
            <a:endParaRPr>
              <a:solidFill>
                <a:srgbClr val="000000"/>
              </a:solidFill>
            </a:endParaRPr>
          </a:p>
        </p:txBody>
      </p:sp>
      <p:sp>
        <p:nvSpPr>
          <p:cNvPr id="214" name="Google Shape;214;p17"/>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Create Random Integers</a:t>
            </a:r>
            <a:endParaRPr/>
          </a:p>
        </p:txBody>
      </p:sp>
      <p:pic>
        <p:nvPicPr>
          <p:cNvPr id="215" name="Google Shape;215;p17"/>
          <p:cNvPicPr preferRelativeResize="0"/>
          <p:nvPr/>
        </p:nvPicPr>
        <p:blipFill rotWithShape="1">
          <a:blip r:embed="rId3">
            <a:alphaModFix/>
          </a:blip>
          <a:srcRect b="0" l="0" r="0" t="0"/>
          <a:stretch/>
        </p:blipFill>
        <p:spPr>
          <a:xfrm>
            <a:off x="252250" y="2112300"/>
            <a:ext cx="3895725" cy="342900"/>
          </a:xfrm>
          <a:prstGeom prst="rect">
            <a:avLst/>
          </a:prstGeom>
          <a:noFill/>
          <a:ln>
            <a:noFill/>
          </a:ln>
        </p:spPr>
      </p:pic>
      <p:sp>
        <p:nvSpPr>
          <p:cNvPr id="216" name="Google Shape;216;p17"/>
          <p:cNvSpPr/>
          <p:nvPr/>
        </p:nvSpPr>
        <p:spPr>
          <a:xfrm>
            <a:off x="5649850" y="2167700"/>
            <a:ext cx="2179800" cy="431100"/>
          </a:xfrm>
          <a:prstGeom prst="wedgeEllipseCallout">
            <a:avLst>
              <a:gd fmla="val -91464" name="adj1"/>
              <a:gd fmla="val 9498"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400" u="none" cap="none" strike="noStrike">
              <a:solidFill>
                <a:srgbClr val="000000"/>
              </a:solidFill>
              <a:latin typeface="Arial"/>
              <a:ea typeface="Arial"/>
              <a:cs typeface="Arial"/>
              <a:sym typeface="Arial"/>
            </a:endParaRPr>
          </a:p>
        </p:txBody>
      </p:sp>
      <p:pic>
        <p:nvPicPr>
          <p:cNvPr id="217" name="Google Shape;217;p17"/>
          <p:cNvPicPr preferRelativeResize="0"/>
          <p:nvPr/>
        </p:nvPicPr>
        <p:blipFill rotWithShape="1">
          <a:blip r:embed="rId4">
            <a:alphaModFix/>
          </a:blip>
          <a:srcRect b="0" l="0" r="0" t="0"/>
          <a:stretch/>
        </p:blipFill>
        <p:spPr>
          <a:xfrm>
            <a:off x="252250" y="2686251"/>
            <a:ext cx="4219575" cy="333375"/>
          </a:xfrm>
          <a:prstGeom prst="rect">
            <a:avLst/>
          </a:prstGeom>
          <a:noFill/>
          <a:ln>
            <a:noFill/>
          </a:ln>
        </p:spPr>
      </p:pic>
      <p:sp>
        <p:nvSpPr>
          <p:cNvPr id="218" name="Google Shape;218;p17"/>
          <p:cNvSpPr/>
          <p:nvPr/>
        </p:nvSpPr>
        <p:spPr>
          <a:xfrm>
            <a:off x="5727700" y="2700487"/>
            <a:ext cx="2700600" cy="468900"/>
          </a:xfrm>
          <a:prstGeom prst="wedgeEllipseCallout">
            <a:avLst>
              <a:gd fmla="val -78230" name="adj1"/>
              <a:gd fmla="val -33517"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Between 0 and 9</a:t>
            </a:r>
            <a:endParaRPr b="0" i="0" sz="1400" u="none" cap="none" strike="noStrike">
              <a:solidFill>
                <a:srgbClr val="000000"/>
              </a:solidFill>
              <a:latin typeface="Arial"/>
              <a:ea typeface="Arial"/>
              <a:cs typeface="Arial"/>
              <a:sym typeface="Arial"/>
            </a:endParaRPr>
          </a:p>
        </p:txBody>
      </p:sp>
      <p:pic>
        <p:nvPicPr>
          <p:cNvPr id="219" name="Google Shape;219;p17"/>
          <p:cNvPicPr preferRelativeResize="0"/>
          <p:nvPr/>
        </p:nvPicPr>
        <p:blipFill rotWithShape="1">
          <a:blip r:embed="rId5">
            <a:alphaModFix/>
          </a:blip>
          <a:srcRect b="0" l="0" r="0" t="0"/>
          <a:stretch/>
        </p:blipFill>
        <p:spPr>
          <a:xfrm>
            <a:off x="252252" y="3151188"/>
            <a:ext cx="5086657" cy="333375"/>
          </a:xfrm>
          <a:prstGeom prst="rect">
            <a:avLst/>
          </a:prstGeom>
          <a:noFill/>
          <a:ln>
            <a:noFill/>
          </a:ln>
        </p:spPr>
      </p:pic>
      <p:sp>
        <p:nvSpPr>
          <p:cNvPr id="220" name="Google Shape;220;p17"/>
          <p:cNvSpPr/>
          <p:nvPr/>
        </p:nvSpPr>
        <p:spPr>
          <a:xfrm>
            <a:off x="6304500" y="4309925"/>
            <a:ext cx="2839500" cy="468900"/>
          </a:xfrm>
          <a:prstGeom prst="wedgeEllipseCallout">
            <a:avLst>
              <a:gd fmla="val -83634" name="adj1"/>
              <a:gd fmla="val -944"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Between 1 and 12</a:t>
            </a:r>
            <a:endParaRPr b="0" i="0" sz="1400" u="none" cap="none" strike="noStrike">
              <a:solidFill>
                <a:srgbClr val="000000"/>
              </a:solidFill>
              <a:latin typeface="Arial"/>
              <a:ea typeface="Arial"/>
              <a:cs typeface="Arial"/>
              <a:sym typeface="Arial"/>
            </a:endParaRPr>
          </a:p>
        </p:txBody>
      </p:sp>
      <p:sp>
        <p:nvSpPr>
          <p:cNvPr id="221" name="Google Shape;221;p17"/>
          <p:cNvSpPr txBox="1"/>
          <p:nvPr/>
        </p:nvSpPr>
        <p:spPr>
          <a:xfrm>
            <a:off x="252250" y="718175"/>
            <a:ext cx="7837800" cy="4464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a + Math.random() * b  returns random number between a and a+b -1</a:t>
            </a:r>
            <a:endParaRPr b="0" i="0" sz="1700" u="none" cap="none" strike="noStrike">
              <a:solidFill>
                <a:srgbClr val="000000"/>
              </a:solidFill>
              <a:latin typeface="Arial"/>
              <a:ea typeface="Arial"/>
              <a:cs typeface="Arial"/>
              <a:sym typeface="Arial"/>
            </a:endParaRPr>
          </a:p>
        </p:txBody>
      </p:sp>
      <p:pic>
        <p:nvPicPr>
          <p:cNvPr id="222" name="Google Shape;222;p17"/>
          <p:cNvPicPr preferRelativeResize="0"/>
          <p:nvPr/>
        </p:nvPicPr>
        <p:blipFill rotWithShape="1">
          <a:blip r:embed="rId6">
            <a:alphaModFix/>
          </a:blip>
          <a:srcRect b="0" l="0" r="0" t="0"/>
          <a:stretch/>
        </p:blipFill>
        <p:spPr>
          <a:xfrm>
            <a:off x="311700" y="4382250"/>
            <a:ext cx="5917539" cy="468900"/>
          </a:xfrm>
          <a:prstGeom prst="rect">
            <a:avLst/>
          </a:prstGeom>
          <a:noFill/>
          <a:ln>
            <a:noFill/>
          </a:ln>
        </p:spPr>
      </p:pic>
      <p:sp>
        <p:nvSpPr>
          <p:cNvPr id="223" name="Google Shape;223;p17"/>
          <p:cNvSpPr txBox="1"/>
          <p:nvPr/>
        </p:nvSpPr>
        <p:spPr>
          <a:xfrm>
            <a:off x="252250" y="3601925"/>
            <a:ext cx="7326000" cy="7080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Here is an algorithm to create random numbers between a MAX and MIN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000000"/>
                </a:solidFill>
                <a:latin typeface="Arial"/>
                <a:ea typeface="Arial"/>
                <a:cs typeface="Arial"/>
                <a:sym typeface="Arial"/>
              </a:rPr>
              <a:t>Put in your tech document!</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More Data Types</a:t>
            </a:r>
            <a:endParaRPr/>
          </a:p>
        </p:txBody>
      </p:sp>
      <p:sp>
        <p:nvSpPr>
          <p:cNvPr id="229" name="Google Shape;229;p19"/>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SzPts val="1800"/>
              <a:buNone/>
            </a:pPr>
            <a:r>
              <a:rPr lang="en" sz="1600"/>
              <a:t>Data Type </a:t>
            </a:r>
            <a:endParaRPr sz="1600"/>
          </a:p>
          <a:p>
            <a:pPr indent="-330200" lvl="0" marL="457200" rtl="0" algn="l">
              <a:lnSpc>
                <a:spcPct val="95000"/>
              </a:lnSpc>
              <a:spcBef>
                <a:spcPts val="1200"/>
              </a:spcBef>
              <a:spcAft>
                <a:spcPts val="0"/>
              </a:spcAft>
              <a:buSzPts val="1600"/>
              <a:buChar char="●"/>
            </a:pPr>
            <a:r>
              <a:rPr lang="en" sz="1600"/>
              <a:t>Tells the compiler what type of data is stored in a variable</a:t>
            </a:r>
            <a:endParaRPr sz="1600"/>
          </a:p>
          <a:p>
            <a:pPr indent="-330200" lvl="0" marL="457200" rtl="0" algn="l">
              <a:lnSpc>
                <a:spcPct val="95000"/>
              </a:lnSpc>
              <a:spcBef>
                <a:spcPts val="0"/>
              </a:spcBef>
              <a:spcAft>
                <a:spcPts val="0"/>
              </a:spcAft>
              <a:buSzPts val="1600"/>
              <a:buChar char="●"/>
            </a:pPr>
            <a:r>
              <a:rPr lang="en" sz="1600"/>
              <a:t>Integer variables - byte, short, int, long</a:t>
            </a:r>
            <a:endParaRPr sz="1600"/>
          </a:p>
          <a:p>
            <a:pPr indent="-330200" lvl="0" marL="457200" rtl="0" algn="l">
              <a:lnSpc>
                <a:spcPct val="95000"/>
              </a:lnSpc>
              <a:spcBef>
                <a:spcPts val="0"/>
              </a:spcBef>
              <a:spcAft>
                <a:spcPts val="0"/>
              </a:spcAft>
              <a:buSzPts val="1600"/>
              <a:buChar char="●"/>
            </a:pPr>
            <a:r>
              <a:rPr lang="en" sz="1600"/>
              <a:t>Floating-point variables - float, double</a:t>
            </a:r>
            <a:endParaRPr sz="1600"/>
          </a:p>
          <a:p>
            <a:pPr indent="-330200" lvl="0" marL="457200" rtl="0" algn="l">
              <a:lnSpc>
                <a:spcPct val="95000"/>
              </a:lnSpc>
              <a:spcBef>
                <a:spcPts val="0"/>
              </a:spcBef>
              <a:spcAft>
                <a:spcPts val="0"/>
              </a:spcAft>
              <a:buSzPts val="1600"/>
              <a:buChar char="●"/>
            </a:pPr>
            <a:r>
              <a:rPr lang="en" sz="1600"/>
              <a:t>Boolean variable – boolean (values are true, false)</a:t>
            </a:r>
            <a:endParaRPr sz="1600"/>
          </a:p>
          <a:p>
            <a:pPr indent="0" lvl="0" marL="0" rtl="0" algn="l">
              <a:lnSpc>
                <a:spcPct val="95000"/>
              </a:lnSpc>
              <a:spcBef>
                <a:spcPts val="1200"/>
              </a:spcBef>
              <a:spcAft>
                <a:spcPts val="0"/>
              </a:spcAft>
              <a:buSzPts val="1800"/>
              <a:buNone/>
            </a:pPr>
            <a:r>
              <a:rPr lang="en" sz="1600"/>
              <a:t>Char Data Type</a:t>
            </a:r>
            <a:endParaRPr sz="1600"/>
          </a:p>
          <a:p>
            <a:pPr indent="-330200" lvl="0" marL="457200" rtl="0" algn="l">
              <a:lnSpc>
                <a:spcPct val="95000"/>
              </a:lnSpc>
              <a:spcBef>
                <a:spcPts val="1200"/>
              </a:spcBef>
              <a:spcAft>
                <a:spcPts val="0"/>
              </a:spcAft>
              <a:buSzPts val="1600"/>
              <a:buChar char="●"/>
            </a:pPr>
            <a:r>
              <a:rPr lang="en" sz="1600"/>
              <a:t>Use single quote to represent a character (doubles quotes are for Strings)</a:t>
            </a:r>
            <a:endParaRPr sz="1600"/>
          </a:p>
          <a:p>
            <a:pPr indent="-330200" lvl="0" marL="457200" rtl="0" algn="l">
              <a:lnSpc>
                <a:spcPct val="95000"/>
              </a:lnSpc>
              <a:spcBef>
                <a:spcPts val="0"/>
              </a:spcBef>
              <a:spcAft>
                <a:spcPts val="0"/>
              </a:spcAft>
              <a:buSzPts val="1600"/>
              <a:buChar char="●"/>
            </a:pPr>
            <a:r>
              <a:rPr lang="en" sz="1600"/>
              <a:t>A char variable can hold  one single character</a:t>
            </a:r>
            <a:endParaRPr sz="1600"/>
          </a:p>
          <a:p>
            <a:pPr indent="0" lvl="0" marL="0" rtl="0" algn="l">
              <a:lnSpc>
                <a:spcPct val="95000"/>
              </a:lnSpc>
              <a:spcBef>
                <a:spcPts val="1200"/>
              </a:spcBef>
              <a:spcAft>
                <a:spcPts val="0"/>
              </a:spcAft>
              <a:buSzPts val="1800"/>
              <a:buNone/>
            </a:pPr>
            <a:r>
              <a:rPr lang="en" sz="1600"/>
              <a:t>char middleInitial = 'M'; // Assigns the character 4 to numCharacter</a:t>
            </a:r>
            <a:endParaRPr sz="1600"/>
          </a:p>
          <a:p>
            <a:pPr indent="0" lvl="0" marL="0" rtl="0" algn="l">
              <a:lnSpc>
                <a:spcPct val="95000"/>
              </a:lnSpc>
              <a:spcBef>
                <a:spcPts val="1200"/>
              </a:spcBef>
              <a:spcAft>
                <a:spcPts val="0"/>
              </a:spcAft>
              <a:buSzPts val="1800"/>
              <a:buNone/>
            </a:pPr>
            <a:r>
              <a:rPr lang="en" sz="1600"/>
              <a:t>Note: If you place a single character in double quotes it is no longer a char it is a String</a:t>
            </a:r>
            <a:endParaRPr sz="1600"/>
          </a:p>
          <a:p>
            <a:pPr indent="0" lvl="0" marL="0" rtl="0" algn="l">
              <a:lnSpc>
                <a:spcPct val="95000"/>
              </a:lnSpc>
              <a:spcBef>
                <a:spcPts val="1200"/>
              </a:spcBef>
              <a:spcAft>
                <a:spcPts val="1200"/>
              </a:spcAft>
              <a:buSzPts val="1800"/>
              <a:buNone/>
            </a:pPr>
            <a:r>
              <a:rPr lang="en" sz="1600"/>
              <a:t>char middleInitial = "M";		// Error - cannot convert String to char</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Explore Chars</a:t>
            </a:r>
            <a:endParaRPr/>
          </a:p>
        </p:txBody>
      </p:sp>
      <p:sp>
        <p:nvSpPr>
          <p:cNvPr id="235" name="Google Shape;235;p20"/>
          <p:cNvSpPr txBox="1"/>
          <p:nvPr>
            <p:ph idx="1" type="body"/>
          </p:nvPr>
        </p:nvSpPr>
        <p:spPr>
          <a:xfrm>
            <a:off x="411200" y="670225"/>
            <a:ext cx="8520600" cy="34164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Add the following code then change the charTest character to different characters from </a:t>
            </a:r>
            <a:r>
              <a:rPr lang="en" u="sng">
                <a:solidFill>
                  <a:schemeClr val="hlink"/>
                </a:solidFill>
                <a:hlinkClick r:id="rId3"/>
              </a:rPr>
              <a:t>ASCII Table</a:t>
            </a:r>
            <a:r>
              <a:rPr lang="en"/>
              <a:t>. Try some special char such as ‘\n’ </a:t>
            </a:r>
            <a:endParaRPr/>
          </a:p>
        </p:txBody>
      </p:sp>
      <p:sp>
        <p:nvSpPr>
          <p:cNvPr id="236" name="Google Shape;236;p20"/>
          <p:cNvSpPr txBox="1"/>
          <p:nvPr/>
        </p:nvSpPr>
        <p:spPr>
          <a:xfrm>
            <a:off x="490775" y="4208300"/>
            <a:ext cx="494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Resource: </a:t>
            </a:r>
            <a:r>
              <a:rPr b="0" i="0" lang="en" sz="1400" u="sng" cap="none" strike="noStrike">
                <a:solidFill>
                  <a:schemeClr val="hlink"/>
                </a:solidFill>
                <a:latin typeface="Arial"/>
                <a:ea typeface="Arial"/>
                <a:cs typeface="Arial"/>
                <a:sym typeface="Arial"/>
                <a:hlinkClick r:id="rId4"/>
              </a:rPr>
              <a:t>Java Char Keyword - Javatpoint</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7" name="Google Shape;237;p20"/>
          <p:cNvSpPr txBox="1"/>
          <p:nvPr/>
        </p:nvSpPr>
        <p:spPr>
          <a:xfrm>
            <a:off x="644400" y="1869200"/>
            <a:ext cx="4121700" cy="1856400"/>
          </a:xfrm>
          <a:prstGeom prst="rect">
            <a:avLst/>
          </a:prstGeom>
          <a:solidFill>
            <a:schemeClr val="lt1"/>
          </a:solid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 sz="1200">
                <a:solidFill>
                  <a:srgbClr val="7F0055"/>
                </a:solidFill>
                <a:highlight>
                  <a:srgbClr val="FFFFFF"/>
                </a:highlight>
              </a:rPr>
              <a:t>char</a:t>
            </a:r>
            <a:r>
              <a:rPr lang="en" sz="1200">
                <a:solidFill>
                  <a:schemeClr val="dk1"/>
                </a:solidFill>
                <a:highlight>
                  <a:srgbClr val="FFFFFF"/>
                </a:highlight>
              </a:rPr>
              <a:t> </a:t>
            </a:r>
            <a:r>
              <a:rPr lang="en" sz="1200">
                <a:solidFill>
                  <a:srgbClr val="6A3E3E"/>
                </a:solidFill>
                <a:highlight>
                  <a:srgbClr val="FFFFFF"/>
                </a:highlight>
              </a:rPr>
              <a:t>middleInitial</a:t>
            </a:r>
            <a:r>
              <a:rPr lang="en" sz="1200">
                <a:solidFill>
                  <a:schemeClr val="dk1"/>
                </a:solidFill>
                <a:highlight>
                  <a:srgbClr val="FFFFFF"/>
                </a:highlight>
              </a:rPr>
              <a:t> = </a:t>
            </a:r>
            <a:r>
              <a:rPr lang="en" sz="1200">
                <a:solidFill>
                  <a:srgbClr val="2A00FF"/>
                </a:solidFill>
                <a:highlight>
                  <a:srgbClr val="FFFFFF"/>
                </a:highlight>
              </a:rPr>
              <a:t>'1'</a:t>
            </a:r>
            <a:r>
              <a:rPr lang="en" sz="1200">
                <a:solidFill>
                  <a:schemeClr val="dk1"/>
                </a:solidFill>
                <a:highlight>
                  <a:srgbClr val="FFFFFF"/>
                </a:highlight>
              </a:rPr>
              <a:t>;</a:t>
            </a:r>
            <a:endParaRPr sz="1200">
              <a:solidFill>
                <a:schemeClr val="dk1"/>
              </a:solidFill>
              <a:highlight>
                <a:srgbClr val="FFFFFF"/>
              </a:highlight>
            </a:endParaRPr>
          </a:p>
          <a:p>
            <a:pPr indent="0" lvl="0" marL="25400" rtl="0" algn="l">
              <a:lnSpc>
                <a:spcPct val="115000"/>
              </a:lnSpc>
              <a:spcBef>
                <a:spcPts val="0"/>
              </a:spcBef>
              <a:spcAft>
                <a:spcPts val="0"/>
              </a:spcAft>
              <a:buNone/>
            </a:pPr>
            <a:r>
              <a:rPr b="1" lang="en" sz="1200">
                <a:solidFill>
                  <a:srgbClr val="7F0055"/>
                </a:solidFill>
                <a:highlight>
                  <a:srgbClr val="FFFFFF"/>
                </a:highlight>
              </a:rPr>
              <a:t>int</a:t>
            </a:r>
            <a:r>
              <a:rPr lang="en" sz="1200">
                <a:solidFill>
                  <a:schemeClr val="dk1"/>
                </a:solidFill>
                <a:highlight>
                  <a:srgbClr val="FFFFFF"/>
                </a:highlight>
              </a:rPr>
              <a:t> </a:t>
            </a:r>
            <a:r>
              <a:rPr lang="en" sz="1200">
                <a:solidFill>
                  <a:srgbClr val="6A3E3E"/>
                </a:solidFill>
                <a:highlight>
                  <a:srgbClr val="FFFFFF"/>
                </a:highlight>
              </a:rPr>
              <a:t>charIntValue</a:t>
            </a:r>
            <a:r>
              <a:rPr lang="en" sz="1200">
                <a:solidFill>
                  <a:schemeClr val="dk1"/>
                </a:solidFill>
                <a:highlight>
                  <a:srgbClr val="FFFFFF"/>
                </a:highlight>
              </a:rPr>
              <a:t> = 1;</a:t>
            </a:r>
            <a:endParaRPr sz="1200">
              <a:solidFill>
                <a:schemeClr val="dk1"/>
              </a:solidFill>
              <a:highlight>
                <a:srgbClr val="FFFFFF"/>
              </a:highlight>
            </a:endParaRPr>
          </a:p>
          <a:p>
            <a:pPr indent="0" lvl="0" marL="2540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25400" rtl="0" algn="l">
              <a:lnSpc>
                <a:spcPct val="115000"/>
              </a:lnSpc>
              <a:spcBef>
                <a:spcPts val="0"/>
              </a:spcBef>
              <a:spcAft>
                <a:spcPts val="0"/>
              </a:spcAft>
              <a:buNone/>
            </a:pPr>
            <a:r>
              <a:rPr lang="en" sz="1200">
                <a:solidFill>
                  <a:schemeClr val="dk1"/>
                </a:solidFill>
                <a:highlight>
                  <a:srgbClr val="FFFFFF"/>
                </a:highlight>
              </a:rPr>
              <a:t>System.</a:t>
            </a:r>
            <a:r>
              <a:rPr b="1" i="1" lang="en" sz="1200">
                <a:solidFill>
                  <a:srgbClr val="0000C0"/>
                </a:solidFill>
                <a:highlight>
                  <a:srgbClr val="FFFFFF"/>
                </a:highlight>
              </a:rPr>
              <a:t>out</a:t>
            </a:r>
            <a:r>
              <a:rPr lang="en" sz="1200">
                <a:solidFill>
                  <a:schemeClr val="dk1"/>
                </a:solidFill>
                <a:highlight>
                  <a:srgbClr val="FFFFFF"/>
                </a:highlight>
              </a:rPr>
              <a:t>.println(</a:t>
            </a:r>
            <a:r>
              <a:rPr lang="en" sz="1200">
                <a:solidFill>
                  <a:srgbClr val="6A3E3E"/>
                </a:solidFill>
                <a:highlight>
                  <a:srgbClr val="FFFFFF"/>
                </a:highlight>
              </a:rPr>
              <a:t>middleInitial</a:t>
            </a:r>
            <a:r>
              <a:rPr lang="en" sz="1200">
                <a:solidFill>
                  <a:schemeClr val="dk1"/>
                </a:solidFill>
                <a:highlight>
                  <a:srgbClr val="FFFFFF"/>
                </a:highlight>
              </a:rPr>
              <a:t>);</a:t>
            </a:r>
            <a:endParaRPr sz="1200">
              <a:solidFill>
                <a:schemeClr val="dk1"/>
              </a:solidFill>
              <a:highlight>
                <a:srgbClr val="FFFFFF"/>
              </a:highlight>
            </a:endParaRPr>
          </a:p>
          <a:p>
            <a:pPr indent="0" lvl="0" marL="2540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25400" rtl="0" algn="l">
              <a:lnSpc>
                <a:spcPct val="115000"/>
              </a:lnSpc>
              <a:spcBef>
                <a:spcPts val="0"/>
              </a:spcBef>
              <a:spcAft>
                <a:spcPts val="0"/>
              </a:spcAft>
              <a:buNone/>
            </a:pPr>
            <a:r>
              <a:rPr lang="en" sz="1200">
                <a:solidFill>
                  <a:srgbClr val="6A3E3E"/>
                </a:solidFill>
                <a:highlight>
                  <a:srgbClr val="FFFFFF"/>
                </a:highlight>
              </a:rPr>
              <a:t>charIntValue</a:t>
            </a:r>
            <a:r>
              <a:rPr lang="en" sz="1200">
                <a:solidFill>
                  <a:schemeClr val="dk1"/>
                </a:solidFill>
                <a:highlight>
                  <a:srgbClr val="FFFFFF"/>
                </a:highlight>
              </a:rPr>
              <a:t> = (</a:t>
            </a:r>
            <a:r>
              <a:rPr b="1" lang="en" sz="1200">
                <a:solidFill>
                  <a:srgbClr val="7F0055"/>
                </a:solidFill>
                <a:highlight>
                  <a:srgbClr val="FFFFFF"/>
                </a:highlight>
              </a:rPr>
              <a:t>int</a:t>
            </a:r>
            <a:r>
              <a:rPr lang="en" sz="1200">
                <a:solidFill>
                  <a:schemeClr val="dk1"/>
                </a:solidFill>
                <a:highlight>
                  <a:srgbClr val="FFFFFF"/>
                </a:highlight>
              </a:rPr>
              <a:t>)</a:t>
            </a:r>
            <a:r>
              <a:rPr lang="en" sz="1200">
                <a:solidFill>
                  <a:srgbClr val="6A3E3E"/>
                </a:solidFill>
                <a:highlight>
                  <a:srgbClr val="FFFFFF"/>
                </a:highlight>
              </a:rPr>
              <a:t>middleInitial</a:t>
            </a:r>
            <a:r>
              <a:rPr lang="en" sz="1200">
                <a:solidFill>
                  <a:schemeClr val="dk1"/>
                </a:solidFill>
                <a:highlight>
                  <a:srgbClr val="FFFFFF"/>
                </a:highlight>
              </a:rPr>
              <a:t>;</a:t>
            </a:r>
            <a:endParaRPr sz="1200">
              <a:solidFill>
                <a:schemeClr val="dk1"/>
              </a:solidFill>
              <a:highlight>
                <a:srgbClr val="FFFFFF"/>
              </a:highlight>
            </a:endParaRPr>
          </a:p>
          <a:p>
            <a:pPr indent="0" lvl="0" marL="25400" rtl="0" algn="l">
              <a:lnSpc>
                <a:spcPct val="115000"/>
              </a:lnSpc>
              <a:spcBef>
                <a:spcPts val="0"/>
              </a:spcBef>
              <a:spcAft>
                <a:spcPts val="0"/>
              </a:spcAft>
              <a:buNone/>
            </a:pPr>
            <a:r>
              <a:rPr lang="en" sz="1200">
                <a:solidFill>
                  <a:schemeClr val="dk1"/>
                </a:solidFill>
                <a:highlight>
                  <a:srgbClr val="FFFFFF"/>
                </a:highlight>
              </a:rPr>
              <a:t>		</a:t>
            </a:r>
            <a:endParaRPr sz="1200">
              <a:solidFill>
                <a:schemeClr val="dk1"/>
              </a:solidFill>
              <a:highlight>
                <a:srgbClr val="FFFFFF"/>
              </a:highlight>
            </a:endParaRPr>
          </a:p>
          <a:p>
            <a:pPr indent="0" lvl="0" marL="25400" rtl="0" algn="l">
              <a:lnSpc>
                <a:spcPct val="115000"/>
              </a:lnSpc>
              <a:spcBef>
                <a:spcPts val="0"/>
              </a:spcBef>
              <a:spcAft>
                <a:spcPts val="0"/>
              </a:spcAft>
              <a:buNone/>
            </a:pPr>
            <a:r>
              <a:rPr lang="en" sz="1200">
                <a:solidFill>
                  <a:schemeClr val="dk1"/>
                </a:solidFill>
                <a:highlight>
                  <a:srgbClr val="FFFFFF"/>
                </a:highlight>
              </a:rPr>
              <a:t>System.</a:t>
            </a:r>
            <a:r>
              <a:rPr b="1" i="1" lang="en" sz="1200">
                <a:solidFill>
                  <a:srgbClr val="0000C0"/>
                </a:solidFill>
                <a:highlight>
                  <a:srgbClr val="FFFFFF"/>
                </a:highlight>
              </a:rPr>
              <a:t>out</a:t>
            </a:r>
            <a:r>
              <a:rPr lang="en" sz="1200">
                <a:solidFill>
                  <a:schemeClr val="dk1"/>
                </a:solidFill>
                <a:highlight>
                  <a:srgbClr val="FFFFFF"/>
                </a:highlight>
              </a:rPr>
              <a:t>.println(</a:t>
            </a:r>
            <a:r>
              <a:rPr lang="en" sz="1200">
                <a:solidFill>
                  <a:srgbClr val="6A3E3E"/>
                </a:solidFill>
                <a:highlight>
                  <a:srgbClr val="FFFFFF"/>
                </a:highlight>
              </a:rPr>
              <a:t>charIntValue</a:t>
            </a:r>
            <a:r>
              <a:rPr lang="en" sz="1200">
                <a:solidFill>
                  <a:schemeClr val="dk1"/>
                </a:solidFill>
                <a:highlight>
                  <a:srgbClr val="FFFFFF"/>
                </a:highlight>
              </a:rPr>
              <a:t>);</a:t>
            </a:r>
            <a:endParaRPr sz="1200">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Char Unicode and ASCII Code</a:t>
            </a:r>
            <a:endParaRPr/>
          </a:p>
        </p:txBody>
      </p:sp>
      <p:sp>
        <p:nvSpPr>
          <p:cNvPr id="243" name="Google Shape;243;p21"/>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t>Encoding: you are using something to represent something else</a:t>
            </a:r>
            <a:endParaRPr sz="1500"/>
          </a:p>
          <a:p>
            <a:pPr indent="0" lvl="0" marL="0" rtl="0" algn="l">
              <a:lnSpc>
                <a:spcPct val="115000"/>
              </a:lnSpc>
              <a:spcBef>
                <a:spcPts val="1200"/>
              </a:spcBef>
              <a:spcAft>
                <a:spcPts val="1200"/>
              </a:spcAft>
              <a:buSzPts val="1800"/>
              <a:buNone/>
            </a:pPr>
            <a:r>
              <a:rPr lang="en" sz="1500"/>
              <a:t>With Unicode and </a:t>
            </a:r>
            <a:r>
              <a:rPr lang="en" sz="1500" u="sng">
                <a:solidFill>
                  <a:schemeClr val="hlink"/>
                </a:solidFill>
                <a:hlinkClick r:id="rId3"/>
              </a:rPr>
              <a:t>ASCII code </a:t>
            </a:r>
            <a:r>
              <a:rPr lang="en" sz="1500"/>
              <a:t>a binary representation maps to a char</a:t>
            </a:r>
            <a:endParaRPr sz="1500"/>
          </a:p>
        </p:txBody>
      </p:sp>
      <p:sp>
        <p:nvSpPr>
          <p:cNvPr id="244" name="Google Shape;244;p21"/>
          <p:cNvSpPr txBox="1"/>
          <p:nvPr/>
        </p:nvSpPr>
        <p:spPr>
          <a:xfrm>
            <a:off x="5206350" y="1628975"/>
            <a:ext cx="3838500" cy="1951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ASCII (American Standard Code for Information Interchange)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2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8-bit character scheme - shown above for b</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Provides encoding for 128 characters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Based on ordering of English alphabet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Superseded by UTF-8</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45" name="Google Shape;245;p21"/>
          <p:cNvSpPr txBox="1"/>
          <p:nvPr/>
        </p:nvSpPr>
        <p:spPr>
          <a:xfrm>
            <a:off x="175825" y="1415075"/>
            <a:ext cx="4988400" cy="260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Unicode</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16-bit character scheme (which can store the char data type)</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Encodes every possible language - so it is huge!</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Requires more space than ASCII</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Includes ASCII code</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UTF-8 one of the widely-used encodings</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Basically, Unicode is a way to assign to each character a unique number, or code point</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Read </a:t>
            </a:r>
            <a:r>
              <a:rPr b="0" i="0" lang="en" sz="1300" u="sng" cap="none" strike="noStrike">
                <a:solidFill>
                  <a:schemeClr val="dk1"/>
                </a:solidFill>
                <a:latin typeface="Arial"/>
                <a:ea typeface="Arial"/>
                <a:cs typeface="Arial"/>
                <a:sym typeface="Arial"/>
                <a:hlinkClick r:id="rId4">
                  <a:extLst>
                    <a:ext uri="{A12FA001-AC4F-418D-AE19-62706E023703}">
                      <ahyp:hlinkClr val="tx"/>
                    </a:ext>
                  </a:extLst>
                </a:hlinkClick>
              </a:rPr>
              <a:t>http://kunststube.net/encoding/</a:t>
            </a:r>
            <a:r>
              <a:rPr b="0" i="0" lang="en" sz="1300" u="none" cap="none" strike="noStrike">
                <a:solidFill>
                  <a:schemeClr val="dk1"/>
                </a:solidFill>
                <a:latin typeface="Arial"/>
                <a:ea typeface="Arial"/>
                <a:cs typeface="Arial"/>
                <a:sym typeface="Arial"/>
              </a:rPr>
              <a:t> </a:t>
            </a:r>
            <a:endParaRPr b="0" i="0" sz="1300" u="none" cap="none" strike="noStrike">
              <a:solidFill>
                <a:schemeClr val="dk1"/>
              </a:solidFill>
              <a:latin typeface="Arial"/>
              <a:ea typeface="Arial"/>
              <a:cs typeface="Arial"/>
              <a:sym typeface="Arial"/>
            </a:endParaRPr>
          </a:p>
        </p:txBody>
      </p:sp>
      <p:pic>
        <p:nvPicPr>
          <p:cNvPr id="246" name="Google Shape;246;p21"/>
          <p:cNvPicPr preferRelativeResize="0"/>
          <p:nvPr/>
        </p:nvPicPr>
        <p:blipFill rotWithShape="1">
          <a:blip r:embed="rId5">
            <a:alphaModFix/>
          </a:blip>
          <a:srcRect b="0" l="0" r="0" t="0"/>
          <a:stretch/>
        </p:blipFill>
        <p:spPr>
          <a:xfrm>
            <a:off x="3799475" y="3580775"/>
            <a:ext cx="5032826" cy="1477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2"/>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Casting </a:t>
            </a:r>
            <a:endParaRPr/>
          </a:p>
        </p:txBody>
      </p:sp>
      <p:sp>
        <p:nvSpPr>
          <p:cNvPr id="252" name="Google Shape;252;p22"/>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char can be cast to numeric values (byte, short, int, long, float, double)</a:t>
            </a:r>
            <a:endParaRPr sz="1600"/>
          </a:p>
          <a:p>
            <a:pPr indent="-330200" lvl="0" marL="457200" rtl="0" algn="l">
              <a:lnSpc>
                <a:spcPct val="115000"/>
              </a:lnSpc>
              <a:spcBef>
                <a:spcPts val="1200"/>
              </a:spcBef>
              <a:spcAft>
                <a:spcPts val="0"/>
              </a:spcAft>
              <a:buSzPts val="1600"/>
              <a:buChar char="●"/>
            </a:pPr>
            <a:r>
              <a:rPr lang="en" sz="1600"/>
              <a:t>Takes the character's Unicode and casts it into a numeric value</a:t>
            </a:r>
            <a:endParaRPr sz="1600"/>
          </a:p>
          <a:p>
            <a:pPr indent="0" lvl="0" marL="457200" rtl="0" algn="l">
              <a:lnSpc>
                <a:spcPct val="115000"/>
              </a:lnSpc>
              <a:spcBef>
                <a:spcPts val="1200"/>
              </a:spcBef>
              <a:spcAft>
                <a:spcPts val="0"/>
              </a:spcAft>
              <a:buSzPts val="1800"/>
              <a:buNone/>
            </a:pPr>
            <a:r>
              <a:t/>
            </a:r>
            <a:endParaRPr sz="1600"/>
          </a:p>
          <a:p>
            <a:pPr indent="0" lvl="0" marL="45720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0"/>
              </a:spcAft>
              <a:buSzPts val="1800"/>
              <a:buNone/>
            </a:pPr>
            <a:r>
              <a:t/>
            </a:r>
            <a:endParaRPr sz="1600"/>
          </a:p>
          <a:p>
            <a:pPr indent="0" lvl="0" marL="0" rtl="0" algn="l">
              <a:lnSpc>
                <a:spcPct val="115000"/>
              </a:lnSpc>
              <a:spcBef>
                <a:spcPts val="1200"/>
              </a:spcBef>
              <a:spcAft>
                <a:spcPts val="0"/>
              </a:spcAft>
              <a:buSzPts val="1800"/>
              <a:buNone/>
            </a:pPr>
            <a:r>
              <a:rPr lang="en" sz="1600"/>
              <a:t>Numeric values (byte, short, int, long, float, double) can be cast to char</a:t>
            </a:r>
            <a:endParaRPr sz="1600"/>
          </a:p>
          <a:p>
            <a:pPr indent="-330200" lvl="0" marL="457200" rtl="0" algn="l">
              <a:lnSpc>
                <a:spcPct val="115000"/>
              </a:lnSpc>
              <a:spcBef>
                <a:spcPts val="1200"/>
              </a:spcBef>
              <a:spcAft>
                <a:spcPts val="0"/>
              </a:spcAft>
              <a:buSzPts val="1600"/>
              <a:buChar char="●"/>
            </a:pPr>
            <a:r>
              <a:rPr lang="en" sz="1600"/>
              <a:t>Only lower 16 bits are cast into char - other bits ignored</a:t>
            </a:r>
            <a:endParaRPr sz="1600"/>
          </a:p>
          <a:p>
            <a:pPr indent="0" lvl="0" marL="0" rtl="0" algn="l">
              <a:lnSpc>
                <a:spcPct val="115000"/>
              </a:lnSpc>
              <a:spcBef>
                <a:spcPts val="1200"/>
              </a:spcBef>
              <a:spcAft>
                <a:spcPts val="1200"/>
              </a:spcAft>
              <a:buSzPts val="1800"/>
              <a:buNone/>
            </a:pPr>
            <a:r>
              <a:t/>
            </a:r>
            <a:endParaRPr sz="1600"/>
          </a:p>
        </p:txBody>
      </p:sp>
      <p:pic>
        <p:nvPicPr>
          <p:cNvPr id="253" name="Google Shape;253;p22"/>
          <p:cNvPicPr preferRelativeResize="0"/>
          <p:nvPr/>
        </p:nvPicPr>
        <p:blipFill rotWithShape="1">
          <a:blip r:embed="rId3">
            <a:alphaModFix/>
          </a:blip>
          <a:srcRect b="0" l="0" r="0" t="0"/>
          <a:stretch/>
        </p:blipFill>
        <p:spPr>
          <a:xfrm>
            <a:off x="616128" y="1789900"/>
            <a:ext cx="7280351" cy="1323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Check In </a:t>
            </a:r>
            <a:endParaRPr/>
          </a:p>
        </p:txBody>
      </p:sp>
      <p:sp>
        <p:nvSpPr>
          <p:cNvPr id="63" name="Google Shape;63;p3"/>
          <p:cNvSpPr txBox="1"/>
          <p:nvPr>
            <p:ph idx="1" type="body"/>
          </p:nvPr>
        </p:nvSpPr>
        <p:spPr>
          <a:xfrm>
            <a:off x="311700" y="670225"/>
            <a:ext cx="8520600" cy="27444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SzPts val="1600"/>
              <a:buNone/>
            </a:pPr>
            <a:r>
              <a:t/>
            </a:r>
            <a:endParaRPr/>
          </a:p>
          <a:p>
            <a:pPr indent="-330200" lvl="0" marL="457200" rtl="0" algn="l">
              <a:spcBef>
                <a:spcPts val="0"/>
              </a:spcBef>
              <a:spcAft>
                <a:spcPts val="0"/>
              </a:spcAft>
              <a:buSzPts val="1600"/>
              <a:buChar char="●"/>
            </a:pPr>
            <a:r>
              <a:rPr lang="en"/>
              <a:t>Arrange seats to face front screen</a:t>
            </a:r>
            <a:endParaRPr/>
          </a:p>
          <a:p>
            <a:pPr indent="-330200" lvl="0" marL="457200" rtl="0" algn="l">
              <a:spcBef>
                <a:spcPts val="0"/>
              </a:spcBef>
              <a:spcAft>
                <a:spcPts val="0"/>
              </a:spcAft>
              <a:buSzPts val="1600"/>
              <a:buChar char="●"/>
            </a:pPr>
            <a:r>
              <a:rPr lang="en"/>
              <a:t>Industry Panel Feb 12th/13th</a:t>
            </a:r>
            <a:endParaRPr/>
          </a:p>
          <a:p>
            <a:pPr indent="-330200" lvl="0" marL="457200" rtl="0" algn="l">
              <a:spcBef>
                <a:spcPts val="0"/>
              </a:spcBef>
              <a:spcAft>
                <a:spcPts val="0"/>
              </a:spcAft>
              <a:buSzPts val="1600"/>
              <a:buChar char="●"/>
            </a:pPr>
            <a:r>
              <a:rPr lang="en"/>
              <a:t>Quiz Module 01 moved to Feb 17th/18th </a:t>
            </a:r>
            <a:endParaRPr/>
          </a:p>
          <a:p>
            <a:pPr indent="-330200" lvl="0" marL="457200" rtl="0" algn="l">
              <a:spcBef>
                <a:spcPts val="0"/>
              </a:spcBef>
              <a:spcAft>
                <a:spcPts val="0"/>
              </a:spcAft>
              <a:buSzPts val="1600"/>
              <a:buChar char="●"/>
            </a:pPr>
            <a:r>
              <a:rPr lang="en"/>
              <a:t>Have you found a group to collaborate outside of class?</a:t>
            </a:r>
            <a:endParaRPr/>
          </a:p>
          <a:p>
            <a:pPr indent="0" lvl="0" marL="0" rtl="0" algn="l">
              <a:spcBef>
                <a:spcPts val="0"/>
              </a:spcBef>
              <a:spcAft>
                <a:spcPts val="0"/>
              </a:spcAft>
              <a:buSzPts val="1600"/>
              <a:buNone/>
            </a:pPr>
            <a:r>
              <a:t/>
            </a:r>
            <a:endParaRPr/>
          </a:p>
          <a:p>
            <a:pPr indent="0" lvl="0" marL="0" rtl="0" algn="l">
              <a:spcBef>
                <a:spcPts val="0"/>
              </a:spcBef>
              <a:spcAft>
                <a:spcPts val="0"/>
              </a:spcAft>
              <a:buClr>
                <a:schemeClr val="dk1"/>
              </a:buClr>
              <a:buSzPts val="1800"/>
              <a:buFont typeface="Arial"/>
              <a:buNone/>
            </a:pPr>
            <a:r>
              <a:rPr lang="en"/>
              <a:t>Goals</a:t>
            </a:r>
            <a:endParaRPr/>
          </a:p>
          <a:p>
            <a:pPr indent="-330200" lvl="0" marL="457200" rtl="0" algn="l">
              <a:spcBef>
                <a:spcPts val="0"/>
              </a:spcBef>
              <a:spcAft>
                <a:spcPts val="0"/>
              </a:spcAft>
              <a:buSzPts val="1600"/>
              <a:buChar char="●"/>
            </a:pPr>
            <a:r>
              <a:rPr lang="en"/>
              <a:t>Characters and Character Class</a:t>
            </a:r>
            <a:endParaRPr/>
          </a:p>
          <a:p>
            <a:pPr indent="-330200" lvl="0" marL="457200" rtl="0" algn="l">
              <a:spcBef>
                <a:spcPts val="0"/>
              </a:spcBef>
              <a:spcAft>
                <a:spcPts val="0"/>
              </a:spcAft>
              <a:buSzPts val="1600"/>
              <a:buChar char="●"/>
            </a:pPr>
            <a:r>
              <a:rPr lang="en"/>
              <a:t>String Type and String Methods</a:t>
            </a:r>
            <a:endParaRPr/>
          </a:p>
          <a:p>
            <a:pPr indent="-330200" lvl="0" marL="457200" rtl="0" algn="l">
              <a:spcBef>
                <a:spcPts val="0"/>
              </a:spcBef>
              <a:spcAft>
                <a:spcPts val="0"/>
              </a:spcAft>
              <a:buSzPts val="1600"/>
              <a:buChar char="●"/>
            </a:pPr>
            <a:r>
              <a:rPr lang="en"/>
              <a:t>Reading Strings and Characters</a:t>
            </a:r>
            <a:endParaRPr/>
          </a:p>
        </p:txBody>
      </p:sp>
      <p:sp>
        <p:nvSpPr>
          <p:cNvPr id="64" name="Google Shape;64;p3"/>
          <p:cNvSpPr/>
          <p:nvPr/>
        </p:nvSpPr>
        <p:spPr>
          <a:xfrm>
            <a:off x="311700" y="3643850"/>
            <a:ext cx="8520600" cy="1077000"/>
          </a:xfrm>
          <a:prstGeom prst="rect">
            <a:avLst/>
          </a:prstGeom>
          <a:solidFill>
            <a:srgbClr val="C9DAF8"/>
          </a:solidFill>
          <a:ln cap="flat" cmpd="sng" w="9525">
            <a:solidFill>
              <a:srgbClr val="30303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 today’s lecture go to your </a:t>
            </a:r>
            <a:r>
              <a:rPr lang="en"/>
              <a:t>eclipse </a:t>
            </a:r>
            <a:r>
              <a:rPr b="0" i="0" lang="en" sz="1400" u="none" cap="none" strike="noStrike">
                <a:solidFill>
                  <a:srgbClr val="000000"/>
                </a:solidFill>
                <a:latin typeface="Arial"/>
                <a:ea typeface="Arial"/>
                <a:cs typeface="Arial"/>
                <a:sym typeface="Arial"/>
              </a:rPr>
              <a:t>project and create a class called M02L06MathChars in your IDE.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Casting </a:t>
            </a:r>
            <a:endParaRPr/>
          </a:p>
        </p:txBody>
      </p:sp>
      <p:sp>
        <p:nvSpPr>
          <p:cNvPr id="259" name="Google Shape;259;p23"/>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t>Look at the </a:t>
            </a:r>
            <a:r>
              <a:rPr lang="en" sz="1500" u="sng">
                <a:solidFill>
                  <a:schemeClr val="hlink"/>
                </a:solidFill>
                <a:hlinkClick r:id="rId3"/>
              </a:rPr>
              <a:t>ASCII Code</a:t>
            </a:r>
            <a:r>
              <a:rPr lang="en" sz="1500"/>
              <a:t> table</a:t>
            </a:r>
            <a:endParaRPr sz="1500"/>
          </a:p>
          <a:p>
            <a:pPr indent="0" lvl="0" marL="0" rtl="0" algn="l">
              <a:lnSpc>
                <a:spcPct val="115000"/>
              </a:lnSpc>
              <a:spcBef>
                <a:spcPts val="1200"/>
              </a:spcBef>
              <a:spcAft>
                <a:spcPts val="0"/>
              </a:spcAft>
              <a:buSzPts val="1800"/>
              <a:buNone/>
            </a:pPr>
            <a:r>
              <a:rPr lang="en" sz="1500"/>
              <a:t>Numeric values (byte, short, int, long, float, double) can be cast to char</a:t>
            </a:r>
            <a:endParaRPr sz="1500"/>
          </a:p>
          <a:p>
            <a:pPr indent="-323850" lvl="0" marL="457200" rtl="0" algn="l">
              <a:lnSpc>
                <a:spcPct val="115000"/>
              </a:lnSpc>
              <a:spcBef>
                <a:spcPts val="1200"/>
              </a:spcBef>
              <a:spcAft>
                <a:spcPts val="0"/>
              </a:spcAft>
              <a:buSzPts val="1500"/>
              <a:buChar char="●"/>
            </a:pPr>
            <a:r>
              <a:rPr lang="en" sz="1500"/>
              <a:t>Only lower 16 bits are cast into char - other bits ignored</a:t>
            </a:r>
            <a:endParaRPr sz="1500"/>
          </a:p>
        </p:txBody>
      </p:sp>
      <p:pic>
        <p:nvPicPr>
          <p:cNvPr id="260" name="Google Shape;260;p23"/>
          <p:cNvPicPr preferRelativeResize="0"/>
          <p:nvPr/>
        </p:nvPicPr>
        <p:blipFill rotWithShape="1">
          <a:blip r:embed="rId4">
            <a:alphaModFix/>
          </a:blip>
          <a:srcRect b="0" l="0" r="0" t="0"/>
          <a:stretch/>
        </p:blipFill>
        <p:spPr>
          <a:xfrm>
            <a:off x="311700" y="2036550"/>
            <a:ext cx="6841300" cy="2732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4"/>
          <p:cNvSpPr txBox="1"/>
          <p:nvPr>
            <p:ph idx="1" type="body"/>
          </p:nvPr>
        </p:nvSpPr>
        <p:spPr>
          <a:xfrm>
            <a:off x="259625" y="670225"/>
            <a:ext cx="8520600" cy="2853600"/>
          </a:xfrm>
          <a:prstGeom prst="rect">
            <a:avLst/>
          </a:prstGeom>
          <a:solidFill>
            <a:srgbClr val="C9DAF8"/>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rgbClr val="000000"/>
                </a:solidFill>
              </a:rPr>
              <a:t>Add code to read in character.. Then print if it is and the ascii value</a:t>
            </a:r>
            <a:endParaRPr>
              <a:solidFill>
                <a:srgbClr val="000000"/>
              </a:solidFill>
            </a:endParaRPr>
          </a:p>
        </p:txBody>
      </p:sp>
      <p:sp>
        <p:nvSpPr>
          <p:cNvPr id="266" name="Google Shape;266;p24"/>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Explore Chars</a:t>
            </a:r>
            <a:endParaRPr/>
          </a:p>
        </p:txBody>
      </p:sp>
      <p:sp>
        <p:nvSpPr>
          <p:cNvPr id="267" name="Google Shape;267;p24"/>
          <p:cNvSpPr/>
          <p:nvPr/>
        </p:nvSpPr>
        <p:spPr>
          <a:xfrm>
            <a:off x="371675" y="1684575"/>
            <a:ext cx="8296500" cy="158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lang="en">
                <a:solidFill>
                  <a:schemeClr val="dk1"/>
                </a:solidFill>
                <a:highlight>
                  <a:srgbClr val="D4D4D4"/>
                </a:highlight>
              </a:rPr>
              <a:t>Scanner</a:t>
            </a:r>
            <a:r>
              <a:rPr lang="en">
                <a:solidFill>
                  <a:schemeClr val="dk1"/>
                </a:solidFill>
                <a:highlight>
                  <a:srgbClr val="FFFFFF"/>
                </a:highlight>
              </a:rPr>
              <a:t> </a:t>
            </a:r>
            <a:r>
              <a:rPr lang="en">
                <a:solidFill>
                  <a:srgbClr val="6A3E3E"/>
                </a:solidFill>
                <a:highlight>
                  <a:srgbClr val="FFFFFF"/>
                </a:highlight>
              </a:rPr>
              <a:t>input</a:t>
            </a:r>
            <a:r>
              <a:rPr lang="en">
                <a:solidFill>
                  <a:schemeClr val="dk1"/>
                </a:solidFill>
                <a:highlight>
                  <a:srgbClr val="FFFFFF"/>
                </a:highlight>
              </a:rPr>
              <a:t> = </a:t>
            </a:r>
            <a:r>
              <a:rPr b="1" lang="en">
                <a:solidFill>
                  <a:srgbClr val="7F0055"/>
                </a:solidFill>
                <a:highlight>
                  <a:srgbClr val="FFFFFF"/>
                </a:highlight>
              </a:rPr>
              <a:t>new</a:t>
            </a:r>
            <a:r>
              <a:rPr lang="en">
                <a:solidFill>
                  <a:schemeClr val="dk1"/>
                </a:solidFill>
                <a:highlight>
                  <a:srgbClr val="FFFFFF"/>
                </a:highlight>
              </a:rPr>
              <a:t> </a:t>
            </a:r>
            <a:r>
              <a:rPr lang="en">
                <a:solidFill>
                  <a:schemeClr val="dk1"/>
                </a:solidFill>
                <a:highlight>
                  <a:srgbClr val="D4D4D4"/>
                </a:highlight>
              </a:rPr>
              <a:t>Scanner</a:t>
            </a:r>
            <a:r>
              <a:rPr lang="en">
                <a:solidFill>
                  <a:schemeClr val="dk1"/>
                </a:solidFill>
                <a:highlight>
                  <a:srgbClr val="FFFFFF"/>
                </a:highlight>
              </a:rPr>
              <a:t>(System.</a:t>
            </a:r>
            <a:r>
              <a:rPr b="1" i="1" lang="en">
                <a:solidFill>
                  <a:srgbClr val="0000C0"/>
                </a:solidFill>
                <a:highlight>
                  <a:srgbClr val="FFFFFF"/>
                </a:highlight>
              </a:rPr>
              <a:t>in</a:t>
            </a:r>
            <a:r>
              <a:rPr lang="en">
                <a:solidFill>
                  <a:schemeClr val="dk1"/>
                </a:solidFill>
                <a:highlight>
                  <a:srgbClr val="FFFFFF"/>
                </a:highlight>
              </a:rPr>
              <a:t>);</a:t>
            </a:r>
            <a:endParaRPr>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		</a:t>
            </a:r>
            <a:endParaRPr>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System.</a:t>
            </a:r>
            <a:r>
              <a:rPr b="1" i="1" lang="en">
                <a:solidFill>
                  <a:srgbClr val="0000C0"/>
                </a:solidFill>
                <a:highlight>
                  <a:srgbClr val="FFFFFF"/>
                </a:highlight>
              </a:rPr>
              <a:t>out</a:t>
            </a:r>
            <a:r>
              <a:rPr lang="en">
                <a:solidFill>
                  <a:schemeClr val="dk1"/>
                </a:solidFill>
                <a:highlight>
                  <a:srgbClr val="FFFFFF"/>
                </a:highlight>
              </a:rPr>
              <a:t>.println(</a:t>
            </a:r>
            <a:r>
              <a:rPr lang="en">
                <a:solidFill>
                  <a:srgbClr val="2A00FF"/>
                </a:solidFill>
                <a:highlight>
                  <a:srgbClr val="FFFFFF"/>
                </a:highlight>
              </a:rPr>
              <a:t>"Enter a char"</a:t>
            </a:r>
            <a:r>
              <a:rPr lang="en">
                <a:solidFill>
                  <a:schemeClr val="dk1"/>
                </a:solidFill>
                <a:highlight>
                  <a:srgbClr val="FFFFFF"/>
                </a:highlight>
              </a:rPr>
              <a:t>);</a:t>
            </a:r>
            <a:endParaRPr>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b="1" lang="en">
                <a:solidFill>
                  <a:srgbClr val="7F0055"/>
                </a:solidFill>
                <a:highlight>
                  <a:srgbClr val="FFFFFF"/>
                </a:highlight>
              </a:rPr>
              <a:t>char</a:t>
            </a:r>
            <a:r>
              <a:rPr lang="en">
                <a:solidFill>
                  <a:schemeClr val="dk1"/>
                </a:solidFill>
                <a:highlight>
                  <a:srgbClr val="FFFFFF"/>
                </a:highlight>
              </a:rPr>
              <a:t> </a:t>
            </a:r>
            <a:r>
              <a:rPr lang="en">
                <a:solidFill>
                  <a:srgbClr val="6A3E3E"/>
                </a:solidFill>
                <a:highlight>
                  <a:srgbClr val="FFFFFF"/>
                </a:highlight>
              </a:rPr>
              <a:t>someChar</a:t>
            </a:r>
            <a:r>
              <a:rPr lang="en">
                <a:solidFill>
                  <a:schemeClr val="dk1"/>
                </a:solidFill>
                <a:highlight>
                  <a:srgbClr val="FFFFFF"/>
                </a:highlight>
              </a:rPr>
              <a:t> = </a:t>
            </a:r>
            <a:r>
              <a:rPr lang="en">
                <a:solidFill>
                  <a:srgbClr val="6A3E3E"/>
                </a:solidFill>
                <a:highlight>
                  <a:srgbClr val="FFFFFF"/>
                </a:highlight>
              </a:rPr>
              <a:t>input</a:t>
            </a:r>
            <a:r>
              <a:rPr lang="en">
                <a:solidFill>
                  <a:schemeClr val="dk1"/>
                </a:solidFill>
                <a:highlight>
                  <a:srgbClr val="FFFFFF"/>
                </a:highlight>
              </a:rPr>
              <a:t>.next().charAt(0);		</a:t>
            </a:r>
            <a:endParaRPr>
              <a:solidFill>
                <a:schemeClr val="dk1"/>
              </a:solidFill>
              <a:highlight>
                <a:srgbClr val="FFFFFF"/>
              </a:highlight>
            </a:endParaRPr>
          </a:p>
          <a:p>
            <a:pPr indent="0" lvl="0" marL="25400" rtl="0" algn="l">
              <a:lnSpc>
                <a:spcPct val="115000"/>
              </a:lnSpc>
              <a:spcBef>
                <a:spcPts val="0"/>
              </a:spcBef>
              <a:spcAft>
                <a:spcPts val="0"/>
              </a:spcAft>
              <a:buClr>
                <a:schemeClr val="dk1"/>
              </a:buClr>
              <a:buSzPts val="1100"/>
              <a:buFont typeface="Arial"/>
              <a:buNone/>
            </a:pPr>
            <a:r>
              <a:rPr lang="en">
                <a:solidFill>
                  <a:schemeClr val="dk1"/>
                </a:solidFill>
                <a:highlight>
                  <a:srgbClr val="FFFFFF"/>
                </a:highlight>
              </a:rPr>
              <a:t>System.</a:t>
            </a:r>
            <a:r>
              <a:rPr b="1" i="1" lang="en">
                <a:solidFill>
                  <a:srgbClr val="0000C0"/>
                </a:solidFill>
                <a:highlight>
                  <a:srgbClr val="FFFFFF"/>
                </a:highlight>
              </a:rPr>
              <a:t>out</a:t>
            </a:r>
            <a:r>
              <a:rPr lang="en">
                <a:solidFill>
                  <a:schemeClr val="dk1"/>
                </a:solidFill>
                <a:highlight>
                  <a:srgbClr val="FFFFFF"/>
                </a:highlight>
              </a:rPr>
              <a:t>.printf(</a:t>
            </a:r>
            <a:r>
              <a:rPr lang="en">
                <a:solidFill>
                  <a:srgbClr val="2A00FF"/>
                </a:solidFill>
                <a:highlight>
                  <a:srgbClr val="FFFFFF"/>
                </a:highlight>
              </a:rPr>
              <a:t>"A char was entered with ascii value %d \n"</a:t>
            </a:r>
            <a:r>
              <a:rPr lang="en">
                <a:solidFill>
                  <a:schemeClr val="dk1"/>
                </a:solidFill>
                <a:highlight>
                  <a:srgbClr val="FFFFFF"/>
                </a:highlight>
              </a:rPr>
              <a:t>, </a:t>
            </a:r>
            <a:r>
              <a:rPr lang="en">
                <a:solidFill>
                  <a:srgbClr val="6A3E3E"/>
                </a:solidFill>
                <a:highlight>
                  <a:srgbClr val="FFFFFF"/>
                </a:highlight>
              </a:rPr>
              <a:t>someChar</a:t>
            </a:r>
            <a:r>
              <a:rPr lang="en">
                <a:solidFill>
                  <a:schemeClr val="dk1"/>
                </a:solidFill>
                <a:highlight>
                  <a:srgbClr val="FFFFFF"/>
                </a:highlight>
              </a:rPr>
              <a:t>);</a:t>
            </a:r>
            <a:endParaRPr>
              <a:solidFill>
                <a:schemeClr val="dk1"/>
              </a:solidFill>
              <a:highlight>
                <a:srgbClr val="FFFFFF"/>
              </a:highlight>
            </a:endParaRPr>
          </a:p>
          <a:p>
            <a:pPr indent="0" lvl="0" marL="0" rtl="0" algn="ctr">
              <a:spcBef>
                <a:spcPts val="0"/>
              </a:spcBef>
              <a:spcAft>
                <a:spcPts val="0"/>
              </a:spcAft>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6"/>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String Data Type</a:t>
            </a:r>
            <a:endParaRPr/>
          </a:p>
        </p:txBody>
      </p:sp>
      <p:sp>
        <p:nvSpPr>
          <p:cNvPr id="273" name="Google Shape;273;p26"/>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sz="1700"/>
              <a:t>A sequence of characters is considered a string</a:t>
            </a:r>
            <a:endParaRPr sz="1700"/>
          </a:p>
          <a:p>
            <a:pPr indent="-336550" lvl="0" marL="457200" rtl="0" algn="l">
              <a:lnSpc>
                <a:spcPct val="115000"/>
              </a:lnSpc>
              <a:spcBef>
                <a:spcPts val="1200"/>
              </a:spcBef>
              <a:spcAft>
                <a:spcPts val="0"/>
              </a:spcAft>
              <a:buSzPts val="1700"/>
              <a:buChar char="●"/>
            </a:pPr>
            <a:r>
              <a:rPr lang="en" sz="1700"/>
              <a:t>Use double quote to represent a string</a:t>
            </a:r>
            <a:endParaRPr sz="1700"/>
          </a:p>
          <a:p>
            <a:pPr indent="0" lvl="0" marL="0" rtl="0" algn="l">
              <a:lnSpc>
                <a:spcPct val="115000"/>
              </a:lnSpc>
              <a:spcBef>
                <a:spcPts val="1200"/>
              </a:spcBef>
              <a:spcAft>
                <a:spcPts val="0"/>
              </a:spcAft>
              <a:buSzPts val="1800"/>
              <a:buNone/>
            </a:pPr>
            <a:r>
              <a:t/>
            </a:r>
            <a:endParaRPr sz="1700"/>
          </a:p>
          <a:p>
            <a:pPr indent="0" lvl="0" marL="0" rtl="0" algn="l">
              <a:lnSpc>
                <a:spcPct val="115000"/>
              </a:lnSpc>
              <a:spcBef>
                <a:spcPts val="1200"/>
              </a:spcBef>
              <a:spcAft>
                <a:spcPts val="0"/>
              </a:spcAft>
              <a:buSzPts val="1800"/>
              <a:buNone/>
            </a:pPr>
            <a:r>
              <a:rPr lang="en" sz="1700"/>
              <a:t>String is different from the other data types because</a:t>
            </a:r>
            <a:endParaRPr sz="1700"/>
          </a:p>
          <a:p>
            <a:pPr indent="-311150" lvl="1" marL="914400" rtl="0" algn="l">
              <a:lnSpc>
                <a:spcPct val="115000"/>
              </a:lnSpc>
              <a:spcBef>
                <a:spcPts val="1200"/>
              </a:spcBef>
              <a:spcAft>
                <a:spcPts val="0"/>
              </a:spcAft>
              <a:buSzPts val="1300"/>
              <a:buChar char="o"/>
            </a:pPr>
            <a:r>
              <a:rPr lang="en" sz="1300"/>
              <a:t>it is NOT a primitive data type</a:t>
            </a:r>
            <a:endParaRPr sz="1300"/>
          </a:p>
          <a:p>
            <a:pPr indent="-311150" lvl="1" marL="914400" rtl="0" algn="l">
              <a:lnSpc>
                <a:spcPct val="115000"/>
              </a:lnSpc>
              <a:spcBef>
                <a:spcPts val="0"/>
              </a:spcBef>
              <a:spcAft>
                <a:spcPts val="0"/>
              </a:spcAft>
              <a:buSzPts val="1300"/>
              <a:buChar char="o"/>
            </a:pPr>
            <a:r>
              <a:rPr lang="en" sz="1300"/>
              <a:t>it is an object – the reason it is capitalized - predefined class like Scanner, Math, System, Character etc</a:t>
            </a:r>
            <a:endParaRPr sz="1300"/>
          </a:p>
          <a:p>
            <a:pPr indent="0" lvl="0" marL="0" rtl="0" algn="l">
              <a:lnSpc>
                <a:spcPct val="115000"/>
              </a:lnSpc>
              <a:spcBef>
                <a:spcPts val="1200"/>
              </a:spcBef>
              <a:spcAft>
                <a:spcPts val="0"/>
              </a:spcAft>
              <a:buSzPts val="1800"/>
              <a:buNone/>
            </a:pPr>
            <a:r>
              <a:t/>
            </a:r>
            <a:endParaRPr sz="1700"/>
          </a:p>
          <a:p>
            <a:pPr indent="-336550" lvl="0" marL="457200" rtl="0" algn="l">
              <a:lnSpc>
                <a:spcPct val="115000"/>
              </a:lnSpc>
              <a:spcBef>
                <a:spcPts val="1200"/>
              </a:spcBef>
              <a:spcAft>
                <a:spcPts val="0"/>
              </a:spcAft>
              <a:buSzPts val="1700"/>
              <a:buChar char="●"/>
            </a:pPr>
            <a:r>
              <a:rPr lang="en" sz="1700"/>
              <a:t>For now, declare a reference variable to be a String and then perform actions on that variable in this way.</a:t>
            </a:r>
            <a:endParaRPr sz="1700"/>
          </a:p>
        </p:txBody>
      </p:sp>
      <p:pic>
        <p:nvPicPr>
          <p:cNvPr id="274" name="Google Shape;274;p26"/>
          <p:cNvPicPr preferRelativeResize="0"/>
          <p:nvPr/>
        </p:nvPicPr>
        <p:blipFill rotWithShape="1">
          <a:blip r:embed="rId3">
            <a:alphaModFix/>
          </a:blip>
          <a:srcRect b="19764" l="0" r="1652" t="5143"/>
          <a:stretch/>
        </p:blipFill>
        <p:spPr>
          <a:xfrm>
            <a:off x="6768231" y="149401"/>
            <a:ext cx="2265069" cy="1729301"/>
          </a:xfrm>
          <a:prstGeom prst="rect">
            <a:avLst/>
          </a:prstGeom>
          <a:noFill/>
          <a:ln>
            <a:noFill/>
          </a:ln>
        </p:spPr>
      </p:pic>
      <p:sp>
        <p:nvSpPr>
          <p:cNvPr id="275" name="Google Shape;275;p26"/>
          <p:cNvSpPr txBox="1"/>
          <p:nvPr/>
        </p:nvSpPr>
        <p:spPr>
          <a:xfrm>
            <a:off x="617450" y="4086625"/>
            <a:ext cx="7705500" cy="3693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highlight>
                  <a:schemeClr val="lt1"/>
                </a:highlight>
                <a:latin typeface="Arial"/>
                <a:ea typeface="Arial"/>
                <a:cs typeface="Arial"/>
                <a:sym typeface="Arial"/>
              </a:rPr>
              <a:t>String firstName = "Willy";  //declare and initialize a string this way. 		</a:t>
            </a:r>
            <a:endParaRPr b="0" i="0" sz="1500" u="none" cap="none" strike="noStrike">
              <a:solidFill>
                <a:schemeClr val="dk1"/>
              </a:solidFill>
              <a:highlight>
                <a:schemeClr val="lt1"/>
              </a:highlight>
              <a:latin typeface="Arial"/>
              <a:ea typeface="Arial"/>
              <a:cs typeface="Arial"/>
              <a:sym typeface="Arial"/>
            </a:endParaRPr>
          </a:p>
        </p:txBody>
      </p:sp>
      <p:sp>
        <p:nvSpPr>
          <p:cNvPr id="276" name="Google Shape;276;p26"/>
          <p:cNvSpPr txBox="1"/>
          <p:nvPr/>
        </p:nvSpPr>
        <p:spPr>
          <a:xfrm>
            <a:off x="756750" y="1509400"/>
            <a:ext cx="3000000" cy="3693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highlight>
                  <a:schemeClr val="lt1"/>
                </a:highlight>
                <a:latin typeface="Arial"/>
                <a:ea typeface="Arial"/>
                <a:cs typeface="Arial"/>
                <a:sym typeface="Arial"/>
              </a:rPr>
              <a:t>String studentName = "Silly Willy";</a:t>
            </a:r>
            <a:endParaRPr b="0" i="0" sz="1500" u="none" cap="none" strike="noStrike">
              <a:solidFill>
                <a:schemeClr val="dk1"/>
              </a:solidFill>
              <a:highlight>
                <a:schemeClr val="lt1"/>
              </a:highlight>
              <a:latin typeface="Arial"/>
              <a:ea typeface="Arial"/>
              <a:cs typeface="Arial"/>
              <a:sym typeface="Arial"/>
            </a:endParaRPr>
          </a:p>
        </p:txBody>
      </p:sp>
      <p:sp>
        <p:nvSpPr>
          <p:cNvPr id="277" name="Google Shape;277;p26"/>
          <p:cNvSpPr txBox="1"/>
          <p:nvPr/>
        </p:nvSpPr>
        <p:spPr>
          <a:xfrm>
            <a:off x="617450" y="2942163"/>
            <a:ext cx="6716100" cy="369300"/>
          </a:xfrm>
          <a:prstGeom prst="rect">
            <a:avLst/>
          </a:prstGeom>
          <a:solidFill>
            <a:schemeClr val="dk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highlight>
                  <a:schemeClr val="lt1"/>
                </a:highlight>
                <a:latin typeface="Arial"/>
                <a:ea typeface="Arial"/>
                <a:cs typeface="Arial"/>
                <a:sym typeface="Arial"/>
              </a:rPr>
              <a:t>String studentName = new String("Willy Nilly");  // Will explore this later in the course</a:t>
            </a:r>
            <a:endParaRPr b="0" i="0" sz="1500" u="none" cap="none" strike="noStrike">
              <a:solidFill>
                <a:schemeClr val="dk1"/>
              </a:solidFill>
              <a:highlight>
                <a:schemeClr val="lt1"/>
              </a:highlight>
              <a:latin typeface="Arial"/>
              <a:ea typeface="Arial"/>
              <a:cs typeface="Arial"/>
              <a:sym typeface="Arial"/>
            </a:endParaRPr>
          </a:p>
        </p:txBody>
      </p:sp>
      <p:sp>
        <p:nvSpPr>
          <p:cNvPr id="278" name="Google Shape;278;p26"/>
          <p:cNvSpPr/>
          <p:nvPr/>
        </p:nvSpPr>
        <p:spPr>
          <a:xfrm>
            <a:off x="5540750" y="3958225"/>
            <a:ext cx="1792800" cy="626100"/>
          </a:xfrm>
          <a:prstGeom prst="lef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Put in your code</a:t>
            </a:r>
            <a:endParaRPr b="0" i="0" sz="1400" u="none" cap="none" strike="noStrike">
              <a:solidFill>
                <a:srgbClr val="000000"/>
              </a:solidFill>
              <a:latin typeface="Arial"/>
              <a:ea typeface="Arial"/>
              <a:cs typeface="Arial"/>
              <a:sym typeface="Arial"/>
            </a:endParaRPr>
          </a:p>
        </p:txBody>
      </p:sp>
      <p:sp>
        <p:nvSpPr>
          <p:cNvPr id="279" name="Google Shape;279;p26"/>
          <p:cNvSpPr/>
          <p:nvPr/>
        </p:nvSpPr>
        <p:spPr>
          <a:xfrm>
            <a:off x="6768225" y="2840475"/>
            <a:ext cx="2127000" cy="572700"/>
          </a:xfrm>
          <a:prstGeom prst="leftArrowCallout">
            <a:avLst>
              <a:gd fmla="val 25000" name="adj1"/>
              <a:gd fmla="val 25000" name="adj2"/>
              <a:gd fmla="val 25000" name="adj3"/>
              <a:gd fmla="val 80134"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Not using this way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String and char</a:t>
            </a:r>
            <a:endParaRPr/>
          </a:p>
        </p:txBody>
      </p:sp>
      <p:sp>
        <p:nvSpPr>
          <p:cNvPr id="285" name="Google Shape;285;p25"/>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Remember a char is in single quotes and a String is in double quotes</a:t>
            </a:r>
            <a:endParaRPr/>
          </a:p>
        </p:txBody>
      </p:sp>
      <p:pic>
        <p:nvPicPr>
          <p:cNvPr id="286" name="Google Shape;286;p25"/>
          <p:cNvPicPr preferRelativeResize="0"/>
          <p:nvPr/>
        </p:nvPicPr>
        <p:blipFill rotWithShape="1">
          <a:blip r:embed="rId3">
            <a:alphaModFix/>
          </a:blip>
          <a:srcRect b="0" l="0" r="0" t="0"/>
          <a:stretch/>
        </p:blipFill>
        <p:spPr>
          <a:xfrm>
            <a:off x="434877" y="1843102"/>
            <a:ext cx="7304200" cy="1680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String Methods</a:t>
            </a:r>
            <a:endParaRPr/>
          </a:p>
        </p:txBody>
      </p:sp>
      <p:sp>
        <p:nvSpPr>
          <p:cNvPr id="292" name="Google Shape;292;p27"/>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300"/>
              <a:t>length()    Returns the number of characters in a string – for above string this is 5</a:t>
            </a:r>
            <a:endParaRPr sz="1300"/>
          </a:p>
          <a:p>
            <a:pPr indent="0" lvl="0" marL="0" rtl="0" algn="l">
              <a:lnSpc>
                <a:spcPct val="115000"/>
              </a:lnSpc>
              <a:spcBef>
                <a:spcPts val="1200"/>
              </a:spcBef>
              <a:spcAft>
                <a:spcPts val="0"/>
              </a:spcAft>
              <a:buClr>
                <a:schemeClr val="dk1"/>
              </a:buClr>
              <a:buSzPts val="1800"/>
              <a:buFont typeface="Arial"/>
              <a:buNone/>
            </a:pPr>
            <a:r>
              <a:rPr lang="en" sz="1300"/>
              <a:t>charAt(index) Returns the character at the specified index within a string </a:t>
            </a:r>
            <a:endParaRPr sz="1300"/>
          </a:p>
          <a:p>
            <a:pPr indent="0" lvl="0" marL="0" rtl="0" algn="l">
              <a:lnSpc>
                <a:spcPct val="115000"/>
              </a:lnSpc>
              <a:spcBef>
                <a:spcPts val="1200"/>
              </a:spcBef>
              <a:spcAft>
                <a:spcPts val="0"/>
              </a:spcAft>
              <a:buSzPts val="1800"/>
              <a:buNone/>
            </a:pPr>
            <a:r>
              <a:t/>
            </a:r>
            <a:endParaRPr sz="1300"/>
          </a:p>
          <a:p>
            <a:pPr indent="0" lvl="0" marL="0" rtl="0" algn="l">
              <a:lnSpc>
                <a:spcPct val="115000"/>
              </a:lnSpc>
              <a:spcBef>
                <a:spcPts val="1200"/>
              </a:spcBef>
              <a:spcAft>
                <a:spcPts val="0"/>
              </a:spcAft>
              <a:buSzPts val="1800"/>
              <a:buNone/>
            </a:pPr>
            <a:r>
              <a:t/>
            </a:r>
            <a:endParaRPr sz="1300"/>
          </a:p>
          <a:p>
            <a:pPr indent="0" lvl="0" marL="0" rtl="0" algn="l">
              <a:lnSpc>
                <a:spcPct val="115000"/>
              </a:lnSpc>
              <a:spcBef>
                <a:spcPts val="1200"/>
              </a:spcBef>
              <a:spcAft>
                <a:spcPts val="1200"/>
              </a:spcAft>
              <a:buSzPts val="1800"/>
              <a:buNone/>
            </a:pPr>
            <a:r>
              <a:t/>
            </a:r>
            <a:endParaRPr sz="1300"/>
          </a:p>
        </p:txBody>
      </p:sp>
      <p:graphicFrame>
        <p:nvGraphicFramePr>
          <p:cNvPr id="293" name="Google Shape;293;p27"/>
          <p:cNvGraphicFramePr/>
          <p:nvPr/>
        </p:nvGraphicFramePr>
        <p:xfrm>
          <a:off x="1671675" y="1492600"/>
          <a:ext cx="3000000" cy="3000000"/>
        </p:xfrm>
        <a:graphic>
          <a:graphicData uri="http://schemas.openxmlformats.org/drawingml/2006/table">
            <a:tbl>
              <a:tblPr bandRow="1">
                <a:noFill/>
                <a:tableStyleId>{67FE9A59-285D-4B17-8C47-F16173CD47BD}</a:tableStyleId>
              </a:tblPr>
              <a:tblGrid>
                <a:gridCol w="544250"/>
                <a:gridCol w="543625"/>
                <a:gridCol w="543625"/>
                <a:gridCol w="543625"/>
                <a:gridCol w="544250"/>
              </a:tblGrid>
              <a:tr h="2863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W</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i</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l</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l</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y</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635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0</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1</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2</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3</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rPr>
                        <a:t>4</a:t>
                      </a:r>
                      <a:endParaRPr sz="1200" u="none" cap="none" strike="noStrike">
                        <a:solidFill>
                          <a:schemeClr val="dk1"/>
                        </a:solidFill>
                      </a:endParaRPr>
                    </a:p>
                  </a:txBody>
                  <a:tcPr marT="0" marB="0" marR="68575" marL="6857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94" name="Google Shape;294;p27"/>
          <p:cNvSpPr/>
          <p:nvPr/>
        </p:nvSpPr>
        <p:spPr>
          <a:xfrm>
            <a:off x="482175" y="1474150"/>
            <a:ext cx="1076100" cy="3312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char</a:t>
            </a:r>
            <a:endParaRPr b="0" i="0" sz="1400" u="none" cap="none" strike="noStrike">
              <a:solidFill>
                <a:srgbClr val="000000"/>
              </a:solidFill>
              <a:latin typeface="Arial"/>
              <a:ea typeface="Arial"/>
              <a:cs typeface="Arial"/>
              <a:sym typeface="Arial"/>
            </a:endParaRPr>
          </a:p>
        </p:txBody>
      </p:sp>
      <p:sp>
        <p:nvSpPr>
          <p:cNvPr id="295" name="Google Shape;295;p27"/>
          <p:cNvSpPr/>
          <p:nvPr/>
        </p:nvSpPr>
        <p:spPr>
          <a:xfrm>
            <a:off x="91500" y="1817500"/>
            <a:ext cx="1514100" cy="360300"/>
          </a:xfrm>
          <a:prstGeom prst="righ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Index in string</a:t>
            </a:r>
            <a:endParaRPr b="0" i="0" sz="1400" u="none" cap="none" strike="noStrike">
              <a:solidFill>
                <a:srgbClr val="000000"/>
              </a:solidFill>
              <a:latin typeface="Arial"/>
              <a:ea typeface="Arial"/>
              <a:cs typeface="Arial"/>
              <a:sym typeface="Arial"/>
            </a:endParaRPr>
          </a:p>
        </p:txBody>
      </p:sp>
      <p:pic>
        <p:nvPicPr>
          <p:cNvPr id="296" name="Google Shape;296;p27"/>
          <p:cNvPicPr preferRelativeResize="0"/>
          <p:nvPr/>
        </p:nvPicPr>
        <p:blipFill rotWithShape="1">
          <a:blip r:embed="rId3">
            <a:alphaModFix/>
          </a:blip>
          <a:srcRect b="0" l="0" r="0" t="0"/>
          <a:stretch/>
        </p:blipFill>
        <p:spPr>
          <a:xfrm>
            <a:off x="311700" y="3223625"/>
            <a:ext cx="6404400" cy="462975"/>
          </a:xfrm>
          <a:prstGeom prst="rect">
            <a:avLst/>
          </a:prstGeom>
          <a:noFill/>
          <a:ln>
            <a:noFill/>
          </a:ln>
        </p:spPr>
      </p:pic>
      <p:pic>
        <p:nvPicPr>
          <p:cNvPr id="297" name="Google Shape;297;p27"/>
          <p:cNvPicPr preferRelativeResize="0"/>
          <p:nvPr/>
        </p:nvPicPr>
        <p:blipFill rotWithShape="1">
          <a:blip r:embed="rId4">
            <a:alphaModFix/>
          </a:blip>
          <a:srcRect b="0" l="0" r="0" t="0"/>
          <a:stretch/>
        </p:blipFill>
        <p:spPr>
          <a:xfrm>
            <a:off x="311700" y="3768525"/>
            <a:ext cx="5580524" cy="1333258"/>
          </a:xfrm>
          <a:prstGeom prst="rect">
            <a:avLst/>
          </a:prstGeom>
          <a:noFill/>
          <a:ln>
            <a:noFill/>
          </a:ln>
        </p:spPr>
      </p:pic>
      <p:sp>
        <p:nvSpPr>
          <p:cNvPr id="298" name="Google Shape;298;p27"/>
          <p:cNvSpPr/>
          <p:nvPr/>
        </p:nvSpPr>
        <p:spPr>
          <a:xfrm>
            <a:off x="4164125" y="3768525"/>
            <a:ext cx="1657800" cy="23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7"/>
          <p:cNvSpPr/>
          <p:nvPr/>
        </p:nvSpPr>
        <p:spPr>
          <a:xfrm>
            <a:off x="311700" y="4124000"/>
            <a:ext cx="4091100" cy="2364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0" name="Google Shape;300;p27"/>
          <p:cNvPicPr preferRelativeResize="0"/>
          <p:nvPr/>
        </p:nvPicPr>
        <p:blipFill rotWithShape="1">
          <a:blip r:embed="rId5">
            <a:alphaModFix/>
          </a:blip>
          <a:srcRect b="0" l="0" r="0" t="0"/>
          <a:stretch/>
        </p:blipFill>
        <p:spPr>
          <a:xfrm>
            <a:off x="392088" y="2651488"/>
            <a:ext cx="5419725" cy="457200"/>
          </a:xfrm>
          <a:prstGeom prst="rect">
            <a:avLst/>
          </a:prstGeom>
          <a:noFill/>
          <a:ln>
            <a:noFill/>
          </a:ln>
        </p:spPr>
      </p:pic>
      <p:sp>
        <p:nvSpPr>
          <p:cNvPr id="301" name="Google Shape;301;p27"/>
          <p:cNvSpPr/>
          <p:nvPr/>
        </p:nvSpPr>
        <p:spPr>
          <a:xfrm>
            <a:off x="1299375" y="2110751"/>
            <a:ext cx="1210800" cy="5727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Starts at position 0</a:t>
            </a:r>
            <a:endParaRPr b="0" i="0" sz="1200" u="none" cap="none" strike="noStrike">
              <a:solidFill>
                <a:srgbClr val="000000"/>
              </a:solidFill>
              <a:latin typeface="Arial"/>
              <a:ea typeface="Arial"/>
              <a:cs typeface="Arial"/>
              <a:sym typeface="Arial"/>
            </a:endParaRPr>
          </a:p>
        </p:txBody>
      </p:sp>
      <p:sp>
        <p:nvSpPr>
          <p:cNvPr id="302" name="Google Shape;302;p27"/>
          <p:cNvSpPr/>
          <p:nvPr/>
        </p:nvSpPr>
        <p:spPr>
          <a:xfrm>
            <a:off x="4747875" y="1058363"/>
            <a:ext cx="3059100" cy="933300"/>
          </a:xfrm>
          <a:prstGeom prst="upArrowCallout">
            <a:avLst>
              <a:gd fmla="val 20762" name="adj1"/>
              <a:gd fmla="val 26800" name="adj2"/>
              <a:gd fmla="val 22232" name="adj3"/>
              <a:gd fmla="val 50201"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Ends at length of string -1 since starts at position 0 the last index is 4 = 5-1</a:t>
            </a:r>
            <a:endParaRPr b="0" i="0" sz="1200" u="none" cap="none" strike="noStrike">
              <a:solidFill>
                <a:srgbClr val="000000"/>
              </a:solidFill>
              <a:latin typeface="Arial"/>
              <a:ea typeface="Arial"/>
              <a:cs typeface="Arial"/>
              <a:sym typeface="Arial"/>
            </a:endParaRPr>
          </a:p>
        </p:txBody>
      </p:sp>
      <p:sp>
        <p:nvSpPr>
          <p:cNvPr id="303" name="Google Shape;303;p27"/>
          <p:cNvSpPr/>
          <p:nvPr/>
        </p:nvSpPr>
        <p:spPr>
          <a:xfrm>
            <a:off x="5974375" y="2515975"/>
            <a:ext cx="1792800" cy="626100"/>
          </a:xfrm>
          <a:prstGeom prst="lef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Put in your code</a:t>
            </a:r>
            <a:endParaRPr b="0" i="0" sz="1400" u="none" cap="none" strike="noStrike">
              <a:solidFill>
                <a:srgbClr val="000000"/>
              </a:solidFill>
              <a:latin typeface="Arial"/>
              <a:ea typeface="Arial"/>
              <a:cs typeface="Arial"/>
              <a:sym typeface="Arial"/>
            </a:endParaRPr>
          </a:p>
        </p:txBody>
      </p:sp>
      <p:sp>
        <p:nvSpPr>
          <p:cNvPr id="304" name="Google Shape;304;p27"/>
          <p:cNvSpPr/>
          <p:nvPr/>
        </p:nvSpPr>
        <p:spPr>
          <a:xfrm>
            <a:off x="6859000" y="3142063"/>
            <a:ext cx="1792800" cy="626100"/>
          </a:xfrm>
          <a:prstGeom prst="leftArrow">
            <a:avLst>
              <a:gd fmla="val 50000" name="adj1"/>
              <a:gd fmla="val 5000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Put in your code</a:t>
            </a:r>
            <a:endParaRPr b="0" i="0" sz="1400" u="none" cap="none" strike="noStrike">
              <a:solidFill>
                <a:srgbClr val="000000"/>
              </a:solidFill>
              <a:latin typeface="Arial"/>
              <a:ea typeface="Arial"/>
              <a:cs typeface="Arial"/>
              <a:sym typeface="Arial"/>
            </a:endParaRPr>
          </a:p>
        </p:txBody>
      </p:sp>
      <p:sp>
        <p:nvSpPr>
          <p:cNvPr id="305" name="Google Shape;305;p27"/>
          <p:cNvSpPr/>
          <p:nvPr/>
        </p:nvSpPr>
        <p:spPr>
          <a:xfrm>
            <a:off x="6014175" y="3899025"/>
            <a:ext cx="2637600" cy="1118700"/>
          </a:xfrm>
          <a:prstGeom prst="leftArrowCallout">
            <a:avLst>
              <a:gd fmla="val 25000" name="adj1"/>
              <a:gd fmla="val 25000" name="adj2"/>
              <a:gd fmla="val 25000" name="adj3"/>
              <a:gd fmla="val 82332"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Notice what happens if you try to access an index that doesn’t exist. For example there is nothing at index 6</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Concatenating Strings</a:t>
            </a:r>
            <a:endParaRPr/>
          </a:p>
        </p:txBody>
      </p:sp>
      <p:sp>
        <p:nvSpPr>
          <p:cNvPr id="311" name="Google Shape;311;p28"/>
          <p:cNvSpPr txBox="1"/>
          <p:nvPr>
            <p:ph idx="1" type="body"/>
          </p:nvPr>
        </p:nvSpPr>
        <p:spPr>
          <a:xfrm>
            <a:off x="311700" y="670225"/>
            <a:ext cx="8520600" cy="440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500"/>
              <a:t>The </a:t>
            </a:r>
            <a:r>
              <a:rPr lang="en" sz="1500" u="sng">
                <a:solidFill>
                  <a:schemeClr val="hlink"/>
                </a:solidFill>
                <a:hlinkClick r:id="rId3"/>
              </a:rPr>
              <a:t>Java String class concat() </a:t>
            </a:r>
            <a:r>
              <a:rPr lang="en" sz="1500"/>
              <a:t>method combines specified string at the end of this string. It returns a combined string. It is like appending another string.</a:t>
            </a:r>
            <a:endParaRPr sz="1500"/>
          </a:p>
          <a:p>
            <a:pPr indent="0" lvl="0" marL="0" rtl="0" algn="l">
              <a:lnSpc>
                <a:spcPct val="115000"/>
              </a:lnSpc>
              <a:spcBef>
                <a:spcPts val="1200"/>
              </a:spcBef>
              <a:spcAft>
                <a:spcPts val="0"/>
              </a:spcAft>
              <a:buSzPts val="1800"/>
              <a:buNone/>
            </a:pPr>
            <a:r>
              <a:t/>
            </a:r>
            <a:endParaRPr sz="1500"/>
          </a:p>
          <a:p>
            <a:pPr indent="0" lvl="0" marL="0" rtl="0" algn="l">
              <a:lnSpc>
                <a:spcPct val="115000"/>
              </a:lnSpc>
              <a:spcBef>
                <a:spcPts val="1200"/>
              </a:spcBef>
              <a:spcAft>
                <a:spcPts val="0"/>
              </a:spcAft>
              <a:buSzPts val="1800"/>
              <a:buNone/>
            </a:pPr>
            <a:r>
              <a:t/>
            </a:r>
            <a:endParaRPr sz="1500"/>
          </a:p>
          <a:p>
            <a:pPr indent="0" lvl="0" marL="0" rtl="0" algn="l">
              <a:lnSpc>
                <a:spcPct val="115000"/>
              </a:lnSpc>
              <a:spcBef>
                <a:spcPts val="1200"/>
              </a:spcBef>
              <a:spcAft>
                <a:spcPts val="0"/>
              </a:spcAft>
              <a:buSzPts val="1800"/>
              <a:buNone/>
            </a:pPr>
            <a:r>
              <a:rPr lang="en" sz="1500"/>
              <a:t>Use plus sign (+) to concatenate strings or use concat(string1)</a:t>
            </a:r>
            <a:endParaRPr sz="1500"/>
          </a:p>
          <a:p>
            <a:pPr indent="0" lvl="0" marL="0" rtl="0" algn="l">
              <a:lnSpc>
                <a:spcPct val="115000"/>
              </a:lnSpc>
              <a:spcBef>
                <a:spcPts val="1200"/>
              </a:spcBef>
              <a:spcAft>
                <a:spcPts val="0"/>
              </a:spcAft>
              <a:buSzPts val="1800"/>
              <a:buNone/>
            </a:pPr>
            <a:r>
              <a:t/>
            </a:r>
            <a:endParaRPr sz="1500"/>
          </a:p>
          <a:p>
            <a:pPr indent="0" lvl="0" marL="0" rtl="0" algn="l">
              <a:lnSpc>
                <a:spcPct val="115000"/>
              </a:lnSpc>
              <a:spcBef>
                <a:spcPts val="1200"/>
              </a:spcBef>
              <a:spcAft>
                <a:spcPts val="0"/>
              </a:spcAft>
              <a:buSzPts val="1800"/>
              <a:buNone/>
            </a:pPr>
            <a:r>
              <a:t/>
            </a:r>
            <a:endParaRPr sz="1500"/>
          </a:p>
          <a:p>
            <a:pPr indent="0" lvl="0" marL="0" rtl="0" algn="l">
              <a:lnSpc>
                <a:spcPct val="115000"/>
              </a:lnSpc>
              <a:spcBef>
                <a:spcPts val="1200"/>
              </a:spcBef>
              <a:spcAft>
                <a:spcPts val="0"/>
              </a:spcAft>
              <a:buSzPts val="1800"/>
              <a:buNone/>
            </a:pPr>
            <a:r>
              <a:rPr lang="en" sz="1500"/>
              <a:t>Converting Strings. </a:t>
            </a:r>
            <a:endParaRPr sz="1500"/>
          </a:p>
          <a:p>
            <a:pPr indent="-323850" lvl="0" marL="457200" rtl="0" algn="l">
              <a:lnSpc>
                <a:spcPct val="115000"/>
              </a:lnSpc>
              <a:spcBef>
                <a:spcPts val="1200"/>
              </a:spcBef>
              <a:spcAft>
                <a:spcPts val="0"/>
              </a:spcAft>
              <a:buSzPts val="1500"/>
              <a:buChar char="●"/>
            </a:pPr>
            <a:r>
              <a:rPr lang="en" sz="1500"/>
              <a:t>toLowerCase ()</a:t>
            </a:r>
            <a:endParaRPr sz="1500"/>
          </a:p>
          <a:p>
            <a:pPr indent="-323850" lvl="1" marL="914400" rtl="0" algn="l">
              <a:lnSpc>
                <a:spcPct val="115000"/>
              </a:lnSpc>
              <a:spcBef>
                <a:spcPts val="0"/>
              </a:spcBef>
              <a:spcAft>
                <a:spcPts val="0"/>
              </a:spcAft>
              <a:buSzPts val="1500"/>
              <a:buChar char="o"/>
            </a:pPr>
            <a:r>
              <a:rPr lang="en" sz="1500"/>
              <a:t>Returns a string that is in all lowercase </a:t>
            </a:r>
            <a:endParaRPr sz="1500"/>
          </a:p>
          <a:p>
            <a:pPr indent="-323850" lvl="0" marL="457200" rtl="0" algn="l">
              <a:lnSpc>
                <a:spcPct val="115000"/>
              </a:lnSpc>
              <a:spcBef>
                <a:spcPts val="0"/>
              </a:spcBef>
              <a:spcAft>
                <a:spcPts val="0"/>
              </a:spcAft>
              <a:buSzPts val="1500"/>
              <a:buChar char="●"/>
            </a:pPr>
            <a:r>
              <a:rPr lang="en" sz="1500"/>
              <a:t>toUpperCase ()</a:t>
            </a:r>
            <a:endParaRPr sz="1500"/>
          </a:p>
          <a:p>
            <a:pPr indent="-323850" lvl="1" marL="914400" rtl="0" algn="l">
              <a:lnSpc>
                <a:spcPct val="115000"/>
              </a:lnSpc>
              <a:spcBef>
                <a:spcPts val="0"/>
              </a:spcBef>
              <a:spcAft>
                <a:spcPts val="0"/>
              </a:spcAft>
              <a:buSzPts val="1500"/>
              <a:buChar char="o"/>
            </a:pPr>
            <a:r>
              <a:rPr lang="en" sz="1500"/>
              <a:t>Returns a string that is all uppercase</a:t>
            </a:r>
            <a:endParaRPr sz="1500"/>
          </a:p>
        </p:txBody>
      </p:sp>
      <p:pic>
        <p:nvPicPr>
          <p:cNvPr id="312" name="Google Shape;312;p28"/>
          <p:cNvPicPr preferRelativeResize="0"/>
          <p:nvPr/>
        </p:nvPicPr>
        <p:blipFill rotWithShape="1">
          <a:blip r:embed="rId4">
            <a:alphaModFix/>
          </a:blip>
          <a:srcRect b="0" l="0" r="0" t="0"/>
          <a:stretch/>
        </p:blipFill>
        <p:spPr>
          <a:xfrm>
            <a:off x="430575" y="2469448"/>
            <a:ext cx="3894499" cy="572700"/>
          </a:xfrm>
          <a:prstGeom prst="rect">
            <a:avLst/>
          </a:prstGeom>
          <a:noFill/>
          <a:ln>
            <a:noFill/>
          </a:ln>
        </p:spPr>
      </p:pic>
      <p:pic>
        <p:nvPicPr>
          <p:cNvPr id="313" name="Google Shape;313;p28"/>
          <p:cNvPicPr preferRelativeResize="0"/>
          <p:nvPr/>
        </p:nvPicPr>
        <p:blipFill rotWithShape="1">
          <a:blip r:embed="rId5">
            <a:alphaModFix/>
          </a:blip>
          <a:srcRect b="0" l="0" r="0" t="0"/>
          <a:stretch/>
        </p:blipFill>
        <p:spPr>
          <a:xfrm>
            <a:off x="430563" y="1273513"/>
            <a:ext cx="5210175" cy="990600"/>
          </a:xfrm>
          <a:prstGeom prst="rect">
            <a:avLst/>
          </a:prstGeom>
          <a:noFill/>
          <a:ln>
            <a:noFill/>
          </a:ln>
        </p:spPr>
      </p:pic>
      <p:pic>
        <p:nvPicPr>
          <p:cNvPr id="314" name="Google Shape;314;p28"/>
          <p:cNvPicPr preferRelativeResize="0"/>
          <p:nvPr/>
        </p:nvPicPr>
        <p:blipFill rotWithShape="1">
          <a:blip r:embed="rId6">
            <a:alphaModFix/>
          </a:blip>
          <a:srcRect b="0" l="0" r="0" t="0"/>
          <a:stretch/>
        </p:blipFill>
        <p:spPr>
          <a:xfrm>
            <a:off x="430575" y="3042150"/>
            <a:ext cx="5063575" cy="400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9"/>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Trim String White Space Characters</a:t>
            </a:r>
            <a:endParaRPr/>
          </a:p>
        </p:txBody>
      </p:sp>
      <p:sp>
        <p:nvSpPr>
          <p:cNvPr id="320" name="Google Shape;320;p29"/>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trim() </a:t>
            </a:r>
            <a:endParaRPr sz="1600"/>
          </a:p>
          <a:p>
            <a:pPr indent="-330200" lvl="0" marL="457200" rtl="0" algn="l">
              <a:lnSpc>
                <a:spcPct val="115000"/>
              </a:lnSpc>
              <a:spcBef>
                <a:spcPts val="1200"/>
              </a:spcBef>
              <a:spcAft>
                <a:spcPts val="0"/>
              </a:spcAft>
              <a:buSzPts val="1600"/>
              <a:buChar char="●"/>
            </a:pPr>
            <a:r>
              <a:rPr lang="en" sz="1600"/>
              <a:t>Returns a string with all white space characters removed from front or end of string</a:t>
            </a:r>
            <a:endParaRPr sz="1600"/>
          </a:p>
          <a:p>
            <a:pPr indent="-330200" lvl="0" marL="457200" rtl="0" algn="l">
              <a:lnSpc>
                <a:spcPct val="115000"/>
              </a:lnSpc>
              <a:spcBef>
                <a:spcPts val="0"/>
              </a:spcBef>
              <a:spcAft>
                <a:spcPts val="0"/>
              </a:spcAft>
              <a:buSzPts val="1600"/>
              <a:buChar char="●"/>
            </a:pPr>
            <a:r>
              <a:rPr lang="en" sz="1600"/>
              <a:t>White space characters include space, tab, line feed, form feed, carriage return, </a:t>
            </a:r>
            <a:endParaRPr sz="1600"/>
          </a:p>
        </p:txBody>
      </p:sp>
      <p:pic>
        <p:nvPicPr>
          <p:cNvPr id="321" name="Google Shape;321;p29"/>
          <p:cNvPicPr preferRelativeResize="0"/>
          <p:nvPr/>
        </p:nvPicPr>
        <p:blipFill rotWithShape="1">
          <a:blip r:embed="rId3">
            <a:alphaModFix/>
          </a:blip>
          <a:srcRect b="0" l="0" r="0" t="0"/>
          <a:stretch/>
        </p:blipFill>
        <p:spPr>
          <a:xfrm>
            <a:off x="568375" y="1946700"/>
            <a:ext cx="6496175" cy="2669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33374e1c001_0_0"/>
          <p:cNvSpPr txBox="1"/>
          <p:nvPr>
            <p:ph type="title"/>
          </p:nvPr>
        </p:nvSpPr>
        <p:spPr>
          <a:xfrm>
            <a:off x="311700" y="97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CS Career Panel </a:t>
            </a:r>
            <a:endParaRPr/>
          </a:p>
        </p:txBody>
      </p:sp>
      <p:sp>
        <p:nvSpPr>
          <p:cNvPr id="327" name="Google Shape;327;g33374e1c001_0_0"/>
          <p:cNvSpPr txBox="1"/>
          <p:nvPr>
            <p:ph idx="1" type="body"/>
          </p:nvPr>
        </p:nvSpPr>
        <p:spPr>
          <a:xfrm>
            <a:off x="311700" y="670225"/>
            <a:ext cx="8520600" cy="41271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AutoNum type="arabicPeriod"/>
            </a:pPr>
            <a:r>
              <a:rPr lang="en"/>
              <a:t>Introduction to Careers in CS</a:t>
            </a:r>
            <a:br>
              <a:rPr lang="en"/>
            </a:br>
            <a:endParaRPr/>
          </a:p>
          <a:p>
            <a:pPr indent="-317500" lvl="1" marL="914400" rtl="0" algn="l">
              <a:spcBef>
                <a:spcPts val="0"/>
              </a:spcBef>
              <a:spcAft>
                <a:spcPts val="0"/>
              </a:spcAft>
              <a:buSzPts val="1400"/>
              <a:buChar char="○"/>
            </a:pPr>
            <a:r>
              <a:rPr lang="en"/>
              <a:t>Overview of career pathways and opportunities for CS graduates.</a:t>
            </a:r>
            <a:endParaRPr/>
          </a:p>
          <a:p>
            <a:pPr indent="-317500" lvl="1" marL="914400" rtl="0" algn="l">
              <a:spcBef>
                <a:spcPts val="0"/>
              </a:spcBef>
              <a:spcAft>
                <a:spcPts val="0"/>
              </a:spcAft>
              <a:buSzPts val="1400"/>
              <a:buChar char="○"/>
            </a:pPr>
            <a:r>
              <a:rPr lang="en"/>
              <a:t>Practical advice for navigating internships, networking, and first jobs.</a:t>
            </a:r>
            <a:endParaRPr/>
          </a:p>
          <a:p>
            <a:pPr indent="-330200" lvl="0" marL="457200" rtl="0" algn="l">
              <a:spcBef>
                <a:spcPts val="0"/>
              </a:spcBef>
              <a:spcAft>
                <a:spcPts val="0"/>
              </a:spcAft>
              <a:buSzPts val="1600"/>
              <a:buAutoNum type="arabicPeriod"/>
            </a:pPr>
            <a:r>
              <a:rPr lang="en"/>
              <a:t>How Fundamentals Shape Real-World Development</a:t>
            </a:r>
            <a:br>
              <a:rPr lang="en"/>
            </a:br>
            <a:endParaRPr/>
          </a:p>
          <a:p>
            <a:pPr indent="-317500" lvl="1" marL="914400" rtl="0" algn="l">
              <a:spcBef>
                <a:spcPts val="0"/>
              </a:spcBef>
              <a:spcAft>
                <a:spcPts val="0"/>
              </a:spcAft>
              <a:buSzPts val="1400"/>
              <a:buChar char="○"/>
            </a:pPr>
            <a:r>
              <a:rPr lang="en"/>
              <a:t>The importance of programming basics in professional settings.</a:t>
            </a:r>
            <a:endParaRPr/>
          </a:p>
          <a:p>
            <a:pPr indent="-317500" lvl="1" marL="914400" rtl="0" algn="l">
              <a:spcBef>
                <a:spcPts val="0"/>
              </a:spcBef>
              <a:spcAft>
                <a:spcPts val="0"/>
              </a:spcAft>
              <a:buSzPts val="1400"/>
              <a:buChar char="○"/>
            </a:pPr>
            <a:r>
              <a:rPr lang="en"/>
              <a:t>Stories of how loops, arrays, and methods solved real problems.</a:t>
            </a:r>
            <a:endParaRPr/>
          </a:p>
          <a:p>
            <a:pPr indent="-330200" lvl="0" marL="457200" rtl="0" algn="l">
              <a:spcBef>
                <a:spcPts val="0"/>
              </a:spcBef>
              <a:spcAft>
                <a:spcPts val="0"/>
              </a:spcAft>
              <a:buSzPts val="1600"/>
              <a:buAutoNum type="arabicPeriod"/>
            </a:pPr>
            <a:r>
              <a:rPr lang="en"/>
              <a:t>Diverse Pathways in Computer Science</a:t>
            </a:r>
            <a:br>
              <a:rPr lang="en"/>
            </a:br>
            <a:endParaRPr/>
          </a:p>
          <a:p>
            <a:pPr indent="-317500" lvl="1" marL="914400" rtl="0" algn="l">
              <a:spcBef>
                <a:spcPts val="0"/>
              </a:spcBef>
              <a:spcAft>
                <a:spcPts val="0"/>
              </a:spcAft>
              <a:buSzPts val="1400"/>
              <a:buChar char="○"/>
            </a:pPr>
            <a:r>
              <a:rPr lang="en"/>
              <a:t>Highlighting non-linear career journeys and diverse roles.</a:t>
            </a:r>
            <a:endParaRPr/>
          </a:p>
          <a:p>
            <a:pPr indent="-317500" lvl="1" marL="914400" rtl="0" algn="l">
              <a:spcBef>
                <a:spcPts val="0"/>
              </a:spcBef>
              <a:spcAft>
                <a:spcPts val="0"/>
              </a:spcAft>
              <a:buSzPts val="1400"/>
              <a:buChar char="○"/>
            </a:pPr>
            <a:r>
              <a:rPr lang="en"/>
              <a:t>Advice from professionals in varied domains like cybersecurity, data science, and software engineering.</a:t>
            </a:r>
            <a:endParaRPr/>
          </a:p>
          <a:p>
            <a:pPr indent="-330200" lvl="0" marL="457200" rtl="0" algn="l">
              <a:spcBef>
                <a:spcPts val="0"/>
              </a:spcBef>
              <a:spcAft>
                <a:spcPts val="0"/>
              </a:spcAft>
              <a:buSzPts val="1600"/>
              <a:buAutoNum type="arabicPeriod"/>
            </a:pPr>
            <a:r>
              <a:rPr lang="en"/>
              <a:t>Soft Skills for Success</a:t>
            </a:r>
            <a:br>
              <a:rPr lang="en"/>
            </a:br>
            <a:endParaRPr/>
          </a:p>
          <a:p>
            <a:pPr indent="-317500" lvl="1" marL="914400" rtl="0" algn="l">
              <a:spcBef>
                <a:spcPts val="0"/>
              </a:spcBef>
              <a:spcAft>
                <a:spcPts val="0"/>
              </a:spcAft>
              <a:buSzPts val="1400"/>
              <a:buChar char="○"/>
            </a:pPr>
            <a:r>
              <a:rPr lang="en"/>
              <a:t>Importance of communication, teamwork, and adaptability in CS careers.</a:t>
            </a:r>
            <a:endParaRPr/>
          </a:p>
          <a:p>
            <a:pPr indent="-317500" lvl="1" marL="914400" rtl="0" algn="l">
              <a:spcBef>
                <a:spcPts val="0"/>
              </a:spcBef>
              <a:spcAft>
                <a:spcPts val="0"/>
              </a:spcAft>
              <a:buSzPts val="1400"/>
              <a:buChar char="○"/>
            </a:pPr>
            <a:r>
              <a:rPr lang="en"/>
              <a:t>Tips for collaboration and lifelong learning.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3"/>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Preparation</a:t>
            </a:r>
            <a:endParaRPr/>
          </a:p>
        </p:txBody>
      </p:sp>
      <p:sp>
        <p:nvSpPr>
          <p:cNvPr id="333" name="Google Shape;333;p33"/>
          <p:cNvSpPr txBox="1"/>
          <p:nvPr>
            <p:ph idx="1" type="body"/>
          </p:nvPr>
        </p:nvSpPr>
        <p:spPr>
          <a:xfrm>
            <a:off x="398050" y="670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908"/>
              <a:t>Go to today’s lecture in canvas </a:t>
            </a:r>
            <a:endParaRPr sz="1908"/>
          </a:p>
          <a:p>
            <a:pPr indent="0" lvl="0" marL="0" rtl="0" algn="l">
              <a:lnSpc>
                <a:spcPct val="115000"/>
              </a:lnSpc>
              <a:spcBef>
                <a:spcPts val="1200"/>
              </a:spcBef>
              <a:spcAft>
                <a:spcPts val="0"/>
              </a:spcAft>
              <a:buSzPts val="1800"/>
              <a:buNone/>
            </a:pPr>
            <a:r>
              <a:rPr lang="en" sz="1908"/>
              <a:t>Quiz - Review next lecture</a:t>
            </a:r>
            <a:endParaRPr sz="1908"/>
          </a:p>
          <a:p>
            <a:pPr indent="0" lvl="0" marL="0" rtl="0" algn="l">
              <a:spcBef>
                <a:spcPts val="1200"/>
              </a:spcBef>
              <a:spcAft>
                <a:spcPts val="0"/>
              </a:spcAft>
              <a:buClr>
                <a:schemeClr val="dk1"/>
              </a:buClr>
              <a:buSzPts val="1100"/>
              <a:buFont typeface="Arial"/>
              <a:buNone/>
            </a:pPr>
            <a:r>
              <a:t/>
            </a:r>
            <a:endParaRPr sz="1908"/>
          </a:p>
          <a:p>
            <a:pPr indent="0" lvl="0" marL="0" rtl="0" algn="l">
              <a:lnSpc>
                <a:spcPct val="115000"/>
              </a:lnSpc>
              <a:spcBef>
                <a:spcPts val="1200"/>
              </a:spcBef>
              <a:spcAft>
                <a:spcPts val="0"/>
              </a:spcAft>
              <a:buSzPts val="1800"/>
              <a:buNone/>
            </a:pPr>
            <a:r>
              <a:t/>
            </a:r>
            <a:endParaRPr sz="1908"/>
          </a:p>
          <a:p>
            <a:pPr indent="0" lvl="0" marL="0" rtl="0" algn="l">
              <a:lnSpc>
                <a:spcPct val="115000"/>
              </a:lnSpc>
              <a:spcBef>
                <a:spcPts val="1200"/>
              </a:spcBef>
              <a:spcAft>
                <a:spcPts val="0"/>
              </a:spcAft>
              <a:buSzPts val="1800"/>
              <a:buNone/>
            </a:pPr>
            <a:r>
              <a:t/>
            </a:r>
            <a:endParaRPr sz="1908"/>
          </a:p>
          <a:p>
            <a:pPr indent="0" lvl="0" marL="914400" rtl="0" algn="l">
              <a:lnSpc>
                <a:spcPct val="115000"/>
              </a:lnSpc>
              <a:spcBef>
                <a:spcPts val="1200"/>
              </a:spcBef>
              <a:spcAft>
                <a:spcPts val="0"/>
              </a:spcAft>
              <a:buSzPts val="1800"/>
              <a:buNone/>
            </a:pPr>
            <a:r>
              <a:t/>
            </a:r>
            <a:endParaRPr sz="1508"/>
          </a:p>
          <a:p>
            <a:pPr indent="0" lvl="0" marL="914400" rtl="0" algn="l">
              <a:lnSpc>
                <a:spcPct val="115000"/>
              </a:lnSpc>
              <a:spcBef>
                <a:spcPts val="1200"/>
              </a:spcBef>
              <a:spcAft>
                <a:spcPts val="1200"/>
              </a:spcAft>
              <a:buSzPts val="1800"/>
              <a:buNone/>
            </a:pPr>
            <a:r>
              <a:t/>
            </a:r>
            <a:endParaRPr sz="1508"/>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159600" y="0"/>
            <a:ext cx="47838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220"/>
              <a:t>Connecting Vocabulary and Code  </a:t>
            </a:r>
            <a:endParaRPr sz="2220"/>
          </a:p>
        </p:txBody>
      </p:sp>
      <p:sp>
        <p:nvSpPr>
          <p:cNvPr id="70" name="Google Shape;70;p2"/>
          <p:cNvSpPr txBox="1"/>
          <p:nvPr/>
        </p:nvSpPr>
        <p:spPr>
          <a:xfrm>
            <a:off x="60100" y="484500"/>
            <a:ext cx="4169100" cy="3706500"/>
          </a:xfrm>
          <a:prstGeom prst="rect">
            <a:avLst/>
          </a:prstGeom>
          <a:solidFill>
            <a:srgbClr val="FFF2C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dk1"/>
                </a:solidFill>
                <a:latin typeface="Arial"/>
                <a:ea typeface="Arial"/>
                <a:cs typeface="Arial"/>
                <a:sym typeface="Arial"/>
              </a:rPr>
              <a:t>Give example from the code and brief understanding. Include line number from code. </a:t>
            </a:r>
            <a:endParaRPr b="0" i="0" sz="1300" u="none" cap="none" strike="noStrike">
              <a:solidFill>
                <a:schemeClr val="dk1"/>
              </a:solidFill>
              <a:latin typeface="Arial"/>
              <a:ea typeface="Arial"/>
              <a:cs typeface="Arial"/>
              <a:sym typeface="Arial"/>
            </a:endParaRPr>
          </a:p>
          <a:p>
            <a:pPr indent="-311150" lvl="0" marL="457200" marR="0" rtl="0" algn="l">
              <a:lnSpc>
                <a:spcPct val="95000"/>
              </a:lnSpc>
              <a:spcBef>
                <a:spcPts val="0"/>
              </a:spcBef>
              <a:spcAft>
                <a:spcPts val="0"/>
              </a:spcAft>
              <a:buClr>
                <a:schemeClr val="dk1"/>
              </a:buClr>
              <a:buSzPts val="1300"/>
              <a:buFont typeface="Arial"/>
              <a:buChar char="●"/>
            </a:pPr>
            <a:r>
              <a:rPr lang="en" sz="1300">
                <a:solidFill>
                  <a:schemeClr val="dk1"/>
                </a:solidFill>
              </a:rPr>
              <a:t>Java </a:t>
            </a:r>
            <a:r>
              <a:rPr b="0" i="0" lang="en" sz="1300" u="none" cap="none" strike="noStrike">
                <a:solidFill>
                  <a:schemeClr val="dk1"/>
                </a:solidFill>
                <a:latin typeface="Arial"/>
                <a:ea typeface="Arial"/>
                <a:cs typeface="Arial"/>
                <a:sym typeface="Arial"/>
              </a:rPr>
              <a:t>package </a:t>
            </a:r>
            <a:endParaRPr b="0" i="0" sz="1300" u="none" cap="none" strike="noStrike">
              <a:solidFill>
                <a:schemeClr val="dk1"/>
              </a:solidFill>
              <a:latin typeface="Arial"/>
              <a:ea typeface="Arial"/>
              <a:cs typeface="Arial"/>
              <a:sym typeface="Arial"/>
            </a:endParaRPr>
          </a:p>
          <a:p>
            <a:pPr indent="-311150" lvl="0" marL="457200" marR="0" rtl="0" algn="l">
              <a:lnSpc>
                <a:spcPct val="95000"/>
              </a:lnSpc>
              <a:spcBef>
                <a:spcPts val="0"/>
              </a:spcBef>
              <a:spcAft>
                <a:spcPts val="0"/>
              </a:spcAft>
              <a:buClr>
                <a:schemeClr val="dk1"/>
              </a:buClr>
              <a:buSzPts val="1300"/>
              <a:buFont typeface="Arial"/>
              <a:buChar char="●"/>
            </a:pPr>
            <a:r>
              <a:rPr lang="en" sz="1300">
                <a:solidFill>
                  <a:schemeClr val="dk1"/>
                </a:solidFill>
              </a:rPr>
              <a:t>Java C</a:t>
            </a:r>
            <a:r>
              <a:rPr b="0" i="0" lang="en" sz="1300" u="none" cap="none" strike="noStrike">
                <a:solidFill>
                  <a:schemeClr val="dk1"/>
                </a:solidFill>
                <a:latin typeface="Arial"/>
                <a:ea typeface="Arial"/>
                <a:cs typeface="Arial"/>
                <a:sym typeface="Arial"/>
              </a:rPr>
              <a:t>lass</a:t>
            </a:r>
            <a:endParaRPr b="0" i="0" sz="1300" u="none" cap="none" strike="noStrike">
              <a:solidFill>
                <a:schemeClr val="dk1"/>
              </a:solidFill>
              <a:latin typeface="Arial"/>
              <a:ea typeface="Arial"/>
              <a:cs typeface="Arial"/>
              <a:sym typeface="Arial"/>
            </a:endParaRPr>
          </a:p>
          <a:p>
            <a:pPr indent="-311150" lvl="0" marL="457200" marR="0" rtl="0" algn="l">
              <a:lnSpc>
                <a:spcPct val="9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Predefined class </a:t>
            </a:r>
            <a:endParaRPr b="0" i="0" sz="1300" u="none" cap="none" strike="noStrike">
              <a:solidFill>
                <a:schemeClr val="dk1"/>
              </a:solidFill>
              <a:latin typeface="Arial"/>
              <a:ea typeface="Arial"/>
              <a:cs typeface="Arial"/>
              <a:sym typeface="Arial"/>
            </a:endParaRPr>
          </a:p>
          <a:p>
            <a:pPr indent="-311150" lvl="0" marL="457200" marR="0" rtl="0" algn="l">
              <a:lnSpc>
                <a:spcPct val="9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Create Object instance from predefined class</a:t>
            </a:r>
            <a:endParaRPr b="0" i="0" sz="1300" u="none" cap="none" strike="noStrike">
              <a:solidFill>
                <a:schemeClr val="dk1"/>
              </a:solidFill>
              <a:latin typeface="Arial"/>
              <a:ea typeface="Arial"/>
              <a:cs typeface="Arial"/>
              <a:sym typeface="Arial"/>
            </a:endParaRPr>
          </a:p>
          <a:p>
            <a:pPr indent="-311150" lvl="0" marL="457200" marR="0" rtl="0" algn="l">
              <a:lnSpc>
                <a:spcPct val="9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Use class method without creating object</a:t>
            </a:r>
            <a:endParaRPr b="0" i="0" sz="1300" u="none" cap="none" strike="noStrike">
              <a:solidFill>
                <a:schemeClr val="dk1"/>
              </a:solidFill>
              <a:latin typeface="Arial"/>
              <a:ea typeface="Arial"/>
              <a:cs typeface="Arial"/>
              <a:sym typeface="Arial"/>
            </a:endParaRPr>
          </a:p>
          <a:p>
            <a:pPr indent="-311150" lvl="0" marL="457200" marR="0" rtl="0" algn="l">
              <a:lnSpc>
                <a:spcPct val="9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Method, Parameters, Return value</a:t>
            </a:r>
            <a:endParaRPr b="0" i="0" sz="1300" u="none" cap="none" strike="noStrike">
              <a:solidFill>
                <a:schemeClr val="dk1"/>
              </a:solidFill>
              <a:latin typeface="Arial"/>
              <a:ea typeface="Arial"/>
              <a:cs typeface="Arial"/>
              <a:sym typeface="Arial"/>
            </a:endParaRPr>
          </a:p>
          <a:p>
            <a:pPr indent="-311150" lvl="0" marL="457200" marR="0" rtl="0" algn="l">
              <a:lnSpc>
                <a:spcPct val="95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Data type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Declaring and initializing a variable</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Allocating memory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Variable</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Constant</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Assignment operator </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b="0" i="0" lang="en" sz="1300" u="none" cap="none" strike="noStrike">
                <a:solidFill>
                  <a:schemeClr val="dk1"/>
                </a:solidFill>
                <a:latin typeface="Arial"/>
                <a:ea typeface="Arial"/>
                <a:cs typeface="Arial"/>
                <a:sym typeface="Arial"/>
              </a:rPr>
              <a:t>Identifier</a:t>
            </a:r>
            <a:endParaRPr b="0" i="0" sz="1300" u="none" cap="none" strike="noStrike">
              <a:solidFill>
                <a:schemeClr val="dk1"/>
              </a:solidFill>
              <a:latin typeface="Arial"/>
              <a:ea typeface="Arial"/>
              <a:cs typeface="Arial"/>
              <a:sym typeface="Arial"/>
            </a:endParaRPr>
          </a:p>
          <a:p>
            <a:pPr indent="-311150" lvl="0" marL="457200" marR="0" rtl="0" algn="l">
              <a:lnSpc>
                <a:spcPct val="100000"/>
              </a:lnSpc>
              <a:spcBef>
                <a:spcPts val="0"/>
              </a:spcBef>
              <a:spcAft>
                <a:spcPts val="0"/>
              </a:spcAft>
              <a:buClr>
                <a:schemeClr val="dk1"/>
              </a:buClr>
              <a:buSzPts val="1300"/>
              <a:buFont typeface="Arial"/>
              <a:buChar char="●"/>
            </a:pPr>
            <a:r>
              <a:rPr lang="en" sz="1300">
                <a:solidFill>
                  <a:schemeClr val="dk1"/>
                </a:solidFill>
              </a:rPr>
              <a:t>C</a:t>
            </a:r>
            <a:r>
              <a:rPr b="0" i="0" lang="en" sz="1300" u="none" cap="none" strike="noStrike">
                <a:solidFill>
                  <a:schemeClr val="dk1"/>
                </a:solidFill>
                <a:latin typeface="Arial"/>
                <a:ea typeface="Arial"/>
                <a:cs typeface="Arial"/>
                <a:sym typeface="Arial"/>
              </a:rPr>
              <a:t>omments</a:t>
            </a:r>
            <a:endParaRPr b="0" i="0" sz="13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1200"/>
              </a:spcAft>
              <a:buClr>
                <a:srgbClr val="000000"/>
              </a:buClr>
              <a:buSzPts val="1300"/>
              <a:buFont typeface="Arial"/>
              <a:buNone/>
            </a:pPr>
            <a:r>
              <a:t/>
            </a:r>
            <a:endParaRPr b="0" i="0" sz="1300" u="none" cap="none" strike="noStrike">
              <a:solidFill>
                <a:schemeClr val="dk1"/>
              </a:solidFill>
              <a:latin typeface="Arial"/>
              <a:ea typeface="Arial"/>
              <a:cs typeface="Arial"/>
              <a:sym typeface="Arial"/>
            </a:endParaRPr>
          </a:p>
        </p:txBody>
      </p:sp>
      <p:pic>
        <p:nvPicPr>
          <p:cNvPr id="71" name="Google Shape;71;p2"/>
          <p:cNvPicPr preferRelativeResize="0"/>
          <p:nvPr/>
        </p:nvPicPr>
        <p:blipFill rotWithShape="1">
          <a:blip r:embed="rId3">
            <a:alphaModFix/>
          </a:blip>
          <a:srcRect b="0" l="0" r="0" t="0"/>
          <a:stretch/>
        </p:blipFill>
        <p:spPr>
          <a:xfrm>
            <a:off x="4761275" y="42818"/>
            <a:ext cx="4322400" cy="50578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85000"/>
              </a:lnSpc>
              <a:spcBef>
                <a:spcPts val="0"/>
              </a:spcBef>
              <a:spcAft>
                <a:spcPts val="0"/>
              </a:spcAft>
              <a:buSzPct val="120000"/>
              <a:buNone/>
            </a:pPr>
            <a:r>
              <a:rPr lang="en" sz="1500"/>
              <a:t>A class is a blueprint used to construct an object – It defines an object’s attributes and behaviors</a:t>
            </a:r>
            <a:endParaRPr sz="1500"/>
          </a:p>
          <a:p>
            <a:pPr indent="0" lvl="0" marL="0" rtl="0" algn="l">
              <a:lnSpc>
                <a:spcPct val="85000"/>
              </a:lnSpc>
              <a:spcBef>
                <a:spcPts val="1200"/>
              </a:spcBef>
              <a:spcAft>
                <a:spcPts val="0"/>
              </a:spcAft>
              <a:buSzPct val="120000"/>
              <a:buNone/>
            </a:pPr>
            <a:r>
              <a:rPr lang="en" sz="1500"/>
              <a:t>A class is not an object. An object is created using the blueprint of the class. It is an instance of the class. </a:t>
            </a:r>
            <a:endParaRPr sz="1500"/>
          </a:p>
          <a:p>
            <a:pPr indent="0" lvl="0" marL="0" rtl="0" algn="l">
              <a:lnSpc>
                <a:spcPct val="85000"/>
              </a:lnSpc>
              <a:spcBef>
                <a:spcPts val="1200"/>
              </a:spcBef>
              <a:spcAft>
                <a:spcPts val="0"/>
              </a:spcAft>
              <a:buSzPct val="120000"/>
              <a:buNone/>
            </a:pPr>
            <a:r>
              <a:rPr lang="en" sz="1500"/>
              <a:t>For now, we will use classes that are predefined in the Java language to create objects.</a:t>
            </a:r>
            <a:endParaRPr sz="1500"/>
          </a:p>
          <a:p>
            <a:pPr indent="-316737" lvl="0" marL="457200" rtl="0" algn="l">
              <a:lnSpc>
                <a:spcPct val="85000"/>
              </a:lnSpc>
              <a:spcBef>
                <a:spcPts val="1200"/>
              </a:spcBef>
              <a:spcAft>
                <a:spcPts val="0"/>
              </a:spcAft>
              <a:buSzPct val="100000"/>
              <a:buAutoNum type="arabicPeriod"/>
            </a:pPr>
            <a:r>
              <a:rPr lang="en" sz="1500"/>
              <a:t>Import util package and scanner class</a:t>
            </a:r>
            <a:endParaRPr sz="1500"/>
          </a:p>
          <a:p>
            <a:pPr indent="0" lvl="0" marL="457200" rtl="0" algn="l">
              <a:lnSpc>
                <a:spcPct val="85000"/>
              </a:lnSpc>
              <a:spcBef>
                <a:spcPts val="1200"/>
              </a:spcBef>
              <a:spcAft>
                <a:spcPts val="0"/>
              </a:spcAft>
              <a:buSzPct val="120000"/>
              <a:buNone/>
            </a:pPr>
            <a:r>
              <a:rPr lang="en" sz="1500"/>
              <a:t> </a:t>
            </a:r>
            <a:endParaRPr sz="1500"/>
          </a:p>
          <a:p>
            <a:pPr indent="-316737" lvl="0" marL="457200" rtl="0" algn="l">
              <a:lnSpc>
                <a:spcPct val="85000"/>
              </a:lnSpc>
              <a:spcBef>
                <a:spcPts val="1200"/>
              </a:spcBef>
              <a:spcAft>
                <a:spcPts val="0"/>
              </a:spcAft>
              <a:buSzPct val="100000"/>
              <a:buAutoNum type="arabicPeriod"/>
            </a:pPr>
            <a:r>
              <a:rPr lang="en" sz="1500"/>
              <a:t>Create an object from that class</a:t>
            </a:r>
            <a:endParaRPr sz="1500"/>
          </a:p>
          <a:p>
            <a:pPr indent="0" lvl="0" marL="0" rtl="0" algn="l">
              <a:lnSpc>
                <a:spcPct val="85000"/>
              </a:lnSpc>
              <a:spcBef>
                <a:spcPts val="1200"/>
              </a:spcBef>
              <a:spcAft>
                <a:spcPts val="0"/>
              </a:spcAft>
              <a:buSzPct val="120000"/>
              <a:buNone/>
            </a:pPr>
            <a:r>
              <a:t/>
            </a:r>
            <a:endParaRPr sz="1500"/>
          </a:p>
          <a:p>
            <a:pPr indent="0" lvl="0" marL="0" rtl="0" algn="l">
              <a:lnSpc>
                <a:spcPct val="85000"/>
              </a:lnSpc>
              <a:spcBef>
                <a:spcPts val="1200"/>
              </a:spcBef>
              <a:spcAft>
                <a:spcPts val="0"/>
              </a:spcAft>
              <a:buSzPct val="120000"/>
              <a:buNone/>
            </a:pPr>
            <a:r>
              <a:t/>
            </a:r>
            <a:endParaRPr sz="1500"/>
          </a:p>
          <a:p>
            <a:pPr indent="0" lvl="0" marL="0" rtl="0" algn="l">
              <a:lnSpc>
                <a:spcPct val="85000"/>
              </a:lnSpc>
              <a:spcBef>
                <a:spcPts val="1200"/>
              </a:spcBef>
              <a:spcAft>
                <a:spcPts val="0"/>
              </a:spcAft>
              <a:buSzPct val="120000"/>
              <a:buNone/>
            </a:pPr>
            <a:r>
              <a:t/>
            </a:r>
            <a:endParaRPr sz="1500"/>
          </a:p>
          <a:p>
            <a:pPr indent="-316737" lvl="0" marL="457200" rtl="0" algn="l">
              <a:lnSpc>
                <a:spcPct val="85000"/>
              </a:lnSpc>
              <a:spcBef>
                <a:spcPts val="1200"/>
              </a:spcBef>
              <a:spcAft>
                <a:spcPts val="0"/>
              </a:spcAft>
              <a:buSzPct val="100000"/>
              <a:buAutoNum type="arabicPeriod"/>
            </a:pPr>
            <a:r>
              <a:rPr lang="en" sz="1500"/>
              <a:t>Use methods defined for that object </a:t>
            </a:r>
            <a:endParaRPr sz="1500"/>
          </a:p>
          <a:p>
            <a:pPr indent="0" lvl="0" marL="0" rtl="0" algn="l">
              <a:lnSpc>
                <a:spcPct val="85000"/>
              </a:lnSpc>
              <a:spcBef>
                <a:spcPts val="1200"/>
              </a:spcBef>
              <a:spcAft>
                <a:spcPts val="1200"/>
              </a:spcAft>
              <a:buSzPct val="120000"/>
              <a:buNone/>
            </a:pPr>
            <a:r>
              <a:t/>
            </a:r>
            <a:endParaRPr sz="1500"/>
          </a:p>
        </p:txBody>
      </p:sp>
      <p:sp>
        <p:nvSpPr>
          <p:cNvPr id="77" name="Google Shape;77;p5"/>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Classes and Objects</a:t>
            </a:r>
            <a:endParaRPr/>
          </a:p>
        </p:txBody>
      </p:sp>
      <p:pic>
        <p:nvPicPr>
          <p:cNvPr id="78" name="Google Shape;78;p5"/>
          <p:cNvPicPr preferRelativeResize="0"/>
          <p:nvPr/>
        </p:nvPicPr>
        <p:blipFill rotWithShape="1">
          <a:blip r:embed="rId3">
            <a:alphaModFix/>
          </a:blip>
          <a:srcRect b="0" l="0" r="0" t="0"/>
          <a:stretch/>
        </p:blipFill>
        <p:spPr>
          <a:xfrm>
            <a:off x="4059975" y="1969950"/>
            <a:ext cx="2630639" cy="372675"/>
          </a:xfrm>
          <a:prstGeom prst="rect">
            <a:avLst/>
          </a:prstGeom>
          <a:noFill/>
          <a:ln>
            <a:noFill/>
          </a:ln>
        </p:spPr>
      </p:pic>
      <p:pic>
        <p:nvPicPr>
          <p:cNvPr id="79" name="Google Shape;79;p5"/>
          <p:cNvPicPr preferRelativeResize="0"/>
          <p:nvPr/>
        </p:nvPicPr>
        <p:blipFill rotWithShape="1">
          <a:blip r:embed="rId4">
            <a:alphaModFix/>
          </a:blip>
          <a:srcRect b="27561" l="0" r="0" t="0"/>
          <a:stretch/>
        </p:blipFill>
        <p:spPr>
          <a:xfrm>
            <a:off x="3906450" y="2636637"/>
            <a:ext cx="4930806" cy="318600"/>
          </a:xfrm>
          <a:prstGeom prst="rect">
            <a:avLst/>
          </a:prstGeom>
          <a:noFill/>
          <a:ln>
            <a:noFill/>
          </a:ln>
        </p:spPr>
      </p:pic>
      <p:pic>
        <p:nvPicPr>
          <p:cNvPr id="80" name="Google Shape;80;p5"/>
          <p:cNvPicPr preferRelativeResize="0"/>
          <p:nvPr/>
        </p:nvPicPr>
        <p:blipFill rotWithShape="1">
          <a:blip r:embed="rId5">
            <a:alphaModFix/>
          </a:blip>
          <a:srcRect b="23970" l="0" r="0" t="12829"/>
          <a:stretch/>
        </p:blipFill>
        <p:spPr>
          <a:xfrm>
            <a:off x="3906451" y="3884513"/>
            <a:ext cx="4057650" cy="318595"/>
          </a:xfrm>
          <a:prstGeom prst="rect">
            <a:avLst/>
          </a:prstGeom>
          <a:noFill/>
          <a:ln>
            <a:noFill/>
          </a:ln>
        </p:spPr>
      </p:pic>
      <p:sp>
        <p:nvSpPr>
          <p:cNvPr id="81" name="Google Shape;81;p5"/>
          <p:cNvSpPr/>
          <p:nvPr/>
        </p:nvSpPr>
        <p:spPr>
          <a:xfrm>
            <a:off x="6690625" y="1942285"/>
            <a:ext cx="2312100" cy="513300"/>
          </a:xfrm>
          <a:prstGeom prst="leftArrowCallout">
            <a:avLst>
              <a:gd fmla="val 21942" name="adj1"/>
              <a:gd fmla="val 25000" name="adj2"/>
              <a:gd fmla="val 25000" name="adj3"/>
              <a:gd fmla="val 92553"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Makes Scanner class blueprint available in program.</a:t>
            </a:r>
            <a:endParaRPr b="0" i="0" sz="1100" u="none" cap="none" strike="noStrike">
              <a:solidFill>
                <a:schemeClr val="dk1"/>
              </a:solidFill>
              <a:latin typeface="Arial"/>
              <a:ea typeface="Arial"/>
              <a:cs typeface="Arial"/>
              <a:sym typeface="Arial"/>
            </a:endParaRPr>
          </a:p>
        </p:txBody>
      </p:sp>
      <p:sp>
        <p:nvSpPr>
          <p:cNvPr id="82" name="Google Shape;82;p5"/>
          <p:cNvSpPr/>
          <p:nvPr/>
        </p:nvSpPr>
        <p:spPr>
          <a:xfrm rot="809447">
            <a:off x="3463493" y="2860714"/>
            <a:ext cx="810154" cy="51335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Data type</a:t>
            </a:r>
            <a:endParaRPr b="0" i="0" sz="1100" u="none" cap="none" strike="noStrike">
              <a:solidFill>
                <a:srgbClr val="000000"/>
              </a:solidFill>
              <a:latin typeface="Arial"/>
              <a:ea typeface="Arial"/>
              <a:cs typeface="Arial"/>
              <a:sym typeface="Arial"/>
            </a:endParaRPr>
          </a:p>
        </p:txBody>
      </p:sp>
      <p:sp>
        <p:nvSpPr>
          <p:cNvPr id="83" name="Google Shape;83;p5"/>
          <p:cNvSpPr/>
          <p:nvPr/>
        </p:nvSpPr>
        <p:spPr>
          <a:xfrm>
            <a:off x="4767188" y="2948175"/>
            <a:ext cx="1970400" cy="5133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Assign newly constructed  object to variable identifier.</a:t>
            </a:r>
            <a:endParaRPr b="0" i="0" sz="1100" u="none" cap="none" strike="noStrike">
              <a:solidFill>
                <a:srgbClr val="000000"/>
              </a:solidFill>
              <a:latin typeface="Arial"/>
              <a:ea typeface="Arial"/>
              <a:cs typeface="Arial"/>
              <a:sym typeface="Arial"/>
            </a:endParaRPr>
          </a:p>
        </p:txBody>
      </p:sp>
      <p:sp>
        <p:nvSpPr>
          <p:cNvPr id="84" name="Google Shape;84;p5"/>
          <p:cNvSpPr/>
          <p:nvPr/>
        </p:nvSpPr>
        <p:spPr>
          <a:xfrm>
            <a:off x="7122750" y="2913300"/>
            <a:ext cx="1714500" cy="8142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Construct object to read from keyboard (system input stream)</a:t>
            </a:r>
            <a:endParaRPr b="0" i="0" sz="1100" u="none" cap="none" strike="noStrike">
              <a:solidFill>
                <a:srgbClr val="000000"/>
              </a:solidFill>
              <a:latin typeface="Arial"/>
              <a:ea typeface="Arial"/>
              <a:cs typeface="Arial"/>
              <a:sym typeface="Arial"/>
            </a:endParaRPr>
          </a:p>
        </p:txBody>
      </p:sp>
      <p:sp>
        <p:nvSpPr>
          <p:cNvPr id="85" name="Google Shape;85;p5"/>
          <p:cNvSpPr/>
          <p:nvPr/>
        </p:nvSpPr>
        <p:spPr>
          <a:xfrm rot="809447">
            <a:off x="3463493" y="4212864"/>
            <a:ext cx="810154" cy="51335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Data type</a:t>
            </a:r>
            <a:endParaRPr b="0" i="0" sz="1100" u="none" cap="none" strike="noStrike">
              <a:solidFill>
                <a:srgbClr val="000000"/>
              </a:solidFill>
              <a:latin typeface="Arial"/>
              <a:ea typeface="Arial"/>
              <a:cs typeface="Arial"/>
              <a:sym typeface="Arial"/>
            </a:endParaRPr>
          </a:p>
        </p:txBody>
      </p:sp>
      <p:sp>
        <p:nvSpPr>
          <p:cNvPr id="86" name="Google Shape;86;p5"/>
          <p:cNvSpPr/>
          <p:nvPr/>
        </p:nvSpPr>
        <p:spPr>
          <a:xfrm>
            <a:off x="4466875" y="4212875"/>
            <a:ext cx="1970400" cy="5133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Assign inputted double to variable identifier</a:t>
            </a:r>
            <a:endParaRPr b="0" i="0" sz="1100" u="none" cap="none" strike="noStrike">
              <a:solidFill>
                <a:srgbClr val="000000"/>
              </a:solidFill>
              <a:latin typeface="Arial"/>
              <a:ea typeface="Arial"/>
              <a:cs typeface="Arial"/>
              <a:sym typeface="Arial"/>
            </a:endParaRPr>
          </a:p>
        </p:txBody>
      </p:sp>
      <p:sp>
        <p:nvSpPr>
          <p:cNvPr id="87" name="Google Shape;87;p5"/>
          <p:cNvSpPr/>
          <p:nvPr/>
        </p:nvSpPr>
        <p:spPr>
          <a:xfrm>
            <a:off x="6581850" y="4125425"/>
            <a:ext cx="2151600" cy="8142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Use object to call method from class blueprint that returns value</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6"/>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Math Class</a:t>
            </a:r>
            <a:endParaRPr/>
          </a:p>
        </p:txBody>
      </p:sp>
      <p:sp>
        <p:nvSpPr>
          <p:cNvPr id="93" name="Google Shape;93;p6"/>
          <p:cNvSpPr txBox="1"/>
          <p:nvPr>
            <p:ph idx="1" type="body"/>
          </p:nvPr>
        </p:nvSpPr>
        <p:spPr>
          <a:xfrm>
            <a:off x="311700" y="670225"/>
            <a:ext cx="8520600" cy="414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Math class is different!  </a:t>
            </a:r>
            <a:r>
              <a:rPr lang="en" sz="1400">
                <a:solidFill>
                  <a:schemeClr val="dk1"/>
                </a:solidFill>
              </a:rPr>
              <a:t>We DO NOT create a Math object like we do for Scanner class.</a:t>
            </a:r>
            <a:endParaRPr sz="1400">
              <a:solidFill>
                <a:schemeClr val="dk1"/>
              </a:solidFill>
            </a:endParaRPr>
          </a:p>
          <a:p>
            <a:pPr indent="0" lvl="0" marL="0" rtl="0" algn="l">
              <a:lnSpc>
                <a:spcPct val="115000"/>
              </a:lnSpc>
              <a:spcBef>
                <a:spcPts val="0"/>
              </a:spcBef>
              <a:spcAft>
                <a:spcPts val="0"/>
              </a:spcAft>
              <a:buSzPts val="1800"/>
              <a:buNone/>
            </a:pPr>
            <a:r>
              <a:rPr lang="en" sz="1400"/>
              <a:t>You will NOT need the following when using  the Math class</a:t>
            </a:r>
            <a:endParaRPr sz="1400"/>
          </a:p>
          <a:p>
            <a:pPr indent="0" lvl="0" marL="0" rtl="0" algn="l">
              <a:lnSpc>
                <a:spcPct val="115000"/>
              </a:lnSpc>
              <a:spcBef>
                <a:spcPts val="0"/>
              </a:spcBef>
              <a:spcAft>
                <a:spcPts val="0"/>
              </a:spcAft>
              <a:buSzPts val="1800"/>
              <a:buNone/>
            </a:pPr>
            <a:r>
              <a:rPr lang="en" sz="1400"/>
              <a:t>		Math myMath = new Math();		</a:t>
            </a:r>
            <a:endParaRPr sz="1400"/>
          </a:p>
          <a:p>
            <a:pPr indent="0" lvl="0" marL="0" rtl="0" algn="l">
              <a:lnSpc>
                <a:spcPct val="115000"/>
              </a:lnSpc>
              <a:spcBef>
                <a:spcPts val="0"/>
              </a:spcBef>
              <a:spcAft>
                <a:spcPts val="0"/>
              </a:spcAft>
              <a:buSzPts val="1800"/>
              <a:buNone/>
            </a:pPr>
            <a:r>
              <a:rPr lang="en" sz="1400"/>
              <a:t>If you try this the compiler will complain with something like "The constructor is not visible"</a:t>
            </a:r>
            <a:endParaRPr sz="1400"/>
          </a:p>
          <a:p>
            <a:pPr indent="-317500" lvl="0" marL="457200" rtl="0" algn="l">
              <a:lnSpc>
                <a:spcPct val="115000"/>
              </a:lnSpc>
              <a:spcBef>
                <a:spcPts val="0"/>
              </a:spcBef>
              <a:spcAft>
                <a:spcPts val="0"/>
              </a:spcAft>
              <a:buSzPts val="1400"/>
              <a:buChar char="●"/>
            </a:pPr>
            <a:r>
              <a:rPr lang="en" sz="1400"/>
              <a:t>A constructor is a method that is called to "create" an object </a:t>
            </a:r>
            <a:endParaRPr sz="1400"/>
          </a:p>
          <a:p>
            <a:pPr indent="-317500" lvl="0" marL="457200" rtl="0" algn="l">
              <a:lnSpc>
                <a:spcPct val="115000"/>
              </a:lnSpc>
              <a:spcBef>
                <a:spcPts val="0"/>
              </a:spcBef>
              <a:spcAft>
                <a:spcPts val="0"/>
              </a:spcAft>
              <a:buSzPts val="1400"/>
              <a:buChar char="●"/>
            </a:pPr>
            <a:r>
              <a:rPr lang="en" sz="1400"/>
              <a:t>The reason the above error happened </a:t>
            </a:r>
            <a:endParaRPr sz="1400"/>
          </a:p>
          <a:p>
            <a:pPr indent="-317500" lvl="1" marL="914400" rtl="0" algn="l">
              <a:lnSpc>
                <a:spcPct val="115000"/>
              </a:lnSpc>
              <a:spcBef>
                <a:spcPts val="0"/>
              </a:spcBef>
              <a:spcAft>
                <a:spcPts val="0"/>
              </a:spcAft>
              <a:buSzPts val="1400"/>
              <a:buChar char="o"/>
            </a:pPr>
            <a:r>
              <a:rPr lang="en"/>
              <a:t>Because in the Math class this "constructor" method is private</a:t>
            </a:r>
            <a:endParaRPr/>
          </a:p>
          <a:p>
            <a:pPr indent="-317500" lvl="1" marL="914400" rtl="0" algn="l">
              <a:lnSpc>
                <a:spcPct val="115000"/>
              </a:lnSpc>
              <a:spcBef>
                <a:spcPts val="0"/>
              </a:spcBef>
              <a:spcAft>
                <a:spcPts val="0"/>
              </a:spcAft>
              <a:buSzPts val="1400"/>
              <a:buChar char="o"/>
            </a:pPr>
            <a:r>
              <a:rPr lang="en"/>
              <a:t>You don't have access to private methods in a class </a:t>
            </a:r>
            <a:endParaRPr/>
          </a:p>
          <a:p>
            <a:pPr indent="0" lvl="0" marL="0" rtl="0" algn="l">
              <a:lnSpc>
                <a:spcPct val="115000"/>
              </a:lnSpc>
              <a:spcBef>
                <a:spcPts val="1200"/>
              </a:spcBef>
              <a:spcAft>
                <a:spcPts val="0"/>
              </a:spcAft>
              <a:buSzPts val="1800"/>
              <a:buNone/>
            </a:pPr>
            <a:r>
              <a:rPr lang="en" sz="1400"/>
              <a:t>How can we use the Math class if we cannot create a Math object?</a:t>
            </a:r>
            <a:endParaRPr sz="1400"/>
          </a:p>
          <a:p>
            <a:pPr indent="-317500" lvl="0" marL="457200" rtl="0" algn="l">
              <a:lnSpc>
                <a:spcPct val="115000"/>
              </a:lnSpc>
              <a:spcBef>
                <a:spcPts val="0"/>
              </a:spcBef>
              <a:spcAft>
                <a:spcPts val="0"/>
              </a:spcAft>
              <a:buSzPts val="1400"/>
              <a:buChar char="●"/>
            </a:pPr>
            <a:r>
              <a:rPr lang="en" sz="1400"/>
              <a:t>ALL methods in the Math class are what we call static methods </a:t>
            </a:r>
            <a:endParaRPr sz="1400"/>
          </a:p>
          <a:p>
            <a:pPr indent="-317500" lvl="0" marL="457200" rtl="0" algn="l">
              <a:lnSpc>
                <a:spcPct val="115000"/>
              </a:lnSpc>
              <a:spcBef>
                <a:spcPts val="0"/>
              </a:spcBef>
              <a:spcAft>
                <a:spcPts val="0"/>
              </a:spcAft>
              <a:buSzPts val="1400"/>
              <a:buChar char="●"/>
            </a:pPr>
            <a:r>
              <a:rPr lang="en" sz="1400"/>
              <a:t>Static methods</a:t>
            </a:r>
            <a:endParaRPr sz="1400"/>
          </a:p>
          <a:p>
            <a:pPr indent="-317500" lvl="1" marL="914400" rtl="0" algn="l">
              <a:lnSpc>
                <a:spcPct val="115000"/>
              </a:lnSpc>
              <a:spcBef>
                <a:spcPts val="0"/>
              </a:spcBef>
              <a:spcAft>
                <a:spcPts val="0"/>
              </a:spcAft>
              <a:buSzPts val="1400"/>
              <a:buChar char="o"/>
            </a:pPr>
            <a:r>
              <a:rPr lang="en"/>
              <a:t>Allow you to call the methods in a class without creating an object of the class</a:t>
            </a:r>
            <a:endParaRPr/>
          </a:p>
          <a:p>
            <a:pPr indent="-317500" lvl="1" marL="914400" rtl="0" algn="l">
              <a:lnSpc>
                <a:spcPct val="115000"/>
              </a:lnSpc>
              <a:spcBef>
                <a:spcPts val="0"/>
              </a:spcBef>
              <a:spcAft>
                <a:spcPts val="0"/>
              </a:spcAft>
              <a:buSzPts val="1400"/>
              <a:buChar char="o"/>
            </a:pPr>
            <a:r>
              <a:rPr lang="en"/>
              <a:t>Are NOT associated with a specific object of the class</a:t>
            </a:r>
            <a:endParaRPr/>
          </a:p>
          <a:p>
            <a:pPr indent="-317500" lvl="1" marL="914400" rtl="0" algn="l">
              <a:lnSpc>
                <a:spcPct val="115000"/>
              </a:lnSpc>
              <a:spcBef>
                <a:spcPts val="0"/>
              </a:spcBef>
              <a:spcAft>
                <a:spcPts val="0"/>
              </a:spcAft>
              <a:buSzPts val="1400"/>
              <a:buChar char="o"/>
            </a:pPr>
            <a:r>
              <a:rPr lang="en"/>
              <a:t>To call static methods you use the class name: Math.random()</a:t>
            </a:r>
            <a:endParaRPr/>
          </a:p>
          <a:p>
            <a:pPr indent="0" lvl="0" marL="0" rtl="0" algn="l">
              <a:lnSpc>
                <a:spcPct val="115000"/>
              </a:lnSpc>
              <a:spcBef>
                <a:spcPts val="1200"/>
              </a:spcBef>
              <a:spcAft>
                <a:spcPts val="1200"/>
              </a:spcAft>
              <a:buSzPts val="1800"/>
              <a:buNone/>
            </a:pPr>
            <a:r>
              <a:t/>
            </a:r>
            <a:endParaRPr sz="1400">
              <a:solidFill>
                <a:srgbClr val="FFD966"/>
              </a:solidFill>
            </a:endParaRPr>
          </a:p>
        </p:txBody>
      </p:sp>
      <p:sp>
        <p:nvSpPr>
          <p:cNvPr id="94" name="Google Shape;94;p6"/>
          <p:cNvSpPr/>
          <p:nvPr/>
        </p:nvSpPr>
        <p:spPr>
          <a:xfrm>
            <a:off x="5781125" y="1733150"/>
            <a:ext cx="3363000" cy="457500"/>
          </a:xfrm>
          <a:prstGeom prst="leftArrowCallout">
            <a:avLst>
              <a:gd fmla="val 25000" name="adj1"/>
              <a:gd fmla="val 25000" name="adj2"/>
              <a:gd fmla="val 25000" name="adj3"/>
              <a:gd fmla="val 86868"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You will learn more about constructors later in the course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4"/>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Math Methods</a:t>
            </a:r>
            <a:endParaRPr/>
          </a:p>
        </p:txBody>
      </p:sp>
      <p:sp>
        <p:nvSpPr>
          <p:cNvPr id="100" name="Google Shape;100;p4"/>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Using methods that have been pre-defined in Java to perform mathematical functions. Someone wrote the code for you!</a:t>
            </a:r>
            <a:endParaRPr/>
          </a:p>
          <a:p>
            <a:pPr indent="0" lvl="0" marL="0" rtl="0" algn="l">
              <a:lnSpc>
                <a:spcPct val="115000"/>
              </a:lnSpc>
              <a:spcBef>
                <a:spcPts val="1200"/>
              </a:spcBef>
              <a:spcAft>
                <a:spcPts val="0"/>
              </a:spcAft>
              <a:buSzPts val="1800"/>
              <a:buNone/>
            </a:pPr>
            <a:r>
              <a:rPr lang="en"/>
              <a:t>Math Class</a:t>
            </a:r>
            <a:endParaRPr/>
          </a:p>
          <a:p>
            <a:pPr indent="-342900" lvl="0" marL="457200" rtl="0" algn="l">
              <a:lnSpc>
                <a:spcPct val="115000"/>
              </a:lnSpc>
              <a:spcBef>
                <a:spcPts val="1200"/>
              </a:spcBef>
              <a:spcAft>
                <a:spcPts val="0"/>
              </a:spcAft>
              <a:buSzPts val="1800"/>
              <a:buChar char="●"/>
            </a:pPr>
            <a:r>
              <a:rPr lang="en"/>
              <a:t>Provides methods that perform mathematical calculations beyond the basic operators   +, -, *, /, %</a:t>
            </a:r>
            <a:endParaRPr/>
          </a:p>
          <a:p>
            <a:pPr indent="-342900" lvl="0" marL="457200" rtl="0" algn="l">
              <a:lnSpc>
                <a:spcPct val="115000"/>
              </a:lnSpc>
              <a:spcBef>
                <a:spcPts val="0"/>
              </a:spcBef>
              <a:spcAft>
                <a:spcPts val="0"/>
              </a:spcAft>
              <a:buSzPts val="1800"/>
              <a:buChar char="●"/>
            </a:pPr>
            <a:r>
              <a:rPr lang="en"/>
              <a:t>The Math class is part of the java.lang package – which means it is imported by default!</a:t>
            </a:r>
            <a:endParaRPr>
              <a:solidFill>
                <a:schemeClr val="dk1"/>
              </a:solidFill>
            </a:endParaRPr>
          </a:p>
        </p:txBody>
      </p:sp>
      <p:pic>
        <p:nvPicPr>
          <p:cNvPr id="101" name="Google Shape;101;p4"/>
          <p:cNvPicPr preferRelativeResize="0"/>
          <p:nvPr/>
        </p:nvPicPr>
        <p:blipFill rotWithShape="1">
          <a:blip r:embed="rId3">
            <a:alphaModFix/>
          </a:blip>
          <a:srcRect b="0" l="0" r="0" t="0"/>
          <a:stretch/>
        </p:blipFill>
        <p:spPr>
          <a:xfrm>
            <a:off x="663750" y="2995050"/>
            <a:ext cx="2800450" cy="1931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Introduction to Math Class</a:t>
            </a:r>
            <a:endParaRPr/>
          </a:p>
        </p:txBody>
      </p:sp>
      <p:sp>
        <p:nvSpPr>
          <p:cNvPr id="107" name="Google Shape;107;p7"/>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600"/>
              <a:t>There are two constants in the Math class</a:t>
            </a:r>
            <a:endParaRPr sz="1600"/>
          </a:p>
          <a:p>
            <a:pPr indent="-330200" lvl="0" marL="457200" rtl="0" algn="l">
              <a:lnSpc>
                <a:spcPct val="115000"/>
              </a:lnSpc>
              <a:spcBef>
                <a:spcPts val="1200"/>
              </a:spcBef>
              <a:spcAft>
                <a:spcPts val="0"/>
              </a:spcAft>
              <a:buSzPts val="1600"/>
              <a:buChar char="●"/>
            </a:pPr>
            <a:r>
              <a:rPr lang="en" sz="1600"/>
              <a:t>PI =&gt; 3.14159…  (This means you do not need to declare PI as a constant)</a:t>
            </a:r>
            <a:endParaRPr sz="1600"/>
          </a:p>
          <a:p>
            <a:pPr indent="-330200" lvl="0" marL="457200" rtl="0" algn="l">
              <a:lnSpc>
                <a:spcPct val="115000"/>
              </a:lnSpc>
              <a:spcBef>
                <a:spcPts val="0"/>
              </a:spcBef>
              <a:spcAft>
                <a:spcPts val="0"/>
              </a:spcAft>
              <a:buSzPts val="1600"/>
              <a:buChar char="●"/>
            </a:pPr>
            <a:r>
              <a:rPr lang="en" sz="1600"/>
              <a:t>E =&gt; 2.71828...  (base of natural log)</a:t>
            </a:r>
            <a:endParaRPr sz="1600"/>
          </a:p>
          <a:p>
            <a:pPr indent="0" lvl="0" marL="0" rtl="0" algn="l">
              <a:lnSpc>
                <a:spcPct val="115000"/>
              </a:lnSpc>
              <a:spcBef>
                <a:spcPts val="1200"/>
              </a:spcBef>
              <a:spcAft>
                <a:spcPts val="0"/>
              </a:spcAft>
              <a:buSzPts val="1800"/>
              <a:buNone/>
            </a:pPr>
            <a:r>
              <a:rPr lang="en" sz="1600"/>
              <a:t>Class methods:</a:t>
            </a:r>
            <a:endParaRPr sz="1600"/>
          </a:p>
          <a:p>
            <a:pPr indent="-330200" lvl="0" marL="457200" rtl="0" algn="l">
              <a:lnSpc>
                <a:spcPct val="115000"/>
              </a:lnSpc>
              <a:spcBef>
                <a:spcPts val="1200"/>
              </a:spcBef>
              <a:spcAft>
                <a:spcPts val="0"/>
              </a:spcAft>
              <a:buSzPts val="1600"/>
              <a:buChar char="●"/>
            </a:pPr>
            <a:r>
              <a:rPr lang="en" sz="1600"/>
              <a:t>Trigonometric Methods</a:t>
            </a:r>
            <a:endParaRPr sz="1600"/>
          </a:p>
          <a:p>
            <a:pPr indent="-330200" lvl="0" marL="457200" rtl="0" algn="l">
              <a:lnSpc>
                <a:spcPct val="115000"/>
              </a:lnSpc>
              <a:spcBef>
                <a:spcPts val="0"/>
              </a:spcBef>
              <a:spcAft>
                <a:spcPts val="0"/>
              </a:spcAft>
              <a:buSzPts val="1600"/>
              <a:buChar char="●"/>
            </a:pPr>
            <a:r>
              <a:rPr lang="en" sz="1600"/>
              <a:t>Exponent Methods</a:t>
            </a:r>
            <a:endParaRPr sz="1600"/>
          </a:p>
          <a:p>
            <a:pPr indent="-330200" lvl="0" marL="457200" rtl="0" algn="l">
              <a:lnSpc>
                <a:spcPct val="115000"/>
              </a:lnSpc>
              <a:spcBef>
                <a:spcPts val="0"/>
              </a:spcBef>
              <a:spcAft>
                <a:spcPts val="0"/>
              </a:spcAft>
              <a:buSzPts val="1600"/>
              <a:buChar char="●"/>
            </a:pPr>
            <a:r>
              <a:rPr lang="en" sz="1600"/>
              <a:t>Rounding Methods</a:t>
            </a:r>
            <a:endParaRPr sz="1600"/>
          </a:p>
          <a:p>
            <a:pPr indent="-330200" lvl="0" marL="457200" rtl="0" algn="l">
              <a:lnSpc>
                <a:spcPct val="115000"/>
              </a:lnSpc>
              <a:spcBef>
                <a:spcPts val="0"/>
              </a:spcBef>
              <a:spcAft>
                <a:spcPts val="0"/>
              </a:spcAft>
              <a:buSzPts val="1600"/>
              <a:buChar char="●"/>
            </a:pPr>
            <a:r>
              <a:rPr lang="en" sz="1600"/>
              <a:t>min, max, abs, and random Methods</a:t>
            </a:r>
            <a:endParaRPr sz="1600"/>
          </a:p>
        </p:txBody>
      </p:sp>
      <p:pic>
        <p:nvPicPr>
          <p:cNvPr id="108" name="Google Shape;108;p7"/>
          <p:cNvPicPr preferRelativeResize="0"/>
          <p:nvPr/>
        </p:nvPicPr>
        <p:blipFill rotWithShape="1">
          <a:blip r:embed="rId3">
            <a:alphaModFix/>
          </a:blip>
          <a:srcRect b="0" l="16881" r="0" t="0"/>
          <a:stretch/>
        </p:blipFill>
        <p:spPr>
          <a:xfrm>
            <a:off x="5852950" y="2412125"/>
            <a:ext cx="3220100" cy="2508675"/>
          </a:xfrm>
          <a:prstGeom prst="rect">
            <a:avLst/>
          </a:prstGeom>
          <a:noFill/>
          <a:ln>
            <a:noFill/>
          </a:ln>
        </p:spPr>
      </p:pic>
      <p:pic>
        <p:nvPicPr>
          <p:cNvPr id="109" name="Google Shape;109;p7"/>
          <p:cNvPicPr preferRelativeResize="0"/>
          <p:nvPr/>
        </p:nvPicPr>
        <p:blipFill rotWithShape="1">
          <a:blip r:embed="rId4">
            <a:alphaModFix/>
          </a:blip>
          <a:srcRect b="0" l="0" r="0" t="0"/>
          <a:stretch/>
        </p:blipFill>
        <p:spPr>
          <a:xfrm>
            <a:off x="432750" y="3854675"/>
            <a:ext cx="5181599" cy="1007000"/>
          </a:xfrm>
          <a:prstGeom prst="rect">
            <a:avLst/>
          </a:prstGeom>
          <a:noFill/>
          <a:ln>
            <a:noFill/>
          </a:ln>
        </p:spPr>
      </p:pic>
      <p:sp>
        <p:nvSpPr>
          <p:cNvPr id="110" name="Google Shape;110;p7"/>
          <p:cNvSpPr/>
          <p:nvPr/>
        </p:nvSpPr>
        <p:spPr>
          <a:xfrm>
            <a:off x="3712750" y="2412125"/>
            <a:ext cx="2211000" cy="803700"/>
          </a:xfrm>
          <a:prstGeom prst="rightArrowCallout">
            <a:avLst>
              <a:gd fmla="val 25000" name="adj1"/>
              <a:gd fmla="val 25000" name="adj2"/>
              <a:gd fmla="val 25000" name="adj3"/>
              <a:gd fmla="val 80892"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Typing Math. you can see what is in the Math Class</a:t>
            </a:r>
            <a:endParaRPr b="0" i="0" sz="1400" u="none" cap="none" strike="noStrike">
              <a:solidFill>
                <a:srgbClr val="000000"/>
              </a:solidFill>
              <a:latin typeface="Arial"/>
              <a:ea typeface="Arial"/>
              <a:cs typeface="Arial"/>
              <a:sym typeface="Arial"/>
            </a:endParaRPr>
          </a:p>
        </p:txBody>
      </p:sp>
      <p:sp>
        <p:nvSpPr>
          <p:cNvPr id="111" name="Google Shape;111;p7"/>
          <p:cNvSpPr/>
          <p:nvPr/>
        </p:nvSpPr>
        <p:spPr>
          <a:xfrm>
            <a:off x="2388475" y="4126625"/>
            <a:ext cx="697500" cy="2598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
          <p:cNvSpPr/>
          <p:nvPr/>
        </p:nvSpPr>
        <p:spPr>
          <a:xfrm>
            <a:off x="1760575" y="4339125"/>
            <a:ext cx="627900" cy="2598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7"/>
          <p:cNvSpPr/>
          <p:nvPr/>
        </p:nvSpPr>
        <p:spPr>
          <a:xfrm>
            <a:off x="2291275" y="4549675"/>
            <a:ext cx="697500" cy="2598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4" name="Google Shape;114;p7"/>
          <p:cNvPicPr preferRelativeResize="0"/>
          <p:nvPr/>
        </p:nvPicPr>
        <p:blipFill rotWithShape="1">
          <a:blip r:embed="rId5">
            <a:alphaModFix/>
          </a:blip>
          <a:srcRect b="0" l="0" r="0" t="0"/>
          <a:stretch/>
        </p:blipFill>
        <p:spPr>
          <a:xfrm>
            <a:off x="5614350" y="173052"/>
            <a:ext cx="2745150" cy="9497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8"/>
          <p:cNvPicPr preferRelativeResize="0"/>
          <p:nvPr/>
        </p:nvPicPr>
        <p:blipFill rotWithShape="1">
          <a:blip r:embed="rId3">
            <a:alphaModFix/>
          </a:blip>
          <a:srcRect b="77483" l="24123" r="48507" t="10797"/>
          <a:stretch/>
        </p:blipFill>
        <p:spPr>
          <a:xfrm>
            <a:off x="237000" y="2172550"/>
            <a:ext cx="5635015" cy="572700"/>
          </a:xfrm>
          <a:prstGeom prst="rect">
            <a:avLst/>
          </a:prstGeom>
          <a:noFill/>
          <a:ln>
            <a:noFill/>
          </a:ln>
        </p:spPr>
      </p:pic>
      <p:sp>
        <p:nvSpPr>
          <p:cNvPr id="120" name="Google Shape;120;p8"/>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Methods: parameters and return values</a:t>
            </a:r>
            <a:endParaRPr/>
          </a:p>
        </p:txBody>
      </p:sp>
      <p:sp>
        <p:nvSpPr>
          <p:cNvPr id="121" name="Google Shape;121;p8"/>
          <p:cNvSpPr txBox="1"/>
          <p:nvPr>
            <p:ph idx="1" type="body"/>
          </p:nvPr>
        </p:nvSpPr>
        <p:spPr>
          <a:xfrm>
            <a:off x="156725" y="670225"/>
            <a:ext cx="8520600" cy="131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7F0055"/>
                </a:solidFill>
                <a:highlight>
                  <a:srgbClr val="FFFFFF"/>
                </a:highlight>
              </a:rPr>
              <a:t>double</a:t>
            </a:r>
            <a:r>
              <a:rPr lang="en" sz="2000">
                <a:highlight>
                  <a:srgbClr val="FFFFFF"/>
                </a:highlight>
              </a:rPr>
              <a:t> </a:t>
            </a:r>
            <a:r>
              <a:rPr lang="en" sz="2000">
                <a:solidFill>
                  <a:srgbClr val="6A3E3E"/>
                </a:solidFill>
                <a:highlight>
                  <a:srgbClr val="FFFFFF"/>
                </a:highlight>
              </a:rPr>
              <a:t>exponentResult</a:t>
            </a:r>
            <a:r>
              <a:rPr lang="en" sz="2000">
                <a:highlight>
                  <a:srgbClr val="FFFFFF"/>
                </a:highlight>
              </a:rPr>
              <a:t> = </a:t>
            </a:r>
            <a:r>
              <a:rPr lang="en" sz="2000">
                <a:highlight>
                  <a:srgbClr val="EAD1DC"/>
                </a:highlight>
              </a:rPr>
              <a:t>Math</a:t>
            </a:r>
            <a:r>
              <a:rPr lang="en" sz="2000">
                <a:highlight>
                  <a:srgbClr val="FFFFFF"/>
                </a:highlight>
              </a:rPr>
              <a:t>.</a:t>
            </a:r>
            <a:r>
              <a:rPr i="1" lang="en" sz="2000">
                <a:highlight>
                  <a:srgbClr val="D9EAD3"/>
                </a:highlight>
              </a:rPr>
              <a:t>pow</a:t>
            </a:r>
            <a:r>
              <a:rPr lang="en" sz="2000">
                <a:highlight>
                  <a:srgbClr val="FFFFFF"/>
                </a:highlight>
              </a:rPr>
              <a:t>(</a:t>
            </a:r>
            <a:r>
              <a:rPr lang="en" sz="2000">
                <a:solidFill>
                  <a:srgbClr val="6A3E3E"/>
                </a:solidFill>
                <a:highlight>
                  <a:srgbClr val="FCE5CD"/>
                </a:highlight>
              </a:rPr>
              <a:t>base</a:t>
            </a:r>
            <a:r>
              <a:rPr lang="en" sz="2000">
                <a:highlight>
                  <a:srgbClr val="FCE5CD"/>
                </a:highlight>
              </a:rPr>
              <a:t>, </a:t>
            </a:r>
            <a:r>
              <a:rPr lang="en" sz="2000">
                <a:solidFill>
                  <a:srgbClr val="6A3E3E"/>
                </a:solidFill>
                <a:highlight>
                  <a:srgbClr val="FCE5CD"/>
                </a:highlight>
              </a:rPr>
              <a:t>power</a:t>
            </a:r>
            <a:r>
              <a:rPr lang="en" sz="2000">
                <a:highlight>
                  <a:srgbClr val="FFFFFF"/>
                </a:highlight>
              </a:rPr>
              <a:t>);</a:t>
            </a:r>
            <a:endParaRPr sz="2000">
              <a:highlight>
                <a:srgbClr val="FFFFFF"/>
              </a:highlight>
            </a:endParaRPr>
          </a:p>
          <a:p>
            <a:pPr indent="0" lvl="0" marL="0" rtl="0" algn="l">
              <a:spcBef>
                <a:spcPts val="0"/>
              </a:spcBef>
              <a:spcAft>
                <a:spcPts val="0"/>
              </a:spcAft>
              <a:buNone/>
            </a:pPr>
            <a:r>
              <a:rPr lang="en" sz="2000">
                <a:highlight>
                  <a:srgbClr val="FFFFFF"/>
                </a:highlight>
              </a:rPr>
              <a:t>System.</a:t>
            </a:r>
            <a:r>
              <a:rPr b="1" i="1" lang="en" sz="2000">
                <a:solidFill>
                  <a:srgbClr val="0000C0"/>
                </a:solidFill>
                <a:highlight>
                  <a:srgbClr val="FFFFFF"/>
                </a:highlight>
              </a:rPr>
              <a:t>out</a:t>
            </a:r>
            <a:r>
              <a:rPr lang="en" sz="2000">
                <a:highlight>
                  <a:srgbClr val="FFFFFF"/>
                </a:highlight>
              </a:rPr>
              <a:t>.println(</a:t>
            </a:r>
            <a:r>
              <a:rPr lang="en" sz="2000">
                <a:solidFill>
                  <a:srgbClr val="2A00FF"/>
                </a:solidFill>
                <a:highlight>
                  <a:srgbClr val="FFFFFF"/>
                </a:highlight>
              </a:rPr>
              <a:t>"result = "</a:t>
            </a:r>
            <a:r>
              <a:rPr lang="en" sz="2000">
                <a:highlight>
                  <a:srgbClr val="FFFFFF"/>
                </a:highlight>
              </a:rPr>
              <a:t> + </a:t>
            </a:r>
            <a:r>
              <a:rPr lang="en" sz="2000">
                <a:solidFill>
                  <a:srgbClr val="6A3E3E"/>
                </a:solidFill>
                <a:highlight>
                  <a:srgbClr val="FFFFFF"/>
                </a:highlight>
              </a:rPr>
              <a:t>exponentResult</a:t>
            </a:r>
            <a:r>
              <a:rPr lang="en" sz="2000">
                <a:highlight>
                  <a:srgbClr val="FFFFFF"/>
                </a:highlight>
              </a:rPr>
              <a:t>);</a:t>
            </a:r>
            <a:endParaRPr sz="2000">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500">
                <a:highlight>
                  <a:schemeClr val="lt1"/>
                </a:highlight>
              </a:rPr>
              <a:t>The values passed to the </a:t>
            </a:r>
            <a:r>
              <a:rPr lang="en" sz="1500">
                <a:highlight>
                  <a:srgbClr val="D9EAD3"/>
                </a:highlight>
              </a:rPr>
              <a:t>pow method</a:t>
            </a:r>
            <a:r>
              <a:rPr lang="en" sz="1500">
                <a:highlight>
                  <a:schemeClr val="lt1"/>
                </a:highlight>
              </a:rPr>
              <a:t> in the </a:t>
            </a:r>
            <a:r>
              <a:rPr lang="en" sz="1500">
                <a:highlight>
                  <a:srgbClr val="EAD1DC"/>
                </a:highlight>
              </a:rPr>
              <a:t>Math class </a:t>
            </a:r>
            <a:r>
              <a:rPr lang="en" sz="1500">
                <a:highlight>
                  <a:schemeClr val="lt1"/>
                </a:highlight>
              </a:rPr>
              <a:t>are </a:t>
            </a:r>
            <a:r>
              <a:rPr b="1" lang="en" sz="1500">
                <a:highlight>
                  <a:srgbClr val="FCE5CD"/>
                </a:highlight>
              </a:rPr>
              <a:t>arguments</a:t>
            </a:r>
            <a:r>
              <a:rPr lang="en" sz="1500">
                <a:highlight>
                  <a:srgbClr val="FCE5CD"/>
                </a:highlight>
              </a:rPr>
              <a:t> or </a:t>
            </a:r>
            <a:r>
              <a:rPr b="1" lang="en" sz="1500">
                <a:highlight>
                  <a:srgbClr val="FCE5CD"/>
                </a:highlight>
              </a:rPr>
              <a:t>actual parameters</a:t>
            </a:r>
            <a:r>
              <a:rPr lang="en" sz="1500">
                <a:highlight>
                  <a:schemeClr val="lt1"/>
                </a:highlight>
              </a:rPr>
              <a:t>. The method will </a:t>
            </a:r>
            <a:r>
              <a:rPr lang="en" sz="1500">
                <a:highlight>
                  <a:srgbClr val="FFF2CC"/>
                </a:highlight>
              </a:rPr>
              <a:t>return </a:t>
            </a:r>
            <a:r>
              <a:rPr lang="en" sz="1500">
                <a:highlight>
                  <a:schemeClr val="lt1"/>
                </a:highlight>
              </a:rPr>
              <a:t>the results to be stored in the variable exponentResult.</a:t>
            </a:r>
            <a:endParaRPr sz="2000">
              <a:highlight>
                <a:srgbClr val="FFFFFF"/>
              </a:highlight>
            </a:endParaRPr>
          </a:p>
        </p:txBody>
      </p:sp>
      <p:pic>
        <p:nvPicPr>
          <p:cNvPr id="122" name="Google Shape;122;p8"/>
          <p:cNvPicPr preferRelativeResize="0"/>
          <p:nvPr/>
        </p:nvPicPr>
        <p:blipFill rotWithShape="1">
          <a:blip r:embed="rId4">
            <a:alphaModFix/>
          </a:blip>
          <a:srcRect b="105489" l="-12400" r="12398" t="-105489"/>
          <a:stretch/>
        </p:blipFill>
        <p:spPr>
          <a:xfrm>
            <a:off x="-743600" y="907075"/>
            <a:ext cx="8105775" cy="1838325"/>
          </a:xfrm>
          <a:prstGeom prst="rect">
            <a:avLst/>
          </a:prstGeom>
          <a:noFill/>
          <a:ln>
            <a:noFill/>
          </a:ln>
        </p:spPr>
      </p:pic>
      <p:sp>
        <p:nvSpPr>
          <p:cNvPr id="123" name="Google Shape;123;p8"/>
          <p:cNvSpPr/>
          <p:nvPr/>
        </p:nvSpPr>
        <p:spPr>
          <a:xfrm>
            <a:off x="762831" y="2287450"/>
            <a:ext cx="571200" cy="3429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8"/>
          <p:cNvSpPr/>
          <p:nvPr/>
        </p:nvSpPr>
        <p:spPr>
          <a:xfrm>
            <a:off x="706825" y="2163825"/>
            <a:ext cx="4180500" cy="581700"/>
          </a:xfrm>
          <a:prstGeom prst="rect">
            <a:avLst/>
          </a:prstGeom>
          <a:noFill/>
          <a:ln cap="flat" cmpd="sng" w="2857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8"/>
          <p:cNvSpPr/>
          <p:nvPr/>
        </p:nvSpPr>
        <p:spPr>
          <a:xfrm>
            <a:off x="1461328" y="2250975"/>
            <a:ext cx="2230800" cy="4074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6" name="Google Shape;126;p8"/>
          <p:cNvPicPr preferRelativeResize="0"/>
          <p:nvPr/>
        </p:nvPicPr>
        <p:blipFill rotWithShape="1">
          <a:blip r:embed="rId3">
            <a:alphaModFix/>
          </a:blip>
          <a:srcRect b="0" l="61685" r="0" t="15225"/>
          <a:stretch/>
        </p:blipFill>
        <p:spPr>
          <a:xfrm>
            <a:off x="237000" y="2844540"/>
            <a:ext cx="4249400" cy="2231575"/>
          </a:xfrm>
          <a:prstGeom prst="rect">
            <a:avLst/>
          </a:prstGeom>
          <a:noFill/>
          <a:ln>
            <a:noFill/>
          </a:ln>
        </p:spPr>
      </p:pic>
      <p:sp>
        <p:nvSpPr>
          <p:cNvPr id="127" name="Google Shape;127;p8"/>
          <p:cNvSpPr txBox="1"/>
          <p:nvPr/>
        </p:nvSpPr>
        <p:spPr>
          <a:xfrm>
            <a:off x="4572000" y="3025950"/>
            <a:ext cx="4359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highlight>
                  <a:schemeClr val="lt1"/>
                </a:highlight>
              </a:rPr>
              <a:t>The </a:t>
            </a:r>
            <a:r>
              <a:rPr lang="en" sz="1500">
                <a:solidFill>
                  <a:schemeClr val="dk1"/>
                </a:solidFill>
                <a:highlight>
                  <a:srgbClr val="CFE2F3"/>
                </a:highlight>
              </a:rPr>
              <a:t>methods signatures </a:t>
            </a:r>
            <a:r>
              <a:rPr lang="en" sz="1500">
                <a:solidFill>
                  <a:schemeClr val="dk1"/>
                </a:solidFill>
                <a:highlight>
                  <a:schemeClr val="lt1"/>
                </a:highlight>
              </a:rPr>
              <a:t>define </a:t>
            </a:r>
            <a:r>
              <a:rPr b="1" lang="en" sz="1500">
                <a:solidFill>
                  <a:schemeClr val="dk1"/>
                </a:solidFill>
                <a:highlight>
                  <a:srgbClr val="D9D2E9"/>
                </a:highlight>
              </a:rPr>
              <a:t>formal parameters</a:t>
            </a:r>
            <a:r>
              <a:rPr lang="en" sz="1500">
                <a:solidFill>
                  <a:schemeClr val="dk1"/>
                </a:solidFill>
                <a:highlight>
                  <a:srgbClr val="D9D2E9"/>
                </a:highlight>
              </a:rPr>
              <a:t>, </a:t>
            </a:r>
            <a:r>
              <a:rPr lang="en" sz="1500">
                <a:solidFill>
                  <a:schemeClr val="dk1"/>
                </a:solidFill>
                <a:highlight>
                  <a:schemeClr val="lt1"/>
                </a:highlight>
              </a:rPr>
              <a:t>which are placeholders for values that will be passed into the method when it is called. This method </a:t>
            </a:r>
            <a:r>
              <a:rPr lang="en" sz="1500">
                <a:solidFill>
                  <a:schemeClr val="dk1"/>
                </a:solidFill>
                <a:highlight>
                  <a:srgbClr val="FFF2CC"/>
                </a:highlight>
              </a:rPr>
              <a:t>returns </a:t>
            </a:r>
            <a:r>
              <a:rPr lang="en" sz="1500">
                <a:solidFill>
                  <a:schemeClr val="dk1"/>
                </a:solidFill>
                <a:highlight>
                  <a:schemeClr val="lt1"/>
                </a:highlight>
              </a:rPr>
              <a:t>a double.</a:t>
            </a:r>
            <a:endParaRPr/>
          </a:p>
        </p:txBody>
      </p:sp>
      <p:sp>
        <p:nvSpPr>
          <p:cNvPr id="128" name="Google Shape;128;p8"/>
          <p:cNvSpPr/>
          <p:nvPr/>
        </p:nvSpPr>
        <p:spPr>
          <a:xfrm>
            <a:off x="5056313" y="2255200"/>
            <a:ext cx="815700" cy="407400"/>
          </a:xfrm>
          <a:prstGeom prst="rect">
            <a:avLst/>
          </a:prstGeom>
          <a:noFill/>
          <a:ln cap="flat" cmpd="sng" w="2857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8"/>
          <p:cNvSpPr/>
          <p:nvPr/>
        </p:nvSpPr>
        <p:spPr>
          <a:xfrm>
            <a:off x="237011" y="2927225"/>
            <a:ext cx="1523700" cy="5727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8"/>
          <p:cNvSpPr/>
          <p:nvPr/>
        </p:nvSpPr>
        <p:spPr>
          <a:xfrm>
            <a:off x="237009" y="3499925"/>
            <a:ext cx="1374300" cy="3429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8"/>
          <p:cNvSpPr/>
          <p:nvPr/>
        </p:nvSpPr>
        <p:spPr>
          <a:xfrm>
            <a:off x="4000500" y="2241900"/>
            <a:ext cx="886800" cy="407400"/>
          </a:xfrm>
          <a:prstGeom prst="rect">
            <a:avLst/>
          </a:prstGeom>
          <a:noFill/>
          <a:ln cap="flat" cmpd="sng" w="19050">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0"/>
          <p:cNvSpPr txBox="1"/>
          <p:nvPr>
            <p:ph type="title"/>
          </p:nvPr>
        </p:nvSpPr>
        <p:spPr>
          <a:xfrm>
            <a:off x="311700" y="97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n"/>
              <a:t>More Math Methods </a:t>
            </a:r>
            <a:endParaRPr/>
          </a:p>
        </p:txBody>
      </p:sp>
      <p:sp>
        <p:nvSpPr>
          <p:cNvPr id="137" name="Google Shape;137;p10"/>
          <p:cNvSpPr txBox="1"/>
          <p:nvPr>
            <p:ph idx="1" type="body"/>
          </p:nvPr>
        </p:nvSpPr>
        <p:spPr>
          <a:xfrm>
            <a:off x="311700" y="670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800"/>
              <a:buNone/>
            </a:pPr>
            <a:r>
              <a:rPr lang="en" sz="1500">
                <a:solidFill>
                  <a:schemeClr val="dk1"/>
                </a:solidFill>
              </a:rPr>
              <a:t>Exponent Methods</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exp() </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lang="en" sz="1500">
                <a:solidFill>
                  <a:schemeClr val="dk1"/>
                </a:solidFill>
              </a:rPr>
              <a:t>log()</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lang="en" sz="1500">
                <a:solidFill>
                  <a:schemeClr val="dk1"/>
                </a:solidFill>
              </a:rPr>
              <a:t>log10() </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lang="en" sz="1500">
                <a:solidFill>
                  <a:schemeClr val="dk1"/>
                </a:solidFill>
              </a:rPr>
              <a:t>pow() </a:t>
            </a:r>
            <a:endParaRPr sz="1500">
              <a:solidFill>
                <a:schemeClr val="dk1"/>
              </a:solidFill>
            </a:endParaRPr>
          </a:p>
          <a:p>
            <a:pPr indent="-323850" lvl="0" marL="457200" rtl="0" algn="l">
              <a:lnSpc>
                <a:spcPct val="105000"/>
              </a:lnSpc>
              <a:spcBef>
                <a:spcPts val="0"/>
              </a:spcBef>
              <a:spcAft>
                <a:spcPts val="0"/>
              </a:spcAft>
              <a:buClr>
                <a:schemeClr val="dk1"/>
              </a:buClr>
              <a:buSzPts val="1500"/>
              <a:buChar char="●"/>
            </a:pPr>
            <a:r>
              <a:rPr lang="en" sz="1500">
                <a:solidFill>
                  <a:schemeClr val="dk1"/>
                </a:solidFill>
              </a:rPr>
              <a:t>sqrt()</a:t>
            </a:r>
            <a:endParaRPr sz="1500">
              <a:solidFill>
                <a:schemeClr val="dk1"/>
              </a:solidFill>
            </a:endParaRPr>
          </a:p>
          <a:p>
            <a:pPr indent="0" lvl="0" marL="0" rtl="0" algn="l">
              <a:lnSpc>
                <a:spcPct val="105000"/>
              </a:lnSpc>
              <a:spcBef>
                <a:spcPts val="1200"/>
              </a:spcBef>
              <a:spcAft>
                <a:spcPts val="1200"/>
              </a:spcAft>
              <a:buSzPts val="1800"/>
              <a:buNone/>
            </a:pPr>
            <a:r>
              <a:t/>
            </a:r>
            <a:endParaRPr sz="1500">
              <a:solidFill>
                <a:schemeClr val="dk1"/>
              </a:solidFill>
            </a:endParaRPr>
          </a:p>
        </p:txBody>
      </p:sp>
      <p:sp>
        <p:nvSpPr>
          <p:cNvPr id="138" name="Google Shape;138;p10"/>
          <p:cNvSpPr txBox="1"/>
          <p:nvPr>
            <p:ph idx="1" type="body"/>
          </p:nvPr>
        </p:nvSpPr>
        <p:spPr>
          <a:xfrm>
            <a:off x="2449525" y="1170750"/>
            <a:ext cx="4155300" cy="2699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500">
                <a:solidFill>
                  <a:schemeClr val="dk1"/>
                </a:solidFill>
              </a:rPr>
              <a:t>Rounding Methods</a:t>
            </a:r>
            <a:endParaRPr sz="15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ceil() - </a:t>
            </a:r>
            <a:r>
              <a:rPr lang="en" sz="1500">
                <a:solidFill>
                  <a:schemeClr val="dk1"/>
                </a:solidFill>
                <a:latin typeface="Calibri"/>
                <a:ea typeface="Calibri"/>
                <a:cs typeface="Calibri"/>
                <a:sym typeface="Calibri"/>
              </a:rPr>
              <a:t>Rounds x up to nearest integer</a:t>
            </a:r>
            <a:endParaRPr sz="1500">
              <a:solidFill>
                <a:schemeClr val="dk1"/>
              </a:solidFil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rPr>
              <a:t>floor() - </a:t>
            </a:r>
            <a:r>
              <a:rPr lang="en" sz="1500">
                <a:solidFill>
                  <a:schemeClr val="dk1"/>
                </a:solidFill>
                <a:latin typeface="Calibri"/>
                <a:ea typeface="Calibri"/>
                <a:cs typeface="Calibri"/>
                <a:sym typeface="Calibri"/>
              </a:rPr>
              <a:t>Rounds x down to nearest integer</a:t>
            </a:r>
            <a:endParaRPr sz="1500">
              <a:solidFill>
                <a:schemeClr val="dk1"/>
              </a:solidFil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rPr>
              <a:t>rint() - </a:t>
            </a:r>
            <a:r>
              <a:rPr lang="en" sz="1500">
                <a:solidFill>
                  <a:schemeClr val="dk1"/>
                </a:solidFill>
                <a:latin typeface="Calibri"/>
                <a:ea typeface="Calibri"/>
                <a:cs typeface="Calibri"/>
                <a:sym typeface="Calibri"/>
              </a:rPr>
              <a:t>Rounds x up to nearest integer - if equally close to two integers - returns even one</a:t>
            </a:r>
            <a:endParaRPr sz="1500">
              <a:solidFill>
                <a:schemeClr val="dk1"/>
              </a:solidFil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rPr>
              <a:t>round() </a:t>
            </a:r>
            <a:r>
              <a:rPr lang="en" sz="1500">
                <a:solidFill>
                  <a:schemeClr val="dk1"/>
                </a:solidFill>
                <a:latin typeface="Calibri"/>
                <a:ea typeface="Calibri"/>
                <a:cs typeface="Calibri"/>
                <a:sym typeface="Calibri"/>
              </a:rPr>
              <a:t>Returns </a:t>
            </a:r>
            <a:r>
              <a:rPr b="1" lang="en" sz="1500">
                <a:solidFill>
                  <a:schemeClr val="dk1"/>
                </a:solidFill>
                <a:latin typeface="Calibri"/>
                <a:ea typeface="Calibri"/>
                <a:cs typeface="Calibri"/>
                <a:sym typeface="Calibri"/>
              </a:rPr>
              <a:t>int</a:t>
            </a:r>
            <a:r>
              <a:rPr lang="en" sz="1500">
                <a:solidFill>
                  <a:schemeClr val="dk1"/>
                </a:solidFill>
                <a:latin typeface="Calibri"/>
                <a:ea typeface="Calibri"/>
                <a:cs typeface="Calibri"/>
                <a:sym typeface="Calibri"/>
              </a:rPr>
              <a:t> if x is a float or returns </a:t>
            </a:r>
            <a:r>
              <a:rPr b="1" lang="en" sz="1500">
                <a:solidFill>
                  <a:schemeClr val="dk1"/>
                </a:solidFill>
                <a:latin typeface="Calibri"/>
                <a:ea typeface="Calibri"/>
                <a:cs typeface="Calibri"/>
                <a:sym typeface="Calibri"/>
              </a:rPr>
              <a:t>long</a:t>
            </a:r>
            <a:r>
              <a:rPr lang="en" sz="1500">
                <a:solidFill>
                  <a:schemeClr val="dk1"/>
                </a:solidFill>
                <a:latin typeface="Calibri"/>
                <a:ea typeface="Calibri"/>
                <a:cs typeface="Calibri"/>
                <a:sym typeface="Calibri"/>
              </a:rPr>
              <a:t> if x is a double rounded to nearest integer value</a:t>
            </a:r>
            <a:endParaRPr sz="1500">
              <a:solidFill>
                <a:schemeClr val="dk1"/>
              </a:solidFil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rPr>
              <a:t>Long round()</a:t>
            </a:r>
            <a:endParaRPr sz="1500">
              <a:solidFill>
                <a:schemeClr val="dk1"/>
              </a:solidFill>
            </a:endParaRPr>
          </a:p>
          <a:p>
            <a:pPr indent="0" lvl="0" marL="0" rtl="0" algn="l">
              <a:lnSpc>
                <a:spcPct val="95000"/>
              </a:lnSpc>
              <a:spcBef>
                <a:spcPts val="1200"/>
              </a:spcBef>
              <a:spcAft>
                <a:spcPts val="1200"/>
              </a:spcAft>
              <a:buSzPts val="935"/>
              <a:buNone/>
            </a:pPr>
            <a:r>
              <a:t/>
            </a:r>
            <a:endParaRPr sz="1500">
              <a:solidFill>
                <a:schemeClr val="dk1"/>
              </a:solidFill>
            </a:endParaRPr>
          </a:p>
        </p:txBody>
      </p:sp>
      <p:sp>
        <p:nvSpPr>
          <p:cNvPr id="139" name="Google Shape;139;p10"/>
          <p:cNvSpPr txBox="1"/>
          <p:nvPr>
            <p:ph idx="1" type="body"/>
          </p:nvPr>
        </p:nvSpPr>
        <p:spPr>
          <a:xfrm>
            <a:off x="6799000" y="1183725"/>
            <a:ext cx="2182800" cy="2346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solidFill>
                  <a:schemeClr val="dk1"/>
                </a:solidFill>
              </a:rPr>
              <a:t>More</a:t>
            </a:r>
            <a:endParaRPr sz="1500">
              <a:solidFill>
                <a:schemeClr val="dk1"/>
              </a:solidFill>
            </a:endParaRPr>
          </a:p>
          <a:p>
            <a:pPr indent="-323850" lvl="0" marL="457200" rtl="0" algn="l">
              <a:lnSpc>
                <a:spcPct val="115000"/>
              </a:lnSpc>
              <a:spcBef>
                <a:spcPts val="1200"/>
              </a:spcBef>
              <a:spcAft>
                <a:spcPts val="0"/>
              </a:spcAft>
              <a:buClr>
                <a:schemeClr val="dk1"/>
              </a:buClr>
              <a:buSzPts val="1500"/>
              <a:buChar char="●"/>
            </a:pPr>
            <a:r>
              <a:rPr lang="en" sz="1500">
                <a:solidFill>
                  <a:schemeClr val="dk1"/>
                </a:solidFill>
              </a:rPr>
              <a:t>max()</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min()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abs()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random()</a:t>
            </a:r>
            <a:endParaRPr sz="1500">
              <a:solidFill>
                <a:schemeClr val="dk1"/>
              </a:solidFill>
            </a:endParaRPr>
          </a:p>
          <a:p>
            <a:pPr indent="0" lvl="0" marL="0" rtl="0" algn="l">
              <a:lnSpc>
                <a:spcPct val="115000"/>
              </a:lnSpc>
              <a:spcBef>
                <a:spcPts val="1200"/>
              </a:spcBef>
              <a:spcAft>
                <a:spcPts val="1200"/>
              </a:spcAft>
              <a:buSzPts val="1800"/>
              <a:buNone/>
            </a:pPr>
            <a:r>
              <a:t/>
            </a:r>
            <a:endParaRPr sz="1500">
              <a:solidFill>
                <a:schemeClr val="dk1"/>
              </a:solidFill>
            </a:endParaRPr>
          </a:p>
        </p:txBody>
      </p:sp>
      <p:sp>
        <p:nvSpPr>
          <p:cNvPr id="140" name="Google Shape;140;p10"/>
          <p:cNvSpPr txBox="1"/>
          <p:nvPr/>
        </p:nvSpPr>
        <p:spPr>
          <a:xfrm>
            <a:off x="236900" y="4022875"/>
            <a:ext cx="84675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 sz="1700" u="none" cap="none" strike="noStrike">
                <a:solidFill>
                  <a:schemeClr val="dk1"/>
                </a:solidFill>
                <a:latin typeface="Arial"/>
                <a:ea typeface="Arial"/>
                <a:cs typeface="Arial"/>
                <a:sym typeface="Arial"/>
              </a:rPr>
              <a:t>Resource when you need to use a math method  </a:t>
            </a:r>
            <a:r>
              <a:rPr b="0" i="0" lang="en" sz="1900" u="sng" cap="none" strike="noStrike">
                <a:solidFill>
                  <a:schemeClr val="hlink"/>
                </a:solidFill>
                <a:latin typeface="Arial"/>
                <a:ea typeface="Arial"/>
                <a:cs typeface="Arial"/>
                <a:sym typeface="Arial"/>
                <a:hlinkClick r:id="rId3"/>
              </a:rPr>
              <a:t>Java Math class with Methods - Javatpoint</a:t>
            </a:r>
            <a:r>
              <a:rPr b="0" i="0" lang="en" sz="1900" u="none" cap="none" strike="noStrike">
                <a:solidFill>
                  <a:srgbClr val="000000"/>
                </a:solidFill>
                <a:latin typeface="Arial"/>
                <a:ea typeface="Arial"/>
                <a:cs typeface="Arial"/>
                <a:sym typeface="Arial"/>
              </a:rPr>
              <a:t>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