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La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iU84C0usGZg/aDpysBgkBUwjW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44f0f0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44f0f0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095b383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3095b383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45bea7b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45bea7b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40178fe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40178fe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45bea7b0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45bea7b0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44f0f0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344f0f035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40178fe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340178fec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44f0f03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344f0f035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600"/>
              <a:buNone/>
              <a:defRPr/>
            </a:lvl1pPr>
          </a:lstStyle>
          <a:p/>
        </p:txBody>
      </p:sp>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9"/>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5" name="Google Shape;15;p39"/>
          <p:cNvSpPr txBox="1"/>
          <p:nvPr>
            <p:ph idx="1" type="body"/>
          </p:nvPr>
        </p:nvSpPr>
        <p:spPr>
          <a:xfrm>
            <a:off x="311700" y="69837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40"/>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40"/>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40"/>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40"/>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2"/>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28" name="Google Shape;28;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3"/>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3" name="Google Shape;3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698375"/>
            <a:ext cx="8520600" cy="34164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0"/>
              </a:spcBef>
              <a:spcAft>
                <a:spcPts val="0"/>
              </a:spcAft>
              <a:buClr>
                <a:srgbClr val="303030"/>
              </a:buClr>
              <a:buSzPts val="1600"/>
              <a:buFont typeface="Arial"/>
              <a:buChar char="●"/>
              <a:defRPr b="0" i="0" sz="1600" u="none" cap="none" strike="noStrike">
                <a:solidFill>
                  <a:srgbClr val="303030"/>
                </a:solidFill>
                <a:latin typeface="Arial"/>
                <a:ea typeface="Arial"/>
                <a:cs typeface="Arial"/>
                <a:sym typeface="Arial"/>
              </a:defRPr>
            </a:lvl1pPr>
            <a:lvl2pPr indent="-317500" lvl="1" marL="9144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2pPr>
            <a:lvl3pPr indent="-317500" lvl="2" marL="13716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3pPr>
            <a:lvl4pPr indent="-317500" lvl="3" marL="18288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4pPr>
            <a:lvl5pPr indent="-317500" lvl="4" marL="22860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5pPr>
            <a:lvl6pPr indent="-317500" lvl="5" marL="27432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6pPr>
            <a:lvl7pPr indent="-317500" lvl="6" marL="32004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7pPr>
            <a:lvl8pPr indent="-317500" lvl="7" marL="36576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8pPr>
            <a:lvl9pPr indent="-317500" lvl="8" marL="4114800" marR="0" rtl="0" algn="l">
              <a:lnSpc>
                <a:spcPct val="115000"/>
              </a:lnSpc>
              <a:spcBef>
                <a:spcPts val="0"/>
              </a:spcBef>
              <a:spcAft>
                <a:spcPts val="0"/>
              </a:spcAft>
              <a:buClr>
                <a:srgbClr val="303030"/>
              </a:buClr>
              <a:buSzPts val="1400"/>
              <a:buFont typeface="Arial"/>
              <a:buChar char="■"/>
              <a:defRPr b="0" i="0" sz="1400" u="none" cap="none" strike="noStrike">
                <a:solidFill>
                  <a:srgbClr val="303030"/>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javatpoint.com/java-data-types" TargetMode="External"/><Relationship Id="rId4" Type="http://schemas.openxmlformats.org/officeDocument/2006/relationships/hyperlink" Target="https://www.javatpoint.com/java-if-el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liveexample.pearsoncmg.com/liang/intro12e/html/ComputeAreaWithConsoleInput.html" TargetMode="External"/><Relationship Id="rId4" Type="http://schemas.openxmlformats.org/officeDocument/2006/relationships/hyperlink" Target="https://liveexample.pearsoncmg.com/liang/intro12e/html/ComputeAreaWithConsoleInput.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youtube.com/watch?v=VJgnfDczIr8"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liveexample.pearsoncmg.com/liang/intro12e/html/SubtractionQuiz.html" TargetMode="External"/><Relationship Id="rId4" Type="http://schemas.openxmlformats.org/officeDocument/2006/relationships/hyperlink" Target="https://liveexample.pearsoncmg.com/liang/intro12e/html/SubtractionQuiz.html" TargetMode="External"/><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nam04.safelinks.protection.outlook.com/?url=https%3A%2F%2Foutlook.office.com%2Fbook%2FMSUDenverTheCybersecurityCenterBookings%40msudenver.onmicrosoft.com%2F%3Fae%3Dtrue%26login_hint&amp;data=05%7C02%7Cdhardi11%40msudenver.edu%7C39dffcf86b7544f09ac808dd4a068e99%7C03309ca417334af9a73cf18cc841325c%7C1%7C0%7C638748114199569720%7CUnknown%7CTWFpbGZsb3d8eyJFbXB0eU1hcGkiOnRydWUsIlYiOiIwLjAuMDAwMCIsIlAiOiJXaW4zMiIsIkFOIjoiTWFpbCIsIldUIjoyfQ%3D%3D%7C0%7C%7C%7C&amp;sdata=zM295JaA4YL2uWbldMI256kah7L0qIvHhyX1Gg0K9bI%3D&amp;reserved=0" TargetMode="External"/><Relationship Id="rId4" Type="http://schemas.openxmlformats.org/officeDocument/2006/relationships/hyperlink" Target="https://nam04.safelinks.protection.outlook.com/?url=https%3A%2F%2Fwww.msudenver.edu%2Fcybersecurity-center%2F&amp;data=05%7C02%7Cdhardi11%40msudenver.edu%7C39dffcf86b7544f09ac808dd4a068e99%7C03309ca417334af9a73cf18cc841325c%7C1%7C0%7C638748114199584288%7CUnknown%7CTWFpbGZsb3d8eyJFbXB0eU1hcGkiOnRydWUsIlYiOiIwLjAuMDAwMCIsIlAiOiJXaW4zMiIsIkFOIjoiTWFpbCIsIldUIjoyfQ%3D%3D%7C0%7C%7C%7C&amp;sdata=Z4r5W1q4limFGVohH%2F3rZmP8tIGb8sYVNPPUg5mFKS8%3D&amp;reserved=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document/d/1irPfAMUtJZ1z-ktm4gQt5mwDSQsIGUhL/edit" TargetMode="External"/><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hyperlink" Target="https://docs.google.com/document/d/1ku5E-gqjUTB5w5w8DcrvQGxwaEusStlZ/edit#heading=h.gjdgxs" TargetMode="External"/><Relationship Id="rId7" Type="http://schemas.openxmlformats.org/officeDocument/2006/relationships/hyperlink" Target="https://docs.google.com/document/d/1H-Ul83W-WepYNx9VyHLPPjwFp4-w9SNB/edit#heading=h.gjdgx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hyperlink" Target="https://drive.google.com/file/d/1pfDHvapdD8H6JAFiM6x5l-jD1I6r_YRS/view" TargetMode="External"/><Relationship Id="rId6" Type="http://schemas.openxmlformats.org/officeDocument/2006/relationships/hyperlink" Target="https://drive.google.com/file/d/1P0PO3nI3nWo30NyNvbT1iVHsT_d_zkY4/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601750" y="442975"/>
            <a:ext cx="7962000" cy="1440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M02 L07 Decision Structures and Career Panel</a:t>
            </a:r>
            <a:endParaRPr/>
          </a:p>
        </p:txBody>
      </p:sp>
      <p:pic>
        <p:nvPicPr>
          <p:cNvPr id="61" name="Google Shape;61;p1"/>
          <p:cNvPicPr preferRelativeResize="0"/>
          <p:nvPr/>
        </p:nvPicPr>
        <p:blipFill rotWithShape="1">
          <a:blip r:embed="rId3">
            <a:alphaModFix/>
          </a:blip>
          <a:srcRect b="0" l="0" r="0" t="0"/>
          <a:stretch/>
        </p:blipFill>
        <p:spPr>
          <a:xfrm>
            <a:off x="2607422" y="2248125"/>
            <a:ext cx="3560000" cy="248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344f0f035b_0_22"/>
          <p:cNvSpPr txBox="1"/>
          <p:nvPr>
            <p:ph type="title"/>
          </p:nvPr>
        </p:nvSpPr>
        <p:spPr>
          <a:xfrm>
            <a:off x="246825" y="83575"/>
            <a:ext cx="4552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Tips For Completing Next GE</a:t>
            </a:r>
            <a:endParaRPr/>
          </a:p>
        </p:txBody>
      </p:sp>
      <p:sp>
        <p:nvSpPr>
          <p:cNvPr id="132" name="Google Shape;132;g3344f0f035b_0_22"/>
          <p:cNvSpPr txBox="1"/>
          <p:nvPr>
            <p:ph idx="1" type="body"/>
          </p:nvPr>
        </p:nvSpPr>
        <p:spPr>
          <a:xfrm>
            <a:off x="5015425" y="2869875"/>
            <a:ext cx="3478800" cy="220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Share tips</a:t>
            </a:r>
            <a:endParaRPr/>
          </a:p>
        </p:txBody>
      </p:sp>
      <p:sp>
        <p:nvSpPr>
          <p:cNvPr id="133" name="Google Shape;133;g3344f0f035b_0_22"/>
          <p:cNvSpPr txBox="1"/>
          <p:nvPr/>
        </p:nvSpPr>
        <p:spPr>
          <a:xfrm>
            <a:off x="5015425" y="876150"/>
            <a:ext cx="4002300" cy="19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1"/>
                </a:solidFill>
                <a:highlight>
                  <a:srgbClr val="00FF00"/>
                </a:highlight>
                <a:latin typeface="Calibri"/>
                <a:ea typeface="Calibri"/>
                <a:cs typeface="Calibri"/>
                <a:sym typeface="Calibri"/>
              </a:rPr>
              <a:t>Deliverables:</a:t>
            </a:r>
            <a:r>
              <a:rPr lang="en" sz="1000">
                <a:solidFill>
                  <a:schemeClr val="dk1"/>
                </a:solidFill>
                <a:highlight>
                  <a:srgbClr val="00FF00"/>
                </a:highlight>
                <a:latin typeface="Calibri"/>
                <a:ea typeface="Calibri"/>
                <a:cs typeface="Calibri"/>
                <a:sym typeface="Calibri"/>
              </a:rPr>
              <a:t> Upload each file separately and not as a zip file </a:t>
            </a:r>
            <a:endParaRPr sz="1000">
              <a:solidFill>
                <a:schemeClr val="dk1"/>
              </a:solidFill>
              <a:highlight>
                <a:srgbClr val="00FF00"/>
              </a:highlight>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highlight>
                  <a:srgbClr val="00FF00"/>
                </a:highlight>
                <a:latin typeface="Calibri"/>
                <a:ea typeface="Calibri"/>
                <a:cs typeface="Calibri"/>
                <a:sym typeface="Calibri"/>
              </a:rPr>
              <a:t>Upload this document as a pdf or word document with your answers </a:t>
            </a:r>
            <a:endParaRPr sz="1000">
              <a:solidFill>
                <a:schemeClr val="dk1"/>
              </a:solidFill>
              <a:highlight>
                <a:srgbClr val="00FF00"/>
              </a:highlight>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highlight>
                  <a:srgbClr val="00FF00"/>
                </a:highlight>
                <a:latin typeface="Calibri"/>
                <a:ea typeface="Calibri"/>
                <a:cs typeface="Calibri"/>
                <a:sym typeface="Calibri"/>
              </a:rPr>
              <a:t>Upload your .java file (not your class file)</a:t>
            </a:r>
            <a:endParaRPr sz="1000">
              <a:solidFill>
                <a:schemeClr val="dk1"/>
              </a:solidFill>
              <a:highlight>
                <a:srgbClr val="00FF00"/>
              </a:highlight>
              <a:latin typeface="Calibri"/>
              <a:ea typeface="Calibri"/>
              <a:cs typeface="Calibri"/>
              <a:sym typeface="Calibri"/>
            </a:endParaRPr>
          </a:p>
          <a:p>
            <a:pPr indent="-292100" lvl="0" marL="457200" rtl="0" algn="l">
              <a:lnSpc>
                <a:spcPct val="115000"/>
              </a:lnSpc>
              <a:spcBef>
                <a:spcPts val="0"/>
              </a:spcBef>
              <a:spcAft>
                <a:spcPts val="0"/>
              </a:spcAft>
              <a:buClr>
                <a:schemeClr val="dk1"/>
              </a:buClr>
              <a:buSzPts val="1000"/>
              <a:buFont typeface="Calibri"/>
              <a:buChar char="●"/>
            </a:pPr>
            <a:r>
              <a:rPr lang="en" sz="1000">
                <a:solidFill>
                  <a:schemeClr val="dk1"/>
                </a:solidFill>
                <a:highlight>
                  <a:srgbClr val="00FF00"/>
                </a:highlight>
                <a:latin typeface="Calibri"/>
                <a:ea typeface="Calibri"/>
                <a:cs typeface="Calibri"/>
                <a:sym typeface="Calibri"/>
              </a:rPr>
              <a:t>Upload your technical documentation as a pdf or word document with your answers </a:t>
            </a:r>
            <a:endParaRPr sz="1000">
              <a:solidFill>
                <a:schemeClr val="dk1"/>
              </a:solidFill>
              <a:highlight>
                <a:srgbClr val="00FF00"/>
              </a:highlight>
              <a:latin typeface="Calibri"/>
              <a:ea typeface="Calibri"/>
              <a:cs typeface="Calibri"/>
              <a:sym typeface="Calibri"/>
            </a:endParaRPr>
          </a:p>
          <a:p>
            <a:pPr indent="0" lvl="0" marL="0" rtl="0" algn="l">
              <a:lnSpc>
                <a:spcPct val="115000"/>
              </a:lnSpc>
              <a:spcBef>
                <a:spcPts val="1000"/>
              </a:spcBef>
              <a:spcAft>
                <a:spcPts val="0"/>
              </a:spcAft>
              <a:buNone/>
            </a:pPr>
            <a:r>
              <a:rPr b="1" lang="en" sz="1200">
                <a:solidFill>
                  <a:schemeClr val="dk1"/>
                </a:solidFill>
                <a:highlight>
                  <a:srgbClr val="00FF00"/>
                </a:highlight>
                <a:latin typeface="Calibri"/>
                <a:ea typeface="Calibri"/>
                <a:cs typeface="Calibri"/>
                <a:sym typeface="Calibri"/>
              </a:rPr>
              <a:t>2.1 Learning How to Learn</a:t>
            </a:r>
            <a:endParaRPr b="1" sz="1200">
              <a:solidFill>
                <a:schemeClr val="dk1"/>
              </a:solidFill>
              <a:highlight>
                <a:srgbClr val="00FF00"/>
              </a:highlight>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rPr b="1" lang="en" sz="1200">
                <a:solidFill>
                  <a:schemeClr val="dk1"/>
                </a:solidFill>
                <a:highlight>
                  <a:srgbClr val="00FF00"/>
                </a:highlight>
                <a:latin typeface="Calibri"/>
                <a:ea typeface="Calibri"/>
                <a:cs typeface="Calibri"/>
                <a:sym typeface="Calibri"/>
              </a:rPr>
              <a:t>3.2 Create a Project and Program</a:t>
            </a:r>
            <a:endParaRPr b="1" sz="1200">
              <a:solidFill>
                <a:schemeClr val="dk1"/>
              </a:solidFill>
              <a:highlight>
                <a:srgbClr val="00FF00"/>
              </a:highlight>
              <a:latin typeface="Calibri"/>
              <a:ea typeface="Calibri"/>
              <a:cs typeface="Calibri"/>
              <a:sym typeface="Calibri"/>
            </a:endParaRPr>
          </a:p>
        </p:txBody>
      </p:sp>
      <p:sp>
        <p:nvSpPr>
          <p:cNvPr id="134" name="Google Shape;134;g3344f0f035b_0_22"/>
          <p:cNvSpPr/>
          <p:nvPr/>
        </p:nvSpPr>
        <p:spPr>
          <a:xfrm>
            <a:off x="4799625" y="127550"/>
            <a:ext cx="3574200" cy="747900"/>
          </a:xfrm>
          <a:prstGeom prst="downArrowCallout">
            <a:avLst>
              <a:gd fmla="val 25000" name="adj1"/>
              <a:gd fmla="val 25000" name="adj2"/>
              <a:gd fmla="val 25000" name="adj3"/>
              <a:gd fmla="val 64977"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If you forgot to submit and they are versioned in your repository before the deadline come to office hours.</a:t>
            </a:r>
            <a:endParaRPr sz="1000"/>
          </a:p>
        </p:txBody>
      </p:sp>
      <p:pic>
        <p:nvPicPr>
          <p:cNvPr id="135" name="Google Shape;135;g3344f0f035b_0_22"/>
          <p:cNvPicPr preferRelativeResize="0"/>
          <p:nvPr/>
        </p:nvPicPr>
        <p:blipFill>
          <a:blip r:embed="rId3">
            <a:alphaModFix/>
          </a:blip>
          <a:stretch>
            <a:fillRect/>
          </a:stretch>
        </p:blipFill>
        <p:spPr>
          <a:xfrm>
            <a:off x="165324" y="826550"/>
            <a:ext cx="4850101" cy="402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111065" y="176798"/>
            <a:ext cx="446400" cy="30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lang="en"/>
              <a:t>C</a:t>
            </a:r>
            <a:br>
              <a:rPr lang="en"/>
            </a:br>
            <a:r>
              <a:rPr lang="en"/>
              <a:t>o</a:t>
            </a:r>
            <a:br>
              <a:rPr lang="en"/>
            </a:br>
            <a:r>
              <a:rPr lang="en"/>
              <a:t>n</a:t>
            </a:r>
            <a:br>
              <a:rPr lang="en"/>
            </a:br>
            <a:r>
              <a:rPr lang="en"/>
              <a:t>t</a:t>
            </a:r>
            <a:br>
              <a:rPr lang="en"/>
            </a:br>
            <a:r>
              <a:rPr lang="en"/>
              <a:t>r</a:t>
            </a:r>
            <a:br>
              <a:rPr lang="en"/>
            </a:br>
            <a:r>
              <a:rPr lang="en"/>
              <a:t>o</a:t>
            </a:r>
            <a:br>
              <a:rPr lang="en"/>
            </a:br>
            <a:r>
              <a:rPr lang="en"/>
              <a:t>l </a:t>
            </a:r>
            <a:endParaRPr/>
          </a:p>
        </p:txBody>
      </p:sp>
      <p:pic>
        <p:nvPicPr>
          <p:cNvPr descr="Diagram&#10;&#10;Description automatically generated" id="141" name="Google Shape;141;p5"/>
          <p:cNvPicPr preferRelativeResize="0"/>
          <p:nvPr>
            <p:ph idx="1" type="body"/>
          </p:nvPr>
        </p:nvPicPr>
        <p:blipFill rotWithShape="1">
          <a:blip r:embed="rId3">
            <a:alphaModFix/>
          </a:blip>
          <a:srcRect b="0" l="0" r="377" t="9641"/>
          <a:stretch/>
        </p:blipFill>
        <p:spPr>
          <a:xfrm>
            <a:off x="2120002" y="659653"/>
            <a:ext cx="6228900" cy="4274700"/>
          </a:xfrm>
          <a:prstGeom prst="rect">
            <a:avLst/>
          </a:prstGeom>
          <a:noFill/>
          <a:ln>
            <a:noFill/>
          </a:ln>
        </p:spPr>
      </p:pic>
      <p:sp>
        <p:nvSpPr>
          <p:cNvPr id="142" name="Google Shape;142;p5"/>
          <p:cNvSpPr txBox="1"/>
          <p:nvPr/>
        </p:nvSpPr>
        <p:spPr>
          <a:xfrm>
            <a:off x="675017" y="427007"/>
            <a:ext cx="461400" cy="3917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Open Sans"/>
                <a:ea typeface="Open Sans"/>
                <a:cs typeface="Open Sans"/>
                <a:sym typeface="Open Sans"/>
              </a:rPr>
              <a:t>S​</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t​</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r​</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u​</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c​</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t​</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u​</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r​</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e​</a:t>
            </a:r>
            <a:br>
              <a:rPr b="0" i="0" lang="en" sz="2500" u="none" cap="none" strike="noStrike">
                <a:solidFill>
                  <a:schemeClr val="dk1"/>
                </a:solidFill>
                <a:latin typeface="Open Sans"/>
                <a:ea typeface="Open Sans"/>
                <a:cs typeface="Open Sans"/>
                <a:sym typeface="Open Sans"/>
              </a:rPr>
            </a:br>
            <a:r>
              <a:rPr b="0" i="0" lang="en" sz="2500" u="none" cap="none" strike="noStrike">
                <a:solidFill>
                  <a:schemeClr val="dk1"/>
                </a:solidFill>
                <a:latin typeface="Open Sans"/>
                <a:ea typeface="Open Sans"/>
                <a:cs typeface="Open Sans"/>
                <a:sym typeface="Open Sans"/>
              </a:rPr>
              <a:t>s​</a:t>
            </a:r>
            <a:endParaRPr b="0" i="0" sz="1100" u="none" cap="none" strike="noStrike">
              <a:solidFill>
                <a:srgbClr val="000000"/>
              </a:solidFill>
              <a:latin typeface="Arial"/>
              <a:ea typeface="Arial"/>
              <a:cs typeface="Arial"/>
              <a:sym typeface="Arial"/>
            </a:endParaRPr>
          </a:p>
        </p:txBody>
      </p:sp>
      <p:sp>
        <p:nvSpPr>
          <p:cNvPr id="143" name="Google Shape;143;p5"/>
          <p:cNvSpPr txBox="1"/>
          <p:nvPr/>
        </p:nvSpPr>
        <p:spPr>
          <a:xfrm>
            <a:off x="2064556" y="114453"/>
            <a:ext cx="5309400" cy="540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dk1"/>
              </a:buClr>
              <a:buSzPts val="2500"/>
              <a:buFont typeface="Open Sans"/>
              <a:buNone/>
            </a:pPr>
            <a:r>
              <a:rPr b="0" i="0" lang="en" sz="2500" u="none" cap="none" strike="noStrike">
                <a:solidFill>
                  <a:schemeClr val="dk1"/>
                </a:solidFill>
                <a:latin typeface="Open Sans"/>
                <a:ea typeface="Open Sans"/>
                <a:cs typeface="Open Sans"/>
                <a:sym typeface="Open Sans"/>
              </a:rPr>
              <a:t>Flow of Control</a:t>
            </a:r>
            <a:endParaRPr b="0" i="0" sz="1100" u="none" cap="none" strike="noStrike">
              <a:solidFill>
                <a:srgbClr val="000000"/>
              </a:solidFill>
              <a:latin typeface="Arial"/>
              <a:ea typeface="Arial"/>
              <a:cs typeface="Arial"/>
              <a:sym typeface="Arial"/>
            </a:endParaRPr>
          </a:p>
        </p:txBody>
      </p:sp>
      <p:sp>
        <p:nvSpPr>
          <p:cNvPr id="144" name="Google Shape;144;p5"/>
          <p:cNvSpPr txBox="1"/>
          <p:nvPr/>
        </p:nvSpPr>
        <p:spPr>
          <a:xfrm>
            <a:off x="4808095" y="179882"/>
            <a:ext cx="3696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Open Sans"/>
                <a:ea typeface="Open Sans"/>
                <a:cs typeface="Open Sans"/>
                <a:sym typeface="Open Sans"/>
              </a:rPr>
              <a:t>The order in which statements are executed in a program</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243500" y="1528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Making a decision based on whether true or false</a:t>
            </a:r>
            <a:endParaRPr/>
          </a:p>
        </p:txBody>
      </p:sp>
      <p:sp>
        <p:nvSpPr>
          <p:cNvPr id="150" name="Google Shape;150;p6"/>
          <p:cNvSpPr txBox="1"/>
          <p:nvPr>
            <p:ph idx="1" type="body"/>
          </p:nvPr>
        </p:nvSpPr>
        <p:spPr>
          <a:xfrm>
            <a:off x="243500" y="799500"/>
            <a:ext cx="8520600" cy="119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If you enter a negative value for radius the program would print an invalid result when calculating the area of a circle. If the radius is negative, you don't want the program to compute the area. How can you deal with this situation? </a:t>
            </a:r>
            <a:endParaRPr/>
          </a:p>
        </p:txBody>
      </p:sp>
      <p:pic>
        <p:nvPicPr>
          <p:cNvPr id="151" name="Google Shape;151;p6"/>
          <p:cNvPicPr preferRelativeResize="0"/>
          <p:nvPr/>
        </p:nvPicPr>
        <p:blipFill rotWithShape="1">
          <a:blip r:embed="rId3">
            <a:alphaModFix/>
          </a:blip>
          <a:srcRect b="0" l="0" r="0" t="0"/>
          <a:stretch/>
        </p:blipFill>
        <p:spPr>
          <a:xfrm>
            <a:off x="311699" y="2370674"/>
            <a:ext cx="3868100" cy="2435800"/>
          </a:xfrm>
          <a:prstGeom prst="rect">
            <a:avLst/>
          </a:prstGeom>
          <a:noFill/>
          <a:ln>
            <a:noFill/>
          </a:ln>
        </p:spPr>
      </p:pic>
      <p:sp>
        <p:nvSpPr>
          <p:cNvPr id="152" name="Google Shape;152;p6"/>
          <p:cNvSpPr/>
          <p:nvPr/>
        </p:nvSpPr>
        <p:spPr>
          <a:xfrm>
            <a:off x="380850" y="3899725"/>
            <a:ext cx="3633600" cy="526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area = radius * radius * PI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area of circle</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4819500" y="3086175"/>
            <a:ext cx="3633600" cy="1524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radius &gt;= 0</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area = radius * radius * PI</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area of circle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end if</a:t>
            </a:r>
            <a:endParaRPr b="0" i="0" sz="1400" u="none" cap="none" strike="noStrike">
              <a:solidFill>
                <a:srgbClr val="000000"/>
              </a:solidFill>
              <a:latin typeface="Arial"/>
              <a:ea typeface="Arial"/>
              <a:cs typeface="Arial"/>
              <a:sym typeface="Arial"/>
            </a:endParaRPr>
          </a:p>
        </p:txBody>
      </p:sp>
      <p:sp>
        <p:nvSpPr>
          <p:cNvPr id="154" name="Google Shape;154;p6"/>
          <p:cNvSpPr txBox="1"/>
          <p:nvPr/>
        </p:nvSpPr>
        <p:spPr>
          <a:xfrm>
            <a:off x="322400" y="2048850"/>
            <a:ext cx="261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Flowchart for decisions </a:t>
            </a:r>
            <a:endParaRPr b="0" i="0" sz="1400" u="none" cap="none" strike="noStrike">
              <a:solidFill>
                <a:schemeClr val="dk1"/>
              </a:solidFill>
              <a:latin typeface="Arial"/>
              <a:ea typeface="Arial"/>
              <a:cs typeface="Arial"/>
              <a:sym typeface="Arial"/>
            </a:endParaRPr>
          </a:p>
        </p:txBody>
      </p:sp>
      <p:sp>
        <p:nvSpPr>
          <p:cNvPr id="155" name="Google Shape;155;p6"/>
          <p:cNvSpPr txBox="1"/>
          <p:nvPr/>
        </p:nvSpPr>
        <p:spPr>
          <a:xfrm>
            <a:off x="4941800" y="2449050"/>
            <a:ext cx="261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Pseudocode for decisions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311700" y="3083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Relational Operators</a:t>
            </a:r>
            <a:endParaRPr/>
          </a:p>
        </p:txBody>
      </p:sp>
      <p:pic>
        <p:nvPicPr>
          <p:cNvPr id="161" name="Google Shape;161;p7"/>
          <p:cNvPicPr preferRelativeResize="0"/>
          <p:nvPr/>
        </p:nvPicPr>
        <p:blipFill rotWithShape="1">
          <a:blip r:embed="rId3">
            <a:alphaModFix/>
          </a:blip>
          <a:srcRect b="0" l="0" r="0" t="0"/>
          <a:stretch/>
        </p:blipFill>
        <p:spPr>
          <a:xfrm>
            <a:off x="371300" y="2137275"/>
            <a:ext cx="7597599" cy="2812100"/>
          </a:xfrm>
          <a:prstGeom prst="rect">
            <a:avLst/>
          </a:prstGeom>
          <a:noFill/>
          <a:ln>
            <a:noFill/>
          </a:ln>
        </p:spPr>
      </p:pic>
      <p:sp>
        <p:nvSpPr>
          <p:cNvPr id="162" name="Google Shape;162;p7"/>
          <p:cNvSpPr txBox="1"/>
          <p:nvPr/>
        </p:nvSpPr>
        <p:spPr>
          <a:xfrm>
            <a:off x="371300" y="831975"/>
            <a:ext cx="8520600" cy="86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Relational operators are used to compare values.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rPr b="0" i="0" lang="en" sz="1600" u="none" cap="none" strike="noStrike">
                <a:solidFill>
                  <a:schemeClr val="dk1"/>
                </a:solidFill>
                <a:latin typeface="Arial"/>
                <a:ea typeface="Arial"/>
                <a:cs typeface="Arial"/>
                <a:sym typeface="Arial"/>
              </a:rPr>
              <a:t>== is used to compare and = is used to assign a value to a memory location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232800" y="194000"/>
            <a:ext cx="29199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Boolean Data Type</a:t>
            </a:r>
            <a:endParaRPr/>
          </a:p>
        </p:txBody>
      </p:sp>
      <p:sp>
        <p:nvSpPr>
          <p:cNvPr id="168" name="Google Shape;168;p8"/>
          <p:cNvSpPr txBox="1"/>
          <p:nvPr>
            <p:ph idx="1" type="body"/>
          </p:nvPr>
        </p:nvSpPr>
        <p:spPr>
          <a:xfrm>
            <a:off x="185100" y="766700"/>
            <a:ext cx="8331900" cy="4249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25"/>
              <a:t>Very often, in programming, you will need a data type that can only have one of two values, like:</a:t>
            </a:r>
            <a:endParaRPr sz="1425"/>
          </a:p>
          <a:p>
            <a:pPr indent="-319087" lvl="0" marL="457200" rtl="0" algn="l">
              <a:lnSpc>
                <a:spcPct val="95000"/>
              </a:lnSpc>
              <a:spcBef>
                <a:spcPts val="1200"/>
              </a:spcBef>
              <a:spcAft>
                <a:spcPts val="0"/>
              </a:spcAft>
              <a:buSzPts val="1425"/>
              <a:buChar char="●"/>
            </a:pPr>
            <a:r>
              <a:rPr lang="en" sz="1425"/>
              <a:t>YES / NO</a:t>
            </a:r>
            <a:endParaRPr sz="1425"/>
          </a:p>
          <a:p>
            <a:pPr indent="-319087" lvl="0" marL="457200" rtl="0" algn="l">
              <a:lnSpc>
                <a:spcPct val="95000"/>
              </a:lnSpc>
              <a:spcBef>
                <a:spcPts val="0"/>
              </a:spcBef>
              <a:spcAft>
                <a:spcPts val="0"/>
              </a:spcAft>
              <a:buSzPts val="1425"/>
              <a:buChar char="●"/>
            </a:pPr>
            <a:r>
              <a:rPr lang="en" sz="1425"/>
              <a:t>ON / OFF</a:t>
            </a:r>
            <a:endParaRPr sz="1425"/>
          </a:p>
          <a:p>
            <a:pPr indent="-319087" lvl="0" marL="457200" rtl="0" algn="l">
              <a:lnSpc>
                <a:spcPct val="95000"/>
              </a:lnSpc>
              <a:spcBef>
                <a:spcPts val="0"/>
              </a:spcBef>
              <a:spcAft>
                <a:spcPts val="0"/>
              </a:spcAft>
              <a:buSzPts val="1425"/>
              <a:buChar char="●"/>
            </a:pPr>
            <a:r>
              <a:rPr lang="en" sz="1425"/>
              <a:t>TRUE / FALSE</a:t>
            </a:r>
            <a:endParaRPr sz="1425"/>
          </a:p>
          <a:p>
            <a:pPr indent="0" lvl="0" marL="0" rtl="0" algn="l">
              <a:lnSpc>
                <a:spcPct val="95000"/>
              </a:lnSpc>
              <a:spcBef>
                <a:spcPts val="1200"/>
              </a:spcBef>
              <a:spcAft>
                <a:spcPts val="0"/>
              </a:spcAft>
              <a:buSzPts val="1800"/>
              <a:buNone/>
            </a:pPr>
            <a:r>
              <a:rPr lang="en"/>
              <a:t>This </a:t>
            </a:r>
            <a:r>
              <a:rPr lang="en" sz="1425" u="sng">
                <a:solidFill>
                  <a:schemeClr val="accent5"/>
                </a:solidFill>
                <a:hlinkClick r:id="rId3">
                  <a:extLst>
                    <a:ext uri="{A12FA001-AC4F-418D-AE19-62706E023703}">
                      <ahyp:hlinkClr val="tx"/>
                    </a:ext>
                  </a:extLst>
                </a:hlinkClick>
              </a:rPr>
              <a:t>Boolean data type</a:t>
            </a:r>
            <a:r>
              <a:rPr lang="en"/>
              <a:t> is used for simple flags that track true/false conditions.</a:t>
            </a:r>
            <a:endParaRPr sz="1425"/>
          </a:p>
          <a:p>
            <a:pPr indent="0" lvl="0" marL="0" rtl="0" algn="l">
              <a:lnSpc>
                <a:spcPct val="95000"/>
              </a:lnSpc>
              <a:spcBef>
                <a:spcPts val="1200"/>
              </a:spcBef>
              <a:spcAft>
                <a:spcPts val="0"/>
              </a:spcAft>
              <a:buSzPts val="1800"/>
              <a:buNone/>
            </a:pPr>
            <a:r>
              <a:t/>
            </a:r>
            <a:endParaRPr sz="1425"/>
          </a:p>
          <a:p>
            <a:pPr indent="0" lvl="0" marL="0" rtl="0" algn="l">
              <a:lnSpc>
                <a:spcPct val="95000"/>
              </a:lnSpc>
              <a:spcBef>
                <a:spcPts val="1200"/>
              </a:spcBef>
              <a:spcAft>
                <a:spcPts val="0"/>
              </a:spcAft>
              <a:buClr>
                <a:srgbClr val="000000"/>
              </a:buClr>
              <a:buSzPts val="688"/>
              <a:buFont typeface="Arial"/>
              <a:buNone/>
            </a:pPr>
            <a:r>
              <a:rPr lang="en" sz="1425"/>
              <a:t>Conditionals Allow different paths within code to be taken based on the outcome being true or false.</a:t>
            </a:r>
            <a:endParaRPr sz="1425"/>
          </a:p>
          <a:p>
            <a:pPr indent="0" lvl="0" marL="0" rtl="0" algn="l">
              <a:lnSpc>
                <a:spcPct val="95000"/>
              </a:lnSpc>
              <a:spcBef>
                <a:spcPts val="1200"/>
              </a:spcBef>
              <a:spcAft>
                <a:spcPts val="0"/>
              </a:spcAft>
              <a:buSzPts val="688"/>
              <a:buNone/>
            </a:pPr>
            <a:r>
              <a:rPr lang="en" sz="1425"/>
              <a:t>The </a:t>
            </a:r>
            <a:r>
              <a:rPr lang="en" sz="1425" u="sng">
                <a:solidFill>
                  <a:schemeClr val="hlink"/>
                </a:solidFill>
                <a:hlinkClick r:id="rId4"/>
              </a:rPr>
              <a:t>if-else </a:t>
            </a:r>
            <a:r>
              <a:rPr lang="en" sz="1425"/>
              <a:t>statement makes a decision based on if a condition is true</a:t>
            </a:r>
            <a:endParaRPr sz="1425"/>
          </a:p>
          <a:p>
            <a:pPr indent="-317500" lvl="0" marL="457200" rtl="0" algn="l">
              <a:lnSpc>
                <a:spcPct val="115000"/>
              </a:lnSpc>
              <a:spcBef>
                <a:spcPts val="1200"/>
              </a:spcBef>
              <a:spcAft>
                <a:spcPts val="0"/>
              </a:spcAft>
              <a:buSzPts val="1400"/>
              <a:buChar char="●"/>
            </a:pPr>
            <a:r>
              <a:rPr lang="en" sz="1400"/>
              <a:t>Provides ability to select a path of execution based on a condition </a:t>
            </a:r>
            <a:endParaRPr sz="1400"/>
          </a:p>
          <a:p>
            <a:pPr indent="-317500" lvl="0" marL="457200" rtl="0" algn="l">
              <a:lnSpc>
                <a:spcPct val="115000"/>
              </a:lnSpc>
              <a:spcBef>
                <a:spcPts val="0"/>
              </a:spcBef>
              <a:spcAft>
                <a:spcPts val="0"/>
              </a:spcAft>
              <a:buSzPts val="1400"/>
              <a:buChar char="●"/>
            </a:pPr>
            <a:r>
              <a:rPr lang="en" sz="1400"/>
              <a:t>“If statements” implement conditional execution - alters flow of control</a:t>
            </a:r>
            <a:endParaRPr sz="1400"/>
          </a:p>
          <a:p>
            <a:pPr indent="0" lvl="0" marL="0" rtl="0" algn="l">
              <a:lnSpc>
                <a:spcPct val="115000"/>
              </a:lnSpc>
              <a:spcBef>
                <a:spcPts val="1200"/>
              </a:spcBef>
              <a:spcAft>
                <a:spcPts val="0"/>
              </a:spcAft>
              <a:buSzPts val="688"/>
              <a:buNone/>
            </a:pPr>
            <a:r>
              <a:rPr lang="en" sz="1400"/>
              <a:t>           If it is snowing today, then I'm not going to class. </a:t>
            </a:r>
            <a:endParaRPr sz="1025"/>
          </a:p>
          <a:p>
            <a:pPr indent="0" lvl="0" marL="0" rtl="0" algn="l">
              <a:lnSpc>
                <a:spcPct val="95000"/>
              </a:lnSpc>
              <a:spcBef>
                <a:spcPts val="1200"/>
              </a:spcBef>
              <a:spcAft>
                <a:spcPts val="1200"/>
              </a:spcAft>
              <a:buSzPts val="688"/>
              <a:buNone/>
            </a:pPr>
            <a:r>
              <a:t/>
            </a:r>
            <a:endParaRPr sz="14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237000" y="174325"/>
            <a:ext cx="48693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3300"/>
              <a:buFont typeface="Open Sans"/>
              <a:buNone/>
            </a:pPr>
            <a:r>
              <a:rPr lang="en"/>
              <a:t>One Way Selection Structure: if</a:t>
            </a:r>
            <a:endParaRPr/>
          </a:p>
        </p:txBody>
      </p:sp>
      <p:sp>
        <p:nvSpPr>
          <p:cNvPr id="174" name="Google Shape;174;p9"/>
          <p:cNvSpPr txBox="1"/>
          <p:nvPr>
            <p:ph idx="1" type="body"/>
          </p:nvPr>
        </p:nvSpPr>
        <p:spPr>
          <a:xfrm>
            <a:off x="237000" y="863550"/>
            <a:ext cx="8499000" cy="188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dk1"/>
                </a:solidFill>
              </a:rPr>
              <a:t>The if statement is called a single-selection statement because it selects or ignores a single action based on a Boolean (true or false) expression.</a:t>
            </a:r>
            <a:endParaRPr sz="1600">
              <a:solidFill>
                <a:schemeClr val="dk1"/>
              </a:solidFill>
            </a:endParaRPr>
          </a:p>
          <a:p>
            <a:pPr indent="0" lvl="0" marL="0" rtl="0" algn="l">
              <a:lnSpc>
                <a:spcPct val="100000"/>
              </a:lnSpc>
              <a:spcBef>
                <a:spcPts val="1200"/>
              </a:spcBef>
              <a:spcAft>
                <a:spcPts val="0"/>
              </a:spcAft>
              <a:buClr>
                <a:srgbClr val="000000"/>
              </a:buClr>
              <a:buSzPts val="1800"/>
              <a:buFont typeface="Arial"/>
              <a:buNone/>
            </a:pPr>
            <a:r>
              <a:rPr lang="en" sz="1600">
                <a:solidFill>
                  <a:schemeClr val="dk1"/>
                </a:solidFill>
              </a:rPr>
              <a:t>if (boolean expression) </a:t>
            </a:r>
            <a:endParaRPr sz="16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600">
                <a:solidFill>
                  <a:schemeClr val="dk1"/>
                </a:solidFill>
              </a:rPr>
              <a:t>{</a:t>
            </a:r>
            <a:endParaRPr sz="16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600">
                <a:solidFill>
                  <a:schemeClr val="dk1"/>
                </a:solidFill>
              </a:rPr>
              <a:t>    statement(s);         	//Execute these statements if condition is true</a:t>
            </a:r>
            <a:endParaRPr sz="16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600">
                <a:solidFill>
                  <a:schemeClr val="dk1"/>
                </a:solidFill>
              </a:rPr>
              <a:t>}    </a:t>
            </a:r>
            <a:endParaRPr sz="1600">
              <a:solidFill>
                <a:schemeClr val="dk1"/>
              </a:solidFill>
            </a:endParaRPr>
          </a:p>
        </p:txBody>
      </p:sp>
      <p:pic>
        <p:nvPicPr>
          <p:cNvPr descr="Diagram&#10;&#10;Description automatically generated" id="175" name="Google Shape;175;p9"/>
          <p:cNvPicPr preferRelativeResize="0"/>
          <p:nvPr/>
        </p:nvPicPr>
        <p:blipFill rotWithShape="1">
          <a:blip r:embed="rId3">
            <a:alphaModFix/>
          </a:blip>
          <a:srcRect b="0" l="0" r="0" t="0"/>
          <a:stretch/>
        </p:blipFill>
        <p:spPr>
          <a:xfrm>
            <a:off x="5863677" y="2695360"/>
            <a:ext cx="2872325" cy="1769625"/>
          </a:xfrm>
          <a:prstGeom prst="rect">
            <a:avLst/>
          </a:prstGeom>
          <a:noFill/>
          <a:ln>
            <a:noFill/>
          </a:ln>
        </p:spPr>
      </p:pic>
      <p:sp>
        <p:nvSpPr>
          <p:cNvPr id="176" name="Google Shape;176;p9"/>
          <p:cNvSpPr txBox="1"/>
          <p:nvPr/>
        </p:nvSpPr>
        <p:spPr>
          <a:xfrm>
            <a:off x="707000" y="3416700"/>
            <a:ext cx="4745100" cy="12621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if (grade  &gt;=  60)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System.out.println ("Passed");</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sp>
        <p:nvSpPr>
          <p:cNvPr id="177" name="Google Shape;177;p9"/>
          <p:cNvSpPr/>
          <p:nvPr/>
        </p:nvSpPr>
        <p:spPr>
          <a:xfrm>
            <a:off x="349100" y="2750550"/>
            <a:ext cx="2238600" cy="9198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 either true or false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Lab Activity</a:t>
            </a:r>
            <a:endParaRPr/>
          </a:p>
        </p:txBody>
      </p:sp>
      <p:sp>
        <p:nvSpPr>
          <p:cNvPr id="183" name="Google Shape;183;p10"/>
          <p:cNvSpPr txBox="1"/>
          <p:nvPr>
            <p:ph idx="1" type="body"/>
          </p:nvPr>
        </p:nvSpPr>
        <p:spPr>
          <a:xfrm>
            <a:off x="172625" y="890225"/>
            <a:ext cx="8859300" cy="2143800"/>
          </a:xfrm>
          <a:prstGeom prst="rect">
            <a:avLst/>
          </a:prstGeom>
          <a:solidFill>
            <a:srgbClr val="FFF2CC"/>
          </a:solid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AutoNum type="arabicPeriod"/>
            </a:pPr>
            <a:r>
              <a:rPr lang="en"/>
              <a:t>Open </a:t>
            </a:r>
            <a:r>
              <a:rPr lang="en" u="sng">
                <a:solidFill>
                  <a:schemeClr val="hlink"/>
                </a:solidFill>
                <a:hlinkClick r:id="rId3"/>
              </a:rPr>
              <a:t>ComputeAreaWithInput</a:t>
            </a:r>
            <a:r>
              <a:rPr lang="en"/>
              <a:t> </a:t>
            </a:r>
            <a:r>
              <a:rPr lang="en">
                <a:solidFill>
                  <a:schemeClr val="dk1"/>
                </a:solidFill>
              </a:rPr>
              <a:t>and run animation</a:t>
            </a:r>
            <a:endParaRPr>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lang="en">
                <a:solidFill>
                  <a:schemeClr val="dk1"/>
                </a:solidFill>
              </a:rPr>
              <a:t>Click </a:t>
            </a:r>
            <a:r>
              <a:rPr lang="en" u="sng">
                <a:solidFill>
                  <a:schemeClr val="accent5"/>
                </a:solidFill>
                <a:hlinkClick r:id="rId4">
                  <a:extLst>
                    <a:ext uri="{A12FA001-AC4F-418D-AE19-62706E023703}">
                      <ahyp:hlinkClr val="tx"/>
                    </a:ext>
                  </a:extLst>
                </a:hlinkClick>
              </a:rPr>
              <a:t>ComputeAreaWithInput</a:t>
            </a:r>
            <a:r>
              <a:rPr lang="en"/>
              <a:t>  </a:t>
            </a:r>
            <a:r>
              <a:rPr lang="en">
                <a:solidFill>
                  <a:schemeClr val="dk1"/>
                </a:solidFill>
              </a:rPr>
              <a:t>compile and run</a:t>
            </a:r>
            <a:endParaRPr>
              <a:solidFill>
                <a:schemeClr val="dk1"/>
              </a:solidFill>
            </a:endParaRPr>
          </a:p>
          <a:p>
            <a:pPr indent="-330200" lvl="0" marL="457200" rtl="0" algn="l">
              <a:lnSpc>
                <a:spcPct val="100000"/>
              </a:lnSpc>
              <a:spcBef>
                <a:spcPts val="0"/>
              </a:spcBef>
              <a:spcAft>
                <a:spcPts val="0"/>
              </a:spcAft>
              <a:buClr>
                <a:schemeClr val="dk1"/>
              </a:buClr>
              <a:buSzPts val="1600"/>
              <a:buAutoNum type="arabicPeriod"/>
            </a:pPr>
            <a:r>
              <a:rPr lang="en">
                <a:solidFill>
                  <a:schemeClr val="dk1"/>
                </a:solidFill>
              </a:rPr>
              <a:t>Update </a:t>
            </a:r>
            <a:r>
              <a:rPr lang="en">
                <a:solidFill>
                  <a:schemeClr val="dk1"/>
                </a:solidFill>
                <a:highlight>
                  <a:srgbClr val="F4CCCC"/>
                </a:highlight>
              </a:rPr>
              <a:t>FILL_CODE_OR_CLICK_ANSWER </a:t>
            </a:r>
            <a:endParaRPr>
              <a:solidFill>
                <a:srgbClr val="000000"/>
              </a:solidFill>
              <a:highlight>
                <a:srgbClr val="F4CCCC"/>
              </a:highlight>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Compile and Run Code</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Add if condition to code to to only compute and display area if the radius is greater than 0.</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a:solidFill>
                  <a:schemeClr val="dk1"/>
                </a:solidFill>
              </a:rPr>
              <a:t>Do not close you will add more code soon.</a:t>
            </a:r>
            <a:endParaRPr>
              <a:solidFill>
                <a:schemeClr val="dk1"/>
              </a:solidFill>
            </a:endParaRPr>
          </a:p>
          <a:p>
            <a:pPr indent="0" lvl="0" marL="0" rtl="0" algn="l">
              <a:lnSpc>
                <a:spcPct val="100000"/>
              </a:lnSpc>
              <a:spcBef>
                <a:spcPts val="1200"/>
              </a:spcBef>
              <a:spcAft>
                <a:spcPts val="0"/>
              </a:spcAft>
              <a:buSzPts val="1800"/>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3300"/>
              <a:buFont typeface="Open Sans"/>
              <a:buNone/>
            </a:pPr>
            <a:r>
              <a:rPr lang="en"/>
              <a:t> Two Way Selection Structure: if/else</a:t>
            </a:r>
            <a:endParaRPr/>
          </a:p>
        </p:txBody>
      </p:sp>
      <p:sp>
        <p:nvSpPr>
          <p:cNvPr id="189" name="Google Shape;189;p11"/>
          <p:cNvSpPr txBox="1"/>
          <p:nvPr>
            <p:ph idx="1" type="body"/>
          </p:nvPr>
        </p:nvSpPr>
        <p:spPr>
          <a:xfrm>
            <a:off x="218350" y="709675"/>
            <a:ext cx="7084800" cy="2091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600">
                <a:solidFill>
                  <a:schemeClr val="dk1"/>
                </a:solidFill>
              </a:rPr>
              <a:t>The if…else statement is called a double-selection statement because it selects between two different actions.</a:t>
            </a:r>
            <a:endParaRPr sz="1600">
              <a:solidFill>
                <a:schemeClr val="dk1"/>
              </a:solidFill>
            </a:endParaRPr>
          </a:p>
          <a:p>
            <a:pPr indent="0" lvl="0" marL="0" rtl="0" algn="l">
              <a:lnSpc>
                <a:spcPct val="100000"/>
              </a:lnSpc>
              <a:spcBef>
                <a:spcPts val="1200"/>
              </a:spcBef>
              <a:spcAft>
                <a:spcPts val="0"/>
              </a:spcAft>
              <a:buClr>
                <a:srgbClr val="000000"/>
              </a:buClr>
              <a:buSzPts val="1800"/>
              <a:buFont typeface="Arial"/>
              <a:buNone/>
            </a:pPr>
            <a:r>
              <a:rPr lang="en" sz="1300">
                <a:solidFill>
                  <a:schemeClr val="dk1"/>
                </a:solidFill>
              </a:rPr>
              <a:t>if (boolean expression) </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    statements(s);	// Execute these statements if condition is true</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else</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    statement(s);    // Execute these statements if condition is false</a:t>
            </a:r>
            <a:endParaRPr sz="1300">
              <a:solidFill>
                <a:schemeClr val="dk1"/>
              </a:solidFill>
            </a:endParaRPr>
          </a:p>
          <a:p>
            <a:pPr indent="0" lvl="0" marL="0" rtl="0" algn="l">
              <a:lnSpc>
                <a:spcPct val="100000"/>
              </a:lnSpc>
              <a:spcBef>
                <a:spcPts val="0"/>
              </a:spcBef>
              <a:spcAft>
                <a:spcPts val="0"/>
              </a:spcAft>
              <a:buClr>
                <a:srgbClr val="000000"/>
              </a:buClr>
              <a:buSzPts val="1800"/>
              <a:buFont typeface="Arial"/>
              <a:buNone/>
            </a:pPr>
            <a:r>
              <a:rPr lang="en" sz="1300">
                <a:solidFill>
                  <a:schemeClr val="dk1"/>
                </a:solidFill>
              </a:rPr>
              <a:t>}</a:t>
            </a:r>
            <a:endParaRPr sz="1700">
              <a:solidFill>
                <a:schemeClr val="dk1"/>
              </a:solidFill>
            </a:endParaRPr>
          </a:p>
        </p:txBody>
      </p:sp>
      <p:pic>
        <p:nvPicPr>
          <p:cNvPr descr="Chart, diagram, box and whisker chart&#10;&#10;Description automatically generated" id="190" name="Google Shape;190;p11"/>
          <p:cNvPicPr preferRelativeResize="0"/>
          <p:nvPr/>
        </p:nvPicPr>
        <p:blipFill rotWithShape="1">
          <a:blip r:embed="rId3">
            <a:alphaModFix/>
          </a:blip>
          <a:srcRect b="0" l="0" r="0" t="0"/>
          <a:stretch/>
        </p:blipFill>
        <p:spPr>
          <a:xfrm>
            <a:off x="5315700" y="1426850"/>
            <a:ext cx="2316100" cy="1829825"/>
          </a:xfrm>
          <a:prstGeom prst="rect">
            <a:avLst/>
          </a:prstGeom>
          <a:noFill/>
          <a:ln>
            <a:noFill/>
          </a:ln>
        </p:spPr>
      </p:pic>
      <p:sp>
        <p:nvSpPr>
          <p:cNvPr id="191" name="Google Shape;191;p11"/>
          <p:cNvSpPr/>
          <p:nvPr/>
        </p:nvSpPr>
        <p:spPr>
          <a:xfrm>
            <a:off x="2205049" y="3595388"/>
            <a:ext cx="1100700" cy="369300"/>
          </a:xfrm>
          <a:prstGeom prst="leftBrace">
            <a:avLst>
              <a:gd fmla="val 8333" name="adj1"/>
              <a:gd fmla="val 50000" name="adj2"/>
            </a:avLst>
          </a:prstGeom>
          <a:noFill/>
          <a:ln cap="flat" cmpd="sng" w="28575">
            <a:solidFill>
              <a:srgbClr val="D9EA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192" name="Google Shape;192;p11"/>
          <p:cNvSpPr/>
          <p:nvPr/>
        </p:nvSpPr>
        <p:spPr>
          <a:xfrm>
            <a:off x="311700" y="3195400"/>
            <a:ext cx="2140800" cy="1404900"/>
          </a:xfrm>
          <a:prstGeom prst="roundRect">
            <a:avLst>
              <a:gd fmla="val 16667" name="adj"/>
            </a:avLst>
          </a:prstGeom>
          <a:solidFill>
            <a:srgbClr val="D9EAD3"/>
          </a:solidFill>
          <a:ln cap="flat" cmpd="sng" w="12700">
            <a:solidFill>
              <a:srgbClr val="D9EA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Create readable code</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Use indentation </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use braces to start and close if and else code block</a:t>
            </a:r>
            <a:endParaRPr b="0" i="0" sz="1400" u="none" cap="none" strike="noStrike">
              <a:solidFill>
                <a:schemeClr val="dk1"/>
              </a:solidFill>
              <a:latin typeface="Lato"/>
              <a:ea typeface="Lato"/>
              <a:cs typeface="Lato"/>
              <a:sym typeface="Lato"/>
            </a:endParaRPr>
          </a:p>
        </p:txBody>
      </p:sp>
      <p:sp>
        <p:nvSpPr>
          <p:cNvPr id="193" name="Google Shape;193;p11"/>
          <p:cNvSpPr/>
          <p:nvPr/>
        </p:nvSpPr>
        <p:spPr>
          <a:xfrm>
            <a:off x="2205050" y="4325575"/>
            <a:ext cx="1100700" cy="369300"/>
          </a:xfrm>
          <a:prstGeom prst="leftBrace">
            <a:avLst>
              <a:gd fmla="val 8333" name="adj1"/>
              <a:gd fmla="val 50000" name="adj2"/>
            </a:avLst>
          </a:prstGeom>
          <a:noFill/>
          <a:ln cap="flat" cmpd="sng" w="28575">
            <a:solidFill>
              <a:srgbClr val="D9EA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194" name="Google Shape;194;p11"/>
          <p:cNvSpPr txBox="1"/>
          <p:nvPr/>
        </p:nvSpPr>
        <p:spPr>
          <a:xfrm>
            <a:off x="3305750" y="3256675"/>
            <a:ext cx="4715700" cy="1693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if (grade  &lt;  60)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System.out.println ("Come two office hours");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else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System.out.println ("Passed");</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sp>
        <p:nvSpPr>
          <p:cNvPr id="195" name="Google Shape;195;p11"/>
          <p:cNvSpPr/>
          <p:nvPr/>
        </p:nvSpPr>
        <p:spPr>
          <a:xfrm>
            <a:off x="2995475" y="2658375"/>
            <a:ext cx="2238600" cy="6936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Is either true or false</a:t>
            </a:r>
            <a:endParaRPr b="0" i="0" sz="1400" u="none" cap="none" strike="noStrike">
              <a:solidFill>
                <a:srgbClr val="000000"/>
              </a:solidFill>
              <a:latin typeface="Arial"/>
              <a:ea typeface="Arial"/>
              <a:cs typeface="Arial"/>
              <a:sym typeface="Arial"/>
            </a:endParaRPr>
          </a:p>
        </p:txBody>
      </p:sp>
      <p:pic>
        <p:nvPicPr>
          <p:cNvPr descr="A close up of a piece of paper&#10;&#10;Description automatically generated" id="196" name="Google Shape;196;p11"/>
          <p:cNvPicPr preferRelativeResize="0"/>
          <p:nvPr/>
        </p:nvPicPr>
        <p:blipFill rotWithShape="1">
          <a:blip r:embed="rId4">
            <a:alphaModFix/>
          </a:blip>
          <a:srcRect b="921" l="0" r="0" t="0"/>
          <a:stretch/>
        </p:blipFill>
        <p:spPr>
          <a:xfrm>
            <a:off x="7572725" y="72700"/>
            <a:ext cx="1494525" cy="209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246825" y="83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Lab Activity</a:t>
            </a:r>
            <a:endParaRPr/>
          </a:p>
        </p:txBody>
      </p:sp>
      <p:sp>
        <p:nvSpPr>
          <p:cNvPr id="202" name="Google Shape;202;p12"/>
          <p:cNvSpPr txBox="1"/>
          <p:nvPr/>
        </p:nvSpPr>
        <p:spPr>
          <a:xfrm>
            <a:off x="943175" y="2175600"/>
            <a:ext cx="724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txBox="1"/>
          <p:nvPr>
            <p:ph idx="1" type="body"/>
          </p:nvPr>
        </p:nvSpPr>
        <p:spPr>
          <a:xfrm>
            <a:off x="142350" y="656275"/>
            <a:ext cx="8859300" cy="21438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7. </a:t>
            </a:r>
            <a:r>
              <a:rPr lang="en">
                <a:solidFill>
                  <a:schemeClr val="dk1"/>
                </a:solidFill>
              </a:rPr>
              <a:t>Add else branch to your if condition code to display the message </a:t>
            </a:r>
            <a:r>
              <a:rPr lang="en">
                <a:solidFill>
                  <a:schemeClr val="dk1"/>
                </a:solidFill>
              </a:rPr>
              <a:t>“The radius must be greater than 0 to calculate the area” when they do not enter a positive value.</a:t>
            </a:r>
            <a:endParaRPr>
              <a:solidFill>
                <a:schemeClr val="dk1"/>
              </a:solidFill>
            </a:endParaRPr>
          </a:p>
          <a:p>
            <a:pPr indent="0" lvl="0" marL="0" rtl="0" algn="l">
              <a:lnSpc>
                <a:spcPct val="100000"/>
              </a:lnSpc>
              <a:spcBef>
                <a:spcPts val="1200"/>
              </a:spcBef>
              <a:spcAft>
                <a:spcPts val="0"/>
              </a:spcAft>
              <a:buSzPts val="1800"/>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3"/>
          <p:cNvPicPr preferRelativeResize="0"/>
          <p:nvPr/>
        </p:nvPicPr>
        <p:blipFill rotWithShape="1">
          <a:blip r:embed="rId3">
            <a:alphaModFix/>
          </a:blip>
          <a:srcRect b="0" l="0" r="0" t="0"/>
          <a:stretch/>
        </p:blipFill>
        <p:spPr>
          <a:xfrm>
            <a:off x="141850" y="54225"/>
            <a:ext cx="5177450" cy="4941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203675" y="124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Today</a:t>
            </a:r>
            <a:endParaRPr/>
          </a:p>
        </p:txBody>
      </p:sp>
      <p:sp>
        <p:nvSpPr>
          <p:cNvPr id="67" name="Google Shape;67;p4"/>
          <p:cNvSpPr txBox="1"/>
          <p:nvPr>
            <p:ph idx="1" type="body"/>
          </p:nvPr>
        </p:nvSpPr>
        <p:spPr>
          <a:xfrm>
            <a:off x="203675" y="696925"/>
            <a:ext cx="5046900" cy="413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a:solidFill>
                  <a:schemeClr val="dk1"/>
                </a:solidFill>
              </a:rPr>
              <a:t>GE 01 and Quiz Review</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a:solidFill>
                  <a:schemeClr val="dk1"/>
                </a:solidFill>
              </a:rPr>
              <a:t>Importance of making a </a:t>
            </a:r>
            <a:r>
              <a:rPr lang="en">
                <a:solidFill>
                  <a:schemeClr val="dk1"/>
                </a:solidFill>
              </a:rPr>
              <a:t>schedule</a:t>
            </a:r>
            <a:r>
              <a:rPr lang="en">
                <a:solidFill>
                  <a:schemeClr val="dk1"/>
                </a:solidFill>
              </a:rPr>
              <a:t> to put 6 - 9 hours a week over 2 to 4 days each week to go over lectures and work on guided exploration.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Goals</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implement if/else selection controls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Boolean data type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Relational operators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if/else</a:t>
            </a:r>
            <a:endParaRPr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p:txBody>
      </p:sp>
      <p:pic>
        <p:nvPicPr>
          <p:cNvPr descr="Codingal is on a mission to inspire school kids to fall in love with coding. We provide coding education to every K-12 student, all over the world, preparing them for the future. &#10;&#10;Book a free course here at https://www.codingal.com/ &#10;&#10;Follow us on Facebook:&#10;https://www.facebook.com/codingal.education/&#10;&#10;Follow us on Instagram:&#10;https://www.instagram.com/codingal.education/&#10;&#10;Follow us on Twitter:&#10;https://twitter.com/codingal&#10;&#10;Follow us on Linkedin:&#10;https://www.linkedin.com/company/codingal" id="68" name="Google Shape;68;p4" title="Conditionals Rap (6-14 age )">
            <a:hlinkClick r:id="rId3"/>
          </p:cNvPr>
          <p:cNvPicPr preferRelativeResize="0"/>
          <p:nvPr/>
        </p:nvPicPr>
        <p:blipFill rotWithShape="1">
          <a:blip r:embed="rId4">
            <a:alphaModFix/>
          </a:blip>
          <a:srcRect b="0" l="0" r="0" t="0"/>
          <a:stretch/>
        </p:blipFill>
        <p:spPr>
          <a:xfrm>
            <a:off x="5436475" y="124225"/>
            <a:ext cx="3166625" cy="2374975"/>
          </a:xfrm>
          <a:prstGeom prst="rect">
            <a:avLst/>
          </a:prstGeom>
          <a:noFill/>
          <a:ln>
            <a:noFill/>
          </a:ln>
        </p:spPr>
      </p:pic>
      <p:sp>
        <p:nvSpPr>
          <p:cNvPr id="69" name="Google Shape;69;p4"/>
          <p:cNvSpPr txBox="1"/>
          <p:nvPr/>
        </p:nvSpPr>
        <p:spPr>
          <a:xfrm>
            <a:off x="5436475" y="12422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200"/>
              <a:buFont typeface="Arial"/>
              <a:buNone/>
            </a:pPr>
            <a:r>
              <a:rPr b="0" i="0" lang="en" sz="1200" u="none" cap="none" strike="noStrike">
                <a:solidFill>
                  <a:srgbClr val="F3F3F3"/>
                </a:solidFill>
                <a:latin typeface="Arial"/>
                <a:ea typeface="Arial"/>
                <a:cs typeface="Arial"/>
                <a:sym typeface="Arial"/>
              </a:rPr>
              <a:t>Yes Silly Humor from Deb</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203675" y="124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sz="2400"/>
              <a:t>Explore</a:t>
            </a:r>
            <a:endParaRPr sz="2400"/>
          </a:p>
        </p:txBody>
      </p:sp>
      <p:sp>
        <p:nvSpPr>
          <p:cNvPr id="214" name="Google Shape;214;p14"/>
          <p:cNvSpPr txBox="1"/>
          <p:nvPr>
            <p:ph idx="1" type="body"/>
          </p:nvPr>
        </p:nvSpPr>
        <p:spPr>
          <a:xfrm>
            <a:off x="191400" y="696925"/>
            <a:ext cx="8761200" cy="1636500"/>
          </a:xfrm>
          <a:prstGeom prst="rect">
            <a:avLst/>
          </a:prstGeom>
          <a:solidFill>
            <a:srgbClr val="FFF2CC"/>
          </a:solid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1200"/>
              </a:spcBef>
              <a:spcAft>
                <a:spcPts val="0"/>
              </a:spcAft>
              <a:buSzPts val="1400"/>
              <a:buAutoNum type="arabicPeriod"/>
            </a:pPr>
            <a:r>
              <a:rPr lang="en" sz="1400"/>
              <a:t>Open </a:t>
            </a:r>
            <a:r>
              <a:rPr lang="en" sz="1400" u="sng">
                <a:solidFill>
                  <a:schemeClr val="hlink"/>
                </a:solidFill>
                <a:hlinkClick r:id="rId3"/>
              </a:rPr>
              <a:t>https://liveexample.pearsoncmg.com/liang/intro12e/html/SubtractionQuiz.html</a:t>
            </a:r>
            <a:r>
              <a:rPr lang="en" sz="1400"/>
              <a:t> </a:t>
            </a:r>
            <a:endParaRPr sz="1400"/>
          </a:p>
          <a:p>
            <a:pPr indent="-317500" lvl="1" marL="914400" rtl="0" algn="l">
              <a:lnSpc>
                <a:spcPct val="115000"/>
              </a:lnSpc>
              <a:spcBef>
                <a:spcPts val="0"/>
              </a:spcBef>
              <a:spcAft>
                <a:spcPts val="0"/>
              </a:spcAft>
              <a:buSzPts val="1400"/>
              <a:buChar char="○"/>
            </a:pPr>
            <a:r>
              <a:rPr lang="en"/>
              <a:t>Run animation for this code twice. Once with correct answer and once with incorrect answer</a:t>
            </a:r>
            <a:endParaRPr/>
          </a:p>
          <a:p>
            <a:pPr indent="-317500" lvl="0" marL="457200" rtl="0" algn="l">
              <a:lnSpc>
                <a:spcPct val="115000"/>
              </a:lnSpc>
              <a:spcBef>
                <a:spcPts val="0"/>
              </a:spcBef>
              <a:spcAft>
                <a:spcPts val="0"/>
              </a:spcAft>
              <a:buSzPts val="1400"/>
              <a:buAutoNum type="arabicPeriod"/>
            </a:pPr>
            <a:r>
              <a:rPr lang="en" sz="1400"/>
              <a:t>Open </a:t>
            </a:r>
            <a:r>
              <a:rPr lang="en" sz="1400" u="sng">
                <a:solidFill>
                  <a:schemeClr val="accent5"/>
                </a:solidFill>
                <a:hlinkClick r:id="rId4">
                  <a:extLst>
                    <a:ext uri="{A12FA001-AC4F-418D-AE19-62706E023703}">
                      <ahyp:hlinkClr val="tx"/>
                    </a:ext>
                  </a:extLst>
                </a:hlinkClick>
              </a:rPr>
              <a:t>https://liveexample.pearsoncmg.com/liang/intro12e/html/SubtractionQuiz.html</a:t>
            </a:r>
            <a:r>
              <a:rPr lang="en" sz="1400"/>
              <a:t>  </a:t>
            </a:r>
            <a:endParaRPr sz="1400"/>
          </a:p>
          <a:p>
            <a:pPr indent="-317500" lvl="1" marL="914400" rtl="0" algn="l">
              <a:lnSpc>
                <a:spcPct val="115000"/>
              </a:lnSpc>
              <a:spcBef>
                <a:spcPts val="0"/>
              </a:spcBef>
              <a:spcAft>
                <a:spcPts val="0"/>
              </a:spcAft>
              <a:buSzPts val="1400"/>
              <a:buChar char="○"/>
            </a:pPr>
            <a:r>
              <a:rPr lang="en"/>
              <a:t>Click compile/run button and update the three </a:t>
            </a:r>
            <a:r>
              <a:rPr lang="en">
                <a:highlight>
                  <a:srgbClr val="F4CCCC"/>
                </a:highlight>
              </a:rPr>
              <a:t>FILL_CODE_OR_CLICK_ANSWER</a:t>
            </a:r>
            <a:endParaRPr>
              <a:highlight>
                <a:srgbClr val="F4CCCC"/>
              </a:highlight>
            </a:endParaRPr>
          </a:p>
          <a:p>
            <a:pPr indent="-317500" lvl="1" marL="914400" rtl="0" algn="l">
              <a:lnSpc>
                <a:spcPct val="115000"/>
              </a:lnSpc>
              <a:spcBef>
                <a:spcPts val="0"/>
              </a:spcBef>
              <a:spcAft>
                <a:spcPts val="0"/>
              </a:spcAft>
              <a:buSzPts val="1400"/>
              <a:buChar char="○"/>
            </a:pPr>
            <a:r>
              <a:rPr lang="en"/>
              <a:t>Compile and run updated code</a:t>
            </a:r>
            <a:endParaRPr/>
          </a:p>
          <a:p>
            <a:pPr indent="-317500" lvl="0" marL="457200" rtl="0" algn="l">
              <a:spcBef>
                <a:spcPts val="0"/>
              </a:spcBef>
              <a:spcAft>
                <a:spcPts val="0"/>
              </a:spcAft>
              <a:buSzPts val="1400"/>
              <a:buAutoNum type="arabicPeriod"/>
            </a:pPr>
            <a:r>
              <a:rPr lang="en" sz="1400">
                <a:solidFill>
                  <a:schemeClr val="dk1"/>
                </a:solidFill>
              </a:rPr>
              <a:t>Updated SubtractionQuiz to print temp value in if block inside { } and after if{ }</a:t>
            </a:r>
            <a:endParaRPr sz="1400"/>
          </a:p>
          <a:p>
            <a:pPr indent="0" lvl="0" marL="0" rtl="0" algn="l">
              <a:lnSpc>
                <a:spcPct val="115000"/>
              </a:lnSpc>
              <a:spcBef>
                <a:spcPts val="0"/>
              </a:spcBef>
              <a:spcAft>
                <a:spcPts val="0"/>
              </a:spcAft>
              <a:buNone/>
            </a:pPr>
            <a:r>
              <a:t/>
            </a:r>
            <a:endParaRPr sz="1400"/>
          </a:p>
        </p:txBody>
      </p:sp>
      <p:pic>
        <p:nvPicPr>
          <p:cNvPr id="215" name="Google Shape;215;p14"/>
          <p:cNvPicPr preferRelativeResize="0"/>
          <p:nvPr/>
        </p:nvPicPr>
        <p:blipFill rotWithShape="1">
          <a:blip r:embed="rId5">
            <a:alphaModFix/>
          </a:blip>
          <a:srcRect b="0" l="0" r="0" t="0"/>
          <a:stretch/>
        </p:blipFill>
        <p:spPr>
          <a:xfrm>
            <a:off x="1560963" y="2228850"/>
            <a:ext cx="4638675" cy="1962150"/>
          </a:xfrm>
          <a:prstGeom prst="rect">
            <a:avLst/>
          </a:prstGeom>
          <a:noFill/>
          <a:ln>
            <a:noFill/>
          </a:ln>
        </p:spPr>
      </p:pic>
      <p:sp>
        <p:nvSpPr>
          <p:cNvPr id="216" name="Google Shape;216;p14"/>
          <p:cNvSpPr/>
          <p:nvPr/>
        </p:nvSpPr>
        <p:spPr>
          <a:xfrm>
            <a:off x="5703250" y="3227850"/>
            <a:ext cx="3379800" cy="451200"/>
          </a:xfrm>
          <a:prstGeom prst="leftArrowCallout">
            <a:avLst>
              <a:gd fmla="val 25000" name="adj1"/>
              <a:gd fmla="val 25000" name="adj2"/>
              <a:gd fmla="val 25000" name="adj3"/>
              <a:gd fmla="val 8468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value of temp in if block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5555050" y="3739800"/>
            <a:ext cx="3528000" cy="451200"/>
          </a:xfrm>
          <a:prstGeom prst="leftArrowCallout">
            <a:avLst>
              <a:gd fmla="val 25000" name="adj1"/>
              <a:gd fmla="val 25000" name="adj2"/>
              <a:gd fmla="val 25000" name="adj3"/>
              <a:gd fmla="val 8468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value of temp outside if block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111975" y="2673200"/>
            <a:ext cx="514800" cy="929400"/>
          </a:xfrm>
          <a:prstGeom prst="leftBrace">
            <a:avLst>
              <a:gd fmla="val 8333" name="adj1"/>
              <a:gd fmla="val 50000" name="adj2"/>
            </a:avLst>
          </a:prstGeom>
          <a:solidFill>
            <a:srgbClr val="EAD1DC"/>
          </a:solidFill>
          <a:ln cap="flat" cmpd="sng" w="28575">
            <a:solidFill>
              <a:srgbClr val="E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219" name="Google Shape;219;p14"/>
          <p:cNvSpPr/>
          <p:nvPr/>
        </p:nvSpPr>
        <p:spPr>
          <a:xfrm>
            <a:off x="203675" y="2625675"/>
            <a:ext cx="834300" cy="929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 { and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of if block</a:t>
            </a:r>
            <a:endParaRPr b="0" i="0" sz="1200" u="none" cap="none" strike="noStrike">
              <a:solidFill>
                <a:srgbClr val="000000"/>
              </a:solidFill>
              <a:latin typeface="Arial"/>
              <a:ea typeface="Arial"/>
              <a:cs typeface="Arial"/>
              <a:sym typeface="Arial"/>
            </a:endParaRPr>
          </a:p>
        </p:txBody>
      </p:sp>
      <p:sp>
        <p:nvSpPr>
          <p:cNvPr id="220" name="Google Shape;220;p14"/>
          <p:cNvSpPr/>
          <p:nvPr/>
        </p:nvSpPr>
        <p:spPr>
          <a:xfrm>
            <a:off x="3876075" y="4492625"/>
            <a:ext cx="4774500" cy="514200"/>
          </a:xfrm>
          <a:prstGeom prst="wedgeRoundRectCallout">
            <a:avLst>
              <a:gd fmla="val -25682" name="adj1"/>
              <a:gd fmla="val -11250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Why is this an error? Look at where temp is declared.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idx="1" type="body"/>
          </p:nvPr>
        </p:nvSpPr>
        <p:spPr>
          <a:xfrm>
            <a:off x="929350" y="600450"/>
            <a:ext cx="68670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Scope is the area of the program that the variable is available</a:t>
            </a:r>
            <a:endParaRPr>
              <a:solidFill>
                <a:schemeClr val="dk1"/>
              </a:solidFill>
            </a:endParaRPr>
          </a:p>
        </p:txBody>
      </p:sp>
      <p:pic>
        <p:nvPicPr>
          <p:cNvPr id="226" name="Google Shape;226;p16"/>
          <p:cNvPicPr preferRelativeResize="0"/>
          <p:nvPr/>
        </p:nvPicPr>
        <p:blipFill rotWithShape="1">
          <a:blip r:embed="rId3">
            <a:alphaModFix/>
          </a:blip>
          <a:srcRect b="0" l="0" r="0" t="0"/>
          <a:stretch/>
        </p:blipFill>
        <p:spPr>
          <a:xfrm>
            <a:off x="1452351" y="1129300"/>
            <a:ext cx="4849200" cy="2093250"/>
          </a:xfrm>
          <a:prstGeom prst="rect">
            <a:avLst/>
          </a:prstGeom>
          <a:noFill/>
          <a:ln>
            <a:noFill/>
          </a:ln>
        </p:spPr>
      </p:pic>
      <p:sp>
        <p:nvSpPr>
          <p:cNvPr id="227" name="Google Shape;227;p16"/>
          <p:cNvSpPr txBox="1"/>
          <p:nvPr>
            <p:ph type="title"/>
          </p:nvPr>
        </p:nvSpPr>
        <p:spPr>
          <a:xfrm>
            <a:off x="269450" y="99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Scope: if else block</a:t>
            </a:r>
            <a:endParaRPr/>
          </a:p>
        </p:txBody>
      </p:sp>
      <p:sp>
        <p:nvSpPr>
          <p:cNvPr id="228" name="Google Shape;228;p16"/>
          <p:cNvSpPr/>
          <p:nvPr/>
        </p:nvSpPr>
        <p:spPr>
          <a:xfrm>
            <a:off x="5708550" y="2212950"/>
            <a:ext cx="2582100" cy="451200"/>
          </a:xfrm>
          <a:prstGeom prst="leftArrowCallout">
            <a:avLst>
              <a:gd fmla="val 25000" name="adj1"/>
              <a:gd fmla="val 25000" name="adj2"/>
              <a:gd fmla="val 25000" name="adj3"/>
              <a:gd fmla="val 84688" name="adj4"/>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scope of if block</a:t>
            </a:r>
            <a:endParaRPr b="0" i="0" sz="1400" u="none" cap="none" strike="noStrike">
              <a:solidFill>
                <a:srgbClr val="000000"/>
              </a:solidFill>
              <a:latin typeface="Arial"/>
              <a:ea typeface="Arial"/>
              <a:cs typeface="Arial"/>
              <a:sym typeface="Arial"/>
            </a:endParaRPr>
          </a:p>
        </p:txBody>
      </p:sp>
      <p:sp>
        <p:nvSpPr>
          <p:cNvPr id="229" name="Google Shape;229;p16"/>
          <p:cNvSpPr/>
          <p:nvPr/>
        </p:nvSpPr>
        <p:spPr>
          <a:xfrm>
            <a:off x="5529950" y="2820075"/>
            <a:ext cx="2823000" cy="451200"/>
          </a:xfrm>
          <a:prstGeom prst="leftArrowCallout">
            <a:avLst>
              <a:gd fmla="val 25000" name="adj1"/>
              <a:gd fmla="val 25000" name="adj2"/>
              <a:gd fmla="val 25000" name="adj3"/>
              <a:gd fmla="val 8468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 of scope of if block </a:t>
            </a:r>
            <a:endParaRPr b="0" i="0" sz="1400" u="none" cap="none" strike="noStrike">
              <a:solidFill>
                <a:srgbClr val="000000"/>
              </a:solidFill>
              <a:latin typeface="Arial"/>
              <a:ea typeface="Arial"/>
              <a:cs typeface="Arial"/>
              <a:sym typeface="Arial"/>
            </a:endParaRPr>
          </a:p>
        </p:txBody>
      </p:sp>
      <p:sp>
        <p:nvSpPr>
          <p:cNvPr id="230" name="Google Shape;230;p16"/>
          <p:cNvSpPr/>
          <p:nvPr/>
        </p:nvSpPr>
        <p:spPr>
          <a:xfrm>
            <a:off x="966350" y="1595350"/>
            <a:ext cx="514800" cy="929400"/>
          </a:xfrm>
          <a:prstGeom prst="leftBrace">
            <a:avLst>
              <a:gd fmla="val 8333" name="adj1"/>
              <a:gd fmla="val 50000" name="adj2"/>
            </a:avLst>
          </a:prstGeom>
          <a:solidFill>
            <a:srgbClr val="EAD1DC"/>
          </a:solidFill>
          <a:ln cap="flat" cmpd="sng" w="28575">
            <a:solidFill>
              <a:srgbClr val="E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231" name="Google Shape;231;p16"/>
          <p:cNvSpPr/>
          <p:nvPr/>
        </p:nvSpPr>
        <p:spPr>
          <a:xfrm>
            <a:off x="95050" y="1526125"/>
            <a:ext cx="834300" cy="929400"/>
          </a:xfrm>
          <a:prstGeom prst="rect">
            <a:avLst/>
          </a:prstGeom>
          <a:solidFill>
            <a:srgbClr val="EAD1D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 { and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of if block</a:t>
            </a:r>
            <a:endParaRPr b="0" i="0" sz="1200" u="none" cap="none" strike="noStrike">
              <a:solidFill>
                <a:srgbClr val="000000"/>
              </a:solidFill>
              <a:latin typeface="Arial"/>
              <a:ea typeface="Arial"/>
              <a:cs typeface="Arial"/>
              <a:sym typeface="Arial"/>
            </a:endParaRPr>
          </a:p>
        </p:txBody>
      </p:sp>
      <p:grpSp>
        <p:nvGrpSpPr>
          <p:cNvPr id="232" name="Google Shape;232;p16"/>
          <p:cNvGrpSpPr/>
          <p:nvPr/>
        </p:nvGrpSpPr>
        <p:grpSpPr>
          <a:xfrm>
            <a:off x="95055" y="600440"/>
            <a:ext cx="696621" cy="695604"/>
            <a:chOff x="6455888" y="180925"/>
            <a:chExt cx="1642200" cy="1642125"/>
          </a:xfrm>
        </p:grpSpPr>
        <p:sp>
          <p:nvSpPr>
            <p:cNvPr id="233" name="Google Shape;233;p16"/>
            <p:cNvSpPr/>
            <p:nvPr/>
          </p:nvSpPr>
          <p:spPr>
            <a:xfrm>
              <a:off x="6455888" y="205188"/>
              <a:ext cx="1642200" cy="15936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16"/>
            <p:cNvPicPr preferRelativeResize="0"/>
            <p:nvPr/>
          </p:nvPicPr>
          <p:blipFill rotWithShape="1">
            <a:blip r:embed="rId4">
              <a:alphaModFix/>
            </a:blip>
            <a:srcRect b="0" l="0" r="0" t="0"/>
            <a:stretch/>
          </p:blipFill>
          <p:spPr>
            <a:xfrm>
              <a:off x="6455913" y="180925"/>
              <a:ext cx="1642125" cy="1642125"/>
            </a:xfrm>
            <a:prstGeom prst="rect">
              <a:avLst/>
            </a:prstGeom>
            <a:noFill/>
            <a:ln>
              <a:noFill/>
            </a:ln>
          </p:spPr>
        </p:pic>
      </p:grpSp>
      <p:pic>
        <p:nvPicPr>
          <p:cNvPr id="235" name="Google Shape;235;p16"/>
          <p:cNvPicPr preferRelativeResize="0"/>
          <p:nvPr/>
        </p:nvPicPr>
        <p:blipFill rotWithShape="1">
          <a:blip r:embed="rId4">
            <a:alphaModFix/>
          </a:blip>
          <a:srcRect b="0" l="0" r="0" t="0"/>
          <a:stretch/>
        </p:blipFill>
        <p:spPr>
          <a:xfrm>
            <a:off x="1452389" y="1300017"/>
            <a:ext cx="4256153" cy="1520051"/>
          </a:xfrm>
          <a:prstGeom prst="rect">
            <a:avLst/>
          </a:prstGeom>
          <a:noFill/>
          <a:ln>
            <a:noFill/>
          </a:ln>
        </p:spPr>
      </p:pic>
      <p:sp>
        <p:nvSpPr>
          <p:cNvPr id="236" name="Google Shape;236;p16"/>
          <p:cNvSpPr/>
          <p:nvPr/>
        </p:nvSpPr>
        <p:spPr>
          <a:xfrm>
            <a:off x="3941000" y="1467450"/>
            <a:ext cx="4849200" cy="451200"/>
          </a:xfrm>
          <a:prstGeom prst="leftArrowCallout">
            <a:avLst>
              <a:gd fmla="val 25000" name="adj1"/>
              <a:gd fmla="val 25000" name="adj2"/>
              <a:gd fmla="val 25000" name="adj3"/>
              <a:gd fmla="val 84688" name="adj4"/>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Declared in  scope of if block so can only be used between the if start { and end } braces </a:t>
            </a:r>
            <a:endParaRPr b="0" i="0" sz="1400" u="none" cap="none" strike="noStrike">
              <a:solidFill>
                <a:srgbClr val="000000"/>
              </a:solidFill>
              <a:latin typeface="Arial"/>
              <a:ea typeface="Arial"/>
              <a:cs typeface="Arial"/>
              <a:sym typeface="Arial"/>
            </a:endParaRPr>
          </a:p>
        </p:txBody>
      </p:sp>
      <p:sp>
        <p:nvSpPr>
          <p:cNvPr id="237" name="Google Shape;237;p16"/>
          <p:cNvSpPr/>
          <p:nvPr/>
        </p:nvSpPr>
        <p:spPr>
          <a:xfrm>
            <a:off x="1518150" y="1529400"/>
            <a:ext cx="295800" cy="327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6"/>
          <p:cNvSpPr/>
          <p:nvPr/>
        </p:nvSpPr>
        <p:spPr>
          <a:xfrm>
            <a:off x="1518150" y="2386875"/>
            <a:ext cx="295800" cy="327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7"/>
          <p:cNvPicPr preferRelativeResize="0"/>
          <p:nvPr/>
        </p:nvPicPr>
        <p:blipFill rotWithShape="1">
          <a:blip r:embed="rId3">
            <a:alphaModFix/>
          </a:blip>
          <a:srcRect b="0" l="0" r="0" t="0"/>
          <a:stretch/>
        </p:blipFill>
        <p:spPr>
          <a:xfrm>
            <a:off x="1285788" y="1225025"/>
            <a:ext cx="5114925" cy="2438400"/>
          </a:xfrm>
          <a:prstGeom prst="rect">
            <a:avLst/>
          </a:prstGeom>
          <a:noFill/>
          <a:ln>
            <a:noFill/>
          </a:ln>
        </p:spPr>
      </p:pic>
      <p:sp>
        <p:nvSpPr>
          <p:cNvPr id="244" name="Google Shape;244;p17"/>
          <p:cNvSpPr txBox="1"/>
          <p:nvPr>
            <p:ph idx="1" type="body"/>
          </p:nvPr>
        </p:nvSpPr>
        <p:spPr>
          <a:xfrm>
            <a:off x="227200" y="711425"/>
            <a:ext cx="8520600" cy="513600"/>
          </a:xfrm>
          <a:prstGeom prst="rect">
            <a:avLst/>
          </a:prstGeom>
          <a:solidFill>
            <a:srgbClr val="FFF2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Add the following to your code</a:t>
            </a:r>
            <a:endParaRPr>
              <a:solidFill>
                <a:schemeClr val="dk1"/>
              </a:solidFill>
            </a:endParaRPr>
          </a:p>
        </p:txBody>
      </p:sp>
      <p:sp>
        <p:nvSpPr>
          <p:cNvPr id="245" name="Google Shape;245;p17"/>
          <p:cNvSpPr txBox="1"/>
          <p:nvPr>
            <p:ph type="title"/>
          </p:nvPr>
        </p:nvSpPr>
        <p:spPr>
          <a:xfrm>
            <a:off x="227200" y="13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Explore</a:t>
            </a:r>
            <a:endParaRPr/>
          </a:p>
        </p:txBody>
      </p:sp>
      <p:sp>
        <p:nvSpPr>
          <p:cNvPr id="246" name="Google Shape;246;p17"/>
          <p:cNvSpPr/>
          <p:nvPr/>
        </p:nvSpPr>
        <p:spPr>
          <a:xfrm>
            <a:off x="3344175" y="1352050"/>
            <a:ext cx="5668800" cy="369600"/>
          </a:xfrm>
          <a:prstGeom prst="leftArrowCallout">
            <a:avLst>
              <a:gd fmla="val 25000" name="adj1"/>
              <a:gd fmla="val 25000" name="adj2"/>
              <a:gd fmla="val 25000" name="adj3"/>
              <a:gd fmla="val 6527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Move  to declare temp before if block </a:t>
            </a:r>
            <a:endParaRPr b="0" i="0" sz="1400" u="none" cap="none" strike="noStrike">
              <a:solidFill>
                <a:srgbClr val="000000"/>
              </a:solidFill>
              <a:latin typeface="Arial"/>
              <a:ea typeface="Arial"/>
              <a:cs typeface="Arial"/>
              <a:sym typeface="Arial"/>
            </a:endParaRPr>
          </a:p>
        </p:txBody>
      </p:sp>
      <p:sp>
        <p:nvSpPr>
          <p:cNvPr id="247" name="Google Shape;247;p17"/>
          <p:cNvSpPr/>
          <p:nvPr/>
        </p:nvSpPr>
        <p:spPr>
          <a:xfrm>
            <a:off x="5446425" y="3173650"/>
            <a:ext cx="3528000" cy="451200"/>
          </a:xfrm>
          <a:prstGeom prst="leftArrowCallout">
            <a:avLst>
              <a:gd fmla="val 25000" name="adj1"/>
              <a:gd fmla="val 25000" name="adj2"/>
              <a:gd fmla="val 25000" name="adj3"/>
              <a:gd fmla="val 8468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value of temp outside if block </a:t>
            </a:r>
            <a:endParaRPr b="0" i="0" sz="1400" u="none" cap="none" strike="noStrike">
              <a:solidFill>
                <a:srgbClr val="000000"/>
              </a:solidFill>
              <a:latin typeface="Arial"/>
              <a:ea typeface="Arial"/>
              <a:cs typeface="Arial"/>
              <a:sym typeface="Arial"/>
            </a:endParaRPr>
          </a:p>
        </p:txBody>
      </p:sp>
      <p:sp>
        <p:nvSpPr>
          <p:cNvPr id="248" name="Google Shape;248;p17"/>
          <p:cNvSpPr/>
          <p:nvPr/>
        </p:nvSpPr>
        <p:spPr>
          <a:xfrm>
            <a:off x="1003350" y="2107050"/>
            <a:ext cx="514800" cy="929400"/>
          </a:xfrm>
          <a:prstGeom prst="leftBrace">
            <a:avLst>
              <a:gd fmla="val 8333" name="adj1"/>
              <a:gd fmla="val 50000" name="adj2"/>
            </a:avLst>
          </a:prstGeom>
          <a:solidFill>
            <a:srgbClr val="EAD1DC"/>
          </a:solidFill>
          <a:ln cap="flat" cmpd="sng" w="28575">
            <a:solidFill>
              <a:srgbClr val="E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249" name="Google Shape;249;p17"/>
          <p:cNvSpPr/>
          <p:nvPr/>
        </p:nvSpPr>
        <p:spPr>
          <a:xfrm>
            <a:off x="95050" y="2059525"/>
            <a:ext cx="834300" cy="929400"/>
          </a:xfrm>
          <a:prstGeom prst="rect">
            <a:avLst/>
          </a:prstGeom>
          <a:solidFill>
            <a:srgbClr val="EAD1D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 { and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of if block</a:t>
            </a:r>
            <a:endParaRPr b="0" i="0" sz="1200" u="none" cap="none" strike="noStrike">
              <a:solidFill>
                <a:srgbClr val="000000"/>
              </a:solidFill>
              <a:latin typeface="Arial"/>
              <a:ea typeface="Arial"/>
              <a:cs typeface="Arial"/>
              <a:sym typeface="Arial"/>
            </a:endParaRPr>
          </a:p>
        </p:txBody>
      </p:sp>
      <p:sp>
        <p:nvSpPr>
          <p:cNvPr id="250" name="Google Shape;250;p17"/>
          <p:cNvSpPr/>
          <p:nvPr/>
        </p:nvSpPr>
        <p:spPr>
          <a:xfrm>
            <a:off x="4721025" y="3854975"/>
            <a:ext cx="2915100" cy="802800"/>
          </a:xfrm>
          <a:prstGeom prst="wedgeRoundRectCallout">
            <a:avLst>
              <a:gd fmla="val -59420" name="adj1"/>
              <a:gd fmla="val -80257"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Why is this not an error?</a:t>
            </a:r>
            <a:endParaRPr b="0" i="0" sz="1400" u="none" cap="none" strike="noStrike">
              <a:solidFill>
                <a:srgbClr val="000000"/>
              </a:solidFill>
              <a:latin typeface="Arial"/>
              <a:ea typeface="Arial"/>
              <a:cs typeface="Arial"/>
              <a:sym typeface="Arial"/>
            </a:endParaRPr>
          </a:p>
        </p:txBody>
      </p:sp>
      <p:sp>
        <p:nvSpPr>
          <p:cNvPr id="251" name="Google Shape;251;p17"/>
          <p:cNvSpPr/>
          <p:nvPr/>
        </p:nvSpPr>
        <p:spPr>
          <a:xfrm>
            <a:off x="5556575" y="2571750"/>
            <a:ext cx="3528000" cy="451200"/>
          </a:xfrm>
          <a:prstGeom prst="leftArrowCallout">
            <a:avLst>
              <a:gd fmla="val 25000" name="adj1"/>
              <a:gd fmla="val 25000" name="adj2"/>
              <a:gd fmla="val 25000" name="adj3"/>
              <a:gd fmla="val 8468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value of temp inside if block </a:t>
            </a:r>
            <a:endParaRPr b="0" i="0" sz="1400" u="none" cap="none" strike="noStrike">
              <a:solidFill>
                <a:srgbClr val="000000"/>
              </a:solidFill>
              <a:latin typeface="Arial"/>
              <a:ea typeface="Arial"/>
              <a:cs typeface="Arial"/>
              <a:sym typeface="Arial"/>
            </a:endParaRPr>
          </a:p>
        </p:txBody>
      </p:sp>
      <p:sp>
        <p:nvSpPr>
          <p:cNvPr id="252" name="Google Shape;252;p17"/>
          <p:cNvSpPr/>
          <p:nvPr/>
        </p:nvSpPr>
        <p:spPr>
          <a:xfrm>
            <a:off x="1812400" y="2241475"/>
            <a:ext cx="1408800" cy="20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p:nvPr/>
        </p:nvSpPr>
        <p:spPr>
          <a:xfrm>
            <a:off x="-217300" y="183150"/>
            <a:ext cx="1107900" cy="4777200"/>
          </a:xfrm>
          <a:prstGeom prst="leftBrace">
            <a:avLst>
              <a:gd fmla="val 9818" name="adj1"/>
              <a:gd fmla="val 50195" name="adj2"/>
            </a:avLst>
          </a:prstGeom>
          <a:solidFill>
            <a:srgbClr val="C9DAF8"/>
          </a:solidFill>
          <a:ln cap="flat" cmpd="sng" w="28575">
            <a:solidFill>
              <a:srgbClr val="0B53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C9DAF8"/>
                </a:highlight>
                <a:latin typeface="Open Sans"/>
                <a:ea typeface="Open Sans"/>
                <a:cs typeface="Open Sans"/>
                <a:sym typeface="Open Sans"/>
              </a:rPr>
              <a:t>C</a:t>
            </a:r>
            <a:endParaRPr b="0" i="0" sz="1800" u="none" cap="none" strike="noStrike">
              <a:solidFill>
                <a:srgbClr val="000000"/>
              </a:solidFill>
              <a:highlight>
                <a:srgbClr val="C9DAF8"/>
              </a:highlight>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C9DAF8"/>
                </a:highlight>
                <a:latin typeface="Open Sans"/>
                <a:ea typeface="Open Sans"/>
                <a:cs typeface="Open Sans"/>
                <a:sym typeface="Open Sans"/>
              </a:rPr>
              <a:t>l</a:t>
            </a:r>
            <a:endParaRPr b="0" i="0" sz="1800" u="none" cap="none" strike="noStrike">
              <a:solidFill>
                <a:srgbClr val="000000"/>
              </a:solidFill>
              <a:highlight>
                <a:srgbClr val="C9DAF8"/>
              </a:highlight>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highlight>
                  <a:srgbClr val="C9DAF8"/>
                </a:highlight>
                <a:latin typeface="Open Sans"/>
                <a:ea typeface="Open Sans"/>
                <a:cs typeface="Open Sans"/>
                <a:sym typeface="Open Sans"/>
              </a:rPr>
              <a:t>ass</a:t>
            </a:r>
            <a:endParaRPr b="0" i="0" sz="1800" u="none" cap="none" strike="noStrike">
              <a:solidFill>
                <a:srgbClr val="000000"/>
              </a:solidFill>
              <a:highlight>
                <a:srgbClr val="C9DAF8"/>
              </a:highlight>
              <a:latin typeface="Open Sans"/>
              <a:ea typeface="Open Sans"/>
              <a:cs typeface="Open Sans"/>
              <a:sym typeface="Open Sans"/>
            </a:endParaRPr>
          </a:p>
        </p:txBody>
      </p:sp>
      <p:pic>
        <p:nvPicPr>
          <p:cNvPr id="258" name="Google Shape;258;p18"/>
          <p:cNvPicPr preferRelativeResize="0"/>
          <p:nvPr/>
        </p:nvPicPr>
        <p:blipFill rotWithShape="1">
          <a:blip r:embed="rId3">
            <a:alphaModFix/>
          </a:blip>
          <a:srcRect b="0" l="0" r="0" t="0"/>
          <a:stretch/>
        </p:blipFill>
        <p:spPr>
          <a:xfrm>
            <a:off x="1762100" y="101493"/>
            <a:ext cx="3528000" cy="4940520"/>
          </a:xfrm>
          <a:prstGeom prst="rect">
            <a:avLst/>
          </a:prstGeom>
          <a:noFill/>
          <a:ln>
            <a:noFill/>
          </a:ln>
        </p:spPr>
      </p:pic>
      <p:sp>
        <p:nvSpPr>
          <p:cNvPr id="259" name="Google Shape;259;p18"/>
          <p:cNvSpPr txBox="1"/>
          <p:nvPr>
            <p:ph type="title"/>
          </p:nvPr>
        </p:nvSpPr>
        <p:spPr>
          <a:xfrm>
            <a:off x="7776300" y="0"/>
            <a:ext cx="1367700" cy="876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Scope</a:t>
            </a:r>
            <a:endParaRPr/>
          </a:p>
        </p:txBody>
      </p:sp>
      <p:sp>
        <p:nvSpPr>
          <p:cNvPr id="260" name="Google Shape;260;p18"/>
          <p:cNvSpPr/>
          <p:nvPr/>
        </p:nvSpPr>
        <p:spPr>
          <a:xfrm>
            <a:off x="3840825" y="975025"/>
            <a:ext cx="5235300" cy="368100"/>
          </a:xfrm>
          <a:prstGeom prst="leftArrowCallout">
            <a:avLst>
              <a:gd fmla="val 25000" name="adj1"/>
              <a:gd fmla="val 25000" name="adj2"/>
              <a:gd fmla="val 25000" name="adj3"/>
              <a:gd fmla="val 71475"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Declared temp within scope of main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04850" y="459450"/>
            <a:ext cx="1457400" cy="4224600"/>
          </a:xfrm>
          <a:prstGeom prst="leftBrace">
            <a:avLst>
              <a:gd fmla="val 8333" name="adj1"/>
              <a:gd fmla="val 49625" name="adj2"/>
            </a:avLst>
          </a:prstGeom>
          <a:solidFill>
            <a:srgbClr val="D9EAD3"/>
          </a:solidFill>
          <a:ln cap="flat" cmpd="sng" w="28575">
            <a:solidFill>
              <a:srgbClr val="6AA84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2200" u="none" cap="none" strike="noStrike">
              <a:solidFill>
                <a:srgbClr val="000000"/>
              </a:solidFill>
              <a:highlight>
                <a:srgbClr val="D9EAD3"/>
              </a:highlight>
              <a:latin typeface="Open Sans"/>
              <a:ea typeface="Open Sans"/>
              <a:cs typeface="Open Sans"/>
              <a:sym typeface="Open Sans"/>
            </a:endParaRPr>
          </a:p>
        </p:txBody>
      </p:sp>
      <p:sp>
        <p:nvSpPr>
          <p:cNvPr id="262" name="Google Shape;262;p18"/>
          <p:cNvSpPr/>
          <p:nvPr/>
        </p:nvSpPr>
        <p:spPr>
          <a:xfrm>
            <a:off x="1088725" y="1348450"/>
            <a:ext cx="692400" cy="19956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m</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a</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i</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m</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h</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o</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300" u="none" cap="none" strike="noStrike">
                <a:solidFill>
                  <a:srgbClr val="000000"/>
                </a:solidFill>
                <a:latin typeface="Arial"/>
                <a:ea typeface="Arial"/>
                <a:cs typeface="Arial"/>
                <a:sym typeface="Arial"/>
              </a:rPr>
              <a:t>d</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300" u="none" cap="none" strike="noStrike">
              <a:solidFill>
                <a:srgbClr val="000000"/>
              </a:solidFill>
              <a:latin typeface="Arial"/>
              <a:ea typeface="Arial"/>
              <a:cs typeface="Arial"/>
              <a:sym typeface="Arial"/>
            </a:endParaRPr>
          </a:p>
        </p:txBody>
      </p:sp>
      <p:sp>
        <p:nvSpPr>
          <p:cNvPr id="263" name="Google Shape;263;p18"/>
          <p:cNvSpPr/>
          <p:nvPr/>
        </p:nvSpPr>
        <p:spPr>
          <a:xfrm>
            <a:off x="1958350" y="257375"/>
            <a:ext cx="295800" cy="116100"/>
          </a:xfrm>
          <a:prstGeom prst="lef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2110750" y="519900"/>
            <a:ext cx="295800" cy="1161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2110750" y="1527750"/>
            <a:ext cx="295800" cy="116100"/>
          </a:xfrm>
          <a:prstGeom prst="leftArrow">
            <a:avLst>
              <a:gd fmla="val 50000" name="adj1"/>
              <a:gd fmla="val 50000" name="adj2"/>
            </a:avLst>
          </a:prstGeom>
          <a:solidFill>
            <a:srgbClr val="EAD1D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2663075" y="2150175"/>
            <a:ext cx="295800" cy="116100"/>
          </a:xfrm>
          <a:prstGeom prst="leftArrow">
            <a:avLst>
              <a:gd fmla="val 50000" name="adj1"/>
              <a:gd fmla="val 50000" name="adj2"/>
            </a:avLst>
          </a:prstGeom>
          <a:solidFill>
            <a:srgbClr val="EAD1D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2183275" y="3625875"/>
            <a:ext cx="295800" cy="116100"/>
          </a:xfrm>
          <a:prstGeom prst="leftArrow">
            <a:avLst>
              <a:gd fmla="val 50000" name="adj1"/>
              <a:gd fmla="val 50000" name="adj2"/>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2183275" y="3896725"/>
            <a:ext cx="295800" cy="116100"/>
          </a:xfrm>
          <a:prstGeom prst="leftArrow">
            <a:avLst>
              <a:gd fmla="val 50000" name="adj1"/>
              <a:gd fmla="val 50000" name="adj2"/>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2254150" y="4112500"/>
            <a:ext cx="295800" cy="116100"/>
          </a:xfrm>
          <a:prstGeom prst="leftArrow">
            <a:avLst>
              <a:gd fmla="val 50000" name="adj1"/>
              <a:gd fmla="val 50000" name="adj2"/>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2773225" y="4613425"/>
            <a:ext cx="295800" cy="116100"/>
          </a:xfrm>
          <a:prstGeom prst="leftArrow">
            <a:avLst>
              <a:gd fmla="val 50000" name="adj1"/>
              <a:gd fmla="val 50000" name="adj2"/>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2663075" y="4729525"/>
            <a:ext cx="295800" cy="1161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2663075" y="4845625"/>
            <a:ext cx="295800" cy="116100"/>
          </a:xfrm>
          <a:prstGeom prst="lef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3840825" y="393900"/>
            <a:ext cx="3263400" cy="368100"/>
          </a:xfrm>
          <a:prstGeom prst="leftArrowCallout">
            <a:avLst>
              <a:gd fmla="val 25000" name="adj1"/>
              <a:gd fmla="val 25000" name="adj2"/>
              <a:gd fmla="val 25000" name="adj3"/>
              <a:gd fmla="val 61304"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Start of main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3515675" y="4603525"/>
            <a:ext cx="3263400" cy="368100"/>
          </a:xfrm>
          <a:prstGeom prst="leftArrowCallout">
            <a:avLst>
              <a:gd fmla="val 25000" name="adj1"/>
              <a:gd fmla="val 25000" name="adj2"/>
              <a:gd fmla="val 25000" name="adj3"/>
              <a:gd fmla="val 61304"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End of main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3220925" y="1441550"/>
            <a:ext cx="2411100" cy="368100"/>
          </a:xfrm>
          <a:prstGeom prst="leftArrowCallout">
            <a:avLst>
              <a:gd fmla="val 25000" name="adj1"/>
              <a:gd fmla="val 25000" name="adj2"/>
              <a:gd fmla="val 25000" name="adj3"/>
              <a:gd fmla="val 61304" name="adj4"/>
            </a:avLst>
          </a:prstGeom>
          <a:solidFill>
            <a:srgbClr val="EAD1D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Start of if</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3840825" y="2071500"/>
            <a:ext cx="2411100" cy="368100"/>
          </a:xfrm>
          <a:prstGeom prst="leftArrowCallout">
            <a:avLst>
              <a:gd fmla="val 25000" name="adj1"/>
              <a:gd fmla="val 25000" name="adj2"/>
              <a:gd fmla="val 25000" name="adj3"/>
              <a:gd fmla="val 47998" name="adj4"/>
            </a:avLst>
          </a:prstGeom>
          <a:solidFill>
            <a:srgbClr val="EAD1D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End of if</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6378050" y="1462725"/>
            <a:ext cx="2706000" cy="1491000"/>
          </a:xfrm>
          <a:prstGeom prst="wedgeEllipseCallout">
            <a:avLst>
              <a:gd fmla="val -56015" name="adj1"/>
              <a:gd fmla="val -36083"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Now what is the scope of number1, number2, temp, input, answer?</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1327450" y="1441550"/>
            <a:ext cx="630900" cy="824700"/>
          </a:xfrm>
          <a:prstGeom prst="leftBrace">
            <a:avLst>
              <a:gd fmla="val 8333" name="adj1"/>
              <a:gd fmla="val 50000" name="adj2"/>
            </a:avLst>
          </a:prstGeom>
          <a:solidFill>
            <a:srgbClr val="EAD1DC"/>
          </a:solid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i</a:t>
            </a:r>
            <a:endParaRPr b="0" i="0" sz="18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f</a:t>
            </a:r>
            <a:endParaRPr b="0" i="0" sz="1800" u="none" cap="none" strike="noStrike">
              <a:solidFill>
                <a:srgbClr val="000000"/>
              </a:solidFill>
              <a:latin typeface="Open Sans"/>
              <a:ea typeface="Open Sans"/>
              <a:cs typeface="Open Sans"/>
              <a:sym typeface="Open Sans"/>
            </a:endParaRPr>
          </a:p>
        </p:txBody>
      </p:sp>
      <p:sp>
        <p:nvSpPr>
          <p:cNvPr id="279" name="Google Shape;279;p18"/>
          <p:cNvSpPr/>
          <p:nvPr/>
        </p:nvSpPr>
        <p:spPr>
          <a:xfrm>
            <a:off x="1327450" y="3542425"/>
            <a:ext cx="630900" cy="501600"/>
          </a:xfrm>
          <a:prstGeom prst="leftBrace">
            <a:avLst>
              <a:gd fmla="val 8333" name="adj1"/>
              <a:gd fmla="val 50000" name="adj2"/>
            </a:avLst>
          </a:prstGeom>
          <a:solidFill>
            <a:srgbClr val="EAD1DC"/>
          </a:solid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300" u="none" cap="none" strike="noStrike">
                <a:solidFill>
                  <a:srgbClr val="000000"/>
                </a:solidFill>
                <a:latin typeface="Open Sans"/>
                <a:ea typeface="Open Sans"/>
                <a:cs typeface="Open Sans"/>
                <a:sym typeface="Open Sans"/>
              </a:rPr>
              <a:t>i</a:t>
            </a:r>
            <a:endParaRPr b="0" i="0" sz="13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300" u="none" cap="none" strike="noStrike">
                <a:solidFill>
                  <a:srgbClr val="000000"/>
                </a:solidFill>
                <a:latin typeface="Open Sans"/>
                <a:ea typeface="Open Sans"/>
                <a:cs typeface="Open Sans"/>
                <a:sym typeface="Open Sans"/>
              </a:rPr>
              <a:t>f</a:t>
            </a:r>
            <a:endParaRPr b="0" i="0" sz="1300" u="none" cap="none" strike="noStrike">
              <a:solidFill>
                <a:srgbClr val="000000"/>
              </a:solidFill>
              <a:latin typeface="Open Sans"/>
              <a:ea typeface="Open Sans"/>
              <a:cs typeface="Open Sans"/>
              <a:sym typeface="Open Sans"/>
            </a:endParaRPr>
          </a:p>
        </p:txBody>
      </p:sp>
      <p:sp>
        <p:nvSpPr>
          <p:cNvPr id="280" name="Google Shape;280;p18"/>
          <p:cNvSpPr/>
          <p:nvPr/>
        </p:nvSpPr>
        <p:spPr>
          <a:xfrm>
            <a:off x="1327450" y="4112500"/>
            <a:ext cx="630900" cy="501600"/>
          </a:xfrm>
          <a:prstGeom prst="leftBrace">
            <a:avLst>
              <a:gd fmla="val 8333" name="adj1"/>
              <a:gd fmla="val 50000" name="adj2"/>
            </a:avLst>
          </a:prstGeom>
          <a:solidFill>
            <a:srgbClr val="EAD1DC"/>
          </a:solid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800" u="none" cap="none" strike="noStrike">
                <a:solidFill>
                  <a:srgbClr val="000000"/>
                </a:solidFill>
                <a:latin typeface="Open Sans"/>
                <a:ea typeface="Open Sans"/>
                <a:cs typeface="Open Sans"/>
                <a:sym typeface="Open Sans"/>
              </a:rPr>
              <a:t>else</a:t>
            </a:r>
            <a:endParaRPr b="0" i="0" sz="800" u="none" cap="none" strike="noStrike">
              <a:solidFill>
                <a:srgbClr val="000000"/>
              </a:solidFill>
              <a:latin typeface="Open Sans"/>
              <a:ea typeface="Open Sans"/>
              <a:cs typeface="Open Sans"/>
              <a:sym typeface="Open Sans"/>
            </a:endParaRPr>
          </a:p>
        </p:txBody>
      </p:sp>
      <p:sp>
        <p:nvSpPr>
          <p:cNvPr id="281" name="Google Shape;281;p18"/>
          <p:cNvSpPr/>
          <p:nvPr/>
        </p:nvSpPr>
        <p:spPr>
          <a:xfrm>
            <a:off x="6555600" y="3209275"/>
            <a:ext cx="2706000" cy="1491000"/>
          </a:xfrm>
          <a:prstGeom prst="wedgeEllipseCallout">
            <a:avLst>
              <a:gd fmla="val -56015" name="adj1"/>
              <a:gd fmla="val -36083"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warning is shown in the code? How do you fix it?</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2195438" y="1643850"/>
            <a:ext cx="904500" cy="11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311700" y="2655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Common Errors and Pitfalls</a:t>
            </a:r>
            <a:endParaRPr/>
          </a:p>
        </p:txBody>
      </p:sp>
      <p:sp>
        <p:nvSpPr>
          <p:cNvPr id="288" name="Google Shape;288;p19"/>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dk1"/>
                </a:solidFill>
              </a:rPr>
              <a:t>Logic errors</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Error that causes your program to produce the wrong result.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If-statements are an area where logic errors are easy to create!</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Forgetting Necessary Braces</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Causes flow to be incorrect - leads to logical errors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Indentation does not dictate flow of control – it’s only for readability</a:t>
            </a:r>
            <a:endParaRPr sz="1600">
              <a:solidFill>
                <a:schemeClr val="dk1"/>
              </a:solidFill>
            </a:endParaRPr>
          </a:p>
        </p:txBody>
      </p:sp>
      <p:sp>
        <p:nvSpPr>
          <p:cNvPr id="289" name="Google Shape;289;p19"/>
          <p:cNvSpPr txBox="1"/>
          <p:nvPr/>
        </p:nvSpPr>
        <p:spPr>
          <a:xfrm>
            <a:off x="132175" y="3179050"/>
            <a:ext cx="4282500" cy="1108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if (numStudents &lt;= 30) </a:t>
            </a:r>
            <a:endParaRPr b="0" i="0" sz="1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("Class is available");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else</a:t>
            </a:r>
            <a:endParaRPr b="0" i="0" sz="1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(“Class is not available”);		</a:t>
            </a:r>
            <a:endParaRPr b="0" i="0" sz="1200" u="none" cap="none" strike="noStrike">
              <a:solidFill>
                <a:schemeClr val="lt1"/>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(“You will be placed on the waitlist”);</a:t>
            </a:r>
            <a:endParaRPr b="0" i="0" sz="1200" u="none" cap="none" strike="noStrike">
              <a:solidFill>
                <a:schemeClr val="lt1"/>
              </a:solidFill>
              <a:latin typeface="Calibri"/>
              <a:ea typeface="Calibri"/>
              <a:cs typeface="Calibri"/>
              <a:sym typeface="Calibri"/>
            </a:endParaRPr>
          </a:p>
        </p:txBody>
      </p:sp>
      <p:sp>
        <p:nvSpPr>
          <p:cNvPr id="290" name="Google Shape;290;p19"/>
          <p:cNvSpPr txBox="1"/>
          <p:nvPr/>
        </p:nvSpPr>
        <p:spPr>
          <a:xfrm>
            <a:off x="5069575" y="3179050"/>
            <a:ext cx="3905400" cy="18471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if (numStudents &lt;= 30)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a:t>
            </a:r>
            <a:endParaRPr b="0" i="0" sz="1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("Class is available"); </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else</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a:t>
            </a:r>
            <a:endParaRPr b="0" i="0" sz="1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(“Class is not available”);		</a:t>
            </a:r>
            <a:endParaRPr b="0" i="0" sz="1200" u="none" cap="none" strike="noStrike">
              <a:solidFill>
                <a:schemeClr val="lt1"/>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System.out.println (“You will be placed on waitlist”);</a:t>
            </a:r>
            <a:endParaRPr b="0" i="0" sz="1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Calibri"/>
                <a:ea typeface="Calibri"/>
                <a:cs typeface="Calibri"/>
                <a:sym typeface="Calibri"/>
              </a:rPr>
              <a:t>}</a:t>
            </a:r>
            <a:endParaRPr b="0" i="0" sz="1200" u="none" cap="none" strike="noStrike">
              <a:solidFill>
                <a:schemeClr val="lt1"/>
              </a:solidFill>
              <a:latin typeface="Calibri"/>
              <a:ea typeface="Calibri"/>
              <a:cs typeface="Calibri"/>
              <a:sym typeface="Calibri"/>
            </a:endParaRPr>
          </a:p>
        </p:txBody>
      </p:sp>
      <p:sp>
        <p:nvSpPr>
          <p:cNvPr id="291" name="Google Shape;291;p19"/>
          <p:cNvSpPr/>
          <p:nvPr/>
        </p:nvSpPr>
        <p:spPr>
          <a:xfrm rot="1628557">
            <a:off x="896059" y="4440754"/>
            <a:ext cx="1330975" cy="422369"/>
          </a:xfrm>
          <a:prstGeom prst="lef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Not part of else</a:t>
            </a:r>
            <a:endParaRPr b="0" i="0" sz="1200" u="none" cap="none" strike="noStrike">
              <a:solidFill>
                <a:srgbClr val="000000"/>
              </a:solidFill>
              <a:latin typeface="Arial"/>
              <a:ea typeface="Arial"/>
              <a:cs typeface="Arial"/>
              <a:sym typeface="Arial"/>
            </a:endParaRPr>
          </a:p>
        </p:txBody>
      </p:sp>
      <p:sp>
        <p:nvSpPr>
          <p:cNvPr id="292" name="Google Shape;292;p19"/>
          <p:cNvSpPr/>
          <p:nvPr/>
        </p:nvSpPr>
        <p:spPr>
          <a:xfrm>
            <a:off x="7064500" y="2429550"/>
            <a:ext cx="1767900" cy="9750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Always include braces for this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258900" y="1810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Common Errors and Pitfalls</a:t>
            </a:r>
            <a:endParaRPr/>
          </a:p>
        </p:txBody>
      </p:sp>
      <p:sp>
        <p:nvSpPr>
          <p:cNvPr id="298" name="Google Shape;298;p20"/>
          <p:cNvSpPr txBox="1"/>
          <p:nvPr>
            <p:ph idx="1" type="body"/>
          </p:nvPr>
        </p:nvSpPr>
        <p:spPr>
          <a:xfrm>
            <a:off x="258900"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dk1"/>
                </a:solidFill>
              </a:rPr>
              <a:t>Wrong Placement of Semicolon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Causes flow of control to be incorrect - leads to logical error</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DO NOT place a semicolon at the end of if (boolean expression) before curly brace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you say if (boolean expression);</a:t>
            </a:r>
            <a:endParaRPr sz="1600">
              <a:solidFill>
                <a:schemeClr val="dk1"/>
              </a:solidFill>
            </a:endParaRPr>
          </a:p>
        </p:txBody>
      </p:sp>
      <p:sp>
        <p:nvSpPr>
          <p:cNvPr id="299" name="Google Shape;299;p20"/>
          <p:cNvSpPr txBox="1"/>
          <p:nvPr/>
        </p:nvSpPr>
        <p:spPr>
          <a:xfrm>
            <a:off x="528100" y="2489500"/>
            <a:ext cx="4203600" cy="1046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chemeClr val="lt1"/>
                </a:solidFill>
                <a:latin typeface="Arial"/>
                <a:ea typeface="Arial"/>
                <a:cs typeface="Arial"/>
                <a:sym typeface="Arial"/>
              </a:rPr>
              <a:t>if (numStudents &lt;= 30);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200"/>
              <a:buFont typeface="Arial"/>
              <a:buNone/>
            </a:pPr>
            <a:r>
              <a:rPr b="0" i="0" lang="en" sz="1400" u="none" cap="none" strike="noStrike">
                <a:solidFill>
                  <a:schemeClr val="lt1"/>
                </a:solidFill>
                <a:latin typeface="Arial"/>
                <a:ea typeface="Arial"/>
                <a:cs typeface="Arial"/>
                <a:sym typeface="Arial"/>
              </a:rPr>
              <a:t>System.out.println ("Class is available");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258900" y="1810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Common Errors and Pitfalls</a:t>
            </a:r>
            <a:endParaRPr/>
          </a:p>
        </p:txBody>
      </p:sp>
      <p:sp>
        <p:nvSpPr>
          <p:cNvPr id="305" name="Google Shape;305;p21"/>
          <p:cNvSpPr txBox="1"/>
          <p:nvPr>
            <p:ph idx="1" type="body"/>
          </p:nvPr>
        </p:nvSpPr>
        <p:spPr>
          <a:xfrm>
            <a:off x="258900" y="7537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dk1"/>
                </a:solidFill>
              </a:rPr>
              <a:t>Using assignment </a:t>
            </a:r>
            <a:r>
              <a:rPr lang="en">
                <a:solidFill>
                  <a:schemeClr val="dk1"/>
                </a:solidFill>
              </a:rPr>
              <a:t>= </a:t>
            </a:r>
            <a:r>
              <a:rPr lang="en" sz="1600">
                <a:solidFill>
                  <a:schemeClr val="dk1"/>
                </a:solidFill>
              </a:rPr>
              <a:t>instead of equality</a:t>
            </a:r>
            <a:r>
              <a:rPr lang="en">
                <a:solidFill>
                  <a:schemeClr val="dk1"/>
                </a:solidFill>
              </a:rPr>
              <a:t>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Common issue!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Compiler error – indicates there is a type mismatch - can't convert int to boolean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This is an assignment statement not a boolean expression </a:t>
            </a:r>
            <a:endParaRPr sz="1600">
              <a:solidFill>
                <a:schemeClr val="dk1"/>
              </a:solidFill>
            </a:endParaRPr>
          </a:p>
        </p:txBody>
      </p:sp>
      <p:sp>
        <p:nvSpPr>
          <p:cNvPr id="306" name="Google Shape;306;p21"/>
          <p:cNvSpPr txBox="1"/>
          <p:nvPr/>
        </p:nvSpPr>
        <p:spPr>
          <a:xfrm>
            <a:off x="544850" y="2218025"/>
            <a:ext cx="2146500" cy="1046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if (mathGrade = 90) {</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	//statements</a:t>
            </a:r>
            <a:endParaRPr b="0" i="0" sz="1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a:t>
            </a:r>
            <a:endParaRPr b="0" i="0" sz="1400" u="none" cap="none" strike="noStrike">
              <a:solidFill>
                <a:schemeClr val="lt1"/>
              </a:solidFill>
              <a:latin typeface="Arial"/>
              <a:ea typeface="Arial"/>
              <a:cs typeface="Arial"/>
              <a:sym typeface="Arial"/>
            </a:endParaRPr>
          </a:p>
        </p:txBody>
      </p:sp>
      <p:sp>
        <p:nvSpPr>
          <p:cNvPr id="307" name="Google Shape;307;p21"/>
          <p:cNvSpPr/>
          <p:nvPr/>
        </p:nvSpPr>
        <p:spPr>
          <a:xfrm>
            <a:off x="2691350" y="2218025"/>
            <a:ext cx="5238600" cy="934500"/>
          </a:xfrm>
          <a:prstGeom prst="leftArrowCallout">
            <a:avLst>
              <a:gd fmla="val 25000" name="adj1"/>
              <a:gd fmla="val 25000" name="adj2"/>
              <a:gd fmla="val 25000" name="adj3"/>
              <a:gd fmla="val 83871"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Compiler will say it can't convert int to boolean because it is expecting a boolean expression (true or false) not an assignment statement</a:t>
            </a:r>
            <a:endParaRPr b="0" i="0" sz="1400" u="none" cap="none" strike="noStrike">
              <a:solidFill>
                <a:srgbClr val="000000"/>
              </a:solidFill>
              <a:latin typeface="Arial"/>
              <a:ea typeface="Arial"/>
              <a:cs typeface="Arial"/>
              <a:sym typeface="Arial"/>
            </a:endParaRPr>
          </a:p>
        </p:txBody>
      </p:sp>
      <p:pic>
        <p:nvPicPr>
          <p:cNvPr id="308" name="Google Shape;308;p21"/>
          <p:cNvPicPr preferRelativeResize="0"/>
          <p:nvPr/>
        </p:nvPicPr>
        <p:blipFill rotWithShape="1">
          <a:blip r:embed="rId3">
            <a:alphaModFix/>
          </a:blip>
          <a:srcRect b="0" l="0" r="0" t="0"/>
          <a:stretch/>
        </p:blipFill>
        <p:spPr>
          <a:xfrm>
            <a:off x="446275" y="3497600"/>
            <a:ext cx="3324225" cy="914400"/>
          </a:xfrm>
          <a:prstGeom prst="rect">
            <a:avLst/>
          </a:prstGeom>
          <a:noFill/>
          <a:ln>
            <a:noFill/>
          </a:ln>
        </p:spPr>
      </p:pic>
      <p:pic>
        <p:nvPicPr>
          <p:cNvPr id="309" name="Google Shape;309;p21"/>
          <p:cNvPicPr preferRelativeResize="0"/>
          <p:nvPr/>
        </p:nvPicPr>
        <p:blipFill rotWithShape="1">
          <a:blip r:embed="rId4">
            <a:alphaModFix/>
          </a:blip>
          <a:srcRect b="0" l="0" r="0" t="0"/>
          <a:stretch/>
        </p:blipFill>
        <p:spPr>
          <a:xfrm>
            <a:off x="3920400" y="3557650"/>
            <a:ext cx="4829175" cy="390525"/>
          </a:xfrm>
          <a:prstGeom prst="rect">
            <a:avLst/>
          </a:prstGeom>
          <a:noFill/>
          <a:ln>
            <a:noFill/>
          </a:ln>
        </p:spPr>
      </p:pic>
      <p:sp>
        <p:nvSpPr>
          <p:cNvPr id="310" name="Google Shape;310;p21"/>
          <p:cNvSpPr/>
          <p:nvPr/>
        </p:nvSpPr>
        <p:spPr>
          <a:xfrm>
            <a:off x="680300" y="4268800"/>
            <a:ext cx="2146500" cy="755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This means assign a new value to the variable</a:t>
            </a:r>
            <a:endParaRPr b="0" i="0" sz="1200" u="none" cap="none" strike="noStrike">
              <a:solidFill>
                <a:srgbClr val="000000"/>
              </a:solidFill>
              <a:latin typeface="Arial"/>
              <a:ea typeface="Arial"/>
              <a:cs typeface="Arial"/>
              <a:sym typeface="Arial"/>
            </a:endParaRPr>
          </a:p>
        </p:txBody>
      </p:sp>
      <p:sp>
        <p:nvSpPr>
          <p:cNvPr id="311" name="Google Shape;311;p21"/>
          <p:cNvSpPr/>
          <p:nvPr/>
        </p:nvSpPr>
        <p:spPr>
          <a:xfrm>
            <a:off x="5607025" y="3850975"/>
            <a:ext cx="2978100" cy="11280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This means check if the amount the left is equal to the amount on the right. It returns true or false but doesn’t assign an value to a variable.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3095b383dd_0_2"/>
          <p:cNvSpPr txBox="1"/>
          <p:nvPr>
            <p:ph type="title"/>
          </p:nvPr>
        </p:nvSpPr>
        <p:spPr>
          <a:xfrm>
            <a:off x="246825" y="8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Preparation</a:t>
            </a:r>
            <a:endParaRPr/>
          </a:p>
        </p:txBody>
      </p:sp>
      <p:sp>
        <p:nvSpPr>
          <p:cNvPr id="317" name="Google Shape;317;g33095b383dd_0_2"/>
          <p:cNvSpPr txBox="1"/>
          <p:nvPr>
            <p:ph idx="1" type="body"/>
          </p:nvPr>
        </p:nvSpPr>
        <p:spPr>
          <a:xfrm>
            <a:off x="311700" y="698375"/>
            <a:ext cx="8520600" cy="40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Participation: </a:t>
            </a:r>
            <a:r>
              <a:rPr lang="en">
                <a:solidFill>
                  <a:schemeClr val="dk1"/>
                </a:solidFill>
              </a:rPr>
              <a:t>Get paper out and put your first and last name on it.  After the panel you will write down two things you learned and turn it in to me at the end of class.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Look at the preparation in canvas - prepare for quiz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345bea7b0f_0_12"/>
          <p:cNvSpPr txBox="1"/>
          <p:nvPr>
            <p:ph type="title"/>
          </p:nvPr>
        </p:nvSpPr>
        <p:spPr>
          <a:xfrm>
            <a:off x="246825" y="8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Opportunity at MSU</a:t>
            </a:r>
            <a:endParaRPr/>
          </a:p>
        </p:txBody>
      </p:sp>
      <p:sp>
        <p:nvSpPr>
          <p:cNvPr id="75" name="Google Shape;75;g3345bea7b0f_0_12"/>
          <p:cNvSpPr txBox="1"/>
          <p:nvPr>
            <p:ph idx="1" type="body"/>
          </p:nvPr>
        </p:nvSpPr>
        <p:spPr>
          <a:xfrm>
            <a:off x="311700" y="698375"/>
            <a:ext cx="8520600" cy="42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43">
                <a:solidFill>
                  <a:schemeClr val="dk1"/>
                </a:solidFill>
                <a:latin typeface="Calibri"/>
                <a:ea typeface="Calibri"/>
                <a:cs typeface="Calibri"/>
                <a:sym typeface="Calibri"/>
              </a:rPr>
              <a:t>Dates for the first Kubernetes MiniShop:</a:t>
            </a:r>
            <a:endParaRPr sz="1643">
              <a:solidFill>
                <a:schemeClr val="dk1"/>
              </a:solidFill>
              <a:latin typeface="Calibri"/>
              <a:ea typeface="Calibri"/>
              <a:cs typeface="Calibri"/>
              <a:sym typeface="Calibri"/>
            </a:endParaRPr>
          </a:p>
          <a:p>
            <a:pPr indent="-332955" lvl="0" marL="457200" rtl="0" algn="l">
              <a:spcBef>
                <a:spcPts val="0"/>
              </a:spcBef>
              <a:spcAft>
                <a:spcPts val="0"/>
              </a:spcAft>
              <a:buClr>
                <a:schemeClr val="dk1"/>
              </a:buClr>
              <a:buSzPts val="1643"/>
              <a:buFont typeface="Calibri"/>
              <a:buChar char="●"/>
            </a:pPr>
            <a:r>
              <a:rPr lang="en" sz="1643">
                <a:solidFill>
                  <a:schemeClr val="dk1"/>
                </a:solidFill>
                <a:latin typeface="Calibri"/>
                <a:ea typeface="Calibri"/>
                <a:cs typeface="Calibri"/>
                <a:sym typeface="Calibri"/>
              </a:rPr>
              <a:t>Tuesday March 4th, 2025 at 1:00 PM</a:t>
            </a:r>
            <a:endParaRPr sz="1643">
              <a:solidFill>
                <a:schemeClr val="dk1"/>
              </a:solidFill>
              <a:latin typeface="Calibri"/>
              <a:ea typeface="Calibri"/>
              <a:cs typeface="Calibri"/>
              <a:sym typeface="Calibri"/>
            </a:endParaRPr>
          </a:p>
          <a:p>
            <a:pPr indent="-332955" lvl="0" marL="457200" rtl="0" algn="l">
              <a:spcBef>
                <a:spcPts val="0"/>
              </a:spcBef>
              <a:spcAft>
                <a:spcPts val="0"/>
              </a:spcAft>
              <a:buClr>
                <a:schemeClr val="dk1"/>
              </a:buClr>
              <a:buSzPts val="1643"/>
              <a:buFont typeface="Calibri"/>
              <a:buChar char="●"/>
            </a:pPr>
            <a:r>
              <a:rPr lang="en" sz="1643">
                <a:solidFill>
                  <a:schemeClr val="dk1"/>
                </a:solidFill>
                <a:latin typeface="Calibri"/>
                <a:ea typeface="Calibri"/>
                <a:cs typeface="Calibri"/>
                <a:sym typeface="Calibri"/>
              </a:rPr>
              <a:t>Wednesday March 5th, 2025 at 2:00 PM</a:t>
            </a:r>
            <a:endParaRPr sz="1643">
              <a:solidFill>
                <a:schemeClr val="dk1"/>
              </a:solidFill>
              <a:latin typeface="Calibri"/>
              <a:ea typeface="Calibri"/>
              <a:cs typeface="Calibri"/>
              <a:sym typeface="Calibri"/>
            </a:endParaRPr>
          </a:p>
          <a:p>
            <a:pPr indent="-332955" lvl="0" marL="457200" rtl="0" algn="l">
              <a:spcBef>
                <a:spcPts val="0"/>
              </a:spcBef>
              <a:spcAft>
                <a:spcPts val="0"/>
              </a:spcAft>
              <a:buClr>
                <a:schemeClr val="dk1"/>
              </a:buClr>
              <a:buSzPts val="1643"/>
              <a:buFont typeface="Calibri"/>
              <a:buChar char="●"/>
            </a:pPr>
            <a:r>
              <a:rPr lang="en" sz="1643">
                <a:solidFill>
                  <a:schemeClr val="dk1"/>
                </a:solidFill>
                <a:latin typeface="Calibri"/>
                <a:ea typeface="Calibri"/>
                <a:cs typeface="Calibri"/>
                <a:sym typeface="Calibri"/>
              </a:rPr>
              <a:t>Thursday March 6th, 2025 at 10:00 AM</a:t>
            </a:r>
            <a:endParaRPr sz="1643">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43">
                <a:solidFill>
                  <a:schemeClr val="dk1"/>
                </a:solidFill>
                <a:latin typeface="Calibri"/>
                <a:ea typeface="Calibri"/>
                <a:cs typeface="Calibri"/>
                <a:sym typeface="Calibri"/>
              </a:rPr>
              <a:t> </a:t>
            </a:r>
            <a:endParaRPr sz="1643">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43">
                <a:solidFill>
                  <a:schemeClr val="dk1"/>
                </a:solidFill>
                <a:latin typeface="Calibri"/>
                <a:ea typeface="Calibri"/>
                <a:cs typeface="Calibri"/>
                <a:sym typeface="Calibri"/>
              </a:rPr>
              <a:t>I have a booking link for students to sign-up on:</a:t>
            </a:r>
            <a:r>
              <a:rPr lang="en" sz="1643" u="sng">
                <a:solidFill>
                  <a:schemeClr val="hlink"/>
                </a:solidFill>
                <a:latin typeface="Calibri"/>
                <a:ea typeface="Calibri"/>
                <a:cs typeface="Calibri"/>
                <a:sym typeface="Calibri"/>
                <a:hlinkClick r:id="rId3"/>
              </a:rPr>
              <a:t> https://outlook.office.com/book/MSUDenverTheCybersecurityCenterBookings@msudenver.onmicrosoft.com/?ae=true&amp;login_hint</a:t>
            </a:r>
            <a:endParaRPr sz="1643"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43">
                <a:solidFill>
                  <a:schemeClr val="dk1"/>
                </a:solidFill>
                <a:latin typeface="Calibri"/>
                <a:ea typeface="Calibri"/>
                <a:cs typeface="Calibri"/>
                <a:sym typeface="Calibri"/>
              </a:rPr>
              <a:t>My spots are limited to 6 participants per workshop session due to hardware limitations.</a:t>
            </a:r>
            <a:endParaRPr sz="1643">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a:t>From</a:t>
            </a:r>
            <a:endParaRPr/>
          </a:p>
          <a:p>
            <a:pPr indent="0" lvl="0" marL="0" rtl="0" algn="l">
              <a:spcBef>
                <a:spcPts val="0"/>
              </a:spcBef>
              <a:spcAft>
                <a:spcPts val="0"/>
              </a:spcAft>
              <a:buClr>
                <a:schemeClr val="dk1"/>
              </a:buClr>
              <a:buSzPts val="1100"/>
              <a:buFont typeface="Arial"/>
              <a:buNone/>
            </a:pPr>
            <a:r>
              <a:rPr b="1" lang="en" sz="1443">
                <a:solidFill>
                  <a:schemeClr val="dk1"/>
                </a:solidFill>
                <a:latin typeface="Calibri"/>
                <a:ea typeface="Calibri"/>
                <a:cs typeface="Calibri"/>
                <a:sym typeface="Calibri"/>
              </a:rPr>
              <a:t>Maciej Wal</a:t>
            </a:r>
            <a:endParaRPr b="1" sz="1443">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43">
                <a:solidFill>
                  <a:schemeClr val="dk1"/>
                </a:solidFill>
                <a:latin typeface="Calibri"/>
                <a:ea typeface="Calibri"/>
                <a:cs typeface="Calibri"/>
                <a:sym typeface="Calibri"/>
              </a:rPr>
              <a:t>Interim Assistant Director | Cybersecurity Platform Architect</a:t>
            </a:r>
            <a:br>
              <a:rPr lang="en" sz="1443">
                <a:solidFill>
                  <a:schemeClr val="dk1"/>
                </a:solidFill>
                <a:latin typeface="Calibri"/>
                <a:ea typeface="Calibri"/>
                <a:cs typeface="Calibri"/>
                <a:sym typeface="Calibri"/>
              </a:rPr>
            </a:br>
            <a:r>
              <a:rPr lang="en" sz="1443">
                <a:solidFill>
                  <a:srgbClr val="0086F0"/>
                </a:solidFill>
                <a:uFill>
                  <a:noFill/>
                </a:uFill>
                <a:latin typeface="Calibri"/>
                <a:ea typeface="Calibri"/>
                <a:cs typeface="Calibri"/>
                <a:sym typeface="Calibri"/>
                <a:hlinkClick r:id="rId4">
                  <a:extLst>
                    <a:ext uri="{A12FA001-AC4F-418D-AE19-62706E023703}">
                      <ahyp:hlinkClr val="tx"/>
                    </a:ext>
                  </a:extLst>
                </a:hlinkClick>
              </a:rPr>
              <a:t>The Cybersecurity Center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340178fec4_0_0"/>
          <p:cNvSpPr txBox="1"/>
          <p:nvPr>
            <p:ph type="title"/>
          </p:nvPr>
        </p:nvSpPr>
        <p:spPr>
          <a:xfrm>
            <a:off x="246825" y="8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Ready for Career Panel</a:t>
            </a:r>
            <a:endParaRPr/>
          </a:p>
        </p:txBody>
      </p:sp>
      <p:sp>
        <p:nvSpPr>
          <p:cNvPr id="81" name="Google Shape;81;g3340178fec4_0_0"/>
          <p:cNvSpPr txBox="1"/>
          <p:nvPr>
            <p:ph idx="1" type="body"/>
          </p:nvPr>
        </p:nvSpPr>
        <p:spPr>
          <a:xfrm>
            <a:off x="311700" y="698375"/>
            <a:ext cx="8520600" cy="8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Career Panel at 4:50 - Get paper out and put your first and last name on it.  After the panel you will write down two things you learned and turn it in to me at the end of class. </a:t>
            </a:r>
            <a:endParaRPr/>
          </a:p>
        </p:txBody>
      </p:sp>
      <p:sp>
        <p:nvSpPr>
          <p:cNvPr id="82" name="Google Shape;82;g3340178fec4_0_0"/>
          <p:cNvSpPr txBox="1"/>
          <p:nvPr/>
        </p:nvSpPr>
        <p:spPr>
          <a:xfrm>
            <a:off x="104475" y="1630875"/>
            <a:ext cx="8805300" cy="321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Panelists for Wednesday, 2/12 at 4:50 PM MT - 5:50 PM MT</a:t>
            </a:r>
            <a:endParaRPr sz="1300"/>
          </a:p>
          <a:p>
            <a:pPr indent="-311150" lvl="0" marL="457200" rtl="0" algn="l">
              <a:spcBef>
                <a:spcPts val="0"/>
              </a:spcBef>
              <a:spcAft>
                <a:spcPts val="0"/>
              </a:spcAft>
              <a:buSzPts val="1300"/>
              <a:buChar char="●"/>
            </a:pPr>
            <a:r>
              <a:rPr lang="en" sz="1300"/>
              <a:t>Joshua Lee – Software Engineer at CACI International (MSU Alum)</a:t>
            </a:r>
            <a:endParaRPr sz="1300"/>
          </a:p>
          <a:p>
            <a:pPr indent="-311150" lvl="0" marL="457200" rtl="0" algn="l">
              <a:spcBef>
                <a:spcPts val="0"/>
              </a:spcBef>
              <a:spcAft>
                <a:spcPts val="0"/>
              </a:spcAft>
              <a:buSzPts val="1300"/>
              <a:buChar char="●"/>
            </a:pPr>
            <a:r>
              <a:rPr lang="en" sz="1300"/>
              <a:t>Jonathan Grant – Technical Support Engineer at Dynatrace (MSU Alum)</a:t>
            </a:r>
            <a:endParaRPr sz="1300"/>
          </a:p>
          <a:p>
            <a:pPr indent="-311150" lvl="0" marL="457200" rtl="0" algn="l">
              <a:spcBef>
                <a:spcPts val="0"/>
              </a:spcBef>
              <a:spcAft>
                <a:spcPts val="0"/>
              </a:spcAft>
              <a:buSzPts val="1300"/>
              <a:buChar char="●"/>
            </a:pPr>
            <a:r>
              <a:rPr lang="en" sz="1300"/>
              <a:t>Julio Marquez - Manager, Customer Success (Customer Success Engineers/Technical Product Specialists) (MSU Alum)</a:t>
            </a:r>
            <a:endParaRPr sz="1300"/>
          </a:p>
          <a:p>
            <a:pPr indent="-311150" lvl="0" marL="457200" rtl="0" algn="l">
              <a:spcBef>
                <a:spcPts val="0"/>
              </a:spcBef>
              <a:spcAft>
                <a:spcPts val="0"/>
              </a:spcAft>
              <a:buSzPts val="1300"/>
              <a:buChar char="●"/>
            </a:pPr>
            <a:r>
              <a:rPr lang="en" sz="1300"/>
              <a:t>Alison Ntwali – Software Engineer, Full Stack at CoBank</a:t>
            </a:r>
            <a:endParaRPr sz="1300"/>
          </a:p>
          <a:p>
            <a:pPr indent="0" lvl="0" marL="0" rtl="0" algn="l">
              <a:spcBef>
                <a:spcPts val="0"/>
              </a:spcBef>
              <a:spcAft>
                <a:spcPts val="0"/>
              </a:spcAft>
              <a:buNone/>
            </a:pPr>
            <a:r>
              <a:t/>
            </a:r>
            <a:endParaRPr sz="1300"/>
          </a:p>
          <a:p>
            <a:pPr indent="0" lvl="0" marL="0" rtl="0" algn="l">
              <a:lnSpc>
                <a:spcPct val="115000"/>
              </a:lnSpc>
              <a:spcBef>
                <a:spcPts val="1200"/>
              </a:spcBef>
              <a:spcAft>
                <a:spcPts val="0"/>
              </a:spcAft>
              <a:buClr>
                <a:schemeClr val="dk1"/>
              </a:buClr>
              <a:buSzPts val="1100"/>
              <a:buFont typeface="Arial"/>
              <a:buNone/>
            </a:pPr>
            <a:r>
              <a:rPr lang="en" sz="1300"/>
              <a:t>Panelists for Thursday 2/13 at 12 PM MT - 1 PM MT</a:t>
            </a:r>
            <a:endParaRPr sz="1300"/>
          </a:p>
          <a:p>
            <a:pPr indent="-311150" lvl="0" marL="457200" rtl="0" algn="l">
              <a:lnSpc>
                <a:spcPct val="115000"/>
              </a:lnSpc>
              <a:spcBef>
                <a:spcPts val="1200"/>
              </a:spcBef>
              <a:spcAft>
                <a:spcPts val="0"/>
              </a:spcAft>
              <a:buSzPts val="1300"/>
              <a:buChar char="●"/>
            </a:pPr>
            <a:r>
              <a:rPr lang="en" sz="1300"/>
              <a:t>Itzel Bailon (MSU Denver Alum) – Software Consultant at Dynatrace</a:t>
            </a:r>
            <a:endParaRPr sz="1300"/>
          </a:p>
          <a:p>
            <a:pPr indent="-311150" lvl="0" marL="457200" rtl="0" algn="l">
              <a:lnSpc>
                <a:spcPct val="115000"/>
              </a:lnSpc>
              <a:spcBef>
                <a:spcPts val="0"/>
              </a:spcBef>
              <a:spcAft>
                <a:spcPts val="0"/>
              </a:spcAft>
              <a:buSzPts val="1300"/>
              <a:buChar char="●"/>
            </a:pPr>
            <a:r>
              <a:rPr lang="en" sz="1300"/>
              <a:t>Peter Walsh - Innovation Intern - Generative Artificial Intelligence at Jefferson County  </a:t>
            </a:r>
            <a:endParaRPr sz="1300"/>
          </a:p>
          <a:p>
            <a:pPr indent="-311150" lvl="0" marL="457200" rtl="0" algn="l">
              <a:lnSpc>
                <a:spcPct val="115000"/>
              </a:lnSpc>
              <a:spcBef>
                <a:spcPts val="0"/>
              </a:spcBef>
              <a:spcAft>
                <a:spcPts val="0"/>
              </a:spcAft>
              <a:buSzPts val="1300"/>
              <a:buChar char="●"/>
            </a:pPr>
            <a:r>
              <a:rPr lang="en" sz="1300"/>
              <a:t>Juan Elvir - Integration Support Engineer at Stream</a:t>
            </a:r>
            <a:endParaRPr sz="1300"/>
          </a:p>
          <a:p>
            <a:pPr indent="-311150" lvl="0" marL="457200" rtl="0" algn="l">
              <a:spcBef>
                <a:spcPts val="0"/>
              </a:spcBef>
              <a:spcAft>
                <a:spcPts val="0"/>
              </a:spcAft>
              <a:buSzPts val="1300"/>
              <a:buChar char="●"/>
            </a:pPr>
            <a:r>
              <a:rPr lang="en" sz="1300">
                <a:solidFill>
                  <a:schemeClr val="dk1"/>
                </a:solidFill>
              </a:rPr>
              <a:t>Cherise Foster – Software Engineer at Home Depot</a:t>
            </a:r>
            <a:endParaRPr sz="1300"/>
          </a:p>
          <a:p>
            <a:pPr indent="0" lvl="0" marL="0" rtl="0" algn="l">
              <a:spcBef>
                <a:spcPts val="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345bea7b0f_0_3"/>
          <p:cNvSpPr txBox="1"/>
          <p:nvPr>
            <p:ph type="title"/>
          </p:nvPr>
        </p:nvSpPr>
        <p:spPr>
          <a:xfrm>
            <a:off x="246825" y="83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GE01</a:t>
            </a:r>
            <a:endParaRPr/>
          </a:p>
        </p:txBody>
      </p:sp>
      <p:sp>
        <p:nvSpPr>
          <p:cNvPr id="88" name="Google Shape;88;g3345bea7b0f_0_3"/>
          <p:cNvSpPr txBox="1"/>
          <p:nvPr>
            <p:ph idx="1" type="body"/>
          </p:nvPr>
        </p:nvSpPr>
        <p:spPr>
          <a:xfrm>
            <a:off x="311700" y="698375"/>
            <a:ext cx="3538800" cy="14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 at comments on file and comments for overall assignment</a:t>
            </a:r>
            <a:endParaRPr/>
          </a:p>
        </p:txBody>
      </p:sp>
      <p:pic>
        <p:nvPicPr>
          <p:cNvPr id="89" name="Google Shape;89;g3345bea7b0f_0_3"/>
          <p:cNvPicPr preferRelativeResize="0"/>
          <p:nvPr/>
        </p:nvPicPr>
        <p:blipFill>
          <a:blip r:embed="rId3">
            <a:alphaModFix/>
          </a:blip>
          <a:stretch>
            <a:fillRect/>
          </a:stretch>
        </p:blipFill>
        <p:spPr>
          <a:xfrm>
            <a:off x="418175" y="3006249"/>
            <a:ext cx="7588251" cy="1660500"/>
          </a:xfrm>
          <a:prstGeom prst="rect">
            <a:avLst/>
          </a:prstGeom>
          <a:solidFill>
            <a:srgbClr val="FFF2CC"/>
          </a:solidFill>
          <a:ln>
            <a:noFill/>
          </a:ln>
        </p:spPr>
      </p:pic>
      <p:pic>
        <p:nvPicPr>
          <p:cNvPr id="90" name="Google Shape;90;g3345bea7b0f_0_3"/>
          <p:cNvPicPr preferRelativeResize="0"/>
          <p:nvPr/>
        </p:nvPicPr>
        <p:blipFill>
          <a:blip r:embed="rId4">
            <a:alphaModFix/>
          </a:blip>
          <a:stretch>
            <a:fillRect/>
          </a:stretch>
        </p:blipFill>
        <p:spPr>
          <a:xfrm>
            <a:off x="4148400" y="401050"/>
            <a:ext cx="3716925" cy="233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203675" y="124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Quiz and Technical Documentation</a:t>
            </a:r>
            <a:endParaRPr/>
          </a:p>
        </p:txBody>
      </p:sp>
      <p:sp>
        <p:nvSpPr>
          <p:cNvPr id="96" name="Google Shape;96;p2"/>
          <p:cNvSpPr txBox="1"/>
          <p:nvPr>
            <p:ph idx="1" type="body"/>
          </p:nvPr>
        </p:nvSpPr>
        <p:spPr>
          <a:xfrm>
            <a:off x="203675" y="696925"/>
            <a:ext cx="8722200" cy="41829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n" sz="1200"/>
              <a:t>Open your GE01 to look at comments and feedback on your documents.</a:t>
            </a:r>
            <a:endParaRPr sz="1200"/>
          </a:p>
          <a:p>
            <a:pPr indent="0" lvl="0" marL="0" rtl="0" algn="l">
              <a:spcBef>
                <a:spcPts val="1200"/>
              </a:spcBef>
              <a:spcAft>
                <a:spcPts val="0"/>
              </a:spcAft>
              <a:buClr>
                <a:schemeClr val="dk1"/>
              </a:buClr>
              <a:buSzPts val="1100"/>
              <a:buFont typeface="Arial"/>
              <a:buNone/>
            </a:pPr>
            <a:r>
              <a:rPr lang="en" sz="1200"/>
              <a:t>Prepare by: Reviewing Lecture for module 1, Retry Guided Exploration  and create technical documentation</a:t>
            </a:r>
            <a:endParaRPr sz="1200"/>
          </a:p>
          <a:p>
            <a:pPr indent="0" lvl="0" marL="0" rtl="0" algn="l">
              <a:spcBef>
                <a:spcPts val="1200"/>
              </a:spcBef>
              <a:spcAft>
                <a:spcPts val="0"/>
              </a:spcAft>
              <a:buNone/>
            </a:pPr>
            <a:r>
              <a:rPr b="1" lang="en" sz="1200">
                <a:highlight>
                  <a:srgbClr val="FCE5CD"/>
                </a:highlight>
              </a:rPr>
              <a:t>You can use your printed technical documentation from Module 1 guided exploration if it says you can in your GE01 comment feedback. </a:t>
            </a:r>
            <a:endParaRPr b="1" sz="1200">
              <a:highlight>
                <a:srgbClr val="FCE5CD"/>
              </a:highlight>
            </a:endParaRPr>
          </a:p>
          <a:p>
            <a:pPr indent="-304800" lvl="0" marL="457200" rtl="0" algn="l">
              <a:spcBef>
                <a:spcPts val="1200"/>
              </a:spcBef>
              <a:spcAft>
                <a:spcPts val="0"/>
              </a:spcAft>
              <a:buSzPts val="1200"/>
              <a:buChar char="●"/>
            </a:pPr>
            <a:r>
              <a:rPr b="1" lang="en" sz="1200">
                <a:highlight>
                  <a:srgbClr val="FCE5CD"/>
                </a:highlight>
              </a:rPr>
              <a:t>You do not need to print the set up environment part of the document.  There will not be any questions about Eclipse, git or github. </a:t>
            </a:r>
            <a:r>
              <a:rPr b="1" lang="en" sz="1200">
                <a:highlight>
                  <a:srgbClr val="FCE5CD"/>
                </a:highlight>
              </a:rPr>
              <a:t> </a:t>
            </a:r>
            <a:endParaRPr b="1" sz="1200">
              <a:highlight>
                <a:srgbClr val="FCE5CD"/>
              </a:highlight>
            </a:endParaRPr>
          </a:p>
          <a:p>
            <a:pPr indent="-304800" lvl="0" marL="457200" rtl="0" algn="l">
              <a:spcBef>
                <a:spcPts val="0"/>
              </a:spcBef>
              <a:spcAft>
                <a:spcPts val="0"/>
              </a:spcAft>
              <a:buSzPts val="1200"/>
              <a:buChar char="●"/>
            </a:pPr>
            <a:r>
              <a:rPr b="1" lang="en" sz="1200">
                <a:highlight>
                  <a:srgbClr val="FCE5CD"/>
                </a:highlight>
              </a:rPr>
              <a:t>You can bring what you submitted for the guided exploration. </a:t>
            </a:r>
            <a:endParaRPr b="1" sz="1200">
              <a:highlight>
                <a:srgbClr val="FCE5CD"/>
              </a:highlight>
            </a:endParaRPr>
          </a:p>
          <a:p>
            <a:pPr indent="-304800" lvl="0" marL="457200" rtl="0" algn="l">
              <a:spcBef>
                <a:spcPts val="0"/>
              </a:spcBef>
              <a:spcAft>
                <a:spcPts val="0"/>
              </a:spcAft>
              <a:buSzPts val="1200"/>
              <a:buChar char="●"/>
            </a:pPr>
            <a:r>
              <a:rPr b="1" lang="en" sz="1200">
                <a:highlight>
                  <a:srgbClr val="FCE5CD"/>
                </a:highlight>
              </a:rPr>
              <a:t>Make sure you name is on your printed documentation as you will hand it in with your quiz. </a:t>
            </a:r>
            <a:endParaRPr b="1" sz="1200">
              <a:highlight>
                <a:srgbClr val="FCE5CD"/>
              </a:highlight>
            </a:endParaRPr>
          </a:p>
          <a:p>
            <a:pPr indent="-304800" lvl="0" marL="457200" rtl="0" algn="l">
              <a:spcBef>
                <a:spcPts val="0"/>
              </a:spcBef>
              <a:spcAft>
                <a:spcPts val="0"/>
              </a:spcAft>
              <a:buSzPts val="1200"/>
              <a:buChar char="●"/>
            </a:pPr>
            <a:r>
              <a:rPr b="1" lang="en" sz="1200">
                <a:highlight>
                  <a:srgbClr val="FCE5CD"/>
                </a:highlight>
              </a:rPr>
              <a:t>If it is not the same as what you submitted for your guided exploration you will get a 0 on your quiz.</a:t>
            </a:r>
            <a:endParaRPr b="1" sz="1200">
              <a:highlight>
                <a:srgbClr val="FCE5CD"/>
              </a:highlight>
            </a:endParaRPr>
          </a:p>
          <a:p>
            <a:pPr indent="0" lvl="0" marL="0" rtl="0" algn="l">
              <a:spcBef>
                <a:spcPts val="1200"/>
              </a:spcBef>
              <a:spcAft>
                <a:spcPts val="0"/>
              </a:spcAft>
              <a:buClr>
                <a:schemeClr val="dk1"/>
              </a:buClr>
              <a:buSzPts val="1100"/>
              <a:buFont typeface="Arial"/>
              <a:buNone/>
            </a:pPr>
            <a:r>
              <a:rPr lang="en" sz="1200"/>
              <a:t>Content </a:t>
            </a:r>
            <a:endParaRPr sz="1200"/>
          </a:p>
          <a:p>
            <a:pPr indent="-304800" lvl="0" marL="457200" rtl="0" algn="l">
              <a:spcBef>
                <a:spcPts val="1200"/>
              </a:spcBef>
              <a:spcAft>
                <a:spcPts val="0"/>
              </a:spcAft>
              <a:buClr>
                <a:schemeClr val="dk1"/>
              </a:buClr>
              <a:buSzPts val="1200"/>
              <a:buChar char="●"/>
            </a:pPr>
            <a:r>
              <a:rPr lang="en" sz="1200"/>
              <a:t>40 Minutes and On paper</a:t>
            </a:r>
            <a:endParaRPr sz="1200"/>
          </a:p>
          <a:p>
            <a:pPr indent="-304800" lvl="0" marL="457200" rtl="0" algn="l">
              <a:spcBef>
                <a:spcPts val="0"/>
              </a:spcBef>
              <a:spcAft>
                <a:spcPts val="0"/>
              </a:spcAft>
              <a:buClr>
                <a:schemeClr val="dk1"/>
              </a:buClr>
              <a:buSzPts val="1200"/>
              <a:buChar char="●"/>
            </a:pPr>
            <a:r>
              <a:rPr lang="en" sz="1200"/>
              <a:t>Questions: Multiple choice, true/false, matching </a:t>
            </a:r>
            <a:endParaRPr sz="1200"/>
          </a:p>
          <a:p>
            <a:pPr indent="-304800" lvl="0" marL="457200" rtl="0" algn="l">
              <a:spcBef>
                <a:spcPts val="0"/>
              </a:spcBef>
              <a:spcAft>
                <a:spcPts val="0"/>
              </a:spcAft>
              <a:buClr>
                <a:schemeClr val="dk1"/>
              </a:buClr>
              <a:buSzPts val="1200"/>
              <a:buChar char="●"/>
            </a:pPr>
            <a:r>
              <a:rPr lang="en" sz="1200"/>
              <a:t>fill in the blank - for example evaluate an expression like the computer 4/5</a:t>
            </a:r>
            <a:endParaRPr sz="1200"/>
          </a:p>
          <a:p>
            <a:pPr indent="-304800" lvl="0" marL="457200" rtl="0" algn="l">
              <a:spcBef>
                <a:spcPts val="0"/>
              </a:spcBef>
              <a:spcAft>
                <a:spcPts val="0"/>
              </a:spcAft>
              <a:buClr>
                <a:schemeClr val="dk1"/>
              </a:buClr>
              <a:buSzPts val="1200"/>
              <a:buChar char="●"/>
            </a:pPr>
            <a:r>
              <a:rPr lang="en" sz="1200"/>
              <a:t>Write code and explain code - for example write code to declare and initialize a variable and constant and explain what is happening in memory.</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344f0f035b_0_0"/>
          <p:cNvSpPr txBox="1"/>
          <p:nvPr>
            <p:ph type="title"/>
          </p:nvPr>
        </p:nvSpPr>
        <p:spPr>
          <a:xfrm>
            <a:off x="203675" y="124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GE 01 Answers to Questions</a:t>
            </a:r>
            <a:endParaRPr/>
          </a:p>
        </p:txBody>
      </p:sp>
      <p:sp>
        <p:nvSpPr>
          <p:cNvPr id="102" name="Google Shape;102;g3344f0f035b_0_0"/>
          <p:cNvSpPr/>
          <p:nvPr/>
        </p:nvSpPr>
        <p:spPr>
          <a:xfrm>
            <a:off x="4863875" y="209075"/>
            <a:ext cx="3860400" cy="572700"/>
          </a:xfrm>
          <a:prstGeom prst="wedgeEllipseCallout">
            <a:avLst>
              <a:gd fmla="val -16550" name="adj1"/>
              <a:gd fmla="val 109531"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Answering the guided exploration gives you </a:t>
            </a:r>
            <a:r>
              <a:rPr lang="en" sz="1100"/>
              <a:t>information</a:t>
            </a:r>
            <a:r>
              <a:rPr lang="en" sz="1100"/>
              <a:t> to put in your technical document</a:t>
            </a:r>
            <a:endParaRPr sz="1100"/>
          </a:p>
        </p:txBody>
      </p:sp>
      <p:sp>
        <p:nvSpPr>
          <p:cNvPr id="103" name="Google Shape;103;g3344f0f035b_0_0"/>
          <p:cNvSpPr txBox="1"/>
          <p:nvPr/>
        </p:nvSpPr>
        <p:spPr>
          <a:xfrm>
            <a:off x="203675" y="854125"/>
            <a:ext cx="1656600" cy="4155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500" u="sng">
                <a:solidFill>
                  <a:schemeClr val="hlink"/>
                </a:solidFill>
                <a:hlinkClick r:id="rId3"/>
              </a:rPr>
              <a:t>Brian G sec 003</a:t>
            </a:r>
            <a:endParaRPr/>
          </a:p>
        </p:txBody>
      </p:sp>
      <p:pic>
        <p:nvPicPr>
          <p:cNvPr id="104" name="Google Shape;104;g3344f0f035b_0_0"/>
          <p:cNvPicPr preferRelativeResize="0"/>
          <p:nvPr/>
        </p:nvPicPr>
        <p:blipFill>
          <a:blip r:embed="rId4">
            <a:alphaModFix/>
          </a:blip>
          <a:stretch>
            <a:fillRect/>
          </a:stretch>
        </p:blipFill>
        <p:spPr>
          <a:xfrm>
            <a:off x="92475" y="1326550"/>
            <a:ext cx="4338926" cy="3492424"/>
          </a:xfrm>
          <a:prstGeom prst="rect">
            <a:avLst/>
          </a:prstGeom>
          <a:noFill/>
          <a:ln>
            <a:noFill/>
          </a:ln>
        </p:spPr>
      </p:pic>
      <p:pic>
        <p:nvPicPr>
          <p:cNvPr id="105" name="Google Shape;105;g3344f0f035b_0_0"/>
          <p:cNvPicPr preferRelativeResize="0"/>
          <p:nvPr/>
        </p:nvPicPr>
        <p:blipFill>
          <a:blip r:embed="rId5">
            <a:alphaModFix/>
          </a:blip>
          <a:stretch>
            <a:fillRect/>
          </a:stretch>
        </p:blipFill>
        <p:spPr>
          <a:xfrm>
            <a:off x="4583801" y="934175"/>
            <a:ext cx="4407800" cy="3699720"/>
          </a:xfrm>
          <a:prstGeom prst="rect">
            <a:avLst/>
          </a:prstGeom>
          <a:noFill/>
          <a:ln>
            <a:noFill/>
          </a:ln>
        </p:spPr>
      </p:pic>
      <p:sp>
        <p:nvSpPr>
          <p:cNvPr id="106" name="Google Shape;106;g3344f0f035b_0_0"/>
          <p:cNvSpPr txBox="1"/>
          <p:nvPr/>
        </p:nvSpPr>
        <p:spPr>
          <a:xfrm>
            <a:off x="5197375" y="2872663"/>
            <a:ext cx="36684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GE01_CS1050_ChudinovaT</a:t>
            </a:r>
            <a:r>
              <a:rPr lang="en" u="sng">
                <a:solidFill>
                  <a:schemeClr val="hlink"/>
                </a:solidFill>
                <a:hlinkClick r:id="rId7"/>
              </a:rPr>
              <a:t> </a:t>
            </a:r>
            <a:r>
              <a:rPr lang="en"/>
              <a:t>sec 004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3340178fec4_0_9"/>
          <p:cNvPicPr preferRelativeResize="0"/>
          <p:nvPr/>
        </p:nvPicPr>
        <p:blipFill>
          <a:blip r:embed="rId3">
            <a:alphaModFix/>
          </a:blip>
          <a:stretch>
            <a:fillRect/>
          </a:stretch>
        </p:blipFill>
        <p:spPr>
          <a:xfrm>
            <a:off x="139550" y="941700"/>
            <a:ext cx="4623901" cy="1916200"/>
          </a:xfrm>
          <a:prstGeom prst="rect">
            <a:avLst/>
          </a:prstGeom>
          <a:noFill/>
          <a:ln>
            <a:noFill/>
          </a:ln>
        </p:spPr>
      </p:pic>
      <p:sp>
        <p:nvSpPr>
          <p:cNvPr id="112" name="Google Shape;112;g3340178fec4_0_9"/>
          <p:cNvSpPr txBox="1"/>
          <p:nvPr>
            <p:ph type="title"/>
          </p:nvPr>
        </p:nvSpPr>
        <p:spPr>
          <a:xfrm>
            <a:off x="203675" y="124225"/>
            <a:ext cx="46239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GE 01 Java Code Submission</a:t>
            </a:r>
            <a:endParaRPr/>
          </a:p>
        </p:txBody>
      </p:sp>
      <p:pic>
        <p:nvPicPr>
          <p:cNvPr id="113" name="Google Shape;113;g3340178fec4_0_9"/>
          <p:cNvPicPr preferRelativeResize="0"/>
          <p:nvPr/>
        </p:nvPicPr>
        <p:blipFill>
          <a:blip r:embed="rId4">
            <a:alphaModFix/>
          </a:blip>
          <a:stretch>
            <a:fillRect/>
          </a:stretch>
        </p:blipFill>
        <p:spPr>
          <a:xfrm>
            <a:off x="4827575" y="124325"/>
            <a:ext cx="4316424" cy="2426076"/>
          </a:xfrm>
          <a:prstGeom prst="rect">
            <a:avLst/>
          </a:prstGeom>
          <a:noFill/>
          <a:ln>
            <a:noFill/>
          </a:ln>
        </p:spPr>
      </p:pic>
      <p:sp>
        <p:nvSpPr>
          <p:cNvPr id="114" name="Google Shape;114;g3340178fec4_0_9"/>
          <p:cNvSpPr txBox="1"/>
          <p:nvPr/>
        </p:nvSpPr>
        <p:spPr>
          <a:xfrm>
            <a:off x="7042100" y="1375800"/>
            <a:ext cx="2046900" cy="3849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rPr>
              <a:t>Clare C sec 003</a:t>
            </a:r>
            <a:endParaRPr sz="1200"/>
          </a:p>
        </p:txBody>
      </p:sp>
      <p:pic>
        <p:nvPicPr>
          <p:cNvPr id="115" name="Google Shape;115;g3340178fec4_0_9"/>
          <p:cNvPicPr preferRelativeResize="0"/>
          <p:nvPr/>
        </p:nvPicPr>
        <p:blipFill>
          <a:blip r:embed="rId5">
            <a:alphaModFix/>
          </a:blip>
          <a:stretch>
            <a:fillRect/>
          </a:stretch>
        </p:blipFill>
        <p:spPr>
          <a:xfrm>
            <a:off x="253750" y="3102675"/>
            <a:ext cx="6153553" cy="1635500"/>
          </a:xfrm>
          <a:prstGeom prst="rect">
            <a:avLst/>
          </a:prstGeom>
          <a:noFill/>
          <a:ln>
            <a:noFill/>
          </a:ln>
        </p:spPr>
      </p:pic>
      <p:sp>
        <p:nvSpPr>
          <p:cNvPr id="116" name="Google Shape;116;g3340178fec4_0_9"/>
          <p:cNvSpPr txBox="1"/>
          <p:nvPr/>
        </p:nvSpPr>
        <p:spPr>
          <a:xfrm>
            <a:off x="2307075" y="2550400"/>
            <a:ext cx="2046900" cy="3849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rPr>
              <a:t>TatianaC</a:t>
            </a:r>
            <a:r>
              <a:rPr lang="en" sz="1300">
                <a:solidFill>
                  <a:schemeClr val="dk1"/>
                </a:solidFill>
              </a:rPr>
              <a:t> sec 004</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3344f0f035b_0_6"/>
          <p:cNvPicPr preferRelativeResize="0"/>
          <p:nvPr/>
        </p:nvPicPr>
        <p:blipFill>
          <a:blip r:embed="rId3">
            <a:alphaModFix/>
          </a:blip>
          <a:stretch>
            <a:fillRect/>
          </a:stretch>
        </p:blipFill>
        <p:spPr>
          <a:xfrm>
            <a:off x="203675" y="1064675"/>
            <a:ext cx="4341068" cy="4016226"/>
          </a:xfrm>
          <a:prstGeom prst="rect">
            <a:avLst/>
          </a:prstGeom>
          <a:noFill/>
          <a:ln>
            <a:noFill/>
          </a:ln>
        </p:spPr>
      </p:pic>
      <p:sp>
        <p:nvSpPr>
          <p:cNvPr id="122" name="Google Shape;122;g3344f0f035b_0_6"/>
          <p:cNvSpPr txBox="1"/>
          <p:nvPr>
            <p:ph type="title"/>
          </p:nvPr>
        </p:nvSpPr>
        <p:spPr>
          <a:xfrm>
            <a:off x="203675" y="124225"/>
            <a:ext cx="45177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sz="1900"/>
              <a:t>GE 01 Technical Document</a:t>
            </a:r>
            <a:endParaRPr sz="1900"/>
          </a:p>
        </p:txBody>
      </p:sp>
      <p:pic>
        <p:nvPicPr>
          <p:cNvPr id="123" name="Google Shape;123;g3344f0f035b_0_6"/>
          <p:cNvPicPr preferRelativeResize="0"/>
          <p:nvPr/>
        </p:nvPicPr>
        <p:blipFill>
          <a:blip r:embed="rId4">
            <a:alphaModFix/>
          </a:blip>
          <a:stretch>
            <a:fillRect/>
          </a:stretch>
        </p:blipFill>
        <p:spPr>
          <a:xfrm>
            <a:off x="5497284" y="0"/>
            <a:ext cx="3517532" cy="5143500"/>
          </a:xfrm>
          <a:prstGeom prst="rect">
            <a:avLst/>
          </a:prstGeom>
          <a:noFill/>
          <a:ln>
            <a:noFill/>
          </a:ln>
        </p:spPr>
      </p:pic>
      <p:sp>
        <p:nvSpPr>
          <p:cNvPr id="124" name="Google Shape;124;g3344f0f035b_0_6"/>
          <p:cNvSpPr txBox="1"/>
          <p:nvPr/>
        </p:nvSpPr>
        <p:spPr>
          <a:xfrm>
            <a:off x="7466025" y="1262025"/>
            <a:ext cx="1614000" cy="3693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Sec 003 </a:t>
            </a:r>
            <a:r>
              <a:rPr lang="en" sz="1200" u="sng">
                <a:solidFill>
                  <a:schemeClr val="hlink"/>
                </a:solidFill>
                <a:hlinkClick r:id="rId5"/>
              </a:rPr>
              <a:t>Elizabeth K</a:t>
            </a:r>
            <a:endParaRPr sz="1200"/>
          </a:p>
        </p:txBody>
      </p:sp>
      <p:sp>
        <p:nvSpPr>
          <p:cNvPr id="125" name="Google Shape;125;g3344f0f035b_0_6"/>
          <p:cNvSpPr/>
          <p:nvPr/>
        </p:nvSpPr>
        <p:spPr>
          <a:xfrm>
            <a:off x="3347100" y="124225"/>
            <a:ext cx="2449800" cy="823800"/>
          </a:xfrm>
          <a:prstGeom prst="wedgeEllipseCallout">
            <a:avLst>
              <a:gd fmla="val -54580" name="adj1"/>
              <a:gd fmla="val 38307"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 guided exploration answers to create technical documentation</a:t>
            </a:r>
            <a:endParaRPr sz="1200"/>
          </a:p>
        </p:txBody>
      </p:sp>
      <p:sp>
        <p:nvSpPr>
          <p:cNvPr id="126" name="Google Shape;126;g3344f0f035b_0_6"/>
          <p:cNvSpPr txBox="1"/>
          <p:nvPr/>
        </p:nvSpPr>
        <p:spPr>
          <a:xfrm>
            <a:off x="307225" y="696925"/>
            <a:ext cx="1614000" cy="3693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Sec 004 </a:t>
            </a:r>
            <a:r>
              <a:rPr lang="en" sz="1200" u="sng">
                <a:solidFill>
                  <a:schemeClr val="hlink"/>
                </a:solidFill>
                <a:hlinkClick r:id="rId6"/>
              </a:rPr>
              <a:t>Jessica B</a:t>
            </a:r>
            <a:r>
              <a:rPr lang="en"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