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y="5143500" cx="9144000"/>
  <p:notesSz cx="6858000" cy="9144000"/>
  <p:embeddedFontLst>
    <p:embeddedFont>
      <p:font typeface="Lato"/>
      <p:regular r:id="rId24"/>
      <p:bold r:id="rId25"/>
      <p:italic r:id="rId26"/>
      <p:boldItalic r:id="rId27"/>
    </p:embeddedFont>
    <p:embeddedFont>
      <p:font typeface="Open Sans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1960805-C972-4E4A-BD90-6CDFDE6B63AA}">
  <a:tblStyle styleId="{C1960805-C972-4E4A-BD90-6CDFDE6B63AA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Lato-regular.fntdata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Lato-italic.fntdata"/><Relationship Id="rId25" Type="http://schemas.openxmlformats.org/officeDocument/2006/relationships/font" Target="fonts/Lato-bold.fntdata"/><Relationship Id="rId28" Type="http://schemas.openxmlformats.org/officeDocument/2006/relationships/font" Target="fonts/OpenSans-regular.fntdata"/><Relationship Id="rId27" Type="http://schemas.openxmlformats.org/officeDocument/2006/relationships/font" Target="fonts/Lato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OpenSans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OpenSans-boldItalic.fntdata"/><Relationship Id="rId30" Type="http://schemas.openxmlformats.org/officeDocument/2006/relationships/font" Target="fonts/OpenSans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" name="Google Shape;5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3104c37040_1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1" name="Google Shape;171;g33104c37040_1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30a3ed39a2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3" name="Google Shape;183;g330a3ed39a2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330a3ed39a2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5" name="Google Shape;195;g330a3ed39a2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3104c37040_1_2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6" name="Google Shape;216;g33104c37040_1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33104c37040_1_3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7" name="Google Shape;227;g33104c37040_1_3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33104c37040_1_3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7" name="Google Shape;237;g33104c37040_1_3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33104c37040_1_3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5" name="Google Shape;245;g33104c37040_1_3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4" name="Google Shape;25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" name="Google Shape;6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3104c37040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0" name="Google Shape;70;g33104c37040_1_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3104c37040_1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" name="Google Shape;79;g33104c37040_1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3104c37040_1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" name="Google Shape;91;g33104c37040_1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3104c37040_1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g33104c37040_1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3104c37040_1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" name="Google Shape;123;g33104c37040_1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3104c37040_1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" name="Google Shape;153;g33104c37040_1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3104c37040_1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4" name="Google Shape;164;g33104c37040_1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1" type="obj">
  <p:cSld name="OBJEC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5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indent="-3175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0" y="4767264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57950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232025" y="1378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9pPr>
          </a:lstStyle>
          <a:p/>
        </p:txBody>
      </p: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232025" y="786963"/>
            <a:ext cx="8520600" cy="379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238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  <a:defRPr sz="1500">
                <a:solidFill>
                  <a:schemeClr val="dk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232025" y="1378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232025" y="1378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32025" y="1378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863550"/>
            <a:ext cx="8520600" cy="379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3.png"/><Relationship Id="rId4" Type="http://schemas.openxmlformats.org/officeDocument/2006/relationships/image" Target="../media/image18.png"/><Relationship Id="rId5" Type="http://schemas.openxmlformats.org/officeDocument/2006/relationships/hyperlink" Target="https://replit.com/@BerylHoffman/GuessAnimal#Main.java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www.calculatorsoup.com/calculators/health/bmi-calculator.php" TargetMode="External"/><Relationship Id="rId4" Type="http://schemas.openxmlformats.org/officeDocument/2006/relationships/image" Target="../media/image2.png"/><Relationship Id="rId5" Type="http://schemas.openxmlformats.org/officeDocument/2006/relationships/hyperlink" Target="https://www.bbc.co.uk/bitesize/guides/znv3rwx/revision/1" TargetMode="External"/><Relationship Id="rId6" Type="http://schemas.openxmlformats.org/officeDocument/2006/relationships/hyperlink" Target="https://medium.com/codex/why-software-engineers-use-rubber-duck-debugging-351b6d0409ae" TargetMode="External"/><Relationship Id="rId7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Relationship Id="rId4" Type="http://schemas.openxmlformats.org/officeDocument/2006/relationships/image" Target="../media/image16.png"/><Relationship Id="rId5" Type="http://schemas.openxmlformats.org/officeDocument/2006/relationships/image" Target="../media/image14.png"/><Relationship Id="rId6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7.png"/><Relationship Id="rId4" Type="http://schemas.openxmlformats.org/officeDocument/2006/relationships/image" Target="../media/image2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2.png"/><Relationship Id="rId4" Type="http://schemas.openxmlformats.org/officeDocument/2006/relationships/image" Target="../media/image1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github.com/heartcombo/devise/blob/main/README.md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liveexample.pearsoncmg.com/liang/intro12e/html/SubtractionQuiz.html" TargetMode="External"/><Relationship Id="rId4" Type="http://schemas.openxmlformats.org/officeDocument/2006/relationships/hyperlink" Target="https://liveexample.pearsoncmg.com/liang/intro12e/html/SubtractionQuiz.html" TargetMode="External"/><Relationship Id="rId5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454900" y="389400"/>
            <a:ext cx="8526900" cy="1942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680"/>
              <a:buNone/>
            </a:pPr>
            <a:r>
              <a:rPr lang="en" sz="3980"/>
              <a:t>M02 L08 </a:t>
            </a:r>
            <a:endParaRPr sz="398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680"/>
              <a:buNone/>
            </a:pPr>
            <a:r>
              <a:rPr lang="en" sz="3980"/>
              <a:t>Logical Operators, Multi and Nested if-else and Switch Statements </a:t>
            </a:r>
            <a:endParaRPr sz="3980"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13450" y="2618900"/>
            <a:ext cx="2697000" cy="194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3"/>
          <p:cNvSpPr txBox="1"/>
          <p:nvPr>
            <p:ph type="title"/>
          </p:nvPr>
        </p:nvSpPr>
        <p:spPr>
          <a:xfrm>
            <a:off x="258900" y="1810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11"/>
              <a:buNone/>
            </a:pPr>
            <a:r>
              <a:rPr lang="en"/>
              <a:t>Common Errors and Pitfalls</a:t>
            </a:r>
            <a:endParaRPr/>
          </a:p>
        </p:txBody>
      </p:sp>
      <p:sp>
        <p:nvSpPr>
          <p:cNvPr id="174" name="Google Shape;174;p23"/>
          <p:cNvSpPr txBox="1"/>
          <p:nvPr>
            <p:ph idx="1" type="body"/>
          </p:nvPr>
        </p:nvSpPr>
        <p:spPr>
          <a:xfrm>
            <a:off x="258900" y="7537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600">
                <a:solidFill>
                  <a:schemeClr val="dk1"/>
                </a:solidFill>
              </a:rPr>
              <a:t>Using assignment </a:t>
            </a:r>
            <a:r>
              <a:rPr lang="en">
                <a:solidFill>
                  <a:schemeClr val="dk1"/>
                </a:solidFill>
              </a:rPr>
              <a:t>= </a:t>
            </a:r>
            <a:r>
              <a:rPr lang="en" sz="1600">
                <a:solidFill>
                  <a:schemeClr val="dk1"/>
                </a:solidFill>
              </a:rPr>
              <a:t>instead of equality</a:t>
            </a:r>
            <a:r>
              <a:rPr lang="en">
                <a:solidFill>
                  <a:schemeClr val="dk1"/>
                </a:solidFill>
              </a:rPr>
              <a:t> ==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Common issue!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Compiler error – indicates there is a type mismatch - can't convert int to boolean 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This is an assignment statement not a boolean expression 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175" name="Google Shape;175;p23"/>
          <p:cNvSpPr txBox="1"/>
          <p:nvPr/>
        </p:nvSpPr>
        <p:spPr>
          <a:xfrm>
            <a:off x="544850" y="2218025"/>
            <a:ext cx="2146500" cy="1046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if (mathGrade = 90) {</a:t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	//statements</a:t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23"/>
          <p:cNvSpPr/>
          <p:nvPr/>
        </p:nvSpPr>
        <p:spPr>
          <a:xfrm>
            <a:off x="2691350" y="2218025"/>
            <a:ext cx="5238600" cy="934500"/>
          </a:xfrm>
          <a:prstGeom prst="leftArrowCallout">
            <a:avLst>
              <a:gd fmla="val 25000" name="adj1"/>
              <a:gd fmla="val 25000" name="adj2"/>
              <a:gd fmla="val 25000" name="adj3"/>
              <a:gd fmla="val 83871" name="adj4"/>
            </a:avLst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Compiler will say it can't convert int to boolean because it is expecting a boolean expression (true or false) not an assignment statement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7" name="Google Shape;177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6275" y="3497600"/>
            <a:ext cx="3324225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20400" y="3557650"/>
            <a:ext cx="4829175" cy="390525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3"/>
          <p:cNvSpPr/>
          <p:nvPr/>
        </p:nvSpPr>
        <p:spPr>
          <a:xfrm>
            <a:off x="680300" y="4268800"/>
            <a:ext cx="2146500" cy="755100"/>
          </a:xfrm>
          <a:prstGeom prst="upArrowCallout">
            <a:avLst>
              <a:gd fmla="val 25000" name="adj1"/>
              <a:gd fmla="val 25000" name="adj2"/>
              <a:gd fmla="val 25000" name="adj3"/>
              <a:gd fmla="val 64977" name="adj4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 means assign a new value to the variable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23"/>
          <p:cNvSpPr/>
          <p:nvPr/>
        </p:nvSpPr>
        <p:spPr>
          <a:xfrm>
            <a:off x="5607025" y="3850975"/>
            <a:ext cx="2978100" cy="1128000"/>
          </a:xfrm>
          <a:prstGeom prst="upArrowCallout">
            <a:avLst>
              <a:gd fmla="val 25000" name="adj1"/>
              <a:gd fmla="val 25000" name="adj2"/>
              <a:gd fmla="val 25000" name="adj3"/>
              <a:gd fmla="val 64977" name="adj4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 means check if the amount the left is equal to the amount on the right. It returns true or false but doesn’t assign an value to a variable.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4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11"/>
              <a:buNone/>
            </a:pPr>
            <a:r>
              <a:rPr lang="en"/>
              <a:t>Nested if</a:t>
            </a:r>
            <a:endParaRPr/>
          </a:p>
        </p:txBody>
      </p:sp>
      <p:sp>
        <p:nvSpPr>
          <p:cNvPr id="186" name="Google Shape;186;p24"/>
          <p:cNvSpPr txBox="1"/>
          <p:nvPr>
            <p:ph idx="1" type="body"/>
          </p:nvPr>
        </p:nvSpPr>
        <p:spPr>
          <a:xfrm>
            <a:off x="5400250" y="1041600"/>
            <a:ext cx="3659400" cy="17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500">
                <a:solidFill>
                  <a:schemeClr val="dk1"/>
                </a:solidFill>
              </a:rPr>
              <a:t>You can place if  statements inside of other if statements.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n" sz="1500">
                <a:solidFill>
                  <a:schemeClr val="dk1"/>
                </a:solidFill>
              </a:rPr>
              <a:t>This is beneficial when one condition must be true before checking the next condition.</a:t>
            </a:r>
            <a:endParaRPr sz="1500">
              <a:solidFill>
                <a:schemeClr val="dk1"/>
              </a:solidFill>
            </a:endParaRPr>
          </a:p>
        </p:txBody>
      </p:sp>
      <p:pic>
        <p:nvPicPr>
          <p:cNvPr id="187" name="Google Shape;187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9350" y="560857"/>
            <a:ext cx="5140900" cy="13898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9350" y="2016158"/>
            <a:ext cx="4855200" cy="2987792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4"/>
          <p:cNvSpPr/>
          <p:nvPr/>
        </p:nvSpPr>
        <p:spPr>
          <a:xfrm>
            <a:off x="4123150" y="2783400"/>
            <a:ext cx="4936500" cy="900300"/>
          </a:xfrm>
          <a:prstGeom prst="leftArrowCallout">
            <a:avLst>
              <a:gd fmla="val 25000" name="adj1"/>
              <a:gd fmla="val 25000" name="adj2"/>
              <a:gd fmla="val 25000" name="adj3"/>
              <a:gd fmla="val 78206" name="adj4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Nested if checks that class is available first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available then check for type of student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24"/>
          <p:cNvSpPr/>
          <p:nvPr/>
        </p:nvSpPr>
        <p:spPr>
          <a:xfrm>
            <a:off x="311700" y="2895725"/>
            <a:ext cx="1437900" cy="204600"/>
          </a:xfrm>
          <a:prstGeom prst="rect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24"/>
          <p:cNvSpPr/>
          <p:nvPr/>
        </p:nvSpPr>
        <p:spPr>
          <a:xfrm>
            <a:off x="311700" y="3372275"/>
            <a:ext cx="2094600" cy="204600"/>
          </a:xfrm>
          <a:prstGeom prst="rect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24"/>
          <p:cNvSpPr txBox="1"/>
          <p:nvPr/>
        </p:nvSpPr>
        <p:spPr>
          <a:xfrm>
            <a:off x="5293525" y="4221950"/>
            <a:ext cx="3000000" cy="400200"/>
          </a:xfrm>
          <a:prstGeom prst="rect">
            <a:avLst/>
          </a:prstGeom>
          <a:solidFill>
            <a:srgbClr val="FCE5CD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 out </a:t>
            </a:r>
            <a:r>
              <a:rPr lang="en" u="sng">
                <a:solidFill>
                  <a:schemeClr val="hlink"/>
                </a:solidFill>
                <a:hlinkClick r:id="rId5"/>
              </a:rPr>
              <a:t>GuessAnimal - Replit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5"/>
          <p:cNvSpPr txBox="1"/>
          <p:nvPr>
            <p:ph type="title"/>
          </p:nvPr>
        </p:nvSpPr>
        <p:spPr>
          <a:xfrm>
            <a:off x="195525" y="170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11"/>
              <a:buNone/>
            </a:pPr>
            <a:r>
              <a:rPr lang="en"/>
              <a:t>Multi-Way if-else</a:t>
            </a:r>
            <a:endParaRPr/>
          </a:p>
        </p:txBody>
      </p:sp>
      <p:sp>
        <p:nvSpPr>
          <p:cNvPr id="198" name="Google Shape;198;p25"/>
          <p:cNvSpPr txBox="1"/>
          <p:nvPr>
            <p:ph idx="1" type="body"/>
          </p:nvPr>
        </p:nvSpPr>
        <p:spPr>
          <a:xfrm>
            <a:off x="195525" y="743125"/>
            <a:ext cx="8520600" cy="9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" sz="1500">
                <a:solidFill>
                  <a:schemeClr val="dk1"/>
                </a:solidFill>
              </a:rPr>
              <a:t>Multi-way if-else is used when only one condition can be true at a time for the same variable. Here the first condition is tested and if false the next condition is tested. There are two ways to write the conditions as shown below. </a:t>
            </a:r>
            <a:endParaRPr sz="1500">
              <a:solidFill>
                <a:schemeClr val="dk1"/>
              </a:solidFill>
            </a:endParaRPr>
          </a:p>
        </p:txBody>
      </p:sp>
      <p:pic>
        <p:nvPicPr>
          <p:cNvPr id="199" name="Google Shape;199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849525"/>
            <a:ext cx="4093795" cy="3141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76170" y="1901875"/>
            <a:ext cx="4593006" cy="2468994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5"/>
          <p:cNvSpPr/>
          <p:nvPr/>
        </p:nvSpPr>
        <p:spPr>
          <a:xfrm>
            <a:off x="7006300" y="2675550"/>
            <a:ext cx="1487700" cy="770100"/>
          </a:xfrm>
          <a:prstGeom prst="leftArrowCallout">
            <a:avLst>
              <a:gd fmla="val 25000" name="adj1"/>
              <a:gd fmla="val 25000" name="adj2"/>
              <a:gd fmla="val 25000" name="adj3"/>
              <a:gd fmla="val 71627" name="adj4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this way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25"/>
          <p:cNvSpPr/>
          <p:nvPr/>
        </p:nvSpPr>
        <p:spPr>
          <a:xfrm>
            <a:off x="4376175" y="3318025"/>
            <a:ext cx="1042200" cy="204600"/>
          </a:xfrm>
          <a:prstGeom prst="rect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25"/>
          <p:cNvSpPr/>
          <p:nvPr/>
        </p:nvSpPr>
        <p:spPr>
          <a:xfrm>
            <a:off x="4376175" y="2864800"/>
            <a:ext cx="1042200" cy="204600"/>
          </a:xfrm>
          <a:prstGeom prst="rect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25"/>
          <p:cNvSpPr/>
          <p:nvPr/>
        </p:nvSpPr>
        <p:spPr>
          <a:xfrm>
            <a:off x="4376175" y="2405275"/>
            <a:ext cx="1042200" cy="204600"/>
          </a:xfrm>
          <a:prstGeom prst="rect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25"/>
          <p:cNvSpPr/>
          <p:nvPr/>
        </p:nvSpPr>
        <p:spPr>
          <a:xfrm>
            <a:off x="4376175" y="1948900"/>
            <a:ext cx="866100" cy="204600"/>
          </a:xfrm>
          <a:prstGeom prst="rect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25"/>
          <p:cNvSpPr/>
          <p:nvPr/>
        </p:nvSpPr>
        <p:spPr>
          <a:xfrm>
            <a:off x="4589900" y="4267700"/>
            <a:ext cx="3121800" cy="682500"/>
          </a:xfrm>
          <a:prstGeom prst="upArrowCallout">
            <a:avLst>
              <a:gd fmla="val 25000" name="adj1"/>
              <a:gd fmla="val 25000" name="adj2"/>
              <a:gd fmla="val 25000" name="adj3"/>
              <a:gd fmla="val 64977" name="adj4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Notice grade has 5 different options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25"/>
          <p:cNvSpPr/>
          <p:nvPr/>
        </p:nvSpPr>
        <p:spPr>
          <a:xfrm>
            <a:off x="5574825" y="2088575"/>
            <a:ext cx="866100" cy="204600"/>
          </a:xfrm>
          <a:prstGeom prst="rect">
            <a:avLst/>
          </a:prstGeom>
          <a:noFill/>
          <a:ln cap="flat" cmpd="sng" w="19050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25"/>
          <p:cNvSpPr/>
          <p:nvPr/>
        </p:nvSpPr>
        <p:spPr>
          <a:xfrm>
            <a:off x="5488375" y="2571750"/>
            <a:ext cx="866100" cy="204600"/>
          </a:xfrm>
          <a:prstGeom prst="rect">
            <a:avLst/>
          </a:prstGeom>
          <a:noFill/>
          <a:ln cap="flat" cmpd="sng" w="19050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25"/>
          <p:cNvSpPr/>
          <p:nvPr/>
        </p:nvSpPr>
        <p:spPr>
          <a:xfrm>
            <a:off x="5488375" y="3034075"/>
            <a:ext cx="866100" cy="204600"/>
          </a:xfrm>
          <a:prstGeom prst="rect">
            <a:avLst/>
          </a:prstGeom>
          <a:noFill/>
          <a:ln cap="flat" cmpd="sng" w="19050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25"/>
          <p:cNvSpPr/>
          <p:nvPr/>
        </p:nvSpPr>
        <p:spPr>
          <a:xfrm>
            <a:off x="5574825" y="3496400"/>
            <a:ext cx="866100" cy="204600"/>
          </a:xfrm>
          <a:prstGeom prst="rect">
            <a:avLst/>
          </a:prstGeom>
          <a:noFill/>
          <a:ln cap="flat" cmpd="sng" w="19050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25"/>
          <p:cNvSpPr/>
          <p:nvPr/>
        </p:nvSpPr>
        <p:spPr>
          <a:xfrm>
            <a:off x="5574825" y="3882050"/>
            <a:ext cx="1164600" cy="204600"/>
          </a:xfrm>
          <a:prstGeom prst="rect">
            <a:avLst/>
          </a:prstGeom>
          <a:noFill/>
          <a:ln cap="flat" cmpd="sng" w="19050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25"/>
          <p:cNvSpPr/>
          <p:nvPr/>
        </p:nvSpPr>
        <p:spPr>
          <a:xfrm>
            <a:off x="4376175" y="3792851"/>
            <a:ext cx="866100" cy="204600"/>
          </a:xfrm>
          <a:prstGeom prst="rect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25"/>
          <p:cNvSpPr/>
          <p:nvPr/>
        </p:nvSpPr>
        <p:spPr>
          <a:xfrm>
            <a:off x="2129925" y="4267700"/>
            <a:ext cx="2162700" cy="682500"/>
          </a:xfrm>
          <a:prstGeom prst="upArrowCallout">
            <a:avLst>
              <a:gd fmla="val 25000" name="adj1"/>
              <a:gd fmla="val 25000" name="adj2"/>
              <a:gd fmla="val 25000" name="adj3"/>
              <a:gd fmla="val 64977" name="adj4"/>
            </a:avLst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 not use this way - harder to read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6"/>
          <p:cNvSpPr txBox="1"/>
          <p:nvPr>
            <p:ph type="title"/>
          </p:nvPr>
        </p:nvSpPr>
        <p:spPr>
          <a:xfrm>
            <a:off x="207900" y="759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11"/>
              <a:buNone/>
            </a:pPr>
            <a:r>
              <a:rPr lang="en"/>
              <a:t>Problem Solving and Test Driven Development</a:t>
            </a:r>
            <a:endParaRPr/>
          </a:p>
        </p:txBody>
      </p:sp>
      <p:sp>
        <p:nvSpPr>
          <p:cNvPr id="219" name="Google Shape;219;p26"/>
          <p:cNvSpPr txBox="1"/>
          <p:nvPr>
            <p:ph idx="1" type="body"/>
          </p:nvPr>
        </p:nvSpPr>
        <p:spPr>
          <a:xfrm>
            <a:off x="207900" y="648675"/>
            <a:ext cx="8886900" cy="10779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Problem: A person wants to be able to track their BMI results  and category as they train.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n"/>
              <a:t>Open GE02 and go to section 2.1.3  and add test data to make sure you test each category condition. You can use the  </a:t>
            </a:r>
            <a:r>
              <a:rPr lang="en" u="sng">
                <a:solidFill>
                  <a:schemeClr val="hlink"/>
                </a:solidFill>
                <a:hlinkClick r:id="rId3"/>
              </a:rPr>
              <a:t>BMI Calculator </a:t>
            </a:r>
            <a:r>
              <a:rPr lang="en"/>
              <a:t> to help you create test cases.</a:t>
            </a:r>
            <a:endParaRPr/>
          </a:p>
        </p:txBody>
      </p:sp>
      <p:pic>
        <p:nvPicPr>
          <p:cNvPr id="220" name="Google Shape;220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2825" y="1836550"/>
            <a:ext cx="2000250" cy="22002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21" name="Google Shape;221;p26"/>
          <p:cNvGraphicFramePr/>
          <p:nvPr/>
        </p:nvGraphicFramePr>
        <p:xfrm>
          <a:off x="2550700" y="1982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{C1960805-C972-4E4A-BD90-6CDFDE6B63AA}</a:tableStyleId>
              </a:tblPr>
              <a:tblGrid>
                <a:gridCol w="1298425"/>
                <a:gridCol w="1316525"/>
              </a:tblGrid>
              <a:tr h="12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200" u="none" cap="none" strike="noStrike">
                          <a:solidFill>
                            <a:srgbClr val="2D3B45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Test Data</a:t>
                      </a:r>
                      <a:endParaRPr b="1" sz="1200" u="none" cap="none" strike="noStrike">
                        <a:solidFill>
                          <a:srgbClr val="2D3B45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200" u="none" cap="none" strike="noStrike">
                          <a:solidFill>
                            <a:srgbClr val="2D3B45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Output</a:t>
                      </a:r>
                      <a:endParaRPr b="1" sz="1200" u="none" cap="none" strike="noStrike">
                        <a:solidFill>
                          <a:srgbClr val="2D3B45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solidFill>
                      <a:srgbClr val="CCCCCC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rgbClr val="2D3B45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rgbClr val="2D3B45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Underweight</a:t>
                      </a:r>
                      <a:endParaRPr sz="1200" u="none" cap="none" strike="noStrike">
                        <a:solidFill>
                          <a:srgbClr val="2D3B45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rgbClr val="2D3B45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150.5 lbs</a:t>
                      </a:r>
                      <a:endParaRPr sz="1200" u="none" cap="none" strike="noStrike">
                        <a:solidFill>
                          <a:srgbClr val="2D3B45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rgbClr val="2D3B45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66 inches</a:t>
                      </a:r>
                      <a:endParaRPr sz="1200" u="none" cap="none" strike="noStrike">
                        <a:solidFill>
                          <a:srgbClr val="2D3B45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rgbClr val="2D3B45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Bmi 24.3</a:t>
                      </a:r>
                      <a:endParaRPr sz="1200" u="none" cap="none" strike="noStrike">
                        <a:solidFill>
                          <a:srgbClr val="2D3B45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rgbClr val="2D3B45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Normal</a:t>
                      </a:r>
                      <a:endParaRPr sz="1200" u="none" cap="none" strike="noStrike">
                        <a:solidFill>
                          <a:srgbClr val="2D3B45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solidFill>
                      <a:srgbClr val="D9EAD3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rgbClr val="2D3B45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rgbClr val="2D3B45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Overweight</a:t>
                      </a:r>
                      <a:endParaRPr sz="1200" u="none" cap="none" strike="noStrike">
                        <a:solidFill>
                          <a:srgbClr val="2D3B45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rgbClr val="2D3B45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rgbClr val="2D3B45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Obese</a:t>
                      </a:r>
                      <a:endParaRPr sz="1200" u="none" cap="none" strike="noStrike">
                        <a:solidFill>
                          <a:srgbClr val="2D3B45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  <p:sp>
        <p:nvSpPr>
          <p:cNvPr id="222" name="Google Shape;222;p26"/>
          <p:cNvSpPr txBox="1"/>
          <p:nvPr/>
        </p:nvSpPr>
        <p:spPr>
          <a:xfrm>
            <a:off x="2033700" y="4078000"/>
            <a:ext cx="7110300" cy="9975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 paper </a:t>
            </a:r>
            <a:r>
              <a:rPr b="0" i="0" lang="en" sz="1600" u="sng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Design algorithm with pseudocode</a:t>
            </a:r>
            <a:r>
              <a:rPr b="0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to display the the bmi category based on the calculation.  What algorithm did you choose and why? Talk to the </a:t>
            </a:r>
            <a:r>
              <a:rPr b="0" i="0" lang="en" sz="16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rubber ducky </a:t>
            </a:r>
            <a:r>
              <a:rPr lang="en" sz="1600">
                <a:solidFill>
                  <a:schemeClr val="dk1"/>
                </a:solidFill>
              </a:rPr>
              <a:t> or talk to you team </a:t>
            </a:r>
            <a:r>
              <a:rPr b="0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see if your test data will work.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26"/>
          <p:cNvSpPr/>
          <p:nvPr/>
        </p:nvSpPr>
        <p:spPr>
          <a:xfrm>
            <a:off x="5490725" y="1760475"/>
            <a:ext cx="3604200" cy="1820100"/>
          </a:xfrm>
          <a:prstGeom prst="cloudCallout">
            <a:avLst>
              <a:gd fmla="val -54862" name="adj1"/>
              <a:gd fmla="val -29779" name="adj2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 shows minimal testing but what else might be important to test?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 could test cases help write better code?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4" name="Google Shape;224;p2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55950" y="4078000"/>
            <a:ext cx="1777500" cy="997500"/>
          </a:xfrm>
          <a:prstGeom prst="rect">
            <a:avLst/>
          </a:prstGeom>
          <a:solidFill>
            <a:srgbClr val="FFF2CC"/>
          </a:solidFill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7"/>
          <p:cNvSpPr txBox="1"/>
          <p:nvPr>
            <p:ph type="title"/>
          </p:nvPr>
        </p:nvSpPr>
        <p:spPr>
          <a:xfrm>
            <a:off x="122075" y="1068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11"/>
              <a:buNone/>
            </a:pPr>
            <a:r>
              <a:rPr lang="en"/>
              <a:t>Code Formatting</a:t>
            </a:r>
            <a:endParaRPr/>
          </a:p>
        </p:txBody>
      </p:sp>
      <p:sp>
        <p:nvSpPr>
          <p:cNvPr id="230" name="Google Shape;230;p27"/>
          <p:cNvSpPr txBox="1"/>
          <p:nvPr>
            <p:ph idx="1" type="body"/>
          </p:nvPr>
        </p:nvSpPr>
        <p:spPr>
          <a:xfrm>
            <a:off x="122075" y="931463"/>
            <a:ext cx="2082300" cy="18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"/>
              <a:t>You can set up Eclipse to clean up your code.</a:t>
            </a:r>
            <a:endParaRPr/>
          </a:p>
        </p:txBody>
      </p:sp>
      <p:pic>
        <p:nvPicPr>
          <p:cNvPr id="231" name="Google Shape;231;p27"/>
          <p:cNvPicPr preferRelativeResize="0"/>
          <p:nvPr/>
        </p:nvPicPr>
        <p:blipFill rotWithShape="1">
          <a:blip r:embed="rId3">
            <a:alphaModFix/>
          </a:blip>
          <a:srcRect b="50888" l="0" r="21679" t="0"/>
          <a:stretch/>
        </p:blipFill>
        <p:spPr>
          <a:xfrm>
            <a:off x="2309875" y="3030188"/>
            <a:ext cx="2940300" cy="2062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27"/>
          <p:cNvPicPr preferRelativeResize="0"/>
          <p:nvPr/>
        </p:nvPicPr>
        <p:blipFill rotWithShape="1">
          <a:blip r:embed="rId4">
            <a:alphaModFix/>
          </a:blip>
          <a:srcRect b="7467" l="0" r="0" t="0"/>
          <a:stretch/>
        </p:blipFill>
        <p:spPr>
          <a:xfrm>
            <a:off x="2800925" y="874250"/>
            <a:ext cx="1524000" cy="206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2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471950" y="1102172"/>
            <a:ext cx="4463200" cy="150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2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530675" y="3208900"/>
            <a:ext cx="3562350" cy="170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8"/>
          <p:cNvSpPr txBox="1"/>
          <p:nvPr>
            <p:ph type="title"/>
          </p:nvPr>
        </p:nvSpPr>
        <p:spPr>
          <a:xfrm>
            <a:off x="311700" y="2080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11"/>
              <a:buNone/>
            </a:pPr>
            <a:r>
              <a:rPr lang="en"/>
              <a:t>Code Formatting</a:t>
            </a:r>
            <a:endParaRPr/>
          </a:p>
        </p:txBody>
      </p:sp>
      <p:sp>
        <p:nvSpPr>
          <p:cNvPr id="240" name="Google Shape;240;p28"/>
          <p:cNvSpPr txBox="1"/>
          <p:nvPr>
            <p:ph idx="1" type="body"/>
          </p:nvPr>
        </p:nvSpPr>
        <p:spPr>
          <a:xfrm>
            <a:off x="311700" y="2453225"/>
            <a:ext cx="4002300" cy="214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"/>
              <a:t>Go to formatter to change the brace positions.</a:t>
            </a:r>
            <a:endParaRPr/>
          </a:p>
        </p:txBody>
      </p:sp>
      <p:pic>
        <p:nvPicPr>
          <p:cNvPr id="241" name="Google Shape;241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61625" y="492099"/>
            <a:ext cx="4320325" cy="448853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6900" y="780700"/>
            <a:ext cx="4355100" cy="15129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9"/>
          <p:cNvSpPr txBox="1"/>
          <p:nvPr>
            <p:ph type="title"/>
          </p:nvPr>
        </p:nvSpPr>
        <p:spPr>
          <a:xfrm>
            <a:off x="232025" y="1378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11"/>
              <a:buNone/>
            </a:pPr>
            <a:r>
              <a:rPr lang="en"/>
              <a:t>Clean Up Code</a:t>
            </a:r>
            <a:endParaRPr/>
          </a:p>
        </p:txBody>
      </p:sp>
      <p:sp>
        <p:nvSpPr>
          <p:cNvPr id="248" name="Google Shape;248;p29"/>
          <p:cNvSpPr txBox="1"/>
          <p:nvPr>
            <p:ph idx="1" type="body"/>
          </p:nvPr>
        </p:nvSpPr>
        <p:spPr>
          <a:xfrm>
            <a:off x="311700" y="1081750"/>
            <a:ext cx="2628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"/>
              <a:t>Source -&gt; Clean Up</a:t>
            </a:r>
            <a:endParaRPr/>
          </a:p>
        </p:txBody>
      </p:sp>
      <p:pic>
        <p:nvPicPr>
          <p:cNvPr id="249" name="Google Shape;249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2450" y="1718463"/>
            <a:ext cx="2457450" cy="3190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39613" y="1918525"/>
            <a:ext cx="5133975" cy="1943100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29"/>
          <p:cNvSpPr txBox="1"/>
          <p:nvPr>
            <p:ph idx="1" type="body"/>
          </p:nvPr>
        </p:nvSpPr>
        <p:spPr>
          <a:xfrm>
            <a:off x="3311550" y="971650"/>
            <a:ext cx="4593300" cy="7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"/>
              <a:t>Select the profile name you created.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0"/>
          <p:cNvSpPr txBox="1"/>
          <p:nvPr>
            <p:ph type="title"/>
          </p:nvPr>
        </p:nvSpPr>
        <p:spPr>
          <a:xfrm>
            <a:off x="232025" y="1378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</a:pPr>
            <a:r>
              <a:rPr lang="en"/>
              <a:t>Preparation</a:t>
            </a:r>
            <a:endParaRPr/>
          </a:p>
        </p:txBody>
      </p:sp>
      <p:sp>
        <p:nvSpPr>
          <p:cNvPr id="257" name="Google Shape;257;p30"/>
          <p:cNvSpPr txBox="1"/>
          <p:nvPr>
            <p:ph idx="1" type="body"/>
          </p:nvPr>
        </p:nvSpPr>
        <p:spPr>
          <a:xfrm>
            <a:off x="232025" y="786975"/>
            <a:ext cx="8631000" cy="417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Quiz 40 minutes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Printed technical document for GE01 Module submission - list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232025" y="1378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</a:pPr>
            <a:r>
              <a:rPr lang="en"/>
              <a:t>Today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232025" y="786963"/>
            <a:ext cx="8520600" cy="379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n"/>
              <a:t>Check in</a:t>
            </a: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Quiz will be at the end of class</a:t>
            </a: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Technical Documentation Example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https://github.com/heartcombo/devise/blob/main/README.md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Goals: </a:t>
            </a: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Learn to Control Flow of Program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Understand and apply Multi-way and nested if-else statements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logical operators (&amp;&amp;, ||, !) to create compound boolean expressions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Write Readable and Maintainable Code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111065" y="176798"/>
            <a:ext cx="44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Open Sans"/>
              <a:buNone/>
            </a:pPr>
            <a:r>
              <a:rPr lang="en"/>
              <a:t>C</a:t>
            </a:r>
            <a:br>
              <a:rPr lang="en"/>
            </a:br>
            <a:r>
              <a:rPr lang="en"/>
              <a:t>o</a:t>
            </a:r>
            <a:br>
              <a:rPr lang="en"/>
            </a:br>
            <a:r>
              <a:rPr lang="en"/>
              <a:t>n</a:t>
            </a:r>
            <a:br>
              <a:rPr lang="en"/>
            </a:br>
            <a:r>
              <a:rPr lang="en"/>
              <a:t>t</a:t>
            </a:r>
            <a:br>
              <a:rPr lang="en"/>
            </a:br>
            <a:r>
              <a:rPr lang="en"/>
              <a:t>r</a:t>
            </a:r>
            <a:br>
              <a:rPr lang="en"/>
            </a:br>
            <a:r>
              <a:rPr lang="en"/>
              <a:t>o</a:t>
            </a:r>
            <a:br>
              <a:rPr lang="en"/>
            </a:br>
            <a:r>
              <a:rPr lang="en"/>
              <a:t>l </a:t>
            </a:r>
            <a:endParaRPr/>
          </a:p>
        </p:txBody>
      </p:sp>
      <p:pic>
        <p:nvPicPr>
          <p:cNvPr descr="Diagram&#10;&#10;Description automatically generated" id="73" name="Google Shape;73;p1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378" t="9641"/>
          <a:stretch/>
        </p:blipFill>
        <p:spPr>
          <a:xfrm>
            <a:off x="2120002" y="659653"/>
            <a:ext cx="6228900" cy="42747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6"/>
          <p:cNvSpPr txBox="1"/>
          <p:nvPr/>
        </p:nvSpPr>
        <p:spPr>
          <a:xfrm>
            <a:off x="675017" y="427007"/>
            <a:ext cx="461400" cy="39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" sz="2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S​</a:t>
            </a:r>
            <a:br>
              <a:rPr b="0" i="0" lang="en" sz="2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b="0" i="0" lang="en" sz="2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t​</a:t>
            </a:r>
            <a:br>
              <a:rPr b="0" i="0" lang="en" sz="2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b="0" i="0" lang="en" sz="2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r​</a:t>
            </a:r>
            <a:br>
              <a:rPr b="0" i="0" lang="en" sz="2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b="0" i="0" lang="en" sz="2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u​</a:t>
            </a:r>
            <a:br>
              <a:rPr b="0" i="0" lang="en" sz="2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b="0" i="0" lang="en" sz="2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c​</a:t>
            </a:r>
            <a:br>
              <a:rPr b="0" i="0" lang="en" sz="2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b="0" i="0" lang="en" sz="2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t​</a:t>
            </a:r>
            <a:br>
              <a:rPr b="0" i="0" lang="en" sz="2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b="0" i="0" lang="en" sz="2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u​</a:t>
            </a:r>
            <a:br>
              <a:rPr b="0" i="0" lang="en" sz="2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b="0" i="0" lang="en" sz="2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r​</a:t>
            </a:r>
            <a:br>
              <a:rPr b="0" i="0" lang="en" sz="2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b="0" i="0" lang="en" sz="2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e​</a:t>
            </a:r>
            <a:br>
              <a:rPr b="0" i="0" lang="en" sz="2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b="0" i="0" lang="en" sz="2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s​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6"/>
          <p:cNvSpPr txBox="1"/>
          <p:nvPr/>
        </p:nvSpPr>
        <p:spPr>
          <a:xfrm>
            <a:off x="2064556" y="114453"/>
            <a:ext cx="5309400" cy="54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Open Sans"/>
              <a:buNone/>
            </a:pPr>
            <a:r>
              <a:rPr b="0" i="0" lang="en" sz="2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Flow of Control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6"/>
          <p:cNvSpPr txBox="1"/>
          <p:nvPr/>
        </p:nvSpPr>
        <p:spPr>
          <a:xfrm>
            <a:off x="4808095" y="179882"/>
            <a:ext cx="3696900" cy="5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The order in which statements are executed in a program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203675" y="124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11"/>
              <a:buNone/>
            </a:pPr>
            <a:r>
              <a:rPr lang="en" sz="2400"/>
              <a:t>Explore</a:t>
            </a:r>
            <a:endParaRPr sz="2400"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191400" y="696925"/>
            <a:ext cx="8761200" cy="16365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Open </a:t>
            </a:r>
            <a:r>
              <a:rPr lang="en" sz="1400" u="sng">
                <a:solidFill>
                  <a:schemeClr val="hlink"/>
                </a:solidFill>
                <a:hlinkClick r:id="rId3"/>
              </a:rPr>
              <a:t>https://liveexample.pearsoncmg.com/liang/intro12e/html/SubtractionQuiz.html</a:t>
            </a:r>
            <a:r>
              <a:rPr lang="en" sz="1400"/>
              <a:t> </a:t>
            </a:r>
            <a:endParaRPr sz="1400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Run animation for this code twice. Once with correct answer and once with incorrect answer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Open </a:t>
            </a:r>
            <a:r>
              <a:rPr lang="en" sz="1400" u="sng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https://liveexample.pearsoncmg.com/liang/intro12e/html/SubtractionQuiz.html</a:t>
            </a:r>
            <a:r>
              <a:rPr lang="en" sz="1400"/>
              <a:t>  </a:t>
            </a:r>
            <a:endParaRPr sz="1400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Click compile/run button and update the three </a:t>
            </a:r>
            <a:r>
              <a:rPr lang="en">
                <a:highlight>
                  <a:srgbClr val="F4CCCC"/>
                </a:highlight>
              </a:rPr>
              <a:t>FILL_CODE_OR_CLICK_ANSWER</a:t>
            </a:r>
            <a:endParaRPr>
              <a:highlight>
                <a:srgbClr val="F4CCCC"/>
              </a:highlight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Compile and run updated code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>
                <a:solidFill>
                  <a:schemeClr val="dk1"/>
                </a:solidFill>
              </a:rPr>
              <a:t>Updated SubtractionQuiz to print temp value in if block inside { } and after if{ }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83" name="Google Shape;83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560963" y="2228850"/>
            <a:ext cx="4638675" cy="196215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7"/>
          <p:cNvSpPr/>
          <p:nvPr/>
        </p:nvSpPr>
        <p:spPr>
          <a:xfrm>
            <a:off x="5703250" y="3227850"/>
            <a:ext cx="3379800" cy="451200"/>
          </a:xfrm>
          <a:prstGeom prst="leftArrowCallout">
            <a:avLst>
              <a:gd fmla="val 25000" name="adj1"/>
              <a:gd fmla="val 25000" name="adj2"/>
              <a:gd fmla="val 25000" name="adj3"/>
              <a:gd fmla="val 84688" name="adj4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Print value of temp in if block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7"/>
          <p:cNvSpPr/>
          <p:nvPr/>
        </p:nvSpPr>
        <p:spPr>
          <a:xfrm>
            <a:off x="5555050" y="3739800"/>
            <a:ext cx="3528000" cy="451200"/>
          </a:xfrm>
          <a:prstGeom prst="leftArrowCallout">
            <a:avLst>
              <a:gd fmla="val 25000" name="adj1"/>
              <a:gd fmla="val 25000" name="adj2"/>
              <a:gd fmla="val 25000" name="adj3"/>
              <a:gd fmla="val 84688" name="adj4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Print value of temp outside if block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7"/>
          <p:cNvSpPr/>
          <p:nvPr/>
        </p:nvSpPr>
        <p:spPr>
          <a:xfrm>
            <a:off x="1111975" y="2673200"/>
            <a:ext cx="514800" cy="929400"/>
          </a:xfrm>
          <a:prstGeom prst="leftBrace">
            <a:avLst>
              <a:gd fmla="val 8333" name="adj1"/>
              <a:gd fmla="val 50000" name="adj2"/>
            </a:avLst>
          </a:prstGeom>
          <a:solidFill>
            <a:srgbClr val="EAD1DC"/>
          </a:solidFill>
          <a:ln cap="flat" cmpd="sng" w="28575">
            <a:solidFill>
              <a:srgbClr val="E066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7" name="Google Shape;87;p17"/>
          <p:cNvSpPr/>
          <p:nvPr/>
        </p:nvSpPr>
        <p:spPr>
          <a:xfrm>
            <a:off x="203675" y="2625675"/>
            <a:ext cx="834300" cy="9294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Start { and 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end } 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of if block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7"/>
          <p:cNvSpPr/>
          <p:nvPr/>
        </p:nvSpPr>
        <p:spPr>
          <a:xfrm>
            <a:off x="3876075" y="4492625"/>
            <a:ext cx="4774500" cy="514200"/>
          </a:xfrm>
          <a:prstGeom prst="wedgeRoundRectCallout">
            <a:avLst>
              <a:gd fmla="val -25682" name="adj1"/>
              <a:gd fmla="val -112505" name="adj2"/>
              <a:gd fmla="val 0" name="adj3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Why is this an error? Look at where temp is declared.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929350" y="600450"/>
            <a:ext cx="6867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</a:rPr>
              <a:t>Scope is the area of the program that the variable is available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94" name="Google Shape;94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52351" y="1129300"/>
            <a:ext cx="4849200" cy="209325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8"/>
          <p:cNvSpPr txBox="1"/>
          <p:nvPr>
            <p:ph type="title"/>
          </p:nvPr>
        </p:nvSpPr>
        <p:spPr>
          <a:xfrm>
            <a:off x="269450" y="99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11"/>
              <a:buNone/>
            </a:pPr>
            <a:r>
              <a:rPr lang="en"/>
              <a:t>Scope: if else block</a:t>
            </a:r>
            <a:endParaRPr/>
          </a:p>
        </p:txBody>
      </p:sp>
      <p:sp>
        <p:nvSpPr>
          <p:cNvPr id="96" name="Google Shape;96;p18"/>
          <p:cNvSpPr/>
          <p:nvPr/>
        </p:nvSpPr>
        <p:spPr>
          <a:xfrm>
            <a:off x="5708550" y="2212950"/>
            <a:ext cx="2582100" cy="451200"/>
          </a:xfrm>
          <a:prstGeom prst="leftArrowCallout">
            <a:avLst>
              <a:gd fmla="val 25000" name="adj1"/>
              <a:gd fmla="val 25000" name="adj2"/>
              <a:gd fmla="val 25000" name="adj3"/>
              <a:gd fmla="val 84688" name="adj4"/>
            </a:avLst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scope of if block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8"/>
          <p:cNvSpPr/>
          <p:nvPr/>
        </p:nvSpPr>
        <p:spPr>
          <a:xfrm>
            <a:off x="5529950" y="2820075"/>
            <a:ext cx="2823000" cy="451200"/>
          </a:xfrm>
          <a:prstGeom prst="leftArrowCallout">
            <a:avLst>
              <a:gd fmla="val 25000" name="adj1"/>
              <a:gd fmla="val 25000" name="adj2"/>
              <a:gd fmla="val 25000" name="adj3"/>
              <a:gd fmla="val 84688" name="adj4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Out of scope of if block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8"/>
          <p:cNvSpPr/>
          <p:nvPr/>
        </p:nvSpPr>
        <p:spPr>
          <a:xfrm>
            <a:off x="966350" y="1595350"/>
            <a:ext cx="514800" cy="929400"/>
          </a:xfrm>
          <a:prstGeom prst="leftBrace">
            <a:avLst>
              <a:gd fmla="val 8333" name="adj1"/>
              <a:gd fmla="val 50000" name="adj2"/>
            </a:avLst>
          </a:prstGeom>
          <a:solidFill>
            <a:srgbClr val="EAD1DC"/>
          </a:solidFill>
          <a:ln cap="flat" cmpd="sng" w="28575">
            <a:solidFill>
              <a:srgbClr val="E066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9" name="Google Shape;99;p18"/>
          <p:cNvSpPr/>
          <p:nvPr/>
        </p:nvSpPr>
        <p:spPr>
          <a:xfrm>
            <a:off x="95050" y="1526125"/>
            <a:ext cx="834300" cy="9294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Start { and 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end } 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of if block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0" name="Google Shape;100;p18"/>
          <p:cNvGrpSpPr/>
          <p:nvPr/>
        </p:nvGrpSpPr>
        <p:grpSpPr>
          <a:xfrm>
            <a:off x="95056" y="600440"/>
            <a:ext cx="696621" cy="695604"/>
            <a:chOff x="6455888" y="180925"/>
            <a:chExt cx="1642200" cy="1642125"/>
          </a:xfrm>
        </p:grpSpPr>
        <p:sp>
          <p:nvSpPr>
            <p:cNvPr id="101" name="Google Shape;101;p18"/>
            <p:cNvSpPr/>
            <p:nvPr/>
          </p:nvSpPr>
          <p:spPr>
            <a:xfrm>
              <a:off x="6455888" y="205188"/>
              <a:ext cx="1642200" cy="1593600"/>
            </a:xfrm>
            <a:prstGeom prst="ellipse">
              <a:avLst/>
            </a:prstGeom>
            <a:solidFill>
              <a:srgbClr val="FFF2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02" name="Google Shape;102;p1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455913" y="180925"/>
              <a:ext cx="1642125" cy="164212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03" name="Google Shape;103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52389" y="1300017"/>
            <a:ext cx="4256153" cy="1520051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8"/>
          <p:cNvSpPr/>
          <p:nvPr/>
        </p:nvSpPr>
        <p:spPr>
          <a:xfrm>
            <a:off x="3941000" y="1467450"/>
            <a:ext cx="4849200" cy="451200"/>
          </a:xfrm>
          <a:prstGeom prst="leftArrowCallout">
            <a:avLst>
              <a:gd fmla="val 25000" name="adj1"/>
              <a:gd fmla="val 25000" name="adj2"/>
              <a:gd fmla="val 25000" name="adj3"/>
              <a:gd fmla="val 84688" name="adj4"/>
            </a:avLst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Declared in  scope of if block so can only be used between the if start { and end } braces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8"/>
          <p:cNvSpPr/>
          <p:nvPr/>
        </p:nvSpPr>
        <p:spPr>
          <a:xfrm>
            <a:off x="1518150" y="1529400"/>
            <a:ext cx="295800" cy="327300"/>
          </a:xfrm>
          <a:prstGeom prst="rect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8"/>
          <p:cNvSpPr/>
          <p:nvPr/>
        </p:nvSpPr>
        <p:spPr>
          <a:xfrm>
            <a:off x="1518150" y="2386875"/>
            <a:ext cx="295800" cy="327300"/>
          </a:xfrm>
          <a:prstGeom prst="rect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5788" y="1225025"/>
            <a:ext cx="5114925" cy="2438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9"/>
          <p:cNvSpPr txBox="1"/>
          <p:nvPr>
            <p:ph idx="1" type="body"/>
          </p:nvPr>
        </p:nvSpPr>
        <p:spPr>
          <a:xfrm>
            <a:off x="227200" y="711425"/>
            <a:ext cx="8520600" cy="5136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</a:rPr>
              <a:t>Add the following to your code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13" name="Google Shape;113;p19"/>
          <p:cNvSpPr txBox="1"/>
          <p:nvPr>
            <p:ph type="title"/>
          </p:nvPr>
        </p:nvSpPr>
        <p:spPr>
          <a:xfrm>
            <a:off x="227200" y="1387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11"/>
              <a:buNone/>
            </a:pPr>
            <a:r>
              <a:rPr lang="en"/>
              <a:t>Explore</a:t>
            </a:r>
            <a:endParaRPr/>
          </a:p>
        </p:txBody>
      </p:sp>
      <p:sp>
        <p:nvSpPr>
          <p:cNvPr id="114" name="Google Shape;114;p19"/>
          <p:cNvSpPr/>
          <p:nvPr/>
        </p:nvSpPr>
        <p:spPr>
          <a:xfrm>
            <a:off x="3344175" y="1352050"/>
            <a:ext cx="5668800" cy="369600"/>
          </a:xfrm>
          <a:prstGeom prst="leftArrowCallout">
            <a:avLst>
              <a:gd fmla="val 25000" name="adj1"/>
              <a:gd fmla="val 25000" name="adj2"/>
              <a:gd fmla="val 25000" name="adj3"/>
              <a:gd fmla="val 65278" name="adj4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Move  to declare temp before if block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19"/>
          <p:cNvSpPr/>
          <p:nvPr/>
        </p:nvSpPr>
        <p:spPr>
          <a:xfrm>
            <a:off x="5446425" y="3173650"/>
            <a:ext cx="3528000" cy="451200"/>
          </a:xfrm>
          <a:prstGeom prst="leftArrowCallout">
            <a:avLst>
              <a:gd fmla="val 25000" name="adj1"/>
              <a:gd fmla="val 25000" name="adj2"/>
              <a:gd fmla="val 25000" name="adj3"/>
              <a:gd fmla="val 84688" name="adj4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Print value of temp outside if block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19"/>
          <p:cNvSpPr/>
          <p:nvPr/>
        </p:nvSpPr>
        <p:spPr>
          <a:xfrm>
            <a:off x="1003350" y="2107050"/>
            <a:ext cx="514800" cy="929400"/>
          </a:xfrm>
          <a:prstGeom prst="leftBrace">
            <a:avLst>
              <a:gd fmla="val 8333" name="adj1"/>
              <a:gd fmla="val 50000" name="adj2"/>
            </a:avLst>
          </a:prstGeom>
          <a:solidFill>
            <a:srgbClr val="EAD1DC"/>
          </a:solidFill>
          <a:ln cap="flat" cmpd="sng" w="28575">
            <a:solidFill>
              <a:srgbClr val="E066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7" name="Google Shape;117;p19"/>
          <p:cNvSpPr/>
          <p:nvPr/>
        </p:nvSpPr>
        <p:spPr>
          <a:xfrm>
            <a:off x="95050" y="2059525"/>
            <a:ext cx="834300" cy="9294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Start { and 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end } 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of if block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9"/>
          <p:cNvSpPr/>
          <p:nvPr/>
        </p:nvSpPr>
        <p:spPr>
          <a:xfrm>
            <a:off x="4721025" y="3854975"/>
            <a:ext cx="2915100" cy="802800"/>
          </a:xfrm>
          <a:prstGeom prst="wedgeRoundRectCallout">
            <a:avLst>
              <a:gd fmla="val -59420" name="adj1"/>
              <a:gd fmla="val -80257" name="adj2"/>
              <a:gd fmla="val 0" name="adj3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Why is this not an error?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9"/>
          <p:cNvSpPr/>
          <p:nvPr/>
        </p:nvSpPr>
        <p:spPr>
          <a:xfrm>
            <a:off x="5556575" y="2571750"/>
            <a:ext cx="3528000" cy="451200"/>
          </a:xfrm>
          <a:prstGeom prst="leftArrowCallout">
            <a:avLst>
              <a:gd fmla="val 25000" name="adj1"/>
              <a:gd fmla="val 25000" name="adj2"/>
              <a:gd fmla="val 25000" name="adj3"/>
              <a:gd fmla="val 84688" name="adj4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Print value of temp inside if block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9"/>
          <p:cNvSpPr/>
          <p:nvPr/>
        </p:nvSpPr>
        <p:spPr>
          <a:xfrm>
            <a:off x="1812400" y="2241475"/>
            <a:ext cx="1408800" cy="201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0"/>
          <p:cNvSpPr/>
          <p:nvPr/>
        </p:nvSpPr>
        <p:spPr>
          <a:xfrm>
            <a:off x="-217300" y="183150"/>
            <a:ext cx="1107900" cy="4777200"/>
          </a:xfrm>
          <a:prstGeom prst="leftBrace">
            <a:avLst>
              <a:gd fmla="val 9818" name="adj1"/>
              <a:gd fmla="val 50195" name="adj2"/>
            </a:avLst>
          </a:prstGeom>
          <a:solidFill>
            <a:srgbClr val="C9DAF8"/>
          </a:solidFill>
          <a:ln cap="flat" cmpd="sng" w="28575">
            <a:solidFill>
              <a:srgbClr val="0B539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highlight>
                  <a:srgbClr val="C9DAF8"/>
                </a:highlight>
                <a:latin typeface="Open Sans"/>
                <a:ea typeface="Open Sans"/>
                <a:cs typeface="Open Sans"/>
                <a:sym typeface="Open Sans"/>
              </a:rPr>
              <a:t>C</a:t>
            </a:r>
            <a:endParaRPr b="0" i="0" sz="1800" u="none" cap="none" strike="noStrike">
              <a:solidFill>
                <a:srgbClr val="000000"/>
              </a:solidFill>
              <a:highlight>
                <a:srgbClr val="C9DAF8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highlight>
                  <a:srgbClr val="C9DAF8"/>
                </a:highlight>
                <a:latin typeface="Open Sans"/>
                <a:ea typeface="Open Sans"/>
                <a:cs typeface="Open Sans"/>
                <a:sym typeface="Open Sans"/>
              </a:rPr>
              <a:t>l</a:t>
            </a:r>
            <a:endParaRPr b="0" i="0" sz="1800" u="none" cap="none" strike="noStrike">
              <a:solidFill>
                <a:srgbClr val="000000"/>
              </a:solidFill>
              <a:highlight>
                <a:srgbClr val="C9DAF8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highlight>
                  <a:srgbClr val="C9DAF8"/>
                </a:highlight>
                <a:latin typeface="Open Sans"/>
                <a:ea typeface="Open Sans"/>
                <a:cs typeface="Open Sans"/>
                <a:sym typeface="Open Sans"/>
              </a:rPr>
              <a:t>ass</a:t>
            </a:r>
            <a:endParaRPr b="0" i="0" sz="1800" u="none" cap="none" strike="noStrike">
              <a:solidFill>
                <a:srgbClr val="000000"/>
              </a:solidFill>
              <a:highlight>
                <a:srgbClr val="C9DAF8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26" name="Google Shape;126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62100" y="101493"/>
            <a:ext cx="3528000" cy="494052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0"/>
          <p:cNvSpPr txBox="1"/>
          <p:nvPr>
            <p:ph type="title"/>
          </p:nvPr>
        </p:nvSpPr>
        <p:spPr>
          <a:xfrm>
            <a:off x="7776300" y="0"/>
            <a:ext cx="1367700" cy="8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11"/>
              <a:buNone/>
            </a:pPr>
            <a:r>
              <a:rPr lang="en"/>
              <a:t>Scope</a:t>
            </a:r>
            <a:endParaRPr/>
          </a:p>
        </p:txBody>
      </p:sp>
      <p:sp>
        <p:nvSpPr>
          <p:cNvPr id="128" name="Google Shape;128;p20"/>
          <p:cNvSpPr/>
          <p:nvPr/>
        </p:nvSpPr>
        <p:spPr>
          <a:xfrm>
            <a:off x="3840825" y="975025"/>
            <a:ext cx="5235300" cy="368100"/>
          </a:xfrm>
          <a:prstGeom prst="leftArrowCallout">
            <a:avLst>
              <a:gd fmla="val 25000" name="adj1"/>
              <a:gd fmla="val 25000" name="adj2"/>
              <a:gd fmla="val 25000" name="adj3"/>
              <a:gd fmla="val 71475" name="adj4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Declared temp within scope of main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20"/>
          <p:cNvSpPr/>
          <p:nvPr/>
        </p:nvSpPr>
        <p:spPr>
          <a:xfrm>
            <a:off x="304850" y="459450"/>
            <a:ext cx="1457400" cy="4224600"/>
          </a:xfrm>
          <a:prstGeom prst="leftBrace">
            <a:avLst>
              <a:gd fmla="val 8333" name="adj1"/>
              <a:gd fmla="val 49625" name="adj2"/>
            </a:avLst>
          </a:prstGeom>
          <a:solidFill>
            <a:srgbClr val="D9EAD3"/>
          </a:solidFill>
          <a:ln cap="flat" cmpd="sng" w="28575">
            <a:solidFill>
              <a:srgbClr val="6AA84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highlight>
                <a:srgbClr val="D9EAD3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0" name="Google Shape;130;p20"/>
          <p:cNvSpPr/>
          <p:nvPr/>
        </p:nvSpPr>
        <p:spPr>
          <a:xfrm>
            <a:off x="1088725" y="1348450"/>
            <a:ext cx="692400" cy="19956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20"/>
          <p:cNvSpPr/>
          <p:nvPr/>
        </p:nvSpPr>
        <p:spPr>
          <a:xfrm>
            <a:off x="1958350" y="257375"/>
            <a:ext cx="295800" cy="1161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20"/>
          <p:cNvSpPr/>
          <p:nvPr/>
        </p:nvSpPr>
        <p:spPr>
          <a:xfrm>
            <a:off x="2110750" y="519900"/>
            <a:ext cx="295800" cy="1161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20"/>
          <p:cNvSpPr/>
          <p:nvPr/>
        </p:nvSpPr>
        <p:spPr>
          <a:xfrm>
            <a:off x="2110750" y="1527750"/>
            <a:ext cx="295800" cy="1161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EAD1DC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20"/>
          <p:cNvSpPr/>
          <p:nvPr/>
        </p:nvSpPr>
        <p:spPr>
          <a:xfrm>
            <a:off x="2663075" y="2150175"/>
            <a:ext cx="295800" cy="1161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EAD1DC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20"/>
          <p:cNvSpPr/>
          <p:nvPr/>
        </p:nvSpPr>
        <p:spPr>
          <a:xfrm>
            <a:off x="2183275" y="3625875"/>
            <a:ext cx="295800" cy="1161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4CCCC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20"/>
          <p:cNvSpPr/>
          <p:nvPr/>
        </p:nvSpPr>
        <p:spPr>
          <a:xfrm>
            <a:off x="2183275" y="3896725"/>
            <a:ext cx="295800" cy="1161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4CCCC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20"/>
          <p:cNvSpPr/>
          <p:nvPr/>
        </p:nvSpPr>
        <p:spPr>
          <a:xfrm>
            <a:off x="2254150" y="4112500"/>
            <a:ext cx="295800" cy="1161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4CCCC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20"/>
          <p:cNvSpPr/>
          <p:nvPr/>
        </p:nvSpPr>
        <p:spPr>
          <a:xfrm>
            <a:off x="2773225" y="4613425"/>
            <a:ext cx="295800" cy="1161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4CCCC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20"/>
          <p:cNvSpPr/>
          <p:nvPr/>
        </p:nvSpPr>
        <p:spPr>
          <a:xfrm>
            <a:off x="2663075" y="4729525"/>
            <a:ext cx="295800" cy="1161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20"/>
          <p:cNvSpPr/>
          <p:nvPr/>
        </p:nvSpPr>
        <p:spPr>
          <a:xfrm>
            <a:off x="2663075" y="4845625"/>
            <a:ext cx="295800" cy="1161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20"/>
          <p:cNvSpPr/>
          <p:nvPr/>
        </p:nvSpPr>
        <p:spPr>
          <a:xfrm>
            <a:off x="3840825" y="393900"/>
            <a:ext cx="3263400" cy="368100"/>
          </a:xfrm>
          <a:prstGeom prst="leftArrowCallout">
            <a:avLst>
              <a:gd fmla="val 25000" name="adj1"/>
              <a:gd fmla="val 25000" name="adj2"/>
              <a:gd fmla="val 25000" name="adj3"/>
              <a:gd fmla="val 61304" name="adj4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Start of main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20"/>
          <p:cNvSpPr/>
          <p:nvPr/>
        </p:nvSpPr>
        <p:spPr>
          <a:xfrm>
            <a:off x="3515675" y="4603525"/>
            <a:ext cx="3263400" cy="368100"/>
          </a:xfrm>
          <a:prstGeom prst="leftArrowCallout">
            <a:avLst>
              <a:gd fmla="val 25000" name="adj1"/>
              <a:gd fmla="val 25000" name="adj2"/>
              <a:gd fmla="val 25000" name="adj3"/>
              <a:gd fmla="val 61304" name="adj4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End of main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20"/>
          <p:cNvSpPr/>
          <p:nvPr/>
        </p:nvSpPr>
        <p:spPr>
          <a:xfrm>
            <a:off x="3220925" y="1441550"/>
            <a:ext cx="2411100" cy="368100"/>
          </a:xfrm>
          <a:prstGeom prst="leftArrowCallout">
            <a:avLst>
              <a:gd fmla="val 25000" name="adj1"/>
              <a:gd fmla="val 25000" name="adj2"/>
              <a:gd fmla="val 25000" name="adj3"/>
              <a:gd fmla="val 61304" name="adj4"/>
            </a:avLst>
          </a:prstGeom>
          <a:solidFill>
            <a:srgbClr val="EAD1DC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Start of if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20"/>
          <p:cNvSpPr/>
          <p:nvPr/>
        </p:nvSpPr>
        <p:spPr>
          <a:xfrm>
            <a:off x="3840825" y="2071500"/>
            <a:ext cx="2411100" cy="368100"/>
          </a:xfrm>
          <a:prstGeom prst="leftArrowCallout">
            <a:avLst>
              <a:gd fmla="val 25000" name="adj1"/>
              <a:gd fmla="val 25000" name="adj2"/>
              <a:gd fmla="val 25000" name="adj3"/>
              <a:gd fmla="val 47998" name="adj4"/>
            </a:avLst>
          </a:prstGeom>
          <a:solidFill>
            <a:srgbClr val="EAD1DC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End of if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20"/>
          <p:cNvSpPr/>
          <p:nvPr/>
        </p:nvSpPr>
        <p:spPr>
          <a:xfrm>
            <a:off x="6378050" y="1462725"/>
            <a:ext cx="2706000" cy="1491000"/>
          </a:xfrm>
          <a:prstGeom prst="wedgeEllipseCallout">
            <a:avLst>
              <a:gd fmla="val -56015" name="adj1"/>
              <a:gd fmla="val -36083" name="adj2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Now what is the scope of number1, number2, temp, input, answer?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20"/>
          <p:cNvSpPr/>
          <p:nvPr/>
        </p:nvSpPr>
        <p:spPr>
          <a:xfrm>
            <a:off x="1327450" y="1441550"/>
            <a:ext cx="630900" cy="824700"/>
          </a:xfrm>
          <a:prstGeom prst="leftBrace">
            <a:avLst>
              <a:gd fmla="val 8333" name="adj1"/>
              <a:gd fmla="val 50000" name="adj2"/>
            </a:avLst>
          </a:prstGeom>
          <a:solidFill>
            <a:srgbClr val="EAD1DC"/>
          </a:solidFill>
          <a:ln cap="flat" cmpd="sng" w="28575">
            <a:solidFill>
              <a:srgbClr val="CC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</a:t>
            </a:r>
            <a:endParaRPr b="0" i="0" sz="1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</a:t>
            </a:r>
            <a:endParaRPr b="0" i="0" sz="1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7" name="Google Shape;147;p20"/>
          <p:cNvSpPr/>
          <p:nvPr/>
        </p:nvSpPr>
        <p:spPr>
          <a:xfrm>
            <a:off x="1327450" y="3542425"/>
            <a:ext cx="630900" cy="501600"/>
          </a:xfrm>
          <a:prstGeom prst="leftBrace">
            <a:avLst>
              <a:gd fmla="val 8333" name="adj1"/>
              <a:gd fmla="val 50000" name="adj2"/>
            </a:avLst>
          </a:prstGeom>
          <a:solidFill>
            <a:srgbClr val="EAD1DC"/>
          </a:solidFill>
          <a:ln cap="flat" cmpd="sng" w="28575">
            <a:solidFill>
              <a:srgbClr val="CC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3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</a:t>
            </a:r>
            <a:endParaRPr b="0" i="0" sz="13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3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</a:t>
            </a:r>
            <a:endParaRPr b="0" i="0" sz="13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8" name="Google Shape;148;p20"/>
          <p:cNvSpPr/>
          <p:nvPr/>
        </p:nvSpPr>
        <p:spPr>
          <a:xfrm>
            <a:off x="1327450" y="4112500"/>
            <a:ext cx="630900" cy="501600"/>
          </a:xfrm>
          <a:prstGeom prst="leftBrace">
            <a:avLst>
              <a:gd fmla="val 8333" name="adj1"/>
              <a:gd fmla="val 50000" name="adj2"/>
            </a:avLst>
          </a:prstGeom>
          <a:solidFill>
            <a:srgbClr val="EAD1DC"/>
          </a:solidFill>
          <a:ln cap="flat" cmpd="sng" w="28575">
            <a:solidFill>
              <a:srgbClr val="CC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else</a:t>
            </a:r>
            <a:endParaRPr b="0" i="0" sz="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9" name="Google Shape;149;p20"/>
          <p:cNvSpPr/>
          <p:nvPr/>
        </p:nvSpPr>
        <p:spPr>
          <a:xfrm>
            <a:off x="6555600" y="3209275"/>
            <a:ext cx="2706000" cy="1491000"/>
          </a:xfrm>
          <a:prstGeom prst="wedgeEllipseCallout">
            <a:avLst>
              <a:gd fmla="val -56015" name="adj1"/>
              <a:gd fmla="val -36083" name="adj2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warning is shown in the code? How do you fix it?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20"/>
          <p:cNvSpPr/>
          <p:nvPr/>
        </p:nvSpPr>
        <p:spPr>
          <a:xfrm>
            <a:off x="2195438" y="1643850"/>
            <a:ext cx="904500" cy="116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1"/>
          <p:cNvSpPr txBox="1"/>
          <p:nvPr>
            <p:ph type="title"/>
          </p:nvPr>
        </p:nvSpPr>
        <p:spPr>
          <a:xfrm>
            <a:off x="311700" y="2655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11"/>
              <a:buNone/>
            </a:pPr>
            <a:r>
              <a:rPr lang="en"/>
              <a:t>Common Errors and Pitfalls</a:t>
            </a:r>
            <a:endParaRPr/>
          </a:p>
        </p:txBody>
      </p:sp>
      <p:sp>
        <p:nvSpPr>
          <p:cNvPr id="156" name="Google Shape;156;p21"/>
          <p:cNvSpPr txBox="1"/>
          <p:nvPr>
            <p:ph idx="1" type="body"/>
          </p:nvPr>
        </p:nvSpPr>
        <p:spPr>
          <a:xfrm>
            <a:off x="311700" y="86355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600">
                <a:solidFill>
                  <a:schemeClr val="dk1"/>
                </a:solidFill>
              </a:rPr>
              <a:t>Logic errors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Error that causes your program to produce the wrong result.  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If-statements are an area where logic errors are easy to create!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 sz="1600">
                <a:solidFill>
                  <a:schemeClr val="dk1"/>
                </a:solidFill>
              </a:rPr>
              <a:t>Forgetting Necessary Braces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Causes flow to be incorrect - leads to logical errors 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Indentation does not dictate flow of control – it’s only for readability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157" name="Google Shape;157;p21"/>
          <p:cNvSpPr txBox="1"/>
          <p:nvPr/>
        </p:nvSpPr>
        <p:spPr>
          <a:xfrm>
            <a:off x="132175" y="3179050"/>
            <a:ext cx="4282500" cy="1108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if (numStudents &lt;= 30) </a:t>
            </a:r>
            <a:endParaRPr b="0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System.out.println ("Class is available"); </a:t>
            </a:r>
            <a:endParaRPr b="0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else</a:t>
            </a:r>
            <a:endParaRPr b="0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System.out.println (“Class is not available”);		</a:t>
            </a:r>
            <a:endParaRPr b="0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System.out.println (“You will be placed on the waitlist”);</a:t>
            </a:r>
            <a:endParaRPr b="0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21"/>
          <p:cNvSpPr txBox="1"/>
          <p:nvPr/>
        </p:nvSpPr>
        <p:spPr>
          <a:xfrm>
            <a:off x="5069575" y="3179050"/>
            <a:ext cx="3905400" cy="184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if (numStudents &lt;= 30) </a:t>
            </a:r>
            <a:endParaRPr b="0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 b="0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System.out.println ("Class is available"); </a:t>
            </a:r>
            <a:endParaRPr b="0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b="0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else</a:t>
            </a:r>
            <a:endParaRPr b="0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 b="0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System.out.println (“Class is not available”);		</a:t>
            </a:r>
            <a:endParaRPr b="0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System.out.println (“You will be placed on waitlist”);</a:t>
            </a:r>
            <a:endParaRPr b="0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b="0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21"/>
          <p:cNvSpPr/>
          <p:nvPr/>
        </p:nvSpPr>
        <p:spPr>
          <a:xfrm rot="1628557">
            <a:off x="896103" y="4440776"/>
            <a:ext cx="1330975" cy="422369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 part of else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21"/>
          <p:cNvSpPr/>
          <p:nvPr/>
        </p:nvSpPr>
        <p:spPr>
          <a:xfrm>
            <a:off x="7064500" y="2429550"/>
            <a:ext cx="1767900" cy="975000"/>
          </a:xfrm>
          <a:prstGeom prst="downArrowCallout">
            <a:avLst>
              <a:gd fmla="val 25000" name="adj1"/>
              <a:gd fmla="val 25000" name="adj2"/>
              <a:gd fmla="val 25000" name="adj3"/>
              <a:gd fmla="val 64977" name="adj4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Always include braces </a:t>
            </a:r>
            <a:r>
              <a:rPr lang="en"/>
              <a:t>for if else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21"/>
          <p:cNvSpPr/>
          <p:nvPr/>
        </p:nvSpPr>
        <p:spPr>
          <a:xfrm>
            <a:off x="4572000" y="388200"/>
            <a:ext cx="4725600" cy="3273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Note: Do not use ternary operator ? for if else statements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2"/>
          <p:cNvSpPr txBox="1"/>
          <p:nvPr>
            <p:ph type="title"/>
          </p:nvPr>
        </p:nvSpPr>
        <p:spPr>
          <a:xfrm>
            <a:off x="258900" y="1810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11"/>
              <a:buNone/>
            </a:pPr>
            <a:r>
              <a:rPr lang="en"/>
              <a:t>Common Errors and Pitfalls</a:t>
            </a:r>
            <a:endParaRPr/>
          </a:p>
        </p:txBody>
      </p:sp>
      <p:sp>
        <p:nvSpPr>
          <p:cNvPr id="167" name="Google Shape;167;p22"/>
          <p:cNvSpPr txBox="1"/>
          <p:nvPr>
            <p:ph idx="1" type="body"/>
          </p:nvPr>
        </p:nvSpPr>
        <p:spPr>
          <a:xfrm>
            <a:off x="258900" y="86355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600">
                <a:solidFill>
                  <a:schemeClr val="dk1"/>
                </a:solidFill>
              </a:rPr>
              <a:t>Wrong Placement of Semicolon 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Causes flow of control to be incorrect - leads to logical error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DO NOT place a semicolon at the end of if (boolean expression) before curly brace 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If you say if (boolean expression);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168" name="Google Shape;168;p22"/>
          <p:cNvSpPr txBox="1"/>
          <p:nvPr/>
        </p:nvSpPr>
        <p:spPr>
          <a:xfrm>
            <a:off x="528100" y="2489500"/>
            <a:ext cx="4203600" cy="1046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if (numStudents &lt;= 30); 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System.out.println ("Class is available"); 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