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La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jgn7RfMi1uP3Mx8bwcfUKOH5UZ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D4ACF1-46FE-49F5-90EA-C57F6F99F8E0}">
  <a:tblStyle styleId="{42D4ACF1-46FE-49F5-90EA-C57F6F99F8E0}" styleName="Table_0">
    <a:wholeTbl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8FF"/>
          </a:solidFill>
        </a:fill>
      </a:tcStyle>
    </a:wholeTbl>
    <a:band1H>
      <a:tcTxStyle b="off" i="off"/>
      <a:tcStyle>
        <a:fill>
          <a:solidFill>
            <a:srgbClr val="D7CFF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7CFFF"/>
          </a:solidFill>
        </a:fill>
      </a:tcStyle>
    </a:band1V>
    <a:band2V>
      <a:tcTxStyle b="off" i="off"/>
    </a:band2V>
    <a:lastCol>
      <a:tcTxStyle b="on" i="off">
        <a:font>
          <a:latin typeface="Univers"/>
          <a:ea typeface="Univers"/>
          <a:cs typeface="Univers"/>
        </a:font>
        <a:srgbClr val="FFFFFF"/>
      </a:tcTxStyle>
      <a:tcStyle>
        <a:fill>
          <a:solidFill>
            <a:srgbClr val="814DFF"/>
          </a:solidFill>
        </a:fill>
      </a:tcStyle>
    </a:lastCol>
    <a:firstCol>
      <a:tcTxStyle b="on" i="off">
        <a:font>
          <a:latin typeface="Univers"/>
          <a:ea typeface="Univers"/>
          <a:cs typeface="Univers"/>
        </a:font>
        <a:srgbClr val="FFFFFF"/>
      </a:tcTxStyle>
      <a:tcStyle>
        <a:fill>
          <a:solidFill>
            <a:srgbClr val="814DFF"/>
          </a:solidFill>
        </a:fill>
      </a:tcStyle>
    </a:firstCol>
    <a:la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814DFF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814DFF"/>
          </a:solidFill>
        </a:fill>
      </a:tcStyle>
    </a:firstRow>
    <a:neCell>
      <a:tcTxStyle b="off" i="off"/>
    </a:neCell>
    <a:nwCell>
      <a:tcTxStyle b="off" i="off"/>
    </a:nwCell>
  </a:tblStyle>
  <a:tblStyle styleId="{93A0079B-A347-4BAD-AA10-D9B6B7AA4B0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7584e3a0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7584e3a0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7584e3a0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37584e3a0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7584e3a0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37584e3a0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7584e3a0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337584e3a09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7584e3a0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37584e3a0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7584e3a0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37584e3a0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7584e3a0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37584e3a0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7584e3a0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337584e3a0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7584e3a0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37584e3a0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7584e3a0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37584e3a0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7584e3a0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37584e3a0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51f219d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3351f219d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51f219d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351f219d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7584e3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7584e3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7584e3a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37584e3a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7584e3a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37584e3a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7584e3a0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37584e3a0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7584e3a0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37584e3a0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7584e3a0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37584e3a0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23205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507875" y="92697"/>
            <a:ext cx="7886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369875" y="6100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31115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23205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://www.youtube.com/watch?v=F0JupLrGM8Y" TargetMode="External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19WOY2nJR2ith63cafdluowwDwxnYvssc/view?usp=drive_link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ascii-code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document/d/1pJe0cPiDri-GDh2-EuhL8G95QSSU3KjOv3YbHHFLUUA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7584e3a09_0_1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61" name="Google Shape;61;g337584e3a09_0_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8850" y="324088"/>
            <a:ext cx="5263674" cy="449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yrics:&#10;Our whole universe was in a hot dense state,&#10;Then nearly fourteen billion years ago expansion started. Wait...&#10;The Earth began to cool,&#10;The autotrophs began to drool,&#10;Neanderthals developed tools,&#10;We built a wall (we built the pyramids),&#10;Math, science, history, unraveling the mysteries,&#10;That all started with the big bang!" id="62" name="Google Shape;62;g337584e3a09_0_189" title="The Big Bang Theory Theme Song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2148725"/>
            <a:ext cx="3464050" cy="259803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337584e3a09_0_189"/>
          <p:cNvSpPr txBox="1"/>
          <p:nvPr>
            <p:ph type="ctrTitle"/>
          </p:nvPr>
        </p:nvSpPr>
        <p:spPr>
          <a:xfrm>
            <a:off x="158950" y="162425"/>
            <a:ext cx="3609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900"/>
              <a:t>Switch Branching and Strings/Chars 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337584e3a09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543" y="2659125"/>
            <a:ext cx="6237257" cy="24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37584e3a09_0_53"/>
          <p:cNvSpPr txBox="1"/>
          <p:nvPr>
            <p:ph type="title"/>
          </p:nvPr>
        </p:nvSpPr>
        <p:spPr>
          <a:xfrm>
            <a:off x="311700" y="196700"/>
            <a:ext cx="137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147" name="Google Shape;147;g337584e3a09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5206" y="82775"/>
            <a:ext cx="5768968" cy="24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37584e3a09_0_53"/>
          <p:cNvSpPr txBox="1"/>
          <p:nvPr/>
        </p:nvSpPr>
        <p:spPr>
          <a:xfrm>
            <a:off x="3766525" y="1154600"/>
            <a:ext cx="3819300" cy="400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(number &gt;= 1 &amp;&amp; number &lt;= 100)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37584e3a09_0_53"/>
          <p:cNvSpPr txBox="1"/>
          <p:nvPr/>
        </p:nvSpPr>
        <p:spPr>
          <a:xfrm>
            <a:off x="3530038" y="3813725"/>
            <a:ext cx="3819300" cy="400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(number &lt; 1 ||  number &gt; 100)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337584e3a09_0_53"/>
          <p:cNvSpPr/>
          <p:nvPr/>
        </p:nvSpPr>
        <p:spPr>
          <a:xfrm>
            <a:off x="6582650" y="454075"/>
            <a:ext cx="1974000" cy="25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 including 1 and 100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7584e3a09_0_61"/>
          <p:cNvSpPr txBox="1"/>
          <p:nvPr>
            <p:ph type="title"/>
          </p:nvPr>
        </p:nvSpPr>
        <p:spPr>
          <a:xfrm>
            <a:off x="311700" y="243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Understanding and Tracking Code</a:t>
            </a:r>
            <a:endParaRPr/>
          </a:p>
        </p:txBody>
      </p:sp>
      <p:sp>
        <p:nvSpPr>
          <p:cNvPr id="156" name="Google Shape;156;g337584e3a09_0_61"/>
          <p:cNvSpPr txBox="1"/>
          <p:nvPr>
            <p:ph idx="1" type="body"/>
          </p:nvPr>
        </p:nvSpPr>
        <p:spPr>
          <a:xfrm>
            <a:off x="6197625" y="1179100"/>
            <a:ext cx="2634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This is an important skill not just for school but in industry as you try to understand someone else’s code.</a:t>
            </a:r>
            <a:endParaRPr/>
          </a:p>
        </p:txBody>
      </p:sp>
      <p:pic>
        <p:nvPicPr>
          <p:cNvPr id="157" name="Google Shape;157;g337584e3a09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5" y="950447"/>
            <a:ext cx="5604575" cy="39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7584e3a09_0_67"/>
          <p:cNvSpPr txBox="1"/>
          <p:nvPr>
            <p:ph type="title"/>
          </p:nvPr>
        </p:nvSpPr>
        <p:spPr>
          <a:xfrm>
            <a:off x="323325" y="136303"/>
            <a:ext cx="5915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</a:pPr>
            <a:r>
              <a:rPr lang="en"/>
              <a:t>Quality Coding</a:t>
            </a:r>
            <a:endParaRPr/>
          </a:p>
        </p:txBody>
      </p:sp>
      <p:sp>
        <p:nvSpPr>
          <p:cNvPr id="163" name="Google Shape;163;g337584e3a09_0_67"/>
          <p:cNvSpPr txBox="1"/>
          <p:nvPr>
            <p:ph idx="1" type="body"/>
          </p:nvPr>
        </p:nvSpPr>
        <p:spPr>
          <a:xfrm>
            <a:off x="662625" y="1151400"/>
            <a:ext cx="1152900" cy="69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881"/>
              <a:buNone/>
            </a:pPr>
            <a:r>
              <a:rPr lang="en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if (condition)</a:t>
            </a: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881"/>
              <a:buNone/>
            </a:pPr>
            <a:r>
              <a:rPr lang="en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5881"/>
              <a:buNone/>
            </a:pPr>
            <a:r>
              <a:rPr lang="en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   actions</a:t>
            </a: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5881"/>
              <a:buNone/>
            </a:pPr>
            <a:r>
              <a:rPr lang="en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g337584e3a09_0_67"/>
          <p:cNvSpPr txBox="1"/>
          <p:nvPr/>
        </p:nvSpPr>
        <p:spPr>
          <a:xfrm>
            <a:off x="615225" y="1967600"/>
            <a:ext cx="1309800" cy="19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if </a:t>
            </a:r>
            <a:r>
              <a:rPr b="0" i="0" lang="en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(condition)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   actions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else​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   actions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}​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337584e3a09_0_67"/>
          <p:cNvSpPr txBox="1"/>
          <p:nvPr/>
        </p:nvSpPr>
        <p:spPr>
          <a:xfrm>
            <a:off x="7193375" y="467375"/>
            <a:ext cx="1854000" cy="388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1" marL="203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if (condition1) 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203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20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   actions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20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20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elseif (condition2)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20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20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   actions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20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20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elseif (condition3)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20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20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   actions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20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20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else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20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20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   actions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20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}   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20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337584e3a09_0_67"/>
          <p:cNvSpPr txBox="1"/>
          <p:nvPr/>
        </p:nvSpPr>
        <p:spPr>
          <a:xfrm>
            <a:off x="238425" y="608050"/>
            <a:ext cx="6139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important to make your code readable and maintainable. 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g337584e3a09_0_67"/>
          <p:cNvSpPr/>
          <p:nvPr/>
        </p:nvSpPr>
        <p:spPr>
          <a:xfrm>
            <a:off x="94602" y="1374450"/>
            <a:ext cx="591600" cy="2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g337584e3a09_0_67"/>
          <p:cNvSpPr/>
          <p:nvPr/>
        </p:nvSpPr>
        <p:spPr>
          <a:xfrm>
            <a:off x="75849" y="2397650"/>
            <a:ext cx="629100" cy="2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g337584e3a09_0_67"/>
          <p:cNvSpPr/>
          <p:nvPr/>
        </p:nvSpPr>
        <p:spPr>
          <a:xfrm>
            <a:off x="153524" y="3293775"/>
            <a:ext cx="629100" cy="2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g337584e3a09_0_67"/>
          <p:cNvSpPr/>
          <p:nvPr/>
        </p:nvSpPr>
        <p:spPr>
          <a:xfrm>
            <a:off x="6507092" y="877204"/>
            <a:ext cx="744000" cy="2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g337584e3a09_0_67"/>
          <p:cNvSpPr/>
          <p:nvPr/>
        </p:nvSpPr>
        <p:spPr>
          <a:xfrm>
            <a:off x="6609116" y="1809196"/>
            <a:ext cx="744000" cy="2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g337584e3a09_0_67"/>
          <p:cNvSpPr/>
          <p:nvPr/>
        </p:nvSpPr>
        <p:spPr>
          <a:xfrm>
            <a:off x="6609116" y="2741197"/>
            <a:ext cx="744000" cy="2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g337584e3a09_0_67"/>
          <p:cNvSpPr/>
          <p:nvPr/>
        </p:nvSpPr>
        <p:spPr>
          <a:xfrm>
            <a:off x="6684667" y="3734264"/>
            <a:ext cx="744000" cy="2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5E38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g337584e3a09_0_67"/>
          <p:cNvSpPr txBox="1"/>
          <p:nvPr/>
        </p:nvSpPr>
        <p:spPr>
          <a:xfrm>
            <a:off x="2037025" y="1032800"/>
            <a:ext cx="447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Curly braces may be omitted if there is only one statement in the "then” part or "else" part BUT </a:t>
            </a:r>
            <a:r>
              <a:rPr b="1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curly braces, it helps make the code easier to modify, less error prone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 the body statements for if-statements to increase readability (in code and pseudocode)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337584e3a09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463" y="2838650"/>
            <a:ext cx="2524375" cy="15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37584e3a09_0_67"/>
          <p:cNvSpPr txBox="1"/>
          <p:nvPr/>
        </p:nvSpPr>
        <p:spPr>
          <a:xfrm>
            <a:off x="411200" y="4389750"/>
            <a:ext cx="77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ternary operator (? :) to perform the task of if...else statement. It is a shorthand way to check the condition. In order to make our code readable we will not be using this in our class.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337584e3a09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75" y="3190425"/>
            <a:ext cx="3997725" cy="19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337584e3a09_0_85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Open Sans"/>
              <a:buNone/>
            </a:pPr>
            <a:r>
              <a:rPr lang="en"/>
              <a:t>Switch Statement for Constant Expression</a:t>
            </a:r>
            <a:endParaRPr/>
          </a:p>
        </p:txBody>
      </p:sp>
      <p:sp>
        <p:nvSpPr>
          <p:cNvPr id="183" name="Google Shape;183;g337584e3a09_0_85"/>
          <p:cNvSpPr txBox="1"/>
          <p:nvPr>
            <p:ph idx="1" type="body"/>
          </p:nvPr>
        </p:nvSpPr>
        <p:spPr>
          <a:xfrm>
            <a:off x="232025" y="648675"/>
            <a:ext cx="58896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switch statement lets the value of a variable or expression determine to where the program will branch.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The switch "test</a:t>
            </a:r>
            <a:r>
              <a:rPr lang="en"/>
              <a:t>E</a:t>
            </a:r>
            <a:r>
              <a:rPr lang="en" sz="1500">
                <a:solidFill>
                  <a:schemeClr val="dk1"/>
                </a:solidFill>
              </a:rPr>
              <a:t>xpression" is evaluated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If one of the case "values" matches the value of the switch "expression"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The statements for that case are executed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</a:rPr>
              <a:t>Execution stops when a </a:t>
            </a:r>
            <a:r>
              <a:rPr b="1" lang="en" sz="1500">
                <a:solidFill>
                  <a:schemeClr val="dk1"/>
                </a:solidFill>
              </a:rPr>
              <a:t>break </a:t>
            </a:r>
            <a:r>
              <a:rPr lang="en" sz="1500">
                <a:solidFill>
                  <a:schemeClr val="dk1"/>
                </a:solidFill>
              </a:rPr>
              <a:t>statement is reached or the end of the switch statement is reached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</a:rPr>
              <a:t>If no case "values" match the value of the switch "expression"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chemeClr val="dk1"/>
                </a:solidFill>
              </a:rPr>
              <a:t>a default case is executed if it exists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184" name="Google Shape;184;g337584e3a09_0_85"/>
          <p:cNvPicPr preferRelativeResize="0"/>
          <p:nvPr/>
        </p:nvPicPr>
        <p:blipFill rotWithShape="1">
          <a:blip r:embed="rId4">
            <a:alphaModFix/>
          </a:blip>
          <a:srcRect b="0" l="11378" r="0" t="0"/>
          <a:stretch/>
        </p:blipFill>
        <p:spPr>
          <a:xfrm>
            <a:off x="6049250" y="1096525"/>
            <a:ext cx="3000001" cy="39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37584e3a09_0_85"/>
          <p:cNvSpPr txBox="1"/>
          <p:nvPr/>
        </p:nvSpPr>
        <p:spPr>
          <a:xfrm>
            <a:off x="6409850" y="791300"/>
            <a:ext cx="2639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37584e3a09_0_85"/>
          <p:cNvSpPr txBox="1"/>
          <p:nvPr/>
        </p:nvSpPr>
        <p:spPr>
          <a:xfrm>
            <a:off x="4451100" y="3638925"/>
            <a:ext cx="1855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Reserved words: 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7584e3a09_0_94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Break and default</a:t>
            </a:r>
            <a:endParaRPr/>
          </a:p>
        </p:txBody>
      </p:sp>
      <p:sp>
        <p:nvSpPr>
          <p:cNvPr id="192" name="Google Shape;192;g337584e3a09_0_94"/>
          <p:cNvSpPr txBox="1"/>
          <p:nvPr/>
        </p:nvSpPr>
        <p:spPr>
          <a:xfrm>
            <a:off x="3970225" y="0"/>
            <a:ext cx="5274000" cy="51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 int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numDay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=6;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switch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(numDay)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case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:{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System.out.println("Yeah! we have Java class on Monday.");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break;</a:t>
            </a:r>
            <a:endParaRPr b="0" i="0" sz="10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}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case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:{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System.out.println("Its Tuesday and one more day until Java class again.");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break;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}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case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:{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System.out.println("Its Wednesday and time for Java.");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break;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}    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case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:{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System.out.println("Its Thursday and I miss Java class.");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break;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}    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case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:{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System.out.println("TGIF, but I will work on some Java.");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break;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}      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case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case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1C232"/>
                </a:highlight>
                <a:latin typeface="Arial"/>
                <a:ea typeface="Arial"/>
                <a:cs typeface="Arial"/>
                <a:sym typeface="Arial"/>
              </a:rPr>
              <a:t> 7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:{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System.out.println("Hurray, Its the weekend! Write Java code.");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break;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}        	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default :{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System.out.println("Wrong entry!");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}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}//end switch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37584e3a09_0_94"/>
          <p:cNvSpPr txBox="1"/>
          <p:nvPr/>
        </p:nvSpPr>
        <p:spPr>
          <a:xfrm>
            <a:off x="130600" y="651425"/>
            <a:ext cx="4067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statement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a case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at end of each case to terminate the case and go to the end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case that was entered does not contain a break - the code continues to next case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the code "falls through" to next case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Above example can be written 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Only use breaks in switch statement </a:t>
            </a:r>
            <a:endParaRPr b="0" i="0" sz="1400" u="none" cap="none" strike="noStrike">
              <a:solidFill>
                <a:schemeClr val="dk1"/>
              </a:solidFill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37584e3a09_0_94"/>
          <p:cNvSpPr/>
          <p:nvPr/>
        </p:nvSpPr>
        <p:spPr>
          <a:xfrm>
            <a:off x="5344975" y="1422150"/>
            <a:ext cx="3899100" cy="391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would happen if this break was removed?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37584e3a09_0_94"/>
          <p:cNvSpPr txBox="1"/>
          <p:nvPr/>
        </p:nvSpPr>
        <p:spPr>
          <a:xfrm>
            <a:off x="130600" y="3460625"/>
            <a:ext cx="361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"The "default" statement: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optional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perform some action if none of the cases match the switch expression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337584e3a09_0_94"/>
          <p:cNvSpPr/>
          <p:nvPr/>
        </p:nvSpPr>
        <p:spPr>
          <a:xfrm>
            <a:off x="5499025" y="3460625"/>
            <a:ext cx="3443400" cy="391200"/>
          </a:xfrm>
          <a:prstGeom prst="leftArrowCallout">
            <a:avLst>
              <a:gd fmla="val 25000" name="adj1"/>
              <a:gd fmla="val 25000" name="adj2"/>
              <a:gd fmla="val 25000" name="adj3"/>
              <a:gd fmla="val 86324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falls through and runs same code as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37584e3a09_0_94"/>
          <p:cNvSpPr/>
          <p:nvPr/>
        </p:nvSpPr>
        <p:spPr>
          <a:xfrm>
            <a:off x="5700600" y="4122650"/>
            <a:ext cx="3443400" cy="391200"/>
          </a:xfrm>
          <a:prstGeom prst="leftArrowCallout">
            <a:avLst>
              <a:gd fmla="val 25000" name="adj1"/>
              <a:gd fmla="val 25000" name="adj2"/>
              <a:gd fmla="val 25000" name="adj3"/>
              <a:gd fmla="val 86324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if no other case above matches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7584e3a09_0_104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Example switch</a:t>
            </a:r>
            <a:endParaRPr/>
          </a:p>
        </p:txBody>
      </p:sp>
      <p:sp>
        <p:nvSpPr>
          <p:cNvPr id="203" name="Google Shape;203;g337584e3a09_0_104"/>
          <p:cNvSpPr txBox="1"/>
          <p:nvPr/>
        </p:nvSpPr>
        <p:spPr>
          <a:xfrm>
            <a:off x="4112425" y="0"/>
            <a:ext cx="49689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switch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(numDay)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case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:{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System.out.println("Yeah! we have Java class on Monday.");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break;</a:t>
            </a:r>
            <a:endParaRPr b="0" i="0" sz="10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}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case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:{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System.out.println("It's Tuesday. 1 more day until Java class again.");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break;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}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case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:{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System.out.println("Its Wednesday and time for Java.");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break;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}    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case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:{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System.out.println("It's Thursday and I miss Java class.");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break;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}    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case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:{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System.out.println("TGIF, but I will work on some Java.");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break;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}      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case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case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1C232"/>
                </a:highlight>
                <a:latin typeface="Arial"/>
                <a:ea typeface="Arial"/>
                <a:cs typeface="Arial"/>
                <a:sym typeface="Arial"/>
              </a:rPr>
              <a:t> 7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:{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System.out.println("Hurray, Its the weekend! Write Java code.");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break;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}        	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default :{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System.out.println("Wrong entry!");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}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}//end switch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337584e3a09_0_104"/>
          <p:cNvSpPr txBox="1"/>
          <p:nvPr/>
        </p:nvSpPr>
        <p:spPr>
          <a:xfrm>
            <a:off x="142450" y="723625"/>
            <a:ext cx="38988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switch-expression must always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enclosed in parentheses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yield a value of char, byte, short, or int type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case value must be same data type as switch expression.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7584e3a09_0_110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Rules: switch and case</a:t>
            </a:r>
            <a:endParaRPr/>
          </a:p>
        </p:txBody>
      </p:sp>
      <p:sp>
        <p:nvSpPr>
          <p:cNvPr id="210" name="Google Shape;210;g337584e3a09_0_110"/>
          <p:cNvSpPr txBox="1"/>
          <p:nvPr>
            <p:ph idx="1" type="body"/>
          </p:nvPr>
        </p:nvSpPr>
        <p:spPr>
          <a:xfrm>
            <a:off x="23205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switch "expression"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must always be in parentheses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must evaluate to a value of type char, String, byte short, int, long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case values - "value1", "value2", etc.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Are constants expressions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Cannot contain variables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1" name="Google Shape;211;g337584e3a09_0_110"/>
          <p:cNvSpPr txBox="1"/>
          <p:nvPr/>
        </p:nvSpPr>
        <p:spPr>
          <a:xfrm>
            <a:off x="1204575" y="3225600"/>
            <a:ext cx="6510600" cy="911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(x &gt; 1)  //Not allowed - evaluates to a boolean value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(x == 2) // Not allowed - another boolean expression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(x+1): System.out.println("....");	// not valid  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337584e3a09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01300" y="3225602"/>
            <a:ext cx="490150" cy="75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7584e3a09_0_117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Explore Code</a:t>
            </a:r>
            <a:endParaRPr/>
          </a:p>
        </p:txBody>
      </p:sp>
      <p:sp>
        <p:nvSpPr>
          <p:cNvPr id="218" name="Google Shape;218;g337584e3a09_0_117"/>
          <p:cNvSpPr txBox="1"/>
          <p:nvPr/>
        </p:nvSpPr>
        <p:spPr>
          <a:xfrm>
            <a:off x="156125" y="628375"/>
            <a:ext cx="4996200" cy="28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choice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{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System.</a:t>
            </a:r>
            <a:r>
              <a:rPr b="1" i="1" lang="en" sz="11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en" sz="11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"You entered A."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System.</a:t>
            </a:r>
            <a:r>
              <a:rPr b="1" i="1" lang="en" sz="11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en" sz="11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"You entered B."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System.</a:t>
            </a:r>
            <a:r>
              <a:rPr b="1" i="1" lang="en" sz="11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en" sz="11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"You entered C."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System.</a:t>
            </a:r>
            <a:r>
              <a:rPr b="1" i="1" lang="en" sz="11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en" sz="11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"That's not A, B, or C!"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}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37584e3a09_0_117"/>
          <p:cNvSpPr txBox="1"/>
          <p:nvPr>
            <p:ph idx="1" type="body"/>
          </p:nvPr>
        </p:nvSpPr>
        <p:spPr>
          <a:xfrm>
            <a:off x="4170525" y="1127625"/>
            <a:ext cx="4746000" cy="2112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400"/>
              <a:t>After class import and explore 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SwitchDemo.java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a case so that a D or F prints out you must retake the class.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Then update the default case to print out “That is not an A, B, C, D, or F!”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7584e3a09_0_123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Open Sans"/>
              <a:buNone/>
            </a:pPr>
            <a:r>
              <a:rPr lang="en"/>
              <a:t>If or Switch</a:t>
            </a:r>
            <a:endParaRPr/>
          </a:p>
        </p:txBody>
      </p:sp>
      <p:sp>
        <p:nvSpPr>
          <p:cNvPr id="225" name="Google Shape;225;g337584e3a09_0_123"/>
          <p:cNvSpPr txBox="1"/>
          <p:nvPr>
            <p:ph idx="1" type="body"/>
          </p:nvPr>
        </p:nvSpPr>
        <p:spPr>
          <a:xfrm>
            <a:off x="232025" y="786975"/>
            <a:ext cx="341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600"/>
              <a:t>Use an If statement when need to test for boolean conditions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  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26" name="Google Shape;226;g337584e3a09_0_123"/>
          <p:cNvPicPr preferRelativeResize="0"/>
          <p:nvPr/>
        </p:nvPicPr>
        <p:blipFill rotWithShape="1">
          <a:blip r:embed="rId3">
            <a:alphaModFix/>
          </a:blip>
          <a:srcRect b="0" l="8583" r="0" t="0"/>
          <a:stretch/>
        </p:blipFill>
        <p:spPr>
          <a:xfrm>
            <a:off x="3908274" y="1972300"/>
            <a:ext cx="5076301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337584e3a09_0_123"/>
          <p:cNvPicPr preferRelativeResize="0"/>
          <p:nvPr/>
        </p:nvPicPr>
        <p:blipFill rotWithShape="1">
          <a:blip r:embed="rId4">
            <a:alphaModFix/>
          </a:blip>
          <a:srcRect b="0" l="0" r="46658" t="0"/>
          <a:stretch/>
        </p:blipFill>
        <p:spPr>
          <a:xfrm>
            <a:off x="320725" y="1800875"/>
            <a:ext cx="2882774" cy="29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337584e3a09_0_123"/>
          <p:cNvSpPr txBox="1"/>
          <p:nvPr/>
        </p:nvSpPr>
        <p:spPr>
          <a:xfrm>
            <a:off x="4129625" y="775425"/>
            <a:ext cx="42174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Switch statement in situations where matching a constant value of type char or int.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7584e3a09_0_131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Display Month Text</a:t>
            </a:r>
            <a:endParaRPr/>
          </a:p>
        </p:txBody>
      </p:sp>
      <p:sp>
        <p:nvSpPr>
          <p:cNvPr id="234" name="Google Shape;234;g337584e3a09_0_131"/>
          <p:cNvSpPr txBox="1"/>
          <p:nvPr>
            <p:ph idx="1" type="body"/>
          </p:nvPr>
        </p:nvSpPr>
        <p:spPr>
          <a:xfrm>
            <a:off x="232050" y="863550"/>
            <a:ext cx="8520600" cy="341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Add code to display the word for the month that was randomly selected where 1 is January, 2 is February, 3 is March and 4 is April. You can stop at April.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5" name="Google Shape;235;g337584e3a09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04175"/>
            <a:ext cx="8611326" cy="18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337584e3a09_0_131"/>
          <p:cNvSpPr/>
          <p:nvPr/>
        </p:nvSpPr>
        <p:spPr>
          <a:xfrm>
            <a:off x="5842150" y="1354450"/>
            <a:ext cx="2910600" cy="1371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Practice by adding a case statement to print out the month for that integer as a String.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232050" y="593625"/>
            <a:ext cx="8692500" cy="4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Quiz 01 Results will be posted this weekend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Goals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Understand, Analyze and Apply Object Oriented Programming Fundamentals and Conditional Statements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Library Packages, Classes and Methods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String and Character Classa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characters and 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Switch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624" y="2891150"/>
            <a:ext cx="2021477" cy="202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51f219d23_0_6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Reading Characters from Keyboard</a:t>
            </a:r>
            <a:endParaRPr sz="2520"/>
          </a:p>
        </p:txBody>
      </p:sp>
      <p:sp>
        <p:nvSpPr>
          <p:cNvPr id="242" name="Google Shape;242;g3351f219d23_0_6"/>
          <p:cNvSpPr txBox="1"/>
          <p:nvPr>
            <p:ph idx="1" type="body"/>
          </p:nvPr>
        </p:nvSpPr>
        <p:spPr>
          <a:xfrm>
            <a:off x="23205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Note: the Scanner DOES NOT have a nextChar() method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Two methods are needed to read a character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use the Scanner's  - next() method to read the string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Then use String's - charAt() method to read a character</a:t>
            </a:r>
            <a:endParaRPr sz="1600"/>
          </a:p>
        </p:txBody>
      </p:sp>
      <p:pic>
        <p:nvPicPr>
          <p:cNvPr id="243" name="Google Shape;243;g3351f219d23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50" y="2630050"/>
            <a:ext cx="5615350" cy="21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3351f219d23_0_6"/>
          <p:cNvSpPr/>
          <p:nvPr/>
        </p:nvSpPr>
        <p:spPr>
          <a:xfrm>
            <a:off x="5482625" y="4278025"/>
            <a:ext cx="1792800" cy="62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in your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3351f219d23_0_6"/>
          <p:cNvSpPr txBox="1"/>
          <p:nvPr/>
        </p:nvSpPr>
        <p:spPr>
          <a:xfrm>
            <a:off x="6227175" y="3109325"/>
            <a:ext cx="23520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Can do in two steps or in one step</a:t>
            </a:r>
            <a:endParaRPr b="0" i="0" sz="16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51f219d23_0_14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lang="en"/>
              <a:t>Comparing and Testing Characters</a:t>
            </a:r>
            <a:endParaRPr/>
          </a:p>
        </p:txBody>
      </p:sp>
      <p:sp>
        <p:nvSpPr>
          <p:cNvPr id="251" name="Google Shape;251;g3351f219d23_0_14"/>
          <p:cNvSpPr txBox="1"/>
          <p:nvPr>
            <p:ph idx="1" type="body"/>
          </p:nvPr>
        </p:nvSpPr>
        <p:spPr>
          <a:xfrm>
            <a:off x="23205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relational operators to compare two characters just like you do for numbers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Unicode ACII decimal value  is what is used in the comparison</a:t>
            </a:r>
            <a:endParaRPr/>
          </a:p>
        </p:txBody>
      </p:sp>
      <p:pic>
        <p:nvPicPr>
          <p:cNvPr id="252" name="Google Shape;252;g3351f219d23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50" y="1728400"/>
            <a:ext cx="8668899" cy="19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3351f219d23_0_14"/>
          <p:cNvSpPr/>
          <p:nvPr/>
        </p:nvSpPr>
        <p:spPr>
          <a:xfrm>
            <a:off x="6679975" y="3687925"/>
            <a:ext cx="2088000" cy="6918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Prints ascii decimal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3351f219d23_0_14"/>
          <p:cNvSpPr/>
          <p:nvPr/>
        </p:nvSpPr>
        <p:spPr>
          <a:xfrm>
            <a:off x="3076050" y="3687925"/>
            <a:ext cx="2991900" cy="1105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could you print char that was inputted? What is the format specifier for a char?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"/>
          <p:cNvSpPr txBox="1"/>
          <p:nvPr>
            <p:ph type="title"/>
          </p:nvPr>
        </p:nvSpPr>
        <p:spPr>
          <a:xfrm>
            <a:off x="311700" y="86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2200"/>
              <a:t>Character Class</a:t>
            </a:r>
            <a:endParaRPr sz="2200"/>
          </a:p>
        </p:txBody>
      </p:sp>
      <p:sp>
        <p:nvSpPr>
          <p:cNvPr id="260" name="Google Shape;260;p3"/>
          <p:cNvSpPr txBox="1"/>
          <p:nvPr>
            <p:ph idx="1" type="body"/>
          </p:nvPr>
        </p:nvSpPr>
        <p:spPr>
          <a:xfrm>
            <a:off x="311700" y="548675"/>
            <a:ext cx="8733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the static methods in to test characters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Contains a bunch of methods that do tests on characters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Like the Math class - you don't create an object of this class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Explore these methods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Character.isDigit(someChar)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Character.isLetter(someChar)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Character.isLetterOrDigit(someChar)	// True if someChar is letter or digit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Character.isLowerCase(someChar);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Character.isUpperCase(someChar);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Explore these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Character.toLowerCase(someChar);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Character.toUpperCase(someChar);</a:t>
            </a:r>
            <a:endParaRPr/>
          </a:p>
        </p:txBody>
      </p:sp>
      <p:sp>
        <p:nvSpPr>
          <p:cNvPr id="261" name="Google Shape;261;p3"/>
          <p:cNvSpPr/>
          <p:nvPr/>
        </p:nvSpPr>
        <p:spPr>
          <a:xfrm>
            <a:off x="6108300" y="1256550"/>
            <a:ext cx="2936400" cy="827700"/>
          </a:xfrm>
          <a:prstGeom prst="cloudCallout">
            <a:avLst>
              <a:gd fmla="val -74680" name="adj1"/>
              <a:gd fmla="val 18902" name="adj2"/>
            </a:avLst>
          </a:prstGeom>
          <a:solidFill>
            <a:srgbClr val="FFF2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the methods return?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"/>
          <p:cNvSpPr/>
          <p:nvPr/>
        </p:nvSpPr>
        <p:spPr>
          <a:xfrm>
            <a:off x="5313350" y="2577688"/>
            <a:ext cx="2936400" cy="827700"/>
          </a:xfrm>
          <a:prstGeom prst="cloudCallout">
            <a:avLst>
              <a:gd fmla="val -74680" name="adj1"/>
              <a:gd fmla="val 18902" name="adj2"/>
            </a:avLst>
          </a:prstGeom>
          <a:solidFill>
            <a:srgbClr val="FFF2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the methods return?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"/>
          <p:cNvSpPr txBox="1"/>
          <p:nvPr/>
        </p:nvSpPr>
        <p:spPr>
          <a:xfrm>
            <a:off x="592525" y="4283325"/>
            <a:ext cx="3729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the following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5259" y="3898850"/>
            <a:ext cx="5857640" cy="11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/>
          <p:nvPr/>
        </p:nvSpPr>
        <p:spPr>
          <a:xfrm>
            <a:off x="652700" y="2939800"/>
            <a:ext cx="1674300" cy="1554000"/>
          </a:xfrm>
          <a:prstGeom prst="upArrowCallout">
            <a:avLst>
              <a:gd fmla="val 10962" name="adj1"/>
              <a:gd fmla="val 17095" name="adj2"/>
              <a:gd fmla="val 13549" name="adj3"/>
              <a:gd fmla="val 49675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boolean and if runs based on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Is char numeric</a:t>
            </a:r>
            <a:endParaRPr/>
          </a:p>
        </p:txBody>
      </p:sp>
      <p:sp>
        <p:nvSpPr>
          <p:cNvPr id="271" name="Google Shape;271;p4"/>
          <p:cNvSpPr txBox="1"/>
          <p:nvPr>
            <p:ph idx="1" type="body"/>
          </p:nvPr>
        </p:nvSpPr>
        <p:spPr>
          <a:xfrm>
            <a:off x="23205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We can</a:t>
            </a:r>
            <a:r>
              <a:rPr lang="en" sz="1400"/>
              <a:t> check if a char is numeric, uppercase or lowercase.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ASCII table</a:t>
            </a:r>
            <a:r>
              <a:rPr lang="en" sz="1400"/>
              <a:t> </a:t>
            </a:r>
            <a:endParaRPr sz="1400"/>
          </a:p>
          <a:p>
            <a:pPr indent="0" lvl="0" marL="25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</a:rPr>
              <a:t>if</a:t>
            </a:r>
            <a:r>
              <a:rPr lang="en" sz="1400">
                <a:highlight>
                  <a:srgbClr val="FFFFFF"/>
                </a:highlight>
              </a:rPr>
              <a:t> ((</a:t>
            </a:r>
            <a:r>
              <a:rPr lang="en" sz="1400">
                <a:solidFill>
                  <a:srgbClr val="6A3E3E"/>
                </a:solidFill>
                <a:highlight>
                  <a:srgbClr val="FFFFFF"/>
                </a:highlight>
              </a:rPr>
              <a:t>someChar</a:t>
            </a:r>
            <a:r>
              <a:rPr lang="en" sz="1400">
                <a:highlight>
                  <a:srgbClr val="FFFFFF"/>
                </a:highlight>
              </a:rPr>
              <a:t> &gt;=</a:t>
            </a:r>
            <a:r>
              <a:rPr lang="en" sz="1400">
                <a:solidFill>
                  <a:srgbClr val="2A00FF"/>
                </a:solidFill>
                <a:highlight>
                  <a:srgbClr val="FFFFFF"/>
                </a:highlight>
              </a:rPr>
              <a:t>'1'</a:t>
            </a:r>
            <a:r>
              <a:rPr lang="en" sz="1400">
                <a:highlight>
                  <a:srgbClr val="FFFFFF"/>
                </a:highlight>
              </a:rPr>
              <a:t>) &amp;&amp; (</a:t>
            </a:r>
            <a:r>
              <a:rPr lang="en" sz="1400">
                <a:solidFill>
                  <a:srgbClr val="6A3E3E"/>
                </a:solidFill>
                <a:highlight>
                  <a:srgbClr val="FFFFFF"/>
                </a:highlight>
              </a:rPr>
              <a:t>someChar</a:t>
            </a:r>
            <a:r>
              <a:rPr lang="en" sz="1400">
                <a:highlight>
                  <a:srgbClr val="FFFFFF"/>
                </a:highlight>
              </a:rPr>
              <a:t> &lt;=</a:t>
            </a:r>
            <a:r>
              <a:rPr lang="en" sz="1400">
                <a:solidFill>
                  <a:srgbClr val="2A00FF"/>
                </a:solidFill>
                <a:highlight>
                  <a:srgbClr val="FFFFFF"/>
                </a:highlight>
              </a:rPr>
              <a:t>'9'</a:t>
            </a:r>
            <a:r>
              <a:rPr lang="en" sz="1400">
                <a:highlight>
                  <a:srgbClr val="FFFFFF"/>
                </a:highlight>
              </a:rPr>
              <a:t>))</a:t>
            </a:r>
            <a:endParaRPr sz="1400"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highlight>
                  <a:srgbClr val="FFFFFF"/>
                </a:highlight>
              </a:rPr>
              <a:t>{</a:t>
            </a:r>
            <a:endParaRPr sz="1400"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highlight>
                  <a:srgbClr val="FFFFFF"/>
                </a:highlight>
              </a:rPr>
              <a:t>	System.</a:t>
            </a:r>
            <a:r>
              <a:rPr b="1" i="1" lang="en" sz="1400">
                <a:solidFill>
                  <a:srgbClr val="0000C0"/>
                </a:solidFill>
                <a:highlight>
                  <a:srgbClr val="FFFFFF"/>
                </a:highlight>
              </a:rPr>
              <a:t>out</a:t>
            </a:r>
            <a:r>
              <a:rPr lang="en" sz="1400">
                <a:highlight>
                  <a:srgbClr val="FFFFFF"/>
                </a:highlight>
              </a:rPr>
              <a:t>.</a:t>
            </a:r>
            <a:r>
              <a:rPr lang="en" sz="1400">
                <a:highlight>
                  <a:srgbClr val="D4D4D4"/>
                </a:highlight>
              </a:rPr>
              <a:t>printf</a:t>
            </a:r>
            <a:r>
              <a:rPr lang="en" sz="1400">
                <a:highlight>
                  <a:srgbClr val="FFFFFF"/>
                </a:highlight>
              </a:rPr>
              <a:t> (</a:t>
            </a:r>
            <a:r>
              <a:rPr lang="en" sz="1400">
                <a:solidFill>
                  <a:srgbClr val="2A00FF"/>
                </a:solidFill>
                <a:highlight>
                  <a:srgbClr val="FFFFFF"/>
                </a:highlight>
              </a:rPr>
              <a:t>"A lowercase letter was entered with ascii value %d \n"</a:t>
            </a:r>
            <a:r>
              <a:rPr lang="en" sz="1400">
                <a:highlight>
                  <a:srgbClr val="FFFFFF"/>
                </a:highlight>
              </a:rPr>
              <a:t>, (</a:t>
            </a: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</a:rPr>
              <a:t>int</a:t>
            </a:r>
            <a:r>
              <a:rPr lang="en" sz="1400">
                <a:highlight>
                  <a:srgbClr val="FFFFFF"/>
                </a:highlight>
              </a:rPr>
              <a:t>) </a:t>
            </a:r>
            <a:r>
              <a:rPr lang="en" sz="1400">
                <a:solidFill>
                  <a:srgbClr val="6A3E3E"/>
                </a:solidFill>
                <a:highlight>
                  <a:srgbClr val="FFFFFF"/>
                </a:highlight>
              </a:rPr>
              <a:t>someChar</a:t>
            </a:r>
            <a:r>
              <a:rPr lang="en" sz="1400">
                <a:highlight>
                  <a:srgbClr val="FFFFFF"/>
                </a:highlight>
              </a:rPr>
              <a:t>);</a:t>
            </a:r>
            <a:endParaRPr sz="1400"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highlight>
                  <a:srgbClr val="FFFFFF"/>
                </a:highlight>
              </a:rPr>
              <a:t>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The Character class method will return true or false if you use their method isDigit.</a:t>
            </a:r>
            <a:endParaRPr sz="1400"/>
          </a:p>
          <a:p>
            <a:pPr indent="0" lvl="0" marL="25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</a:rPr>
              <a:t>if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((Character.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</a:rPr>
              <a:t>isDigit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6A3E3E"/>
                </a:solidFill>
                <a:highlight>
                  <a:srgbClr val="FFFFFF"/>
                </a:highlight>
              </a:rPr>
              <a:t>someChar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)))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System.</a:t>
            </a:r>
            <a:r>
              <a:rPr b="1" i="1" lang="en" sz="1400">
                <a:solidFill>
                  <a:srgbClr val="0000C0"/>
                </a:solidFill>
                <a:highlight>
                  <a:srgbClr val="FFFFFF"/>
                </a:highlight>
              </a:rPr>
              <a:t>out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.printf (</a:t>
            </a:r>
            <a:r>
              <a:rPr lang="en" sz="1400">
                <a:solidFill>
                  <a:srgbClr val="2A00FF"/>
                </a:solidFill>
                <a:highlight>
                  <a:srgbClr val="FFFFFF"/>
                </a:highlight>
              </a:rPr>
              <a:t>"You have entered a number with ascii value %d \n"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, (</a:t>
            </a: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</a:rPr>
              <a:t>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) </a:t>
            </a:r>
            <a:r>
              <a:rPr lang="en" sz="1400">
                <a:solidFill>
                  <a:srgbClr val="6A3E3E"/>
                </a:solidFill>
                <a:highlight>
                  <a:srgbClr val="FFFFFF"/>
                </a:highlight>
              </a:rPr>
              <a:t>someChar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Strings and chars</a:t>
            </a:r>
            <a:endParaRPr/>
          </a:p>
        </p:txBody>
      </p:sp>
      <p:sp>
        <p:nvSpPr>
          <p:cNvPr id="277" name="Google Shape;277;p5"/>
          <p:cNvSpPr txBox="1"/>
          <p:nvPr/>
        </p:nvSpPr>
        <p:spPr>
          <a:xfrm>
            <a:off x="238800" y="793950"/>
            <a:ext cx="8593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((Character.</a:t>
            </a:r>
            <a:r>
              <a:rPr b="0" i="1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isDigit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2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someChar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System.</a:t>
            </a:r>
            <a:r>
              <a:rPr b="1" i="1" lang="en" sz="12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.printf (</a:t>
            </a:r>
            <a:r>
              <a:rPr b="0" i="0" lang="en" sz="12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"You have entered a number with ascii value %d \n"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(</a:t>
            </a: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" sz="12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someChar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2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someChar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b="0" i="0" lang="en" sz="12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'5'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System.</a:t>
            </a:r>
            <a:r>
              <a:rPr b="1" i="1" lang="en" sz="12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.printf (</a:t>
            </a:r>
            <a:r>
              <a:rPr b="0" i="0" lang="en" sz="12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"chars are the same"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 txBox="1"/>
          <p:nvPr>
            <p:ph idx="1" type="body"/>
          </p:nvPr>
        </p:nvSpPr>
        <p:spPr>
          <a:xfrm>
            <a:off x="171900" y="3241250"/>
            <a:ext cx="8660400" cy="626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400"/>
              <a:t>Explore Strings and chars. What is the difference in the data type? What does a char hold? What can a String hold? What are the naming conventions of the data types? Put discoveries in the chat.</a:t>
            </a:r>
            <a:endParaRPr sz="1400"/>
          </a:p>
        </p:txBody>
      </p:sp>
      <p:sp>
        <p:nvSpPr>
          <p:cNvPr id="279" name="Google Shape;279;p5"/>
          <p:cNvSpPr/>
          <p:nvPr/>
        </p:nvSpPr>
        <p:spPr>
          <a:xfrm>
            <a:off x="1855825" y="1626350"/>
            <a:ext cx="4401600" cy="521400"/>
          </a:xfrm>
          <a:prstGeom prst="leftArrowCallout">
            <a:avLst>
              <a:gd fmla="val 25000" name="adj1"/>
              <a:gd fmla="val 25000" name="adj2"/>
              <a:gd fmla="val 25000" name="adj3"/>
              <a:gd fmla="val 89749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adding this code set breakpoint at this line and run the debugger and enter 5 for the char.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"/>
          <p:cNvSpPr/>
          <p:nvPr/>
        </p:nvSpPr>
        <p:spPr>
          <a:xfrm>
            <a:off x="6478800" y="2075550"/>
            <a:ext cx="2665200" cy="992400"/>
          </a:xfrm>
          <a:prstGeom prst="wedgeEllipseCallout">
            <a:avLst>
              <a:gd fmla="val -70924" name="adj1"/>
              <a:gd fmla="val -2171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next two slides on how to use the debugger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Comparing Strings</a:t>
            </a:r>
            <a:endParaRPr/>
          </a:p>
        </p:txBody>
      </p:sp>
      <p:sp>
        <p:nvSpPr>
          <p:cNvPr id="286" name="Google Shape;286;p8"/>
          <p:cNvSpPr txBox="1"/>
          <p:nvPr>
            <p:ph idx="1" type="body"/>
          </p:nvPr>
        </p:nvSpPr>
        <p:spPr>
          <a:xfrm>
            <a:off x="191950" y="632950"/>
            <a:ext cx="85206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You would think using the equality operator (==) with strings is how you compare two strings but if you use the equality operator to compare two strings, it is not doing what you think all the time.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Instead use methods to compare strings: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287" name="Google Shape;287;p8"/>
          <p:cNvSpPr/>
          <p:nvPr/>
        </p:nvSpPr>
        <p:spPr>
          <a:xfrm>
            <a:off x="4762500" y="1462825"/>
            <a:ext cx="3641700" cy="804000"/>
          </a:xfrm>
          <a:prstGeom prst="cloudCallout">
            <a:avLst>
              <a:gd fmla="val -34966" name="adj1"/>
              <a:gd fmla="val -5482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why can we compare chars? ‘a’==’a’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52" y="2621875"/>
            <a:ext cx="8096248" cy="22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Examples equals and equalsIgnoreCase</a:t>
            </a:r>
            <a:endParaRPr/>
          </a:p>
        </p:txBody>
      </p:sp>
      <p:pic>
        <p:nvPicPr>
          <p:cNvPr id="294" name="Google Shape;294;p9"/>
          <p:cNvPicPr preferRelativeResize="0"/>
          <p:nvPr/>
        </p:nvPicPr>
        <p:blipFill rotWithShape="1">
          <a:blip r:embed="rId3">
            <a:alphaModFix/>
          </a:blip>
          <a:srcRect b="0" l="0" r="28800" t="0"/>
          <a:stretch/>
        </p:blipFill>
        <p:spPr>
          <a:xfrm>
            <a:off x="311700" y="909150"/>
            <a:ext cx="4654451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9"/>
          <p:cNvPicPr preferRelativeResize="0"/>
          <p:nvPr/>
        </p:nvPicPr>
        <p:blipFill rotWithShape="1">
          <a:blip r:embed="rId4">
            <a:alphaModFix/>
          </a:blip>
          <a:srcRect b="0" l="0" r="25256" t="0"/>
          <a:stretch/>
        </p:blipFill>
        <p:spPr>
          <a:xfrm>
            <a:off x="349800" y="2611000"/>
            <a:ext cx="4829175" cy="12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9"/>
          <p:cNvSpPr/>
          <p:nvPr/>
        </p:nvSpPr>
        <p:spPr>
          <a:xfrm>
            <a:off x="5353200" y="528775"/>
            <a:ext cx="2636700" cy="804000"/>
          </a:xfrm>
          <a:prstGeom prst="cloudCallout">
            <a:avLst>
              <a:gd fmla="val -46427" name="adj1"/>
              <a:gd fmla="val 63243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executes?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5178975" y="2412288"/>
            <a:ext cx="2508000" cy="804000"/>
          </a:xfrm>
          <a:prstGeom prst="cloudCallout">
            <a:avLst>
              <a:gd fmla="val -46427" name="adj1"/>
              <a:gd fmla="val 63243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executes?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5287825" y="1433025"/>
            <a:ext cx="3666600" cy="72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in your code and run debugger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5552175" y="3388450"/>
            <a:ext cx="3280200" cy="62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your code and run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Compare strings</a:t>
            </a:r>
            <a:endParaRPr/>
          </a:p>
        </p:txBody>
      </p:sp>
      <p:sp>
        <p:nvSpPr>
          <p:cNvPr id="305" name="Google Shape;305;p10"/>
          <p:cNvSpPr txBox="1"/>
          <p:nvPr>
            <p:ph idx="1" type="body"/>
          </p:nvPr>
        </p:nvSpPr>
        <p:spPr>
          <a:xfrm>
            <a:off x="23205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compareTo(s1)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Returns an integer: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&gt; 0 if string is greater than s1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= 0 if string is equal to s1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&lt; 0 if string is less than s1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The following returns -4 so str1 is less than str2</a:t>
            </a:r>
            <a:endParaRPr/>
          </a:p>
        </p:txBody>
      </p:sp>
      <p:pic>
        <p:nvPicPr>
          <p:cNvPr id="306" name="Google Shape;3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00" y="3493528"/>
            <a:ext cx="6846724" cy="10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0"/>
          <p:cNvSpPr/>
          <p:nvPr/>
        </p:nvSpPr>
        <p:spPr>
          <a:xfrm rot="-899206">
            <a:off x="6152736" y="3360871"/>
            <a:ext cx="1960588" cy="6261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in your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Reading a String from the Standard Input (Keyboard)</a:t>
            </a:r>
            <a:endParaRPr/>
          </a:p>
        </p:txBody>
      </p:sp>
      <p:sp>
        <p:nvSpPr>
          <p:cNvPr id="313" name="Google Shape;313;p11"/>
          <p:cNvSpPr txBox="1"/>
          <p:nvPr>
            <p:ph idx="1" type="body"/>
          </p:nvPr>
        </p:nvSpPr>
        <p:spPr>
          <a:xfrm>
            <a:off x="23205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next() method reads string until a white space character is reached. </a:t>
            </a:r>
            <a:endParaRPr/>
          </a:p>
        </p:txBody>
      </p:sp>
      <p:sp>
        <p:nvSpPr>
          <p:cNvPr id="314" name="Google Shape;314;p11"/>
          <p:cNvSpPr txBox="1"/>
          <p:nvPr/>
        </p:nvSpPr>
        <p:spPr>
          <a:xfrm>
            <a:off x="379900" y="1809375"/>
            <a:ext cx="6243300" cy="26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Scanner input = 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Scanner(System.in);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System.out.print(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"Enter three words separated by spaces: "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 word1 = input.next();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 word2 = input.next();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 word3 = input.next();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System.out.println(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"word1 is "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word1);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System.out.println(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"word2 is "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word2);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System.out.println(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"word3 is "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word3);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1"/>
          <p:cNvSpPr txBox="1"/>
          <p:nvPr/>
        </p:nvSpPr>
        <p:spPr>
          <a:xfrm>
            <a:off x="462825" y="4235400"/>
            <a:ext cx="85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5890475" y="2181675"/>
            <a:ext cx="1792800" cy="62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in your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Reading a String from the Keyboard </a:t>
            </a:r>
            <a:endParaRPr/>
          </a:p>
        </p:txBody>
      </p:sp>
      <p:sp>
        <p:nvSpPr>
          <p:cNvPr id="322" name="Google Shape;322;p12"/>
          <p:cNvSpPr txBox="1"/>
          <p:nvPr>
            <p:ph idx="1" type="body"/>
          </p:nvPr>
        </p:nvSpPr>
        <p:spPr>
          <a:xfrm>
            <a:off x="23205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946"/>
              <a:buNone/>
            </a:pPr>
            <a:r>
              <a:rPr lang="en"/>
              <a:t>nextLine() method reads string until the new line separator (enter key) is reached. </a:t>
            </a:r>
            <a:endParaRPr/>
          </a:p>
        </p:txBody>
      </p:sp>
      <p:sp>
        <p:nvSpPr>
          <p:cNvPr id="323" name="Google Shape;323;p12"/>
          <p:cNvSpPr txBox="1"/>
          <p:nvPr/>
        </p:nvSpPr>
        <p:spPr>
          <a:xfrm>
            <a:off x="398875" y="1603100"/>
            <a:ext cx="6243300" cy="137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System.out.print(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"Enter three words separated by spaces: "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 line1 = input.nextLine();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System.out.println(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"line1 is "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line1);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2"/>
          <p:cNvSpPr txBox="1"/>
          <p:nvPr/>
        </p:nvSpPr>
        <p:spPr>
          <a:xfrm>
            <a:off x="359125" y="3210975"/>
            <a:ext cx="858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will get errors/issues if you use nextLine() after you’ve used nextByte(), nextShort(), nextInt(), nextLong(), nextFloat(), nextDouble()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Reading strings causes lots of problems.  Make sure to understand the difference between next() and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explanations and examples for reading strings using next() and nextLine() and reading chars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6023300" y="1603100"/>
            <a:ext cx="1792800" cy="62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in your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6803250" y="2230050"/>
            <a:ext cx="1575600" cy="683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line character ‘/n’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7584e3a09_0_0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 Paper Scissors </a:t>
            </a:r>
            <a:endParaRPr/>
          </a:p>
        </p:txBody>
      </p:sp>
      <p:sp>
        <p:nvSpPr>
          <p:cNvPr id="76" name="Google Shape;76;g337584e3a09_0_0"/>
          <p:cNvSpPr txBox="1"/>
          <p:nvPr>
            <p:ph idx="1" type="body"/>
          </p:nvPr>
        </p:nvSpPr>
        <p:spPr>
          <a:xfrm>
            <a:off x="0" y="786975"/>
            <a:ext cx="6667200" cy="4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20"/>
              <a:t>public static void main(String[] args) {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20"/>
              <a:t>        Scanner scanner = new Scanner(System.in);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20"/>
              <a:t>        System.out.print("Enter Player 1 choice (rock, paper, scissors): ");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20"/>
              <a:t>        String player1 = scanner.next().toLowerCase();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20"/>
              <a:t>        System.out.print("Enter Player 2 choice (rock, paper, scissors): ");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20"/>
              <a:t>        String player2 = scanner.next().toLowerCase();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20">
                <a:highlight>
                  <a:srgbClr val="FFF2CC"/>
                </a:highlight>
              </a:rPr>
              <a:t>        if (player1.equals(player2)) {</a:t>
            </a:r>
            <a:endParaRPr sz="1420"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20">
                <a:highlight>
                  <a:srgbClr val="FFF2CC"/>
                </a:highlight>
              </a:rPr>
              <a:t>            System.out.println("It's a tie!");</a:t>
            </a:r>
            <a:endParaRPr sz="1420"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20">
                <a:highlight>
                  <a:srgbClr val="FFF2CC"/>
                </a:highlight>
              </a:rPr>
              <a:t>        } else if ((player1.equals("rock") &amp;&amp; player2.equals("scissors")) ||</a:t>
            </a:r>
            <a:endParaRPr sz="1420"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20">
                <a:highlight>
                  <a:srgbClr val="FFF2CC"/>
                </a:highlight>
              </a:rPr>
              <a:t>                   (player1.equals("scissors") &amp;&amp; player2.equals("paper")) ||</a:t>
            </a:r>
            <a:endParaRPr sz="1420"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20">
                <a:highlight>
                  <a:srgbClr val="FFF2CC"/>
                </a:highlight>
              </a:rPr>
              <a:t>                   (player1.equals("paper") &amp;&amp; player2.equals("rock"))) {</a:t>
            </a:r>
            <a:endParaRPr sz="1420"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20">
                <a:highlight>
                  <a:srgbClr val="FFF2CC"/>
                </a:highlight>
              </a:rPr>
              <a:t>            System.out.println("Player 1 wins!");</a:t>
            </a:r>
            <a:endParaRPr sz="1420"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20">
                <a:highlight>
                  <a:srgbClr val="FFF2CC"/>
                </a:highlight>
              </a:rPr>
              <a:t>        } else {</a:t>
            </a:r>
            <a:endParaRPr sz="1420"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20">
                <a:highlight>
                  <a:srgbClr val="FFF2CC"/>
                </a:highlight>
              </a:rPr>
              <a:t>            System.out.println("Player 2 wins!");</a:t>
            </a:r>
            <a:endParaRPr sz="1420"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20">
                <a:highlight>
                  <a:srgbClr val="FFF2CC"/>
                </a:highlight>
              </a:rPr>
              <a:t>        }</a:t>
            </a:r>
            <a:endParaRPr sz="1420"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20"/>
              <a:t>        scanner.close();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20"/>
              <a:t> }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50"/>
          </a:p>
        </p:txBody>
      </p:sp>
      <p:pic>
        <p:nvPicPr>
          <p:cNvPr id="77" name="Google Shape;77;g337584e3a0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525" y="604825"/>
            <a:ext cx="2174827" cy="217482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337584e3a09_0_0"/>
          <p:cNvSpPr/>
          <p:nvPr/>
        </p:nvSpPr>
        <p:spPr>
          <a:xfrm>
            <a:off x="5960025" y="3068950"/>
            <a:ext cx="2207400" cy="9429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read this code?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type="title"/>
          </p:nvPr>
        </p:nvSpPr>
        <p:spPr>
          <a:xfrm>
            <a:off x="311700" y="1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332" name="Google Shape;332;p24"/>
          <p:cNvSpPr txBox="1"/>
          <p:nvPr>
            <p:ph idx="1" type="body"/>
          </p:nvPr>
        </p:nvSpPr>
        <p:spPr>
          <a:xfrm>
            <a:off x="23205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Go to today’s lecture in canvas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Open Module 02 Objectives and Assessments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Open GE02 and your technical document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Work on GE02 and Technical Document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69875" y="104647"/>
            <a:ext cx="7886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Testing conditions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69875" y="610095"/>
            <a:ext cx="83670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100"/>
              <a:buNone/>
            </a:pPr>
            <a:r>
              <a:rPr lang="en"/>
              <a:t>When testing conditions you should have test data for each condition and the edge cases. 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50" y="1177705"/>
            <a:ext cx="9144000" cy="386334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182125" y="1980500"/>
            <a:ext cx="744000" cy="444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3209225" y="2658800"/>
            <a:ext cx="744000" cy="444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5617600" y="3478175"/>
            <a:ext cx="744000" cy="444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test cases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7584e3a09_0_7"/>
          <p:cNvSpPr txBox="1"/>
          <p:nvPr>
            <p:ph type="title"/>
          </p:nvPr>
        </p:nvSpPr>
        <p:spPr>
          <a:xfrm>
            <a:off x="311700" y="129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94" name="Google Shape;94;g337584e3a09_0_7"/>
          <p:cNvSpPr txBox="1"/>
          <p:nvPr>
            <p:ph idx="1" type="body"/>
          </p:nvPr>
        </p:nvSpPr>
        <p:spPr>
          <a:xfrm>
            <a:off x="178200" y="811275"/>
            <a:ext cx="8787600" cy="18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Complex condition statements</a:t>
            </a:r>
            <a:endParaRPr sz="1600"/>
          </a:p>
          <a:p>
            <a:pPr indent="-215900" lvl="0" marL="228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Use logical operators to combine conditions into complex statements</a:t>
            </a:r>
            <a:endParaRPr sz="1600"/>
          </a:p>
          <a:p>
            <a:pPr indent="-2159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Logical operators are used to compare values and create compound boolean expressions</a:t>
            </a:r>
            <a:endParaRPr sz="1600"/>
          </a:p>
          <a:p>
            <a:pPr indent="-2159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C evaluates all expression that include relational operators, equality operators, and/or logical operators to true or false</a:t>
            </a:r>
            <a:endParaRPr sz="1600"/>
          </a:p>
        </p:txBody>
      </p:sp>
      <p:graphicFrame>
        <p:nvGraphicFramePr>
          <p:cNvPr id="95" name="Google Shape;95;g337584e3a09_0_7"/>
          <p:cNvGraphicFramePr/>
          <p:nvPr/>
        </p:nvGraphicFramePr>
        <p:xfrm>
          <a:off x="178193" y="24546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{42D4ACF1-46FE-49F5-90EA-C57F6F99F8E0}</a:tableStyleId>
              </a:tblPr>
              <a:tblGrid>
                <a:gridCol w="411600"/>
                <a:gridCol w="1985100"/>
              </a:tblGrid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b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Simple Conditions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greater than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&lt;</a:t>
                      </a:r>
                      <a:endParaRPr i="0"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less than</a:t>
                      </a:r>
                      <a:endParaRPr i="0"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&gt;=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greater than or equals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&lt;=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less than or equals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==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equality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!=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inequality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6" name="Google Shape;96;g337584e3a09_0_7"/>
          <p:cNvGraphicFramePr/>
          <p:nvPr/>
        </p:nvGraphicFramePr>
        <p:xfrm>
          <a:off x="2769180" y="25762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{42D4ACF1-46FE-49F5-90EA-C57F6F99F8E0}</a:tableStyleId>
              </a:tblPr>
              <a:tblGrid>
                <a:gridCol w="555675"/>
                <a:gridCol w="536525"/>
                <a:gridCol w="4970925"/>
              </a:tblGrid>
              <a:tr h="49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Complex Conditions</a:t>
                      </a:r>
                      <a:endParaRPr b="0" i="0"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b="0"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|| 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b="0"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or 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b="0"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True if at least one of the boolean operands is true, otherwise false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&amp;&amp;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and 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True if and only if both boolean operands are true, otherwise false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!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not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rPr i="0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Reverses the logical value of the expression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Open Sans"/>
                        <a:buNone/>
                      </a:pPr>
                      <a:r>
                        <a:t/>
                      </a:r>
                      <a:endParaRPr i="0"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7584e3a09_0_14"/>
          <p:cNvSpPr txBox="1"/>
          <p:nvPr>
            <p:ph type="title"/>
          </p:nvPr>
        </p:nvSpPr>
        <p:spPr>
          <a:xfrm>
            <a:off x="311700" y="116450"/>
            <a:ext cx="497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Logical Tables and &amp;&amp;  </a:t>
            </a:r>
            <a:endParaRPr/>
          </a:p>
        </p:txBody>
      </p:sp>
      <p:graphicFrame>
        <p:nvGraphicFramePr>
          <p:cNvPr id="102" name="Google Shape;102;g337584e3a09_0_14"/>
          <p:cNvGraphicFramePr/>
          <p:nvPr/>
        </p:nvGraphicFramePr>
        <p:xfrm>
          <a:off x="5690370" y="5715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{42D4ACF1-46FE-49F5-90EA-C57F6F99F8E0}</a:tableStyleId>
              </a:tblPr>
              <a:tblGrid>
                <a:gridCol w="1027000"/>
                <a:gridCol w="1179800"/>
                <a:gridCol w="1015150"/>
              </a:tblGrid>
              <a:tr h="3048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Logical AND    &amp;&amp;​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39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Operand 1​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 Operand 2​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&amp;&amp; Result​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 sz="1400" u="none" cap="none" strike="noStrike">
                        <a:highlight>
                          <a:srgbClr val="FCE5CD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 b="1"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CFE2F3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true​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CFE2F3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true​</a:t>
                      </a:r>
                      <a:endParaRPr sz="1400" u="none" cap="none" strike="noStrike">
                        <a:highlight>
                          <a:srgbClr val="CFE2F3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r>
                        <a:rPr b="1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​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CFE2F3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true​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CFE2F3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true​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​</a:t>
                      </a:r>
                      <a:r>
                        <a:rPr lang="en" sz="1400" u="none" cap="none" strike="noStrike">
                          <a:highlight>
                            <a:srgbClr val="CFE2F3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true​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3" name="Google Shape;103;g337584e3a09_0_14"/>
          <p:cNvSpPr txBox="1"/>
          <p:nvPr/>
        </p:nvSpPr>
        <p:spPr>
          <a:xfrm>
            <a:off x="146288" y="2644075"/>
            <a:ext cx="221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snowing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true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icyRoads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true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(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snowing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&amp;&amp;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 icyRoads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	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  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 println ("Stay home");</a:t>
            </a:r>
            <a:endParaRPr b="0" i="0" sz="1200" u="none" cap="none" strike="noStrike">
              <a:solidFill>
                <a:schemeClr val="dk1"/>
              </a:solidFill>
              <a:highlight>
                <a:srgbClr val="D9EAD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else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println ("Go to class");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4" name="Google Shape;104;g337584e3a09_0_14"/>
          <p:cNvGraphicFramePr/>
          <p:nvPr/>
        </p:nvGraphicFramePr>
        <p:xfrm>
          <a:off x="223488" y="7578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{93A0079B-A347-4BAD-AA10-D9B6B7AA4B0F}</a:tableStyleId>
              </a:tblPr>
              <a:tblGrid>
                <a:gridCol w="1221400"/>
                <a:gridCol w="1461025"/>
                <a:gridCol w="2473700"/>
              </a:tblGrid>
              <a:tr h="41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Operator</a:t>
                      </a:r>
                      <a:endParaRPr b="1" sz="1400" u="none" cap="none" strike="noStrike"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Description</a:t>
                      </a:r>
                      <a:endParaRPr b="1" sz="1400" u="none" cap="none" strike="noStrike"/>
                    </a:p>
                  </a:txBody>
                  <a:tcPr marT="76200" marB="76200" marR="76200" marL="76200"/>
                </a:tc>
              </a:tr>
              <a:tr h="52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&amp;&amp; </a:t>
                      </a:r>
                      <a:endParaRPr b="1" sz="1400" u="none" cap="none" strike="noStrike"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Logical and</a:t>
                      </a:r>
                      <a:endParaRPr sz="1400" u="none" cap="none" strike="noStrike"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Returns true if both statements are true</a:t>
                      </a:r>
                      <a:endParaRPr sz="1400" u="none" cap="none" strike="noStrike"/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105" name="Google Shape;105;g337584e3a09_0_14"/>
          <p:cNvSpPr txBox="1"/>
          <p:nvPr/>
        </p:nvSpPr>
        <p:spPr>
          <a:xfrm>
            <a:off x="3361400" y="2644075"/>
            <a:ext cx="221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snowing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false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icyRoads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true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(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snowing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&amp;&amp;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 icyRoads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	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  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 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println ("Stay home");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else</a:t>
            </a:r>
            <a:endParaRPr b="0" i="0" sz="1200" u="none" cap="none" strike="noStrike">
              <a:solidFill>
                <a:schemeClr val="dk1"/>
              </a:solidFill>
              <a:highlight>
                <a:srgbClr val="FCE5CD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println ("Go to class");</a:t>
            </a:r>
            <a:endParaRPr b="0" i="0" sz="1200" u="none" cap="none" strike="noStrike">
              <a:solidFill>
                <a:schemeClr val="dk1"/>
              </a:solidFill>
              <a:highlight>
                <a:srgbClr val="D9EAD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g337584e3a09_0_14"/>
          <p:cNvSpPr txBox="1"/>
          <p:nvPr/>
        </p:nvSpPr>
        <p:spPr>
          <a:xfrm>
            <a:off x="6576513" y="2644075"/>
            <a:ext cx="221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snowing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false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icyRoads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false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(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snowing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&amp;&amp;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icyRoads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	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   println ("Stay home");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else</a:t>
            </a:r>
            <a:endParaRPr b="0" i="0" sz="1200" u="none" cap="none" strike="noStrike">
              <a:solidFill>
                <a:schemeClr val="dk1"/>
              </a:solidFill>
              <a:highlight>
                <a:srgbClr val="FCE5CD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B6D7A8"/>
                </a:highlight>
                <a:latin typeface="Lato"/>
                <a:ea typeface="Lato"/>
                <a:cs typeface="Lato"/>
                <a:sym typeface="Lato"/>
              </a:rPr>
              <a:t>println ("Go to class");</a:t>
            </a:r>
            <a:endParaRPr b="0" i="0" sz="1200" u="none" cap="none" strike="noStrike">
              <a:solidFill>
                <a:schemeClr val="dk1"/>
              </a:solidFill>
              <a:highlight>
                <a:srgbClr val="B6D7A8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g337584e3a09_0_14"/>
          <p:cNvSpPr/>
          <p:nvPr/>
        </p:nvSpPr>
        <p:spPr>
          <a:xfrm>
            <a:off x="5170425" y="2870250"/>
            <a:ext cx="1406100" cy="808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Evaluates to false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37584e3a09_0_14"/>
          <p:cNvSpPr/>
          <p:nvPr/>
        </p:nvSpPr>
        <p:spPr>
          <a:xfrm>
            <a:off x="1981550" y="2995500"/>
            <a:ext cx="1173000" cy="740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to true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7584e3a09_0_25"/>
          <p:cNvSpPr txBox="1"/>
          <p:nvPr>
            <p:ph type="title"/>
          </p:nvPr>
        </p:nvSpPr>
        <p:spPr>
          <a:xfrm>
            <a:off x="311700" y="116450"/>
            <a:ext cx="497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Logical Tables or ||</a:t>
            </a:r>
            <a:endParaRPr/>
          </a:p>
        </p:txBody>
      </p:sp>
      <p:graphicFrame>
        <p:nvGraphicFramePr>
          <p:cNvPr id="114" name="Google Shape;114;g337584e3a09_0_25"/>
          <p:cNvGraphicFramePr/>
          <p:nvPr/>
        </p:nvGraphicFramePr>
        <p:xfrm>
          <a:off x="5629419" y="1857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{42D4ACF1-46FE-49F5-90EA-C57F6F99F8E0}</a:tableStyleId>
              </a:tblPr>
              <a:tblGrid>
                <a:gridCol w="1048125"/>
                <a:gridCol w="1035650"/>
                <a:gridCol w="1037275"/>
              </a:tblGrid>
              <a:tr h="3286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Logical OR    ||​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3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Operand 1​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Operand 2​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|| Result​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 b="1"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r>
                        <a:rPr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​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CFE2F3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true​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highlight>
                            <a:srgbClr val="CFE2F3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true​</a:t>
                      </a:r>
                      <a:endParaRPr b="1"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CFE2F3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true​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highlight>
                            <a:srgbClr val="CFE2F3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true​</a:t>
                      </a:r>
                      <a:endParaRPr b="1"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CFE2F3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true​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highlight>
                            <a:srgbClr val="CFE2F3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true​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highlight>
                            <a:srgbClr val="CFE2F3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true​</a:t>
                      </a:r>
                      <a:r>
                        <a:rPr b="1" lang="en" sz="14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​</a:t>
                      </a:r>
                      <a:endParaRPr b="1"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5" name="Google Shape;115;g337584e3a09_0_25"/>
          <p:cNvGraphicFramePr/>
          <p:nvPr/>
        </p:nvGraphicFramePr>
        <p:xfrm>
          <a:off x="203025" y="9128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{93A0079B-A347-4BAD-AA10-D9B6B7AA4B0F}</a:tableStyleId>
              </a:tblPr>
              <a:tblGrid>
                <a:gridCol w="1213800"/>
                <a:gridCol w="1076000"/>
                <a:gridCol w="2689900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Operator</a:t>
                      </a:r>
                      <a:endParaRPr b="1" sz="115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15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Description</a:t>
                      </a:r>
                      <a:endParaRPr b="1" sz="115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" sz="16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||</a:t>
                      </a:r>
                      <a:r>
                        <a:rPr lang="en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sz="115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Logical or</a:t>
                      </a:r>
                      <a:endParaRPr sz="115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true if one of the statements is true</a:t>
                      </a:r>
                      <a:endParaRPr sz="115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116" name="Google Shape;116;g337584e3a09_0_25"/>
          <p:cNvSpPr txBox="1"/>
          <p:nvPr/>
        </p:nvSpPr>
        <p:spPr>
          <a:xfrm>
            <a:off x="146288" y="2644075"/>
            <a:ext cx="221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snowing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true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icyRoads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true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(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snowing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||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 icyRoads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	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  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 println ("Stay home");</a:t>
            </a:r>
            <a:endParaRPr b="0" i="0" sz="1200" u="none" cap="none" strike="noStrike">
              <a:solidFill>
                <a:schemeClr val="dk1"/>
              </a:solidFill>
              <a:highlight>
                <a:srgbClr val="D9EAD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else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println ("Go to class");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g337584e3a09_0_25"/>
          <p:cNvSpPr txBox="1"/>
          <p:nvPr/>
        </p:nvSpPr>
        <p:spPr>
          <a:xfrm>
            <a:off x="3270499" y="2644075"/>
            <a:ext cx="2020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snowing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false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icyRoads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true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(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snowing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||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 icyRoads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	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  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 println ("Stay home");</a:t>
            </a:r>
            <a:endParaRPr b="0" i="0" sz="1200" u="none" cap="none" strike="noStrike">
              <a:solidFill>
                <a:schemeClr val="dk1"/>
              </a:solidFill>
              <a:highlight>
                <a:srgbClr val="D9EAD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else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println ("Go to class");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g337584e3a09_0_25"/>
          <p:cNvSpPr txBox="1"/>
          <p:nvPr/>
        </p:nvSpPr>
        <p:spPr>
          <a:xfrm>
            <a:off x="6997849" y="2644075"/>
            <a:ext cx="197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snowing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false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icyRoads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false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(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snowing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||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CFE2F3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icyRoads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	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   println ("Stay home");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else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B6D7A8"/>
                </a:highlight>
                <a:latin typeface="Lato"/>
                <a:ea typeface="Lato"/>
                <a:cs typeface="Lato"/>
                <a:sym typeface="Lato"/>
              </a:rPr>
              <a:t>println ("Go to class");</a:t>
            </a:r>
            <a:endParaRPr b="0" i="0" sz="1200" u="none" cap="none" strike="noStrike">
              <a:solidFill>
                <a:schemeClr val="dk1"/>
              </a:solidFill>
              <a:highlight>
                <a:srgbClr val="B6D7A8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g337584e3a09_0_25"/>
          <p:cNvSpPr/>
          <p:nvPr/>
        </p:nvSpPr>
        <p:spPr>
          <a:xfrm>
            <a:off x="1901525" y="2984150"/>
            <a:ext cx="1446300" cy="83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Evaluates to true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37584e3a09_0_25"/>
          <p:cNvSpPr/>
          <p:nvPr/>
        </p:nvSpPr>
        <p:spPr>
          <a:xfrm>
            <a:off x="5629425" y="2881575"/>
            <a:ext cx="1204800" cy="83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Evaluates to false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7584e3a09_0_36"/>
          <p:cNvSpPr txBox="1"/>
          <p:nvPr>
            <p:ph type="title"/>
          </p:nvPr>
        </p:nvSpPr>
        <p:spPr>
          <a:xfrm>
            <a:off x="311700" y="116450"/>
            <a:ext cx="408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Logical Tables not: !</a:t>
            </a:r>
            <a:endParaRPr/>
          </a:p>
        </p:txBody>
      </p:sp>
      <p:graphicFrame>
        <p:nvGraphicFramePr>
          <p:cNvPr id="126" name="Google Shape;126;g337584e3a09_0_36"/>
          <p:cNvGraphicFramePr/>
          <p:nvPr/>
        </p:nvGraphicFramePr>
        <p:xfrm>
          <a:off x="392052" y="276390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{42D4ACF1-46FE-49F5-90EA-C57F6F99F8E0}</a:tableStyleId>
              </a:tblPr>
              <a:tblGrid>
                <a:gridCol w="762500"/>
                <a:gridCol w="1033375"/>
              </a:tblGrid>
              <a:tr h="37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expr1</a:t>
                      </a:r>
                      <a:endParaRPr sz="15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>
                    <a:solidFill>
                      <a:srgbClr val="C7B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!expr1</a:t>
                      </a:r>
                      <a:endParaRPr sz="15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>
                    <a:solidFill>
                      <a:srgbClr val="C7BEFF"/>
                    </a:solidFill>
                  </a:tcPr>
                </a:tc>
              </a:tr>
              <a:tr h="37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500" u="none" cap="none" strike="noStrike">
                          <a:solidFill>
                            <a:srgbClr val="000000"/>
                          </a:solidFill>
                          <a:highlight>
                            <a:srgbClr val="CFE2F3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true​</a:t>
                      </a:r>
                      <a:endParaRPr b="0" sz="15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>
                    <a:solidFill>
                      <a:srgbClr val="E5DB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 b="1" sz="15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>
                    <a:solidFill>
                      <a:srgbClr val="E5DBFF"/>
                    </a:solidFill>
                  </a:tcPr>
                </a:tc>
              </a:tr>
              <a:tr h="37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" sz="1500" u="none" cap="none" strike="noStrike">
                          <a:solidFill>
                            <a:srgbClr val="000000"/>
                          </a:solidFill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 sz="15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>
                    <a:solidFill>
                      <a:srgbClr val="E5DB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CFE2F3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true​</a:t>
                      </a:r>
                      <a:endParaRPr b="1" sz="15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68575" marL="68575">
                    <a:solidFill>
                      <a:srgbClr val="E5DBFF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g337584e3a09_0_36"/>
          <p:cNvSpPr txBox="1"/>
          <p:nvPr/>
        </p:nvSpPr>
        <p:spPr>
          <a:xfrm>
            <a:off x="2633175" y="2651875"/>
            <a:ext cx="26688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snowing</a:t>
            </a: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true</a:t>
            </a: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;​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(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!snowing</a:t>
            </a: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 ​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{​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    println ("Go to class");​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else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println ("Stay home");​</a:t>
            </a:r>
            <a:endParaRPr b="0" i="0" sz="1500" u="none" cap="none" strike="noStrike">
              <a:solidFill>
                <a:schemeClr val="dk1"/>
              </a:solidFill>
              <a:highlight>
                <a:srgbClr val="D9EAD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 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8" name="Google Shape;128;g337584e3a09_0_36"/>
          <p:cNvGraphicFramePr/>
          <p:nvPr/>
        </p:nvGraphicFramePr>
        <p:xfrm>
          <a:off x="152400" y="103976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{93A0079B-A347-4BAD-AA10-D9B6B7AA4B0F}</a:tableStyleId>
              </a:tblPr>
              <a:tblGrid>
                <a:gridCol w="1251775"/>
                <a:gridCol w="1448125"/>
                <a:gridCol w="6088525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Operator</a:t>
                      </a:r>
                      <a:endParaRPr b="1" sz="15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Name</a:t>
                      </a:r>
                      <a:endParaRPr b="1" sz="15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Description</a:t>
                      </a:r>
                      <a:endParaRPr b="1" sz="15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" sz="17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!</a:t>
                      </a:r>
                      <a:endParaRPr b="1" sz="17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5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Logical not</a:t>
                      </a:r>
                      <a:endParaRPr sz="15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5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Reverse the result, returns false if the result is true</a:t>
                      </a:r>
                      <a:endParaRPr sz="15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129" name="Google Shape;129;g337584e3a09_0_36"/>
          <p:cNvSpPr txBox="1"/>
          <p:nvPr/>
        </p:nvSpPr>
        <p:spPr>
          <a:xfrm>
            <a:off x="5917100" y="2651875"/>
            <a:ext cx="26688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snowing </a:t>
            </a: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CE5CD"/>
                </a:highlight>
                <a:latin typeface="Lato"/>
                <a:ea typeface="Lato"/>
                <a:cs typeface="Lato"/>
                <a:sym typeface="Lato"/>
              </a:rPr>
              <a:t>false</a:t>
            </a: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;​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(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!snowing</a:t>
            </a: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 ​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{​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    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println ("Go to class");​</a:t>
            </a:r>
            <a:endParaRPr b="0" i="0" sz="1500" u="none" cap="none" strike="noStrike">
              <a:solidFill>
                <a:schemeClr val="dk1"/>
              </a:solidFill>
              <a:highlight>
                <a:srgbClr val="D9EAD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else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println ("Stay home");​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 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7584e3a09_0_44"/>
          <p:cNvSpPr txBox="1"/>
          <p:nvPr>
            <p:ph type="title"/>
          </p:nvPr>
        </p:nvSpPr>
        <p:spPr>
          <a:xfrm>
            <a:off x="354725" y="149375"/>
            <a:ext cx="160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Practice</a:t>
            </a:r>
            <a:endParaRPr/>
          </a:p>
        </p:txBody>
      </p:sp>
      <p:pic>
        <p:nvPicPr>
          <p:cNvPr id="135" name="Google Shape;135;g337584e3a09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681" y="70950"/>
            <a:ext cx="5768968" cy="24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337584e3a09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3825" y="2654500"/>
            <a:ext cx="6022671" cy="23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37584e3a09_0_44"/>
          <p:cNvSpPr/>
          <p:nvPr/>
        </p:nvSpPr>
        <p:spPr>
          <a:xfrm>
            <a:off x="795100" y="1193725"/>
            <a:ext cx="2293200" cy="26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37584e3a09_0_44"/>
          <p:cNvSpPr/>
          <p:nvPr/>
        </p:nvSpPr>
        <p:spPr>
          <a:xfrm>
            <a:off x="297475" y="3778575"/>
            <a:ext cx="2293200" cy="26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37584e3a09_0_44"/>
          <p:cNvSpPr/>
          <p:nvPr/>
        </p:nvSpPr>
        <p:spPr>
          <a:xfrm>
            <a:off x="7185500" y="223175"/>
            <a:ext cx="11544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to 100</a:t>
            </a:r>
            <a:endParaRPr/>
          </a:p>
        </p:txBody>
      </p:sp>
      <p:sp>
        <p:nvSpPr>
          <p:cNvPr id="140" name="Google Shape;140;g337584e3a09_0_44"/>
          <p:cNvSpPr/>
          <p:nvPr/>
        </p:nvSpPr>
        <p:spPr>
          <a:xfrm>
            <a:off x="6582650" y="454075"/>
            <a:ext cx="1974000" cy="25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 including 1 and 100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