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6" roundtripDataSignature="AMtx7mj/xTs1A/7TyeSukHEGcrYRXqa1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E807374-7EDB-42BF-BE2B-AB724358FA6C}">
  <a:tblStyle styleId="{CE807374-7EDB-42BF-BE2B-AB724358FA6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3BB623F-683B-453F-97D4-3F3A382B1E39}"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3220ff40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3220ff404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31be09448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331be094481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31faa092ee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31faa092ee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31be09448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31be09448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1be09448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1be09448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31be09448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31be09448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1faa092e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1faa092e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1be09448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1be09448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1be09448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1be09448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31be094481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31be09448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3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600"/>
              <a:buNone/>
              <a:defRPr/>
            </a:lvl1pPr>
          </a:lstStyle>
          <a:p/>
        </p:txBody>
      </p:sp>
      <p:sp>
        <p:nvSpPr>
          <p:cNvPr id="49" name="Google Shape;4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3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3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30200" lvl="0" marL="457200" algn="ctr">
              <a:lnSpc>
                <a:spcPct val="115000"/>
              </a:lnSpc>
              <a:spcBef>
                <a:spcPts val="0"/>
              </a:spcBef>
              <a:spcAft>
                <a:spcPts val="0"/>
              </a:spcAft>
              <a:buSzPts val="16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28"/>
          <p:cNvSpPr txBox="1"/>
          <p:nvPr>
            <p:ph type="title"/>
          </p:nvPr>
        </p:nvSpPr>
        <p:spPr>
          <a:xfrm>
            <a:off x="254800" y="8087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15" name="Google Shape;15;p28"/>
          <p:cNvSpPr txBox="1"/>
          <p:nvPr>
            <p:ph idx="1" type="body"/>
          </p:nvPr>
        </p:nvSpPr>
        <p:spPr>
          <a:xfrm>
            <a:off x="311700" y="653575"/>
            <a:ext cx="8520600" cy="3890100"/>
          </a:xfrm>
          <a:prstGeom prst="rect">
            <a:avLst/>
          </a:prstGeom>
          <a:noFill/>
          <a:ln>
            <a:noFill/>
          </a:ln>
        </p:spPr>
        <p:txBody>
          <a:bodyPr anchorCtr="0" anchor="t" bIns="91425" lIns="91425" spcFirstLastPara="1" rIns="91425" wrap="square" tIns="91425">
            <a:normAutofit/>
          </a:bodyPr>
          <a:lstStyle>
            <a:lvl1pPr indent="-330200" lvl="0" marL="457200" algn="l">
              <a:lnSpc>
                <a:spcPct val="115000"/>
              </a:lnSpc>
              <a:spcBef>
                <a:spcPts val="0"/>
              </a:spcBef>
              <a:spcAft>
                <a:spcPts val="0"/>
              </a:spcAft>
              <a:buSzPts val="16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17" name="Shape 17"/>
        <p:cNvGrpSpPr/>
        <p:nvPr/>
      </p:nvGrpSpPr>
      <p:grpSpPr>
        <a:xfrm>
          <a:off x="0" y="0"/>
          <a:ext cx="0" cy="0"/>
          <a:chOff x="0" y="0"/>
          <a:chExt cx="0" cy="0"/>
        </a:xfrm>
      </p:grpSpPr>
      <p:sp>
        <p:nvSpPr>
          <p:cNvPr id="18" name="Google Shape;18;p29"/>
          <p:cNvSpPr txBox="1"/>
          <p:nvPr>
            <p:ph type="title"/>
          </p:nvPr>
        </p:nvSpPr>
        <p:spPr>
          <a:xfrm>
            <a:off x="460025" y="84148"/>
            <a:ext cx="7886700" cy="5409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9" name="Google Shape;19;p29"/>
          <p:cNvSpPr txBox="1"/>
          <p:nvPr>
            <p:ph idx="1" type="body"/>
          </p:nvPr>
        </p:nvSpPr>
        <p:spPr>
          <a:xfrm>
            <a:off x="460025" y="715726"/>
            <a:ext cx="8384100" cy="36615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6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20" name="Google Shape;20;p29"/>
          <p:cNvSpPr txBox="1"/>
          <p:nvPr>
            <p:ph idx="10" type="dt"/>
          </p:nvPr>
        </p:nvSpPr>
        <p:spPr>
          <a:xfrm>
            <a:off x="628650" y="4767264"/>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1" name="Google Shape;21;p29"/>
          <p:cNvSpPr txBox="1"/>
          <p:nvPr>
            <p:ph idx="11" type="ftr"/>
          </p:nvPr>
        </p:nvSpPr>
        <p:spPr>
          <a:xfrm>
            <a:off x="3028950" y="4767264"/>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22" name="Google Shape;22;p29"/>
          <p:cNvSpPr txBox="1"/>
          <p:nvPr>
            <p:ph idx="12" type="sldNum"/>
          </p:nvPr>
        </p:nvSpPr>
        <p:spPr>
          <a:xfrm>
            <a:off x="6457950" y="4767264"/>
            <a:ext cx="2057400" cy="273900"/>
          </a:xfrm>
          <a:prstGeom prst="rect">
            <a:avLst/>
          </a:prstGeom>
          <a:noFill/>
          <a:ln>
            <a:noFill/>
          </a:ln>
        </p:spPr>
        <p:txBody>
          <a:bodyPr anchorCtr="0" anchor="ctr"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5" name="Google Shape;2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31"/>
          <p:cNvSpPr txBox="1"/>
          <p:nvPr>
            <p:ph type="title"/>
          </p:nvPr>
        </p:nvSpPr>
        <p:spPr>
          <a:xfrm>
            <a:off x="254800" y="8087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28" name="Google Shape;28;p3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3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32"/>
          <p:cNvSpPr txBox="1"/>
          <p:nvPr>
            <p:ph type="title"/>
          </p:nvPr>
        </p:nvSpPr>
        <p:spPr>
          <a:xfrm>
            <a:off x="254800" y="8087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a:lvl2pPr>
            <a:lvl3pPr lvl="2" algn="l">
              <a:lnSpc>
                <a:spcPct val="100000"/>
              </a:lnSpc>
              <a:spcBef>
                <a:spcPts val="0"/>
              </a:spcBef>
              <a:spcAft>
                <a:spcPts val="0"/>
              </a:spcAft>
              <a:buSzPts val="2400"/>
              <a:buNone/>
              <a:defRPr/>
            </a:lvl3pPr>
            <a:lvl4pPr lvl="3" algn="l">
              <a:lnSpc>
                <a:spcPct val="100000"/>
              </a:lnSpc>
              <a:spcBef>
                <a:spcPts val="0"/>
              </a:spcBef>
              <a:spcAft>
                <a:spcPts val="0"/>
              </a:spcAft>
              <a:buSzPts val="2400"/>
              <a:buNone/>
              <a:defRPr/>
            </a:lvl4pPr>
            <a:lvl5pPr lvl="4" algn="l">
              <a:lnSpc>
                <a:spcPct val="100000"/>
              </a:lnSpc>
              <a:spcBef>
                <a:spcPts val="0"/>
              </a:spcBef>
              <a:spcAft>
                <a:spcPts val="0"/>
              </a:spcAft>
              <a:buSzPts val="2400"/>
              <a:buNone/>
              <a:defRPr/>
            </a:lvl5pPr>
            <a:lvl6pPr lvl="5" algn="l">
              <a:lnSpc>
                <a:spcPct val="100000"/>
              </a:lnSpc>
              <a:spcBef>
                <a:spcPts val="0"/>
              </a:spcBef>
              <a:spcAft>
                <a:spcPts val="0"/>
              </a:spcAft>
              <a:buSzPts val="2400"/>
              <a:buNone/>
              <a:defRPr/>
            </a:lvl6pPr>
            <a:lvl7pPr lvl="6" algn="l">
              <a:lnSpc>
                <a:spcPct val="100000"/>
              </a:lnSpc>
              <a:spcBef>
                <a:spcPts val="0"/>
              </a:spcBef>
              <a:spcAft>
                <a:spcPts val="0"/>
              </a:spcAft>
              <a:buSzPts val="2400"/>
              <a:buNone/>
              <a:defRPr/>
            </a:lvl7pPr>
            <a:lvl8pPr lvl="7" algn="l">
              <a:lnSpc>
                <a:spcPct val="100000"/>
              </a:lnSpc>
              <a:spcBef>
                <a:spcPts val="0"/>
              </a:spcBef>
              <a:spcAft>
                <a:spcPts val="0"/>
              </a:spcAft>
              <a:buSzPts val="2400"/>
              <a:buNone/>
              <a:defRPr/>
            </a:lvl8pPr>
            <a:lvl9pPr lvl="8" algn="l">
              <a:lnSpc>
                <a:spcPct val="100000"/>
              </a:lnSpc>
              <a:spcBef>
                <a:spcPts val="0"/>
              </a:spcBef>
              <a:spcAft>
                <a:spcPts val="0"/>
              </a:spcAft>
              <a:buSzPts val="2400"/>
              <a:buNone/>
              <a:defRPr/>
            </a:lvl9pPr>
          </a:lstStyle>
          <a:p/>
        </p:txBody>
      </p:sp>
      <p:sp>
        <p:nvSpPr>
          <p:cNvPr id="33" name="Google Shape;3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3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3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3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3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3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3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30200" lvl="0" marL="457200" algn="l">
              <a:lnSpc>
                <a:spcPct val="115000"/>
              </a:lnSpc>
              <a:spcBef>
                <a:spcPts val="0"/>
              </a:spcBef>
              <a:spcAft>
                <a:spcPts val="0"/>
              </a:spcAft>
              <a:buSzPts val="16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254800" y="8087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9pPr>
          </a:lstStyle>
          <a:p/>
        </p:txBody>
      </p:sp>
      <p:sp>
        <p:nvSpPr>
          <p:cNvPr id="7" name="Google Shape;7;p26"/>
          <p:cNvSpPr txBox="1"/>
          <p:nvPr>
            <p:ph idx="1" type="body"/>
          </p:nvPr>
        </p:nvSpPr>
        <p:spPr>
          <a:xfrm>
            <a:off x="311700" y="653575"/>
            <a:ext cx="8520600" cy="3890100"/>
          </a:xfrm>
          <a:prstGeom prst="rect">
            <a:avLst/>
          </a:prstGeom>
          <a:noFill/>
          <a:ln>
            <a:noFill/>
          </a:ln>
        </p:spPr>
        <p:txBody>
          <a:bodyPr anchorCtr="0" anchor="t" bIns="91425" lIns="91425" spcFirstLastPara="1" rIns="91425" wrap="square" tIns="91425">
            <a:normAutofit/>
          </a:bodyPr>
          <a:lstStyle>
            <a:lvl1pPr indent="-330200" lvl="0" marL="457200" marR="0" rtl="0" algn="l">
              <a:lnSpc>
                <a:spcPct val="115000"/>
              </a:lnSpc>
              <a:spcBef>
                <a:spcPts val="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1pPr>
            <a:lvl2pPr indent="-317500" lvl="1" marL="9144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2pPr>
            <a:lvl3pPr indent="-317500" lvl="2" marL="13716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3pPr>
            <a:lvl4pPr indent="-317500" lvl="3" marL="18288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115000"/>
              </a:lnSpc>
              <a:spcBef>
                <a:spcPts val="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liveexample.pearsoncmg.com/html/MultiplicationTable.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liveexample.pearsoncmg.com/html/MultiplicationTable.html"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msudenver-csm.symplicity.com/events/SJIF25/overview" TargetMode="External"/><Relationship Id="rId4" Type="http://schemas.openxmlformats.org/officeDocument/2006/relationships/hyperlink" Target="mailto:mademerson@msudenver.edu" TargetMode="External"/><Relationship Id="rId5" Type="http://schemas.openxmlformats.org/officeDocument/2006/relationships/hyperlink" Target="https://docs.google.com/presentation/d/1vFHr-JWf0Z5ZukYQhQjWyL2ovSNPFBJF67VV55xkW9I/edit#slide=id.p" TargetMode="External"/><Relationship Id="rId6"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s://docs.google.com/forms/d/1vIqwSmpMEWqaUWurtsPisU8Wd8sC-6vSU5u8jSIZVU8/preview"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443350" y="189550"/>
            <a:ext cx="3476100" cy="14409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27499"/>
              <a:buFont typeface="Arial"/>
              <a:buNone/>
            </a:pPr>
            <a:r>
              <a:rPr lang="en" sz="3600"/>
              <a:t>Nested Loops and Conditions</a:t>
            </a:r>
            <a:endParaRPr/>
          </a:p>
        </p:txBody>
      </p:sp>
      <p:sp>
        <p:nvSpPr>
          <p:cNvPr id="61" name="Google Shape;61;p1"/>
          <p:cNvSpPr txBox="1"/>
          <p:nvPr>
            <p:ph idx="1" type="subTitle"/>
          </p:nvPr>
        </p:nvSpPr>
        <p:spPr>
          <a:xfrm>
            <a:off x="543900" y="1524138"/>
            <a:ext cx="4140000" cy="1047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Chapter 05</a:t>
            </a:r>
            <a:endParaRPr/>
          </a:p>
        </p:txBody>
      </p:sp>
      <p:sp>
        <p:nvSpPr>
          <p:cNvPr id="62" name="Google Shape;62;p1"/>
          <p:cNvSpPr txBox="1"/>
          <p:nvPr/>
        </p:nvSpPr>
        <p:spPr>
          <a:xfrm>
            <a:off x="443350" y="4166775"/>
            <a:ext cx="8135100" cy="7287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700"/>
              <a:buFont typeface="Arial"/>
              <a:buNone/>
            </a:pPr>
            <a:r>
              <a:rPr b="0" i="0" lang="en" sz="1700" u="none" cap="none" strike="noStrike">
                <a:solidFill>
                  <a:schemeClr val="dk1"/>
                </a:solidFill>
                <a:latin typeface="Calibri"/>
                <a:ea typeface="Calibri"/>
                <a:cs typeface="Calibri"/>
                <a:sym typeface="Calibri"/>
              </a:rPr>
              <a:t>“Learning programming is more like a loop than a constant, talent is generated by an iterative process rather than a constant declared at the beginning of the process”</a:t>
            </a:r>
            <a:endParaRPr b="0" i="0" sz="2000" u="none" cap="none" strike="noStrike">
              <a:solidFill>
                <a:schemeClr val="dk1"/>
              </a:solidFill>
              <a:latin typeface="Arial"/>
              <a:ea typeface="Arial"/>
              <a:cs typeface="Arial"/>
              <a:sym typeface="Arial"/>
            </a:endParaRPr>
          </a:p>
        </p:txBody>
      </p:sp>
      <p:pic>
        <p:nvPicPr>
          <p:cNvPr id="63" name="Google Shape;63;p1"/>
          <p:cNvPicPr preferRelativeResize="0"/>
          <p:nvPr/>
        </p:nvPicPr>
        <p:blipFill rotWithShape="1">
          <a:blip r:embed="rId3">
            <a:alphaModFix/>
          </a:blip>
          <a:srcRect b="0" l="10731" r="10128" t="0"/>
          <a:stretch/>
        </p:blipFill>
        <p:spPr>
          <a:xfrm>
            <a:off x="4268000" y="373300"/>
            <a:ext cx="4441275" cy="3470275"/>
          </a:xfrm>
          <a:prstGeom prst="rect">
            <a:avLst/>
          </a:prstGeom>
          <a:noFill/>
          <a:ln>
            <a:noFill/>
          </a:ln>
        </p:spPr>
      </p:pic>
      <p:pic>
        <p:nvPicPr>
          <p:cNvPr id="64" name="Google Shape;64;p1"/>
          <p:cNvPicPr preferRelativeResize="0"/>
          <p:nvPr/>
        </p:nvPicPr>
        <p:blipFill rotWithShape="1">
          <a:blip r:embed="rId3">
            <a:alphaModFix/>
          </a:blip>
          <a:srcRect b="4570" l="19351" r="15597" t="5093"/>
          <a:stretch/>
        </p:blipFill>
        <p:spPr>
          <a:xfrm>
            <a:off x="5265213" y="1154675"/>
            <a:ext cx="2368076" cy="1998075"/>
          </a:xfrm>
          <a:prstGeom prst="rect">
            <a:avLst/>
          </a:prstGeom>
          <a:noFill/>
          <a:ln>
            <a:noFill/>
          </a:ln>
        </p:spPr>
      </p:pic>
      <p:pic>
        <p:nvPicPr>
          <p:cNvPr id="65" name="Google Shape;65;p1"/>
          <p:cNvPicPr preferRelativeResize="0"/>
          <p:nvPr/>
        </p:nvPicPr>
        <p:blipFill rotWithShape="1">
          <a:blip r:embed="rId4">
            <a:alphaModFix/>
          </a:blip>
          <a:srcRect b="0" l="0" r="0" t="0"/>
          <a:stretch/>
        </p:blipFill>
        <p:spPr>
          <a:xfrm>
            <a:off x="744575" y="2402675"/>
            <a:ext cx="2349298" cy="14409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3220ff404d_0_0"/>
          <p:cNvSpPr txBox="1"/>
          <p:nvPr>
            <p:ph type="title"/>
          </p:nvPr>
        </p:nvSpPr>
        <p:spPr>
          <a:xfrm>
            <a:off x="367750" y="125048"/>
            <a:ext cx="7886700" cy="667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Nested For Loop</a:t>
            </a:r>
            <a:endParaRPr/>
          </a:p>
        </p:txBody>
      </p:sp>
      <p:sp>
        <p:nvSpPr>
          <p:cNvPr id="149" name="Google Shape;149;g33220ff404d_0_0"/>
          <p:cNvSpPr txBox="1"/>
          <p:nvPr>
            <p:ph idx="1" type="body"/>
          </p:nvPr>
        </p:nvSpPr>
        <p:spPr>
          <a:xfrm>
            <a:off x="409975" y="884970"/>
            <a:ext cx="7886700" cy="5781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600"/>
              </a:spcBef>
              <a:spcAft>
                <a:spcPts val="1200"/>
              </a:spcAft>
              <a:buSzPts val="1400"/>
              <a:buNone/>
            </a:pPr>
            <a:r>
              <a:rPr lang="en"/>
              <a:t>For loop within a for loop. Code you were assigned to explore from last lecture: </a:t>
            </a:r>
            <a:r>
              <a:rPr lang="en" u="sng">
                <a:solidFill>
                  <a:schemeClr val="accent5"/>
                </a:solidFill>
                <a:hlinkClick r:id="rId3">
                  <a:extLst>
                    <a:ext uri="{A12FA001-AC4F-418D-AE19-62706E023703}">
                      <ahyp:hlinkClr val="tx"/>
                    </a:ext>
                  </a:extLst>
                </a:hlinkClick>
              </a:rPr>
              <a:t>Nested for loops Example</a:t>
            </a:r>
            <a:r>
              <a:rPr lang="en"/>
              <a:t> </a:t>
            </a:r>
            <a:endParaRPr/>
          </a:p>
        </p:txBody>
      </p:sp>
      <p:sp>
        <p:nvSpPr>
          <p:cNvPr id="150" name="Google Shape;150;g33220ff404d_0_0"/>
          <p:cNvSpPr txBox="1"/>
          <p:nvPr/>
        </p:nvSpPr>
        <p:spPr>
          <a:xfrm>
            <a:off x="223625" y="1632900"/>
            <a:ext cx="5441700" cy="18777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7F0055"/>
                </a:solidFill>
                <a:latin typeface="Consolas"/>
                <a:ea typeface="Consolas"/>
                <a:cs typeface="Consolas"/>
                <a:sym typeface="Consolas"/>
              </a:rPr>
              <a:t>for</a:t>
            </a:r>
            <a:r>
              <a:rPr b="0" i="0" lang="en" sz="1000" u="none" cap="none" strike="noStrike">
                <a:solidFill>
                  <a:srgbClr val="000000"/>
                </a:solidFill>
                <a:latin typeface="Consolas"/>
                <a:ea typeface="Consolas"/>
                <a:cs typeface="Consolas"/>
                <a:sym typeface="Consolas"/>
              </a:rPr>
              <a:t> (</a:t>
            </a:r>
            <a:r>
              <a:rPr b="1" i="0" lang="en" sz="1000" u="none" cap="none" strike="noStrike">
                <a:solidFill>
                  <a:srgbClr val="7F0055"/>
                </a:solidFill>
                <a:latin typeface="Consolas"/>
                <a:ea typeface="Consolas"/>
                <a:cs typeface="Consolas"/>
                <a:sym typeface="Consolas"/>
              </a:rPr>
              <a:t>int</a:t>
            </a:r>
            <a:r>
              <a:rPr b="0" i="0" lang="en" sz="1000" u="none" cap="none" strike="noStrike">
                <a:solidFill>
                  <a:srgbClr val="000000"/>
                </a:solidFill>
                <a:latin typeface="Consolas"/>
                <a:ea typeface="Consolas"/>
                <a:cs typeface="Consolas"/>
                <a:sym typeface="Consolas"/>
              </a:rPr>
              <a:t> </a:t>
            </a:r>
            <a:r>
              <a:rPr b="0" i="0" lang="en" sz="1000" u="none" cap="none" strike="noStrike">
                <a:solidFill>
                  <a:srgbClr val="6A3E3E"/>
                </a:solidFill>
                <a:latin typeface="Consolas"/>
                <a:ea typeface="Consolas"/>
                <a:cs typeface="Consolas"/>
                <a:sym typeface="Consolas"/>
              </a:rPr>
              <a:t>outer</a:t>
            </a:r>
            <a:r>
              <a:rPr b="0" i="0" lang="en" sz="1000" u="none" cap="none" strike="noStrike">
                <a:solidFill>
                  <a:srgbClr val="000000"/>
                </a:solidFill>
                <a:latin typeface="Consolas"/>
                <a:ea typeface="Consolas"/>
                <a:cs typeface="Consolas"/>
                <a:sym typeface="Consolas"/>
              </a:rPr>
              <a:t> = 1; </a:t>
            </a:r>
            <a:r>
              <a:rPr b="0" i="0" lang="en" sz="1000" u="none" cap="none" strike="noStrike">
                <a:solidFill>
                  <a:srgbClr val="6A3E3E"/>
                </a:solidFill>
                <a:latin typeface="Consolas"/>
                <a:ea typeface="Consolas"/>
                <a:cs typeface="Consolas"/>
                <a:sym typeface="Consolas"/>
              </a:rPr>
              <a:t>outer</a:t>
            </a:r>
            <a:r>
              <a:rPr b="0" i="0" lang="en" sz="1000" u="none" cap="none" strike="noStrike">
                <a:solidFill>
                  <a:srgbClr val="000000"/>
                </a:solidFill>
                <a:latin typeface="Consolas"/>
                <a:ea typeface="Consolas"/>
                <a:cs typeface="Consolas"/>
                <a:sym typeface="Consolas"/>
              </a:rPr>
              <a:t> &lt; 3; </a:t>
            </a:r>
            <a:r>
              <a:rPr b="0" i="0" lang="en" sz="1000" u="none" cap="none" strike="noStrike">
                <a:solidFill>
                  <a:srgbClr val="6A3E3E"/>
                </a:solidFill>
                <a:latin typeface="Consolas"/>
                <a:ea typeface="Consolas"/>
                <a:cs typeface="Consolas"/>
                <a:sym typeface="Consolas"/>
              </a:rPr>
              <a:t>outer</a:t>
            </a:r>
            <a:r>
              <a:rPr b="0" i="0" lang="en" sz="1000" u="none" cap="none" strike="noStrike">
                <a:solidFill>
                  <a:srgbClr val="000000"/>
                </a:solidFill>
                <a:latin typeface="Consolas"/>
                <a:ea typeface="Consolas"/>
                <a:cs typeface="Consolas"/>
                <a:sym typeface="Consolas"/>
              </a:rPr>
              <a:t>++)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   System.</a:t>
            </a:r>
            <a:r>
              <a:rPr b="1" i="1" lang="en" sz="1000" u="none" cap="none" strike="noStrike">
                <a:solidFill>
                  <a:srgbClr val="0000C0"/>
                </a:solidFill>
                <a:latin typeface="Consolas"/>
                <a:ea typeface="Consolas"/>
                <a:cs typeface="Consolas"/>
                <a:sym typeface="Consolas"/>
              </a:rPr>
              <a:t>out</a:t>
            </a:r>
            <a:r>
              <a:rPr b="0" i="0" lang="en" sz="1000" u="none" cap="none" strike="noStrike">
                <a:solidFill>
                  <a:srgbClr val="000000"/>
                </a:solidFill>
                <a:latin typeface="Consolas"/>
                <a:ea typeface="Consolas"/>
                <a:cs typeface="Consolas"/>
                <a:sym typeface="Consolas"/>
              </a:rPr>
              <a:t>.println (</a:t>
            </a:r>
            <a:r>
              <a:rPr b="0" i="0" lang="en" sz="1000" u="none" cap="none" strike="noStrike">
                <a:solidFill>
                  <a:srgbClr val="2A00FF"/>
                </a:solidFill>
                <a:latin typeface="Consolas"/>
                <a:ea typeface="Consolas"/>
                <a:cs typeface="Consolas"/>
                <a:sym typeface="Consolas"/>
              </a:rPr>
              <a:t>"The outer loop iteration is = "</a:t>
            </a:r>
            <a:r>
              <a:rPr b="0" i="0" lang="en" sz="1000" u="none" cap="none" strike="noStrike">
                <a:solidFill>
                  <a:srgbClr val="000000"/>
                </a:solidFill>
                <a:latin typeface="Consolas"/>
                <a:ea typeface="Consolas"/>
                <a:cs typeface="Consolas"/>
                <a:sym typeface="Consolas"/>
              </a:rPr>
              <a:t> + </a:t>
            </a:r>
            <a:r>
              <a:rPr b="0" i="0" lang="en" sz="1000" u="none" cap="none" strike="noStrike">
                <a:solidFill>
                  <a:srgbClr val="6A3E3E"/>
                </a:solidFill>
                <a:latin typeface="Consolas"/>
                <a:ea typeface="Consolas"/>
                <a:cs typeface="Consolas"/>
                <a:sym typeface="Consolas"/>
              </a:rPr>
              <a:t>outer</a:t>
            </a:r>
            <a:r>
              <a:rPr b="0" i="0" lang="en"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3F7F5F"/>
                </a:solidFill>
                <a:latin typeface="Consolas"/>
                <a:ea typeface="Consolas"/>
                <a:cs typeface="Consolas"/>
                <a:sym typeface="Consolas"/>
              </a:rPr>
              <a:t>   // This is the inner for loop</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3F7F5F"/>
                </a:solidFill>
                <a:latin typeface="Consolas"/>
                <a:ea typeface="Consolas"/>
                <a:cs typeface="Consolas"/>
                <a:sym typeface="Consolas"/>
              </a:rPr>
              <a:t>   // It will do all iterations before outer loop does another iteration</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7F0055"/>
                </a:solidFill>
                <a:latin typeface="Consolas"/>
                <a:ea typeface="Consolas"/>
                <a:cs typeface="Consolas"/>
                <a:sym typeface="Consolas"/>
              </a:rPr>
              <a:t>   for</a:t>
            </a:r>
            <a:r>
              <a:rPr b="0" i="0" lang="en" sz="1000" u="none" cap="none" strike="noStrike">
                <a:solidFill>
                  <a:srgbClr val="000000"/>
                </a:solidFill>
                <a:latin typeface="Consolas"/>
                <a:ea typeface="Consolas"/>
                <a:cs typeface="Consolas"/>
                <a:sym typeface="Consolas"/>
              </a:rPr>
              <a:t> (</a:t>
            </a:r>
            <a:r>
              <a:rPr b="1" i="0" lang="en" sz="1000" u="none" cap="none" strike="noStrike">
                <a:solidFill>
                  <a:srgbClr val="7F0055"/>
                </a:solidFill>
                <a:latin typeface="Consolas"/>
                <a:ea typeface="Consolas"/>
                <a:cs typeface="Consolas"/>
                <a:sym typeface="Consolas"/>
              </a:rPr>
              <a:t>int</a:t>
            </a:r>
            <a:r>
              <a:rPr b="0" i="0" lang="en" sz="1000" u="none" cap="none" strike="noStrike">
                <a:solidFill>
                  <a:srgbClr val="000000"/>
                </a:solidFill>
                <a:latin typeface="Consolas"/>
                <a:ea typeface="Consolas"/>
                <a:cs typeface="Consolas"/>
                <a:sym typeface="Consolas"/>
              </a:rPr>
              <a:t> </a:t>
            </a:r>
            <a:r>
              <a:rPr b="0" i="0" lang="en" sz="1000" u="none" cap="none" strike="noStrike">
                <a:solidFill>
                  <a:srgbClr val="6A3E3E"/>
                </a:solidFill>
                <a:latin typeface="Consolas"/>
                <a:ea typeface="Consolas"/>
                <a:cs typeface="Consolas"/>
                <a:sym typeface="Consolas"/>
              </a:rPr>
              <a:t>inner</a:t>
            </a:r>
            <a:r>
              <a:rPr b="0" i="0" lang="en" sz="1000" u="none" cap="none" strike="noStrike">
                <a:solidFill>
                  <a:srgbClr val="000000"/>
                </a:solidFill>
                <a:latin typeface="Consolas"/>
                <a:ea typeface="Consolas"/>
                <a:cs typeface="Consolas"/>
                <a:sym typeface="Consolas"/>
              </a:rPr>
              <a:t> = 1; </a:t>
            </a:r>
            <a:r>
              <a:rPr b="0" i="0" lang="en" sz="1000" u="none" cap="none" strike="noStrike">
                <a:solidFill>
                  <a:srgbClr val="6A3E3E"/>
                </a:solidFill>
                <a:latin typeface="Consolas"/>
                <a:ea typeface="Consolas"/>
                <a:cs typeface="Consolas"/>
                <a:sym typeface="Consolas"/>
              </a:rPr>
              <a:t>inner</a:t>
            </a:r>
            <a:r>
              <a:rPr b="0" i="0" lang="en" sz="1000" u="none" cap="none" strike="noStrike">
                <a:solidFill>
                  <a:srgbClr val="000000"/>
                </a:solidFill>
                <a:latin typeface="Consolas"/>
                <a:ea typeface="Consolas"/>
                <a:cs typeface="Consolas"/>
                <a:sym typeface="Consolas"/>
              </a:rPr>
              <a:t> &lt;= 5; </a:t>
            </a:r>
            <a:r>
              <a:rPr b="0" i="0" lang="en" sz="1000" u="none" cap="none" strike="noStrike">
                <a:solidFill>
                  <a:srgbClr val="6A3E3E"/>
                </a:solidFill>
                <a:latin typeface="Consolas"/>
                <a:ea typeface="Consolas"/>
                <a:cs typeface="Consolas"/>
                <a:sym typeface="Consolas"/>
              </a:rPr>
              <a:t>inner</a:t>
            </a:r>
            <a:r>
              <a:rPr b="0" i="0" lang="en" sz="1000" u="none" cap="none" strike="noStrike">
                <a:solidFill>
                  <a:srgbClr val="000000"/>
                </a:solidFill>
                <a:latin typeface="Consolas"/>
                <a:ea typeface="Consolas"/>
                <a:cs typeface="Consolas"/>
                <a:sym typeface="Consolas"/>
              </a:rPr>
              <a:t>++)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	System.</a:t>
            </a:r>
            <a:r>
              <a:rPr b="1" i="1" lang="en" sz="1000" u="none" cap="none" strike="noStrike">
                <a:solidFill>
                  <a:srgbClr val="0000C0"/>
                </a:solidFill>
                <a:latin typeface="Consolas"/>
                <a:ea typeface="Consolas"/>
                <a:cs typeface="Consolas"/>
                <a:sym typeface="Consolas"/>
              </a:rPr>
              <a:t>out</a:t>
            </a:r>
            <a:r>
              <a:rPr b="0" i="0" lang="en" sz="1000" u="none" cap="none" strike="noStrike">
                <a:solidFill>
                  <a:srgbClr val="000000"/>
                </a:solidFill>
                <a:latin typeface="Consolas"/>
                <a:ea typeface="Consolas"/>
                <a:cs typeface="Consolas"/>
                <a:sym typeface="Consolas"/>
              </a:rPr>
              <a:t>.println (</a:t>
            </a:r>
            <a:r>
              <a:rPr b="0" i="0" lang="en" sz="1000" u="none" cap="none" strike="noStrike">
                <a:solidFill>
                  <a:srgbClr val="2A00FF"/>
                </a:solidFill>
                <a:latin typeface="Consolas"/>
                <a:ea typeface="Consolas"/>
                <a:cs typeface="Consolas"/>
                <a:sym typeface="Consolas"/>
              </a:rPr>
              <a:t>"   The inner loop iteration is = "</a:t>
            </a:r>
            <a:r>
              <a:rPr b="0" i="0" lang="en" sz="1000" u="none" cap="none" strike="noStrike">
                <a:solidFill>
                  <a:srgbClr val="000000"/>
                </a:solidFill>
                <a:latin typeface="Consolas"/>
                <a:ea typeface="Consolas"/>
                <a:cs typeface="Consolas"/>
                <a:sym typeface="Consolas"/>
              </a:rPr>
              <a:t> + </a:t>
            </a:r>
            <a:r>
              <a:rPr b="0" i="0" lang="en" sz="1000" u="none" cap="none" strike="noStrike">
                <a:solidFill>
                  <a:srgbClr val="6A3E3E"/>
                </a:solidFill>
                <a:latin typeface="Consolas"/>
                <a:ea typeface="Consolas"/>
                <a:cs typeface="Consolas"/>
                <a:sym typeface="Consolas"/>
              </a:rPr>
              <a:t>inner</a:t>
            </a:r>
            <a:r>
              <a:rPr b="0" i="0" lang="en"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51" name="Google Shape;151;g33220ff404d_0_0"/>
          <p:cNvSpPr/>
          <p:nvPr/>
        </p:nvSpPr>
        <p:spPr>
          <a:xfrm>
            <a:off x="277350" y="1686550"/>
            <a:ext cx="5220300" cy="17565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33220ff404d_0_0"/>
          <p:cNvSpPr/>
          <p:nvPr/>
        </p:nvSpPr>
        <p:spPr>
          <a:xfrm>
            <a:off x="465900" y="2664750"/>
            <a:ext cx="4994400" cy="6672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33220ff404d_0_0"/>
          <p:cNvSpPr txBox="1"/>
          <p:nvPr>
            <p:ph idx="1" type="body"/>
          </p:nvPr>
        </p:nvSpPr>
        <p:spPr>
          <a:xfrm>
            <a:off x="277350" y="3888675"/>
            <a:ext cx="8550000" cy="5781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600"/>
              </a:spcBef>
              <a:spcAft>
                <a:spcPts val="0"/>
              </a:spcAft>
              <a:buSzPts val="1514"/>
              <a:buNone/>
            </a:pPr>
            <a:r>
              <a:rPr lang="en"/>
              <a:t>You can put while loops in for loops or for loops in while loops.</a:t>
            </a:r>
            <a:endParaRPr/>
          </a:p>
          <a:p>
            <a:pPr indent="0" lvl="0" marL="0" rtl="0" algn="l">
              <a:lnSpc>
                <a:spcPct val="90000"/>
              </a:lnSpc>
              <a:spcBef>
                <a:spcPts val="1200"/>
              </a:spcBef>
              <a:spcAft>
                <a:spcPts val="1200"/>
              </a:spcAft>
              <a:buSzPts val="1514"/>
              <a:buNone/>
            </a:pPr>
            <a:r>
              <a:rPr lang="en"/>
              <a:t>Loops can be in if/else conditions and if/else conditions can be in loops.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txBox="1"/>
          <p:nvPr>
            <p:ph type="title"/>
          </p:nvPr>
        </p:nvSpPr>
        <p:spPr>
          <a:xfrm>
            <a:off x="367750" y="125048"/>
            <a:ext cx="7886700" cy="667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Nested For Loop</a:t>
            </a:r>
            <a:endParaRPr/>
          </a:p>
        </p:txBody>
      </p:sp>
      <p:sp>
        <p:nvSpPr>
          <p:cNvPr id="159" name="Google Shape;159;p11"/>
          <p:cNvSpPr txBox="1"/>
          <p:nvPr>
            <p:ph idx="1" type="body"/>
          </p:nvPr>
        </p:nvSpPr>
        <p:spPr>
          <a:xfrm>
            <a:off x="409975" y="884970"/>
            <a:ext cx="7886700" cy="5781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600"/>
              </a:spcBef>
              <a:spcAft>
                <a:spcPts val="1200"/>
              </a:spcAft>
              <a:buSzPts val="1400"/>
              <a:buNone/>
            </a:pPr>
            <a:r>
              <a:rPr lang="en"/>
              <a:t>For loop within a for loop. Code you were assigned to explore from last lecture: </a:t>
            </a:r>
            <a:r>
              <a:rPr lang="en" u="sng">
                <a:solidFill>
                  <a:schemeClr val="accent5"/>
                </a:solidFill>
                <a:hlinkClick r:id="rId3">
                  <a:extLst>
                    <a:ext uri="{A12FA001-AC4F-418D-AE19-62706E023703}">
                      <ahyp:hlinkClr val="tx"/>
                    </a:ext>
                  </a:extLst>
                </a:hlinkClick>
              </a:rPr>
              <a:t>Nested for loops Example</a:t>
            </a:r>
            <a:r>
              <a:rPr lang="en"/>
              <a:t> </a:t>
            </a:r>
            <a:endParaRPr/>
          </a:p>
        </p:txBody>
      </p:sp>
      <p:sp>
        <p:nvSpPr>
          <p:cNvPr id="160" name="Google Shape;160;p11"/>
          <p:cNvSpPr txBox="1"/>
          <p:nvPr/>
        </p:nvSpPr>
        <p:spPr>
          <a:xfrm>
            <a:off x="223625" y="1632900"/>
            <a:ext cx="5441700" cy="18777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7F0055"/>
                </a:solidFill>
                <a:latin typeface="Consolas"/>
                <a:ea typeface="Consolas"/>
                <a:cs typeface="Consolas"/>
                <a:sym typeface="Consolas"/>
              </a:rPr>
              <a:t>for</a:t>
            </a:r>
            <a:r>
              <a:rPr b="0" i="0" lang="en" sz="1000" u="none" cap="none" strike="noStrike">
                <a:solidFill>
                  <a:srgbClr val="000000"/>
                </a:solidFill>
                <a:latin typeface="Consolas"/>
                <a:ea typeface="Consolas"/>
                <a:cs typeface="Consolas"/>
                <a:sym typeface="Consolas"/>
              </a:rPr>
              <a:t> (</a:t>
            </a:r>
            <a:r>
              <a:rPr b="1" i="0" lang="en" sz="1000" u="none" cap="none" strike="noStrike">
                <a:solidFill>
                  <a:srgbClr val="7F0055"/>
                </a:solidFill>
                <a:latin typeface="Consolas"/>
                <a:ea typeface="Consolas"/>
                <a:cs typeface="Consolas"/>
                <a:sym typeface="Consolas"/>
              </a:rPr>
              <a:t>int</a:t>
            </a:r>
            <a:r>
              <a:rPr b="0" i="0" lang="en" sz="1000" u="none" cap="none" strike="noStrike">
                <a:solidFill>
                  <a:srgbClr val="000000"/>
                </a:solidFill>
                <a:latin typeface="Consolas"/>
                <a:ea typeface="Consolas"/>
                <a:cs typeface="Consolas"/>
                <a:sym typeface="Consolas"/>
              </a:rPr>
              <a:t> </a:t>
            </a:r>
            <a:r>
              <a:rPr b="0" i="0" lang="en" sz="1000" u="none" cap="none" strike="noStrike">
                <a:solidFill>
                  <a:srgbClr val="6A3E3E"/>
                </a:solidFill>
                <a:latin typeface="Consolas"/>
                <a:ea typeface="Consolas"/>
                <a:cs typeface="Consolas"/>
                <a:sym typeface="Consolas"/>
              </a:rPr>
              <a:t>outer</a:t>
            </a:r>
            <a:r>
              <a:rPr b="0" i="0" lang="en" sz="1000" u="none" cap="none" strike="noStrike">
                <a:solidFill>
                  <a:srgbClr val="000000"/>
                </a:solidFill>
                <a:latin typeface="Consolas"/>
                <a:ea typeface="Consolas"/>
                <a:cs typeface="Consolas"/>
                <a:sym typeface="Consolas"/>
              </a:rPr>
              <a:t> = 1; </a:t>
            </a:r>
            <a:r>
              <a:rPr b="0" i="0" lang="en" sz="1000" u="none" cap="none" strike="noStrike">
                <a:solidFill>
                  <a:srgbClr val="6A3E3E"/>
                </a:solidFill>
                <a:latin typeface="Consolas"/>
                <a:ea typeface="Consolas"/>
                <a:cs typeface="Consolas"/>
                <a:sym typeface="Consolas"/>
              </a:rPr>
              <a:t>outer</a:t>
            </a:r>
            <a:r>
              <a:rPr b="0" i="0" lang="en" sz="1000" u="none" cap="none" strike="noStrike">
                <a:solidFill>
                  <a:srgbClr val="000000"/>
                </a:solidFill>
                <a:latin typeface="Consolas"/>
                <a:ea typeface="Consolas"/>
                <a:cs typeface="Consolas"/>
                <a:sym typeface="Consolas"/>
              </a:rPr>
              <a:t> &lt; 3; </a:t>
            </a:r>
            <a:r>
              <a:rPr b="0" i="0" lang="en" sz="1000" u="none" cap="none" strike="noStrike">
                <a:solidFill>
                  <a:srgbClr val="6A3E3E"/>
                </a:solidFill>
                <a:latin typeface="Consolas"/>
                <a:ea typeface="Consolas"/>
                <a:cs typeface="Consolas"/>
                <a:sym typeface="Consolas"/>
              </a:rPr>
              <a:t>outer</a:t>
            </a:r>
            <a:r>
              <a:rPr b="0" i="0" lang="en" sz="1000" u="none" cap="none" strike="noStrike">
                <a:solidFill>
                  <a:srgbClr val="000000"/>
                </a:solidFill>
                <a:latin typeface="Consolas"/>
                <a:ea typeface="Consolas"/>
                <a:cs typeface="Consolas"/>
                <a:sym typeface="Consolas"/>
              </a:rPr>
              <a:t>++)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   System.</a:t>
            </a:r>
            <a:r>
              <a:rPr b="1" i="1" lang="en" sz="1000" u="none" cap="none" strike="noStrike">
                <a:solidFill>
                  <a:srgbClr val="0000C0"/>
                </a:solidFill>
                <a:latin typeface="Consolas"/>
                <a:ea typeface="Consolas"/>
                <a:cs typeface="Consolas"/>
                <a:sym typeface="Consolas"/>
              </a:rPr>
              <a:t>out</a:t>
            </a:r>
            <a:r>
              <a:rPr b="0" i="0" lang="en" sz="1000" u="none" cap="none" strike="noStrike">
                <a:solidFill>
                  <a:srgbClr val="000000"/>
                </a:solidFill>
                <a:latin typeface="Consolas"/>
                <a:ea typeface="Consolas"/>
                <a:cs typeface="Consolas"/>
                <a:sym typeface="Consolas"/>
              </a:rPr>
              <a:t>.println (</a:t>
            </a:r>
            <a:r>
              <a:rPr b="0" i="0" lang="en" sz="1000" u="none" cap="none" strike="noStrike">
                <a:solidFill>
                  <a:srgbClr val="2A00FF"/>
                </a:solidFill>
                <a:latin typeface="Consolas"/>
                <a:ea typeface="Consolas"/>
                <a:cs typeface="Consolas"/>
                <a:sym typeface="Consolas"/>
              </a:rPr>
              <a:t>"The outer loop iteration is = "</a:t>
            </a:r>
            <a:r>
              <a:rPr b="0" i="0" lang="en" sz="1000" u="none" cap="none" strike="noStrike">
                <a:solidFill>
                  <a:srgbClr val="000000"/>
                </a:solidFill>
                <a:latin typeface="Consolas"/>
                <a:ea typeface="Consolas"/>
                <a:cs typeface="Consolas"/>
                <a:sym typeface="Consolas"/>
              </a:rPr>
              <a:t> + </a:t>
            </a:r>
            <a:r>
              <a:rPr b="0" i="0" lang="en" sz="1000" u="none" cap="none" strike="noStrike">
                <a:solidFill>
                  <a:srgbClr val="6A3E3E"/>
                </a:solidFill>
                <a:latin typeface="Consolas"/>
                <a:ea typeface="Consolas"/>
                <a:cs typeface="Consolas"/>
                <a:sym typeface="Consolas"/>
              </a:rPr>
              <a:t>outer</a:t>
            </a:r>
            <a:r>
              <a:rPr b="0" i="0" lang="en"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3F7F5F"/>
                </a:solidFill>
                <a:latin typeface="Consolas"/>
                <a:ea typeface="Consolas"/>
                <a:cs typeface="Consolas"/>
                <a:sym typeface="Consolas"/>
              </a:rPr>
              <a:t>   // This is the inner for loop</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3F7F5F"/>
                </a:solidFill>
                <a:latin typeface="Consolas"/>
                <a:ea typeface="Consolas"/>
                <a:cs typeface="Consolas"/>
                <a:sym typeface="Consolas"/>
              </a:rPr>
              <a:t>   // It will do all iterations before outer loop does another iteration</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rgbClr val="7F0055"/>
                </a:solidFill>
                <a:latin typeface="Consolas"/>
                <a:ea typeface="Consolas"/>
                <a:cs typeface="Consolas"/>
                <a:sym typeface="Consolas"/>
              </a:rPr>
              <a:t>   for</a:t>
            </a:r>
            <a:r>
              <a:rPr b="0" i="0" lang="en" sz="1000" u="none" cap="none" strike="noStrike">
                <a:solidFill>
                  <a:srgbClr val="000000"/>
                </a:solidFill>
                <a:latin typeface="Consolas"/>
                <a:ea typeface="Consolas"/>
                <a:cs typeface="Consolas"/>
                <a:sym typeface="Consolas"/>
              </a:rPr>
              <a:t> (</a:t>
            </a:r>
            <a:r>
              <a:rPr b="1" i="0" lang="en" sz="1000" u="none" cap="none" strike="noStrike">
                <a:solidFill>
                  <a:srgbClr val="7F0055"/>
                </a:solidFill>
                <a:latin typeface="Consolas"/>
                <a:ea typeface="Consolas"/>
                <a:cs typeface="Consolas"/>
                <a:sym typeface="Consolas"/>
              </a:rPr>
              <a:t>int</a:t>
            </a:r>
            <a:r>
              <a:rPr b="0" i="0" lang="en" sz="1000" u="none" cap="none" strike="noStrike">
                <a:solidFill>
                  <a:srgbClr val="000000"/>
                </a:solidFill>
                <a:latin typeface="Consolas"/>
                <a:ea typeface="Consolas"/>
                <a:cs typeface="Consolas"/>
                <a:sym typeface="Consolas"/>
              </a:rPr>
              <a:t> </a:t>
            </a:r>
            <a:r>
              <a:rPr b="0" i="0" lang="en" sz="1000" u="none" cap="none" strike="noStrike">
                <a:solidFill>
                  <a:srgbClr val="6A3E3E"/>
                </a:solidFill>
                <a:latin typeface="Consolas"/>
                <a:ea typeface="Consolas"/>
                <a:cs typeface="Consolas"/>
                <a:sym typeface="Consolas"/>
              </a:rPr>
              <a:t>inner</a:t>
            </a:r>
            <a:r>
              <a:rPr b="0" i="0" lang="en" sz="1000" u="none" cap="none" strike="noStrike">
                <a:solidFill>
                  <a:srgbClr val="000000"/>
                </a:solidFill>
                <a:latin typeface="Consolas"/>
                <a:ea typeface="Consolas"/>
                <a:cs typeface="Consolas"/>
                <a:sym typeface="Consolas"/>
              </a:rPr>
              <a:t> = 1; </a:t>
            </a:r>
            <a:r>
              <a:rPr b="0" i="0" lang="en" sz="1000" u="none" cap="none" strike="noStrike">
                <a:solidFill>
                  <a:srgbClr val="6A3E3E"/>
                </a:solidFill>
                <a:latin typeface="Consolas"/>
                <a:ea typeface="Consolas"/>
                <a:cs typeface="Consolas"/>
                <a:sym typeface="Consolas"/>
              </a:rPr>
              <a:t>inner</a:t>
            </a:r>
            <a:r>
              <a:rPr b="0" i="0" lang="en" sz="1000" u="none" cap="none" strike="noStrike">
                <a:solidFill>
                  <a:srgbClr val="000000"/>
                </a:solidFill>
                <a:latin typeface="Consolas"/>
                <a:ea typeface="Consolas"/>
                <a:cs typeface="Consolas"/>
                <a:sym typeface="Consolas"/>
              </a:rPr>
              <a:t> &lt;= 5; </a:t>
            </a:r>
            <a:r>
              <a:rPr b="0" i="0" lang="en" sz="1000" u="none" cap="none" strike="noStrike">
                <a:solidFill>
                  <a:srgbClr val="6A3E3E"/>
                </a:solidFill>
                <a:latin typeface="Consolas"/>
                <a:ea typeface="Consolas"/>
                <a:cs typeface="Consolas"/>
                <a:sym typeface="Consolas"/>
              </a:rPr>
              <a:t>inner</a:t>
            </a:r>
            <a:r>
              <a:rPr b="0" i="0" lang="en" sz="1000" u="none" cap="none" strike="noStrike">
                <a:solidFill>
                  <a:srgbClr val="000000"/>
                </a:solidFill>
                <a:latin typeface="Consolas"/>
                <a:ea typeface="Consolas"/>
                <a:cs typeface="Consolas"/>
                <a:sym typeface="Consolas"/>
              </a:rPr>
              <a:t>++)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	System.</a:t>
            </a:r>
            <a:r>
              <a:rPr b="1" i="1" lang="en" sz="1000" u="none" cap="none" strike="noStrike">
                <a:solidFill>
                  <a:srgbClr val="0000C0"/>
                </a:solidFill>
                <a:latin typeface="Consolas"/>
                <a:ea typeface="Consolas"/>
                <a:cs typeface="Consolas"/>
                <a:sym typeface="Consolas"/>
              </a:rPr>
              <a:t>out</a:t>
            </a:r>
            <a:r>
              <a:rPr b="0" i="0" lang="en" sz="1000" u="none" cap="none" strike="noStrike">
                <a:solidFill>
                  <a:srgbClr val="000000"/>
                </a:solidFill>
                <a:latin typeface="Consolas"/>
                <a:ea typeface="Consolas"/>
                <a:cs typeface="Consolas"/>
                <a:sym typeface="Consolas"/>
              </a:rPr>
              <a:t>.println (</a:t>
            </a:r>
            <a:r>
              <a:rPr b="0" i="0" lang="en" sz="1000" u="none" cap="none" strike="noStrike">
                <a:solidFill>
                  <a:srgbClr val="2A00FF"/>
                </a:solidFill>
                <a:latin typeface="Consolas"/>
                <a:ea typeface="Consolas"/>
                <a:cs typeface="Consolas"/>
                <a:sym typeface="Consolas"/>
              </a:rPr>
              <a:t>"   The inner loop iteration is = "</a:t>
            </a:r>
            <a:r>
              <a:rPr b="0" i="0" lang="en" sz="1000" u="none" cap="none" strike="noStrike">
                <a:solidFill>
                  <a:srgbClr val="000000"/>
                </a:solidFill>
                <a:latin typeface="Consolas"/>
                <a:ea typeface="Consolas"/>
                <a:cs typeface="Consolas"/>
                <a:sym typeface="Consolas"/>
              </a:rPr>
              <a:t> + </a:t>
            </a:r>
            <a:r>
              <a:rPr b="0" i="0" lang="en" sz="1000" u="none" cap="none" strike="noStrike">
                <a:solidFill>
                  <a:srgbClr val="6A3E3E"/>
                </a:solidFill>
                <a:latin typeface="Consolas"/>
                <a:ea typeface="Consolas"/>
                <a:cs typeface="Consolas"/>
                <a:sym typeface="Consolas"/>
              </a:rPr>
              <a:t>inner</a:t>
            </a:r>
            <a:r>
              <a:rPr b="0" i="0" lang="en"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61" name="Google Shape;161;p11"/>
          <p:cNvSpPr txBox="1"/>
          <p:nvPr/>
        </p:nvSpPr>
        <p:spPr>
          <a:xfrm>
            <a:off x="6004050" y="1555800"/>
            <a:ext cx="2875800" cy="20319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The outer loop iteration is = 1</a:t>
            </a:r>
            <a:endParaRPr b="0" i="0" sz="10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The inner loop iteration is = 1</a:t>
            </a:r>
            <a:endParaRPr b="0" i="0" sz="10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The inner loop iteration is = 2</a:t>
            </a:r>
            <a:endParaRPr b="0" i="0" sz="10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The inner loop iteration is = 3</a:t>
            </a:r>
            <a:endParaRPr b="0" i="0" sz="10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The inner loop iteration is = 4</a:t>
            </a:r>
            <a:endParaRPr b="0" i="0" sz="10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The inner loop iteration is = 5</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The outer loop iteration is = 2</a:t>
            </a:r>
            <a:endParaRPr b="0" i="0" sz="10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The inner loop iteration is = 1</a:t>
            </a:r>
            <a:endParaRPr b="0" i="0" sz="10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The inner loop iteration is = 2</a:t>
            </a:r>
            <a:endParaRPr b="0" i="0" sz="10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The inner loop iteration is = 3</a:t>
            </a:r>
            <a:endParaRPr b="0" i="0" sz="10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The inner loop iteration is = 4</a:t>
            </a:r>
            <a:endParaRPr b="0" i="0" sz="10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Consolas"/>
                <a:ea typeface="Consolas"/>
                <a:cs typeface="Consolas"/>
                <a:sym typeface="Consolas"/>
              </a:rPr>
              <a:t>The inner loop iteration is = 5</a:t>
            </a:r>
            <a:endParaRPr b="0" i="0" sz="1400" u="none" cap="none" strike="noStrike">
              <a:solidFill>
                <a:srgbClr val="000000"/>
              </a:solidFill>
              <a:latin typeface="Arial"/>
              <a:ea typeface="Arial"/>
              <a:cs typeface="Arial"/>
              <a:sym typeface="Arial"/>
            </a:endParaRPr>
          </a:p>
        </p:txBody>
      </p:sp>
      <p:sp>
        <p:nvSpPr>
          <p:cNvPr id="162" name="Google Shape;162;p11"/>
          <p:cNvSpPr/>
          <p:nvPr/>
        </p:nvSpPr>
        <p:spPr>
          <a:xfrm>
            <a:off x="277350" y="1686550"/>
            <a:ext cx="5220300" cy="17565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1"/>
          <p:cNvSpPr/>
          <p:nvPr/>
        </p:nvSpPr>
        <p:spPr>
          <a:xfrm>
            <a:off x="465900" y="2664750"/>
            <a:ext cx="4994400" cy="6672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1"/>
          <p:cNvSpPr/>
          <p:nvPr/>
        </p:nvSpPr>
        <p:spPr>
          <a:xfrm>
            <a:off x="6056650" y="1632900"/>
            <a:ext cx="2770800" cy="19173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1"/>
          <p:cNvSpPr/>
          <p:nvPr/>
        </p:nvSpPr>
        <p:spPr>
          <a:xfrm>
            <a:off x="6056650" y="2561550"/>
            <a:ext cx="2720700" cy="9390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1"/>
          <p:cNvSpPr/>
          <p:nvPr/>
        </p:nvSpPr>
        <p:spPr>
          <a:xfrm>
            <a:off x="6056650" y="1632900"/>
            <a:ext cx="2875800" cy="9390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1"/>
          <p:cNvSpPr txBox="1"/>
          <p:nvPr>
            <p:ph idx="1" type="body"/>
          </p:nvPr>
        </p:nvSpPr>
        <p:spPr>
          <a:xfrm>
            <a:off x="277350" y="3888675"/>
            <a:ext cx="8550000" cy="578100"/>
          </a:xfrm>
          <a:prstGeom prst="rect">
            <a:avLst/>
          </a:prstGeom>
          <a:noFill/>
          <a:ln>
            <a:noFill/>
          </a:ln>
        </p:spPr>
        <p:txBody>
          <a:bodyPr anchorCtr="0" anchor="t" bIns="34275" lIns="68575" spcFirstLastPara="1" rIns="68575" wrap="square" tIns="34275">
            <a:normAutofit lnSpcReduction="20000"/>
          </a:bodyPr>
          <a:lstStyle/>
          <a:p>
            <a:pPr indent="0" lvl="0" marL="0" rtl="0" algn="l">
              <a:lnSpc>
                <a:spcPct val="90000"/>
              </a:lnSpc>
              <a:spcBef>
                <a:spcPts val="600"/>
              </a:spcBef>
              <a:spcAft>
                <a:spcPts val="0"/>
              </a:spcAft>
              <a:buSzPts val="1514"/>
              <a:buNone/>
            </a:pPr>
            <a:r>
              <a:rPr lang="en"/>
              <a:t>You can put while loops in for loops or for loops in while loops.</a:t>
            </a:r>
            <a:endParaRPr/>
          </a:p>
          <a:p>
            <a:pPr indent="0" lvl="0" marL="0" rtl="0" algn="l">
              <a:lnSpc>
                <a:spcPct val="90000"/>
              </a:lnSpc>
              <a:spcBef>
                <a:spcPts val="1200"/>
              </a:spcBef>
              <a:spcAft>
                <a:spcPts val="1200"/>
              </a:spcAft>
              <a:buSzPts val="1514"/>
              <a:buNone/>
            </a:pPr>
            <a:r>
              <a:rPr lang="en"/>
              <a:t>Loops can be in if/else conditions and if/else conditions can be in loops.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2"/>
          <p:cNvSpPr txBox="1"/>
          <p:nvPr>
            <p:ph type="title"/>
          </p:nvPr>
        </p:nvSpPr>
        <p:spPr>
          <a:xfrm>
            <a:off x="283900" y="124750"/>
            <a:ext cx="4458900" cy="518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Nested While Loop</a:t>
            </a:r>
            <a:endParaRPr/>
          </a:p>
        </p:txBody>
      </p:sp>
      <p:sp>
        <p:nvSpPr>
          <p:cNvPr id="173" name="Google Shape;173;p12"/>
          <p:cNvSpPr txBox="1"/>
          <p:nvPr>
            <p:ph idx="1" type="body"/>
          </p:nvPr>
        </p:nvSpPr>
        <p:spPr>
          <a:xfrm>
            <a:off x="139775" y="3479250"/>
            <a:ext cx="5097000" cy="9783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600"/>
              </a:spcBef>
              <a:spcAft>
                <a:spcPts val="1200"/>
              </a:spcAft>
              <a:buSzPts val="1400"/>
              <a:buNone/>
            </a:pPr>
            <a:r>
              <a:rPr lang="en" sz="1700"/>
              <a:t>You can place any type of loop inside another loop</a:t>
            </a:r>
            <a:endParaRPr sz="1700"/>
          </a:p>
        </p:txBody>
      </p:sp>
      <p:sp>
        <p:nvSpPr>
          <p:cNvPr id="174" name="Google Shape;174;p12"/>
          <p:cNvSpPr txBox="1"/>
          <p:nvPr/>
        </p:nvSpPr>
        <p:spPr>
          <a:xfrm>
            <a:off x="139775" y="546500"/>
            <a:ext cx="6313200" cy="27243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7F0055"/>
                </a:solidFill>
                <a:latin typeface="Consolas"/>
                <a:ea typeface="Consolas"/>
                <a:cs typeface="Consolas"/>
                <a:sym typeface="Consolas"/>
              </a:rPr>
              <a:t>int</a:t>
            </a:r>
            <a:r>
              <a:rPr b="0" i="0" lang="en" sz="1100" u="none" cap="none" strike="noStrike">
                <a:solidFill>
                  <a:srgbClr val="000000"/>
                </a:solidFill>
                <a:latin typeface="Consolas"/>
                <a:ea typeface="Consolas"/>
                <a:cs typeface="Consolas"/>
                <a:sym typeface="Consolas"/>
              </a:rPr>
              <a:t> </a:t>
            </a:r>
            <a:r>
              <a:rPr b="0" i="0" lang="en" sz="1100" u="none" cap="none" strike="noStrike">
                <a:solidFill>
                  <a:srgbClr val="6A3E3E"/>
                </a:solidFill>
                <a:latin typeface="Consolas"/>
                <a:ea typeface="Consolas"/>
                <a:cs typeface="Consolas"/>
                <a:sym typeface="Consolas"/>
              </a:rPr>
              <a:t>outer</a:t>
            </a:r>
            <a:r>
              <a:rPr b="0" i="0" lang="en" sz="1100" u="none" cap="none" strike="noStrike">
                <a:solidFill>
                  <a:srgbClr val="000000"/>
                </a:solidFill>
                <a:latin typeface="Consolas"/>
                <a:ea typeface="Consolas"/>
                <a:cs typeface="Consolas"/>
                <a:sym typeface="Consolas"/>
              </a:rPr>
              <a:t> = 1;</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1" i="0" lang="en" sz="1100" u="none" cap="none" strike="noStrike">
                <a:solidFill>
                  <a:srgbClr val="7F0055"/>
                </a:solidFill>
                <a:latin typeface="Consolas"/>
                <a:ea typeface="Consolas"/>
                <a:cs typeface="Consolas"/>
                <a:sym typeface="Consolas"/>
              </a:rPr>
              <a:t>while</a:t>
            </a:r>
            <a:r>
              <a:rPr b="0" i="0" lang="en" sz="1100" u="none" cap="none" strike="noStrike">
                <a:solidFill>
                  <a:srgbClr val="000000"/>
                </a:solidFill>
                <a:latin typeface="Consolas"/>
                <a:ea typeface="Consolas"/>
                <a:cs typeface="Consolas"/>
                <a:sym typeface="Consolas"/>
              </a:rPr>
              <a:t> (</a:t>
            </a:r>
            <a:r>
              <a:rPr b="0" i="0" lang="en" sz="1100" u="none" cap="none" strike="noStrike">
                <a:solidFill>
                  <a:srgbClr val="6A3E3E"/>
                </a:solidFill>
                <a:latin typeface="Consolas"/>
                <a:ea typeface="Consolas"/>
                <a:cs typeface="Consolas"/>
                <a:sym typeface="Consolas"/>
              </a:rPr>
              <a:t>outer</a:t>
            </a:r>
            <a:r>
              <a:rPr b="0" i="0" lang="en" sz="1100" u="none" cap="none" strike="noStrike">
                <a:solidFill>
                  <a:srgbClr val="000000"/>
                </a:solidFill>
                <a:latin typeface="Consolas"/>
                <a:ea typeface="Consolas"/>
                <a:cs typeface="Consolas"/>
                <a:sym typeface="Consolas"/>
              </a:rPr>
              <a:t> &lt; 3) {</a:t>
            </a:r>
            <a:endParaRPr b="0" i="0" sz="1100" u="none" cap="none" strike="noStrike">
              <a:solidFill>
                <a:srgbClr val="000000"/>
              </a:solidFill>
              <a:latin typeface="Consolas"/>
              <a:ea typeface="Consolas"/>
              <a:cs typeface="Consolas"/>
              <a:sym typeface="Consolas"/>
            </a:endParaRPr>
          </a:p>
          <a:p>
            <a:pPr indent="45720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System.</a:t>
            </a:r>
            <a:r>
              <a:rPr b="1" i="1" lang="en" sz="1100" u="none" cap="none" strike="noStrike">
                <a:solidFill>
                  <a:srgbClr val="0000C0"/>
                </a:solidFill>
                <a:latin typeface="Consolas"/>
                <a:ea typeface="Consolas"/>
                <a:cs typeface="Consolas"/>
                <a:sym typeface="Consolas"/>
              </a:rPr>
              <a:t>out</a:t>
            </a:r>
            <a:r>
              <a:rPr b="0" i="0" lang="en" sz="1100" u="none" cap="none" strike="noStrike">
                <a:solidFill>
                  <a:srgbClr val="000000"/>
                </a:solidFill>
                <a:latin typeface="Consolas"/>
                <a:ea typeface="Consolas"/>
                <a:cs typeface="Consolas"/>
                <a:sym typeface="Consolas"/>
              </a:rPr>
              <a:t>.println (</a:t>
            </a:r>
            <a:r>
              <a:rPr b="0" i="0" lang="en" sz="1100" u="none" cap="none" strike="noStrike">
                <a:solidFill>
                  <a:srgbClr val="2A00FF"/>
                </a:solidFill>
                <a:latin typeface="Consolas"/>
                <a:ea typeface="Consolas"/>
                <a:cs typeface="Consolas"/>
                <a:sym typeface="Consolas"/>
              </a:rPr>
              <a:t>"The outer loop iteration is = "</a:t>
            </a:r>
            <a:r>
              <a:rPr b="0" i="0" lang="en" sz="1100" u="none" cap="none" strike="noStrike">
                <a:solidFill>
                  <a:srgbClr val="000000"/>
                </a:solidFill>
                <a:latin typeface="Consolas"/>
                <a:ea typeface="Consolas"/>
                <a:cs typeface="Consolas"/>
                <a:sym typeface="Consolas"/>
              </a:rPr>
              <a:t> + </a:t>
            </a:r>
            <a:r>
              <a:rPr b="0" i="0" lang="en" sz="1100" u="none" cap="none" strike="noStrike">
                <a:solidFill>
                  <a:srgbClr val="6A3E3E"/>
                </a:solidFill>
                <a:latin typeface="Consolas"/>
                <a:ea typeface="Consolas"/>
                <a:cs typeface="Consolas"/>
                <a:sym typeface="Consolas"/>
              </a:rPr>
              <a:t>outer</a:t>
            </a:r>
            <a:r>
              <a:rPr b="0" i="0" lang="en" sz="1100" u="none" cap="none" strike="noStrike">
                <a:solidFill>
                  <a:srgbClr val="000000"/>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a:t>
            </a:r>
            <a:r>
              <a:rPr b="0" i="0" lang="en" sz="1100" u="none" cap="none" strike="noStrike">
                <a:solidFill>
                  <a:srgbClr val="3F7F5F"/>
                </a:solidFill>
                <a:latin typeface="Consolas"/>
                <a:ea typeface="Consolas"/>
                <a:cs typeface="Consolas"/>
                <a:sym typeface="Consolas"/>
              </a:rPr>
              <a:t>// This is the inner while loop</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a:t>
            </a:r>
            <a:r>
              <a:rPr b="0" i="0" lang="en" sz="1100" u="none" cap="none" strike="noStrike">
                <a:solidFill>
                  <a:srgbClr val="3F7F5F"/>
                </a:solidFill>
                <a:latin typeface="Consolas"/>
                <a:ea typeface="Consolas"/>
                <a:cs typeface="Consolas"/>
                <a:sym typeface="Consolas"/>
              </a:rPr>
              <a:t>// It will do all iterations before outer loop does another iteration</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a:t>
            </a:r>
            <a:r>
              <a:rPr b="1" i="0" lang="en" sz="1100" u="none" cap="none" strike="noStrike">
                <a:solidFill>
                  <a:srgbClr val="7F0055"/>
                </a:solidFill>
                <a:latin typeface="Consolas"/>
                <a:ea typeface="Consolas"/>
                <a:cs typeface="Consolas"/>
                <a:sym typeface="Consolas"/>
              </a:rPr>
              <a:t>int</a:t>
            </a:r>
            <a:r>
              <a:rPr b="0" i="0" lang="en" sz="1100" u="none" cap="none" strike="noStrike">
                <a:solidFill>
                  <a:srgbClr val="000000"/>
                </a:solidFill>
                <a:latin typeface="Consolas"/>
                <a:ea typeface="Consolas"/>
                <a:cs typeface="Consolas"/>
                <a:sym typeface="Consolas"/>
              </a:rPr>
              <a:t> </a:t>
            </a:r>
            <a:r>
              <a:rPr b="0" i="0" lang="en" sz="1100" u="none" cap="none" strike="noStrike">
                <a:solidFill>
                  <a:srgbClr val="6A3E3E"/>
                </a:solidFill>
                <a:latin typeface="Consolas"/>
                <a:ea typeface="Consolas"/>
                <a:cs typeface="Consolas"/>
                <a:sym typeface="Consolas"/>
              </a:rPr>
              <a:t>inner</a:t>
            </a:r>
            <a:r>
              <a:rPr b="0" i="0" lang="en" sz="1100" u="none" cap="none" strike="noStrike">
                <a:solidFill>
                  <a:srgbClr val="000000"/>
                </a:solidFill>
                <a:latin typeface="Consolas"/>
                <a:ea typeface="Consolas"/>
                <a:cs typeface="Consolas"/>
                <a:sym typeface="Consolas"/>
              </a:rPr>
              <a:t> = 1;			</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a:t>
            </a:r>
            <a:r>
              <a:rPr b="1" i="0" lang="en" sz="1100" u="none" cap="none" strike="noStrike">
                <a:solidFill>
                  <a:srgbClr val="7F0055"/>
                </a:solidFill>
                <a:latin typeface="Consolas"/>
                <a:ea typeface="Consolas"/>
                <a:cs typeface="Consolas"/>
                <a:sym typeface="Consolas"/>
              </a:rPr>
              <a:t>while</a:t>
            </a:r>
            <a:r>
              <a:rPr b="0" i="0" lang="en" sz="1100" u="none" cap="none" strike="noStrike">
                <a:solidFill>
                  <a:srgbClr val="000000"/>
                </a:solidFill>
                <a:latin typeface="Consolas"/>
                <a:ea typeface="Consolas"/>
                <a:cs typeface="Consolas"/>
                <a:sym typeface="Consolas"/>
              </a:rPr>
              <a:t> (</a:t>
            </a:r>
            <a:r>
              <a:rPr b="0" i="0" lang="en" sz="1100" u="none" cap="none" strike="noStrike">
                <a:solidFill>
                  <a:srgbClr val="6A3E3E"/>
                </a:solidFill>
                <a:latin typeface="Consolas"/>
                <a:ea typeface="Consolas"/>
                <a:cs typeface="Consolas"/>
                <a:sym typeface="Consolas"/>
              </a:rPr>
              <a:t>inner</a:t>
            </a:r>
            <a:r>
              <a:rPr b="0" i="0" lang="en" sz="1100" u="none" cap="none" strike="noStrike">
                <a:solidFill>
                  <a:srgbClr val="000000"/>
                </a:solidFill>
                <a:latin typeface="Consolas"/>
                <a:ea typeface="Consolas"/>
                <a:cs typeface="Consolas"/>
                <a:sym typeface="Consolas"/>
              </a:rPr>
              <a:t> &lt;= 5) {</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System.</a:t>
            </a:r>
            <a:r>
              <a:rPr b="1" i="1" lang="en" sz="1100" u="none" cap="none" strike="noStrike">
                <a:solidFill>
                  <a:srgbClr val="0000C0"/>
                </a:solidFill>
                <a:latin typeface="Consolas"/>
                <a:ea typeface="Consolas"/>
                <a:cs typeface="Consolas"/>
                <a:sym typeface="Consolas"/>
              </a:rPr>
              <a:t>out</a:t>
            </a:r>
            <a:r>
              <a:rPr b="0" i="0" lang="en" sz="1100" u="none" cap="none" strike="noStrike">
                <a:solidFill>
                  <a:srgbClr val="000000"/>
                </a:solidFill>
                <a:latin typeface="Consolas"/>
                <a:ea typeface="Consolas"/>
                <a:cs typeface="Consolas"/>
                <a:sym typeface="Consolas"/>
              </a:rPr>
              <a:t>.println (</a:t>
            </a:r>
            <a:r>
              <a:rPr b="0" i="0" lang="en" sz="1100" u="none" cap="none" strike="noStrike">
                <a:solidFill>
                  <a:srgbClr val="2A00FF"/>
                </a:solidFill>
                <a:latin typeface="Consolas"/>
                <a:ea typeface="Consolas"/>
                <a:cs typeface="Consolas"/>
                <a:sym typeface="Consolas"/>
              </a:rPr>
              <a:t>"   The inner loop iteration is = "</a:t>
            </a:r>
            <a:r>
              <a:rPr b="0" i="0" lang="en" sz="1100" u="none" cap="none" strike="noStrike">
                <a:solidFill>
                  <a:srgbClr val="000000"/>
                </a:solidFill>
                <a:latin typeface="Consolas"/>
                <a:ea typeface="Consolas"/>
                <a:cs typeface="Consolas"/>
                <a:sym typeface="Consolas"/>
              </a:rPr>
              <a:t> + </a:t>
            </a:r>
            <a:r>
              <a:rPr b="0" i="0" lang="en" sz="1100" u="none" cap="none" strike="noStrike">
                <a:solidFill>
                  <a:srgbClr val="6A3E3E"/>
                </a:solidFill>
                <a:latin typeface="Consolas"/>
                <a:ea typeface="Consolas"/>
                <a:cs typeface="Consolas"/>
                <a:sym typeface="Consolas"/>
              </a:rPr>
              <a:t>inner</a:t>
            </a:r>
            <a:r>
              <a:rPr b="0" i="0" lang="en" sz="1100" u="none" cap="none" strike="noStrike">
                <a:solidFill>
                  <a:srgbClr val="000000"/>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a:t>
            </a:r>
            <a:r>
              <a:rPr b="0" i="0" lang="en" sz="1100" u="none" cap="none" strike="noStrike">
                <a:solidFill>
                  <a:srgbClr val="6A3E3E"/>
                </a:solidFill>
                <a:latin typeface="Consolas"/>
                <a:ea typeface="Consolas"/>
                <a:cs typeface="Consolas"/>
                <a:sym typeface="Consolas"/>
              </a:rPr>
              <a:t>inner</a:t>
            </a:r>
            <a:r>
              <a:rPr b="0" i="0" lang="en" sz="1100" u="none" cap="none" strike="noStrike">
                <a:solidFill>
                  <a:srgbClr val="000000"/>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a:t>
            </a:r>
            <a:r>
              <a:rPr b="0" i="0" lang="en" sz="1100" u="none" cap="none" strike="noStrike">
                <a:solidFill>
                  <a:srgbClr val="6A3E3E"/>
                </a:solidFill>
                <a:latin typeface="Consolas"/>
                <a:ea typeface="Consolas"/>
                <a:cs typeface="Consolas"/>
                <a:sym typeface="Consolas"/>
              </a:rPr>
              <a:t>outer</a:t>
            </a:r>
            <a:r>
              <a:rPr b="0" i="0" lang="en" sz="1100" u="none" cap="none" strike="noStrike">
                <a:solidFill>
                  <a:srgbClr val="000000"/>
                </a:solidFill>
                <a:latin typeface="Consolas"/>
                <a:ea typeface="Consolas"/>
                <a:cs typeface="Consolas"/>
                <a:sym typeface="Consolas"/>
              </a:rPr>
              <a:t>++;</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a:t>
            </a:r>
            <a:endParaRPr b="0" i="0" sz="1500" u="none" cap="none" strike="noStrike">
              <a:solidFill>
                <a:srgbClr val="000000"/>
              </a:solidFill>
              <a:latin typeface="Arial"/>
              <a:ea typeface="Arial"/>
              <a:cs typeface="Arial"/>
              <a:sym typeface="Arial"/>
            </a:endParaRPr>
          </a:p>
        </p:txBody>
      </p:sp>
      <p:sp>
        <p:nvSpPr>
          <p:cNvPr id="175" name="Google Shape;175;p12"/>
          <p:cNvSpPr/>
          <p:nvPr/>
        </p:nvSpPr>
        <p:spPr>
          <a:xfrm>
            <a:off x="139775" y="849650"/>
            <a:ext cx="6058800" cy="24228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2"/>
          <p:cNvSpPr/>
          <p:nvPr/>
        </p:nvSpPr>
        <p:spPr>
          <a:xfrm>
            <a:off x="577700" y="1821750"/>
            <a:ext cx="5665200" cy="11739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2"/>
          <p:cNvSpPr txBox="1"/>
          <p:nvPr/>
        </p:nvSpPr>
        <p:spPr>
          <a:xfrm>
            <a:off x="5660150" y="2571750"/>
            <a:ext cx="3325200" cy="2586000"/>
          </a:xfrm>
          <a:prstGeom prst="rect">
            <a:avLst/>
          </a:prstGeom>
          <a:solidFill>
            <a:srgbClr val="D9EAD3"/>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Displays</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The outer loop iteration is = 1</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The inner loop iteration is = 1</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The inner loop iteration is = 2</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The inner loop iteration is = 3</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The inner loop iteration is = 4</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The inner loop iteration is = 5</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The outer loop iteration is = 2</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The inner loop iteration is = 1</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The inner loop iteration is = 2</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The inner loop iteration is = 3</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The inner loop iteration is = 4</a:t>
            </a:r>
            <a:endParaRPr b="0" i="0" sz="11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Consolas"/>
                <a:ea typeface="Consolas"/>
                <a:cs typeface="Consolas"/>
                <a:sym typeface="Consolas"/>
              </a:rPr>
              <a:t>   The inner loop iteration is = 5</a:t>
            </a:r>
            <a:endParaRPr b="0" i="0" sz="1500" u="none" cap="none" strike="noStrike">
              <a:solidFill>
                <a:srgbClr val="000000"/>
              </a:solidFill>
              <a:latin typeface="Arial"/>
              <a:ea typeface="Arial"/>
              <a:cs typeface="Arial"/>
              <a:sym typeface="Arial"/>
            </a:endParaRPr>
          </a:p>
        </p:txBody>
      </p:sp>
      <p:sp>
        <p:nvSpPr>
          <p:cNvPr id="178" name="Google Shape;178;p12"/>
          <p:cNvSpPr/>
          <p:nvPr/>
        </p:nvSpPr>
        <p:spPr>
          <a:xfrm>
            <a:off x="5721125" y="2848550"/>
            <a:ext cx="3019200" cy="21924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2"/>
          <p:cNvSpPr/>
          <p:nvPr/>
        </p:nvSpPr>
        <p:spPr>
          <a:xfrm>
            <a:off x="5982000" y="3182875"/>
            <a:ext cx="2590500" cy="7959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2"/>
          <p:cNvSpPr/>
          <p:nvPr/>
        </p:nvSpPr>
        <p:spPr>
          <a:xfrm>
            <a:off x="6019950" y="4146500"/>
            <a:ext cx="2515200" cy="8556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3"/>
          <p:cNvSpPr txBox="1"/>
          <p:nvPr>
            <p:ph type="title"/>
          </p:nvPr>
        </p:nvSpPr>
        <p:spPr>
          <a:xfrm>
            <a:off x="451625" y="68845"/>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Reminder: </a:t>
            </a:r>
            <a:r>
              <a:rPr lang="en" sz="2300"/>
              <a:t>🚫 </a:t>
            </a:r>
            <a:r>
              <a:rPr lang="en"/>
              <a:t>System.Exit Break and Continue</a:t>
            </a:r>
            <a:endParaRPr/>
          </a:p>
        </p:txBody>
      </p:sp>
      <p:sp>
        <p:nvSpPr>
          <p:cNvPr id="186" name="Google Shape;186;p13"/>
          <p:cNvSpPr txBox="1"/>
          <p:nvPr>
            <p:ph idx="1" type="body"/>
          </p:nvPr>
        </p:nvSpPr>
        <p:spPr>
          <a:xfrm>
            <a:off x="405025" y="913175"/>
            <a:ext cx="8503500" cy="3607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600"/>
              </a:spcBef>
              <a:spcAft>
                <a:spcPts val="0"/>
              </a:spcAft>
              <a:buSzPts val="1514"/>
              <a:buNone/>
            </a:pPr>
            <a:r>
              <a:rPr lang="en"/>
              <a:t>Break in Loops</a:t>
            </a:r>
            <a:endParaRPr/>
          </a:p>
          <a:p>
            <a:pPr indent="-317498" lvl="0" marL="457200" rtl="0" algn="l">
              <a:lnSpc>
                <a:spcPct val="90000"/>
              </a:lnSpc>
              <a:spcBef>
                <a:spcPts val="600"/>
              </a:spcBef>
              <a:spcAft>
                <a:spcPts val="0"/>
              </a:spcAft>
              <a:buSzPts val="1400"/>
              <a:buChar char="●"/>
            </a:pPr>
            <a:r>
              <a:rPr lang="en"/>
              <a:t>Use a "break" in switch statements to end a case</a:t>
            </a:r>
            <a:endParaRPr/>
          </a:p>
          <a:p>
            <a:pPr indent="-317498" lvl="0" marL="457200" rtl="0" algn="l">
              <a:lnSpc>
                <a:spcPct val="90000"/>
              </a:lnSpc>
              <a:spcBef>
                <a:spcPts val="600"/>
              </a:spcBef>
              <a:spcAft>
                <a:spcPts val="0"/>
              </a:spcAft>
              <a:buSzPts val="1400"/>
              <a:buChar char="●"/>
            </a:pPr>
            <a:r>
              <a:rPr lang="en">
                <a:highlight>
                  <a:srgbClr val="FCE5CD"/>
                </a:highlight>
              </a:rPr>
              <a:t>Don't use break, </a:t>
            </a:r>
            <a:r>
              <a:rPr lang="en">
                <a:highlight>
                  <a:srgbClr val="FCE5CD"/>
                </a:highlight>
              </a:rPr>
              <a:t>continue</a:t>
            </a:r>
            <a:r>
              <a:rPr lang="en">
                <a:highlight>
                  <a:srgbClr val="FCE5CD"/>
                </a:highlight>
              </a:rPr>
              <a:t> exit, or return inside a loop or if/else  in this class!</a:t>
            </a:r>
            <a:endParaRPr>
              <a:highlight>
                <a:srgbClr val="FCE5CD"/>
              </a:highlight>
            </a:endParaRPr>
          </a:p>
          <a:p>
            <a:pPr indent="0" lvl="0" marL="0" rtl="0" algn="l">
              <a:lnSpc>
                <a:spcPct val="90000"/>
              </a:lnSpc>
              <a:spcBef>
                <a:spcPts val="600"/>
              </a:spcBef>
              <a:spcAft>
                <a:spcPts val="0"/>
              </a:spcAft>
              <a:buSzPts val="1514"/>
              <a:buNone/>
            </a:pPr>
            <a:r>
              <a:rPr lang="en"/>
              <a:t>Continue in Loops</a:t>
            </a:r>
            <a:endParaRPr/>
          </a:p>
          <a:p>
            <a:pPr indent="-317498" lvl="0" marL="457200" rtl="0" algn="l">
              <a:lnSpc>
                <a:spcPct val="90000"/>
              </a:lnSpc>
              <a:spcBef>
                <a:spcPts val="600"/>
              </a:spcBef>
              <a:spcAft>
                <a:spcPts val="0"/>
              </a:spcAft>
              <a:buSzPts val="1400"/>
              <a:buChar char="●"/>
            </a:pPr>
            <a:r>
              <a:rPr lang="en"/>
              <a:t>Don't use continue inside a loop in this class!</a:t>
            </a:r>
            <a:endParaRPr/>
          </a:p>
          <a:p>
            <a:pPr indent="0" lvl="0" marL="0" rtl="0" algn="l">
              <a:lnSpc>
                <a:spcPct val="90000"/>
              </a:lnSpc>
              <a:spcBef>
                <a:spcPts val="600"/>
              </a:spcBef>
              <a:spcAft>
                <a:spcPts val="0"/>
              </a:spcAft>
              <a:buSzPts val="1514"/>
              <a:buNone/>
            </a:pPr>
            <a:r>
              <a:rPr lang="en"/>
              <a:t>Note</a:t>
            </a:r>
            <a:endParaRPr/>
          </a:p>
          <a:p>
            <a:pPr indent="-317498" lvl="0" marL="457200" rtl="0" algn="l">
              <a:lnSpc>
                <a:spcPct val="90000"/>
              </a:lnSpc>
              <a:spcBef>
                <a:spcPts val="600"/>
              </a:spcBef>
              <a:spcAft>
                <a:spcPts val="0"/>
              </a:spcAft>
              <a:buSzPts val="1400"/>
              <a:buChar char="●"/>
            </a:pPr>
            <a:r>
              <a:rPr lang="en"/>
              <a:t>There are cases when the use of a break or continue in a loop is necessary</a:t>
            </a:r>
            <a:endParaRPr/>
          </a:p>
          <a:p>
            <a:pPr indent="-317498" lvl="0" marL="457200" rtl="0" algn="l">
              <a:lnSpc>
                <a:spcPct val="90000"/>
              </a:lnSpc>
              <a:spcBef>
                <a:spcPts val="600"/>
              </a:spcBef>
              <a:spcAft>
                <a:spcPts val="0"/>
              </a:spcAft>
              <a:buSzPts val="1400"/>
              <a:buChar char="●"/>
            </a:pPr>
            <a:r>
              <a:rPr lang="en"/>
              <a:t>Overusing or improper use can make a program hard to read, maintain, and debug.</a:t>
            </a:r>
            <a:endParaRPr/>
          </a:p>
          <a:p>
            <a:pPr indent="-317498" lvl="0" marL="457200" rtl="0" algn="l">
              <a:lnSpc>
                <a:spcPct val="90000"/>
              </a:lnSpc>
              <a:spcBef>
                <a:spcPts val="600"/>
              </a:spcBef>
              <a:spcAft>
                <a:spcPts val="0"/>
              </a:spcAft>
              <a:buSzPts val="1400"/>
              <a:buChar char="●"/>
            </a:pPr>
            <a:r>
              <a:rPr lang="en"/>
              <a:t>Best practice is to never use these unless you have a specific situation.</a:t>
            </a:r>
            <a:endParaRPr/>
          </a:p>
          <a:p>
            <a:pPr indent="-317498" lvl="0" marL="457200" rtl="0" algn="l">
              <a:lnSpc>
                <a:spcPct val="90000"/>
              </a:lnSpc>
              <a:spcBef>
                <a:spcPts val="600"/>
              </a:spcBef>
              <a:spcAft>
                <a:spcPts val="0"/>
              </a:spcAft>
              <a:buSzPts val="1400"/>
              <a:buChar char="●"/>
            </a:pPr>
            <a:r>
              <a:rPr lang="en"/>
              <a:t>IN THIS CLASS, WE WILL NOT HAVE A SITUATION THAT REQUIRES THIS type of exiting a control structure</a:t>
            </a:r>
            <a:endParaRPr/>
          </a:p>
          <a:p>
            <a:pPr indent="0" lvl="0" marL="0" rtl="0" algn="l">
              <a:lnSpc>
                <a:spcPct val="90000"/>
              </a:lnSpc>
              <a:spcBef>
                <a:spcPts val="1200"/>
              </a:spcBef>
              <a:spcAft>
                <a:spcPts val="1200"/>
              </a:spcAft>
              <a:buSzPts val="1514"/>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4"/>
          <p:cNvSpPr txBox="1"/>
          <p:nvPr>
            <p:ph type="title"/>
          </p:nvPr>
        </p:nvSpPr>
        <p:spPr>
          <a:xfrm>
            <a:off x="237300" y="134074"/>
            <a:ext cx="7886700" cy="769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sz="2300"/>
              <a:t>🚫 </a:t>
            </a:r>
            <a:r>
              <a:rPr lang="en"/>
              <a:t>Do Not Create Variables In Class and Outside of Main</a:t>
            </a:r>
            <a:endParaRPr/>
          </a:p>
        </p:txBody>
      </p:sp>
      <p:sp>
        <p:nvSpPr>
          <p:cNvPr id="192" name="Google Shape;192;p14"/>
          <p:cNvSpPr txBox="1"/>
          <p:nvPr>
            <p:ph idx="1" type="body"/>
          </p:nvPr>
        </p:nvSpPr>
        <p:spPr>
          <a:xfrm>
            <a:off x="237300" y="903325"/>
            <a:ext cx="3540900" cy="3600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600"/>
              </a:spcBef>
              <a:spcAft>
                <a:spcPts val="1200"/>
              </a:spcAft>
              <a:buSzPts val="1400"/>
              <a:buNone/>
            </a:pPr>
            <a:r>
              <a:rPr lang="en"/>
              <a:t>Do not use global variables.</a:t>
            </a:r>
            <a:endParaRPr/>
          </a:p>
        </p:txBody>
      </p:sp>
      <p:sp>
        <p:nvSpPr>
          <p:cNvPr id="193" name="Google Shape;193;p14"/>
          <p:cNvSpPr txBox="1"/>
          <p:nvPr/>
        </p:nvSpPr>
        <p:spPr>
          <a:xfrm>
            <a:off x="237300" y="1313850"/>
            <a:ext cx="3540900" cy="1847100"/>
          </a:xfrm>
          <a:prstGeom prst="rect">
            <a:avLst/>
          </a:prstGeom>
          <a:solidFill>
            <a:schemeClr val="lt1"/>
          </a:solidFill>
          <a:ln cap="flat" cmpd="sng" w="9525">
            <a:solidFill>
              <a:srgbClr val="D9EAD3"/>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highlight>
                  <a:srgbClr val="D9EAD3"/>
                </a:highlight>
                <a:latin typeface="Arial"/>
                <a:ea typeface="Arial"/>
                <a:cs typeface="Arial"/>
                <a:sym typeface="Arial"/>
              </a:rPr>
              <a:t>public class LA05</a:t>
            </a:r>
            <a:r>
              <a:rPr b="0" i="0" lang="en"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public final static int GRADES_LIMIT = 5;</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public static double grade = 0;</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public static double temp = 0;</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	</a:t>
            </a:r>
            <a:r>
              <a:rPr b="0" i="0" lang="en" sz="1200" u="none" cap="none" strike="noStrike">
                <a:solidFill>
                  <a:srgbClr val="000000"/>
                </a:solidFill>
                <a:highlight>
                  <a:srgbClr val="D9EAD3"/>
                </a:highlight>
                <a:latin typeface="Arial"/>
                <a:ea typeface="Arial"/>
                <a:cs typeface="Arial"/>
                <a:sym typeface="Arial"/>
              </a:rPr>
              <a:t>public static void main(String[] args) {</a:t>
            </a:r>
            <a:endParaRPr b="0" i="0" sz="1200" u="none" cap="none" strike="noStrike">
              <a:solidFill>
                <a:srgbClr val="000000"/>
              </a:solidFill>
              <a:highlight>
                <a:srgbClr val="D9EAD3"/>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194" name="Google Shape;194;p14"/>
          <p:cNvSpPr/>
          <p:nvPr/>
        </p:nvSpPr>
        <p:spPr>
          <a:xfrm>
            <a:off x="665950" y="2077350"/>
            <a:ext cx="3042600" cy="494400"/>
          </a:xfrm>
          <a:prstGeom prst="rect">
            <a:avLst/>
          </a:prstGeom>
          <a:noFill/>
          <a:ln cap="flat" cmpd="sng" w="19050">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a:off x="3838975" y="1658850"/>
            <a:ext cx="1882200" cy="360000"/>
          </a:xfrm>
          <a:prstGeom prst="leftArrowCallout">
            <a:avLst>
              <a:gd fmla="val 25000" name="adj1"/>
              <a:gd fmla="val 25000" name="adj2"/>
              <a:gd fmla="val 25000" name="adj3"/>
              <a:gd fmla="val 77743"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Global constant</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a:off x="665950" y="1714800"/>
            <a:ext cx="3042600" cy="3042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a:off x="3817375" y="2102550"/>
            <a:ext cx="1925400" cy="444000"/>
          </a:xfrm>
          <a:prstGeom prst="leftArrowCallout">
            <a:avLst>
              <a:gd fmla="val 25000" name="adj1"/>
              <a:gd fmla="val 25000" name="adj2"/>
              <a:gd fmla="val 25000" name="adj3"/>
              <a:gd fmla="val 77743" name="adj4"/>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Global variables</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a:off x="372725" y="1658850"/>
            <a:ext cx="5674500" cy="1054200"/>
          </a:xfrm>
          <a:prstGeom prst="bracePair">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p:nvPr/>
        </p:nvSpPr>
        <p:spPr>
          <a:xfrm>
            <a:off x="6121900" y="1524300"/>
            <a:ext cx="2879100" cy="1323300"/>
          </a:xfrm>
          <a:prstGeom prst="leftArrowCallout">
            <a:avLst>
              <a:gd fmla="val 25000" name="adj1"/>
              <a:gd fmla="val 25000" name="adj2"/>
              <a:gd fmla="val 25000" name="adj3"/>
              <a:gd fmla="val 79152" name="adj4"/>
            </a:avLst>
          </a:prstGeom>
          <a:solidFill>
            <a:srgbClr val="D0E0E3"/>
          </a:solid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Until we go over declaring variables and constants this way only declare your variables and constants in main.</a:t>
            </a:r>
            <a:endParaRPr b="0" i="0" sz="1400" u="none" cap="none" strike="noStrike">
              <a:solidFill>
                <a:srgbClr val="000000"/>
              </a:solidFill>
              <a:latin typeface="Arial"/>
              <a:ea typeface="Arial"/>
              <a:cs typeface="Arial"/>
              <a:sym typeface="Arial"/>
            </a:endParaRPr>
          </a:p>
        </p:txBody>
      </p:sp>
      <p:pic>
        <p:nvPicPr>
          <p:cNvPr id="200" name="Google Shape;200;p14"/>
          <p:cNvPicPr preferRelativeResize="0"/>
          <p:nvPr/>
        </p:nvPicPr>
        <p:blipFill rotWithShape="1">
          <a:blip r:embed="rId3">
            <a:alphaModFix/>
          </a:blip>
          <a:srcRect b="0" l="0" r="0" t="0"/>
          <a:stretch/>
        </p:blipFill>
        <p:spPr>
          <a:xfrm>
            <a:off x="152400" y="3313350"/>
            <a:ext cx="5354131" cy="1677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5"/>
          <p:cNvSpPr txBox="1"/>
          <p:nvPr>
            <p:ph type="title"/>
          </p:nvPr>
        </p:nvSpPr>
        <p:spPr>
          <a:xfrm>
            <a:off x="460025" y="84148"/>
            <a:ext cx="7886700" cy="540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Quiz Review Module 2</a:t>
            </a:r>
            <a:endParaRPr/>
          </a:p>
        </p:txBody>
      </p:sp>
      <p:sp>
        <p:nvSpPr>
          <p:cNvPr id="206" name="Google Shape;206;p15"/>
          <p:cNvSpPr txBox="1"/>
          <p:nvPr>
            <p:ph idx="1" type="body"/>
          </p:nvPr>
        </p:nvSpPr>
        <p:spPr>
          <a:xfrm>
            <a:off x="460025" y="715725"/>
            <a:ext cx="8384100" cy="39984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600"/>
              </a:spcBef>
              <a:spcAft>
                <a:spcPts val="0"/>
              </a:spcAft>
              <a:buSzPts val="1400"/>
              <a:buNone/>
            </a:pPr>
            <a:r>
              <a:rPr lang="en"/>
              <a:t>Open you technical document Can you find information on the following</a:t>
            </a:r>
            <a:endParaRPr/>
          </a:p>
          <a:p>
            <a:pPr indent="-330200" lvl="0" marL="457200" rtl="0" algn="l">
              <a:lnSpc>
                <a:spcPct val="90000"/>
              </a:lnSpc>
              <a:spcBef>
                <a:spcPts val="600"/>
              </a:spcBef>
              <a:spcAft>
                <a:spcPts val="0"/>
              </a:spcAft>
              <a:buSzPts val="1600"/>
              <a:buAutoNum type="arabicPeriod"/>
            </a:pPr>
            <a:r>
              <a:rPr lang="en"/>
              <a:t>Implement methods from the Character and Math classes  </a:t>
            </a:r>
            <a:endParaRPr/>
          </a:p>
          <a:p>
            <a:pPr indent="-330200" lvl="0" marL="457200" rtl="0" algn="l">
              <a:lnSpc>
                <a:spcPct val="90000"/>
              </a:lnSpc>
              <a:spcBef>
                <a:spcPts val="0"/>
              </a:spcBef>
              <a:spcAft>
                <a:spcPts val="0"/>
              </a:spcAft>
              <a:buSzPts val="1600"/>
              <a:buAutoNum type="arabicPeriod"/>
            </a:pPr>
            <a:r>
              <a:rPr lang="en"/>
              <a:t>Use String and Scanner class</a:t>
            </a:r>
            <a:endParaRPr/>
          </a:p>
          <a:p>
            <a:pPr indent="-330200" lvl="1" marL="914400" rtl="0" algn="l">
              <a:lnSpc>
                <a:spcPct val="90000"/>
              </a:lnSpc>
              <a:spcBef>
                <a:spcPts val="0"/>
              </a:spcBef>
              <a:spcAft>
                <a:spcPts val="0"/>
              </a:spcAft>
              <a:buSzPts val="1600"/>
              <a:buAutoNum type="alphaLcPeriod"/>
            </a:pPr>
            <a:r>
              <a:rPr lang="en" sz="1600"/>
              <a:t>Create an object variable from the Scanner class to use methods to read input from the keyboard for these data types: double, integer, char, String</a:t>
            </a:r>
            <a:endParaRPr sz="1600"/>
          </a:p>
          <a:p>
            <a:pPr indent="-330200" lvl="0" marL="457200" rtl="0" algn="l">
              <a:lnSpc>
                <a:spcPct val="90000"/>
              </a:lnSpc>
              <a:spcBef>
                <a:spcPts val="0"/>
              </a:spcBef>
              <a:spcAft>
                <a:spcPts val="0"/>
              </a:spcAft>
              <a:buSzPts val="1600"/>
              <a:buAutoNum type="arabicPeriod"/>
            </a:pPr>
            <a:r>
              <a:rPr lang="en"/>
              <a:t>Write conditions to make decisions using if/else:</a:t>
            </a:r>
            <a:endParaRPr/>
          </a:p>
          <a:p>
            <a:pPr indent="-330200" lvl="1" marL="914400" rtl="0" algn="l">
              <a:lnSpc>
                <a:spcPct val="90000"/>
              </a:lnSpc>
              <a:spcBef>
                <a:spcPts val="0"/>
              </a:spcBef>
              <a:spcAft>
                <a:spcPts val="0"/>
              </a:spcAft>
              <a:buSzPts val="1600"/>
              <a:buAutoNum type="alphaLcPeriod"/>
            </a:pPr>
            <a:r>
              <a:rPr lang="en" sz="1600"/>
              <a:t>Relational operators</a:t>
            </a:r>
            <a:endParaRPr sz="1600"/>
          </a:p>
          <a:p>
            <a:pPr indent="-330200" lvl="1" marL="914400" rtl="0" algn="l">
              <a:lnSpc>
                <a:spcPct val="90000"/>
              </a:lnSpc>
              <a:spcBef>
                <a:spcPts val="0"/>
              </a:spcBef>
              <a:spcAft>
                <a:spcPts val="0"/>
              </a:spcAft>
              <a:buSzPts val="1600"/>
              <a:buAutoNum type="alphaLcPeriod"/>
            </a:pPr>
            <a:r>
              <a:rPr lang="en" sz="1600"/>
              <a:t>Scope when declaring variable in if { } or in main {}</a:t>
            </a:r>
            <a:endParaRPr sz="1600"/>
          </a:p>
          <a:p>
            <a:pPr indent="-330200" lvl="1" marL="914400" rtl="0" algn="l">
              <a:lnSpc>
                <a:spcPct val="90000"/>
              </a:lnSpc>
              <a:spcBef>
                <a:spcPts val="0"/>
              </a:spcBef>
              <a:spcAft>
                <a:spcPts val="0"/>
              </a:spcAft>
              <a:buSzPts val="1600"/>
              <a:buAutoNum type="alphaLcPeriod"/>
            </a:pPr>
            <a:r>
              <a:rPr lang="en" sz="1600"/>
              <a:t>Logical Operators</a:t>
            </a:r>
            <a:endParaRPr sz="1600"/>
          </a:p>
          <a:p>
            <a:pPr indent="-330200" lvl="1" marL="914400" rtl="0" algn="l">
              <a:lnSpc>
                <a:spcPct val="90000"/>
              </a:lnSpc>
              <a:spcBef>
                <a:spcPts val="0"/>
              </a:spcBef>
              <a:spcAft>
                <a:spcPts val="0"/>
              </a:spcAft>
              <a:buSzPts val="1600"/>
              <a:buAutoNum type="alphaLcPeriod"/>
            </a:pPr>
            <a:r>
              <a:rPr lang="en" sz="1600"/>
              <a:t>Nested if</a:t>
            </a:r>
            <a:endParaRPr sz="1600"/>
          </a:p>
          <a:p>
            <a:pPr indent="-330200" lvl="1" marL="914400" rtl="0" algn="l">
              <a:lnSpc>
                <a:spcPct val="90000"/>
              </a:lnSpc>
              <a:spcBef>
                <a:spcPts val="0"/>
              </a:spcBef>
              <a:spcAft>
                <a:spcPts val="0"/>
              </a:spcAft>
              <a:buSzPts val="1600"/>
              <a:buAutoNum type="alphaLcPeriod"/>
            </a:pPr>
            <a:r>
              <a:rPr lang="en" sz="1600"/>
              <a:t>Multi-way if</a:t>
            </a:r>
            <a:endParaRPr sz="1600"/>
          </a:p>
          <a:p>
            <a:pPr indent="-330200" lvl="0" marL="457200" rtl="0" algn="l">
              <a:lnSpc>
                <a:spcPct val="90000"/>
              </a:lnSpc>
              <a:spcBef>
                <a:spcPts val="0"/>
              </a:spcBef>
              <a:spcAft>
                <a:spcPts val="0"/>
              </a:spcAft>
              <a:buSzPts val="1600"/>
              <a:buAutoNum type="arabicPeriod"/>
            </a:pPr>
            <a:r>
              <a:rPr lang="en"/>
              <a:t>Using switch statement to branch</a:t>
            </a:r>
            <a:endParaRPr/>
          </a:p>
          <a:p>
            <a:pPr indent="-330200" lvl="1" marL="914400" rtl="0" algn="l">
              <a:lnSpc>
                <a:spcPct val="90000"/>
              </a:lnSpc>
              <a:spcBef>
                <a:spcPts val="0"/>
              </a:spcBef>
              <a:spcAft>
                <a:spcPts val="0"/>
              </a:spcAft>
              <a:buSzPts val="1600"/>
              <a:buAutoNum type="alphaLcPeriod"/>
            </a:pPr>
            <a:r>
              <a:rPr lang="en" sz="1600"/>
              <a:t>How are switch statements different from if(condition)</a:t>
            </a:r>
            <a:endParaRPr sz="1600"/>
          </a:p>
          <a:p>
            <a:pPr indent="0" lvl="0" marL="0" rtl="0" algn="l">
              <a:lnSpc>
                <a:spcPct val="90000"/>
              </a:lnSpc>
              <a:spcBef>
                <a:spcPts val="600"/>
              </a:spcBef>
              <a:spcAft>
                <a:spcPts val="0"/>
              </a:spcAft>
              <a:buSzPts val="1400"/>
              <a:buNone/>
            </a:pPr>
            <a:r>
              <a:t/>
            </a:r>
            <a:endParaRPr/>
          </a:p>
          <a:p>
            <a:pPr indent="0" lvl="0" marL="0" rtl="0" algn="l">
              <a:lnSpc>
                <a:spcPct val="90000"/>
              </a:lnSpc>
              <a:spcBef>
                <a:spcPts val="600"/>
              </a:spcBef>
              <a:spcAft>
                <a:spcPts val="0"/>
              </a:spcAft>
              <a:buSzPts val="14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331be094481_0_177"/>
          <p:cNvSpPr txBox="1"/>
          <p:nvPr>
            <p:ph type="title"/>
          </p:nvPr>
        </p:nvSpPr>
        <p:spPr>
          <a:xfrm>
            <a:off x="460025" y="84148"/>
            <a:ext cx="7886700" cy="540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Coding Mindset and Quality Code</a:t>
            </a:r>
            <a:endParaRPr/>
          </a:p>
        </p:txBody>
      </p:sp>
      <p:sp>
        <p:nvSpPr>
          <p:cNvPr id="212" name="Google Shape;212;g331be094481_0_177"/>
          <p:cNvSpPr txBox="1"/>
          <p:nvPr>
            <p:ph idx="1" type="body"/>
          </p:nvPr>
        </p:nvSpPr>
        <p:spPr>
          <a:xfrm>
            <a:off x="460025" y="715726"/>
            <a:ext cx="8384100" cy="3661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600"/>
              </a:spcBef>
              <a:spcAft>
                <a:spcPts val="0"/>
              </a:spcAft>
              <a:buSzPts val="1400"/>
              <a:buNone/>
            </a:pPr>
            <a:r>
              <a:rPr lang="en"/>
              <a:t>For this class we are learning to write structured code and will not be using break, continue, return or exit in any loop. It can make the code difficult to understand, maintain and debug. </a:t>
            </a:r>
            <a:endParaRPr/>
          </a:p>
          <a:p>
            <a:pPr indent="0" lvl="0" marL="0" rtl="0" algn="l">
              <a:lnSpc>
                <a:spcPct val="90000"/>
              </a:lnSpc>
              <a:spcBef>
                <a:spcPts val="600"/>
              </a:spcBef>
              <a:spcAft>
                <a:spcPts val="0"/>
              </a:spcAft>
              <a:buSzPts val="1400"/>
              <a:buNone/>
            </a:pPr>
            <a:r>
              <a:t/>
            </a:r>
            <a:endParaRPr/>
          </a:p>
          <a:p>
            <a:pPr indent="0" lvl="0" marL="0" rtl="0" algn="l">
              <a:lnSpc>
                <a:spcPct val="90000"/>
              </a:lnSpc>
              <a:spcBef>
                <a:spcPts val="600"/>
              </a:spcBef>
              <a:spcAft>
                <a:spcPts val="0"/>
              </a:spcAft>
              <a:buSzPts val="1400"/>
              <a:buNone/>
            </a:pPr>
            <a:r>
              <a:rPr lang="en"/>
              <a:t>Do not create infinite loops.</a:t>
            </a:r>
            <a:endParaRPr/>
          </a:p>
          <a:p>
            <a:pPr indent="0" lvl="0" marL="0" rtl="0" algn="l">
              <a:lnSpc>
                <a:spcPct val="90000"/>
              </a:lnSpc>
              <a:spcBef>
                <a:spcPts val="600"/>
              </a:spcBef>
              <a:spcAft>
                <a:spcPts val="0"/>
              </a:spcAft>
              <a:buSzPts val="1400"/>
              <a:buNone/>
            </a:pPr>
            <a:r>
              <a:rPr lang="en"/>
              <a:t>There can be special circumstances for performance but this class we will be focusing on quality code and not performance.</a:t>
            </a:r>
            <a:endParaRPr/>
          </a:p>
          <a:p>
            <a:pPr indent="0" lvl="0" marL="0" rtl="0" algn="l">
              <a:lnSpc>
                <a:spcPct val="90000"/>
              </a:lnSpc>
              <a:spcBef>
                <a:spcPts val="1200"/>
              </a:spcBef>
              <a:spcAft>
                <a:spcPts val="1200"/>
              </a:spcAft>
              <a:buSzPts val="1400"/>
              <a:buNone/>
            </a:pPr>
            <a:r>
              <a:t/>
            </a:r>
            <a:endParaRPr/>
          </a:p>
        </p:txBody>
      </p:sp>
      <p:sp>
        <p:nvSpPr>
          <p:cNvPr id="213" name="Google Shape;213;g331be094481_0_177"/>
          <p:cNvSpPr txBox="1"/>
          <p:nvPr/>
        </p:nvSpPr>
        <p:spPr>
          <a:xfrm>
            <a:off x="4776125" y="2423500"/>
            <a:ext cx="4068000" cy="238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400" u="none" cap="none" strike="noStrike">
                <a:solidFill>
                  <a:srgbClr val="000000"/>
                </a:solidFill>
                <a:latin typeface="Calibri"/>
                <a:ea typeface="Calibri"/>
                <a:cs typeface="Calibri"/>
                <a:sym typeface="Calibri"/>
              </a:rPr>
              <a:t>while (</a:t>
            </a:r>
            <a:r>
              <a:rPr b="0" i="0" lang="en" sz="1400" u="none" cap="none" strike="noStrike">
                <a:solidFill>
                  <a:srgbClr val="000000"/>
                </a:solidFill>
                <a:highlight>
                  <a:srgbClr val="FFFF00"/>
                </a:highlight>
                <a:latin typeface="Calibri"/>
                <a:ea typeface="Calibri"/>
                <a:cs typeface="Calibri"/>
                <a:sym typeface="Calibri"/>
              </a:rPr>
              <a:t>true</a:t>
            </a:r>
            <a:r>
              <a:rPr b="0" i="0" lang="en" sz="1400" u="none" cap="none" strike="noStrike">
                <a:solidFill>
                  <a:srgbClr val="000000"/>
                </a:solidFill>
                <a:latin typeface="Calibri"/>
                <a:ea typeface="Calibri"/>
                <a:cs typeface="Calibri"/>
                <a:sym typeface="Calibri"/>
              </a:rPr>
              <a:t>) {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200"/>
              <a:buFont typeface="Arial"/>
              <a:buNone/>
            </a:pPr>
            <a:r>
              <a:rPr b="0" i="0" lang="en" sz="1400" u="none" cap="none" strike="noStrike">
                <a:solidFill>
                  <a:srgbClr val="000000"/>
                </a:solidFill>
                <a:latin typeface="Calibri"/>
                <a:ea typeface="Calibri"/>
                <a:cs typeface="Calibri"/>
                <a:sym typeface="Calibri"/>
              </a:rPr>
              <a:t>      If (test for condition here instead of in while loop) {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200"/>
              <a:buFont typeface="Arial"/>
              <a:buNone/>
            </a:pPr>
            <a:r>
              <a:rPr b="0" i="0" lang="en" sz="1400" u="none" cap="none" strike="noStrike">
                <a:solidFill>
                  <a:srgbClr val="000000"/>
                </a:solidFill>
                <a:latin typeface="Calibri"/>
                <a:ea typeface="Calibri"/>
                <a:cs typeface="Calibri"/>
                <a:sym typeface="Calibri"/>
              </a:rPr>
              <a:t>          // do processing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200"/>
              <a:buFont typeface="Arial"/>
              <a:buNone/>
            </a:pPr>
            <a:r>
              <a:rPr b="0" i="0" lang="en" sz="1400" u="none" cap="none" strike="noStrike">
                <a:solidFill>
                  <a:srgbClr val="000000"/>
                </a:solidFill>
                <a:latin typeface="Calibri"/>
                <a:ea typeface="Calibri"/>
                <a:cs typeface="Calibri"/>
                <a:sym typeface="Calibri"/>
              </a:rPr>
              <a:t>      }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200"/>
              <a:buFont typeface="Arial"/>
              <a:buNone/>
            </a:pPr>
            <a:r>
              <a:rPr b="0" i="0" lang="en" sz="1400" u="none" cap="none" strike="noStrike">
                <a:solidFill>
                  <a:srgbClr val="000000"/>
                </a:solidFill>
                <a:latin typeface="Calibri"/>
                <a:ea typeface="Calibri"/>
                <a:cs typeface="Calibri"/>
                <a:sym typeface="Calibri"/>
              </a:rPr>
              <a:t>      else {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200"/>
              <a:buFont typeface="Arial"/>
              <a:buNone/>
            </a:pPr>
            <a:r>
              <a:rPr b="0" i="0" lang="en" sz="1400" u="none" cap="none" strike="noStrike">
                <a:solidFill>
                  <a:srgbClr val="000000"/>
                </a:solidFill>
                <a:latin typeface="Calibri"/>
                <a:ea typeface="Calibri"/>
                <a:cs typeface="Calibri"/>
                <a:sym typeface="Calibri"/>
              </a:rPr>
              <a:t>           </a:t>
            </a:r>
            <a:r>
              <a:rPr b="0" i="0" lang="en" sz="1400" u="none" cap="none" strike="noStrike">
                <a:solidFill>
                  <a:srgbClr val="000000"/>
                </a:solidFill>
                <a:highlight>
                  <a:srgbClr val="FFFF00"/>
                </a:highlight>
                <a:latin typeface="Calibri"/>
                <a:ea typeface="Calibri"/>
                <a:cs typeface="Calibri"/>
                <a:sym typeface="Calibri"/>
              </a:rPr>
              <a:t>break</a:t>
            </a:r>
            <a:r>
              <a:rPr b="0" i="0" lang="en" sz="14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200"/>
              <a:buFont typeface="Arial"/>
              <a:buNone/>
            </a:pPr>
            <a:r>
              <a:rPr b="0" i="0" lang="en" sz="1400" u="none" cap="none" strike="noStrike">
                <a:solidFill>
                  <a:srgbClr val="000000"/>
                </a:solidFill>
                <a:latin typeface="Calibri"/>
                <a:ea typeface="Calibri"/>
                <a:cs typeface="Calibri"/>
                <a:sym typeface="Calibri"/>
              </a:rPr>
              <a:t>      } </a:t>
            </a:r>
            <a:endParaRPr b="0" i="0" sz="1400" u="none" cap="none" strike="noStrike">
              <a:solidFill>
                <a:srgbClr val="000000"/>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1200"/>
              <a:buFont typeface="Arial"/>
              <a:buNone/>
            </a:pPr>
            <a:r>
              <a:rPr b="0" i="0" lang="en" sz="1400" u="none" cap="none" strike="noStrike">
                <a:solidFill>
                  <a:srgbClr val="000000"/>
                </a:solidFill>
                <a:latin typeface="Calibri"/>
                <a:ea typeface="Calibri"/>
                <a:cs typeface="Calibri"/>
                <a:sym typeface="Calibri"/>
              </a:rPr>
              <a:t>} </a:t>
            </a:r>
            <a:endParaRPr b="0" i="0" sz="1600" u="none" cap="none" strike="noStrike">
              <a:solidFill>
                <a:srgbClr val="000000"/>
              </a:solidFill>
              <a:latin typeface="Arial"/>
              <a:ea typeface="Arial"/>
              <a:cs typeface="Arial"/>
              <a:sym typeface="Arial"/>
            </a:endParaRPr>
          </a:p>
        </p:txBody>
      </p:sp>
      <p:sp>
        <p:nvSpPr>
          <p:cNvPr id="214" name="Google Shape;214;g331be094481_0_177"/>
          <p:cNvSpPr/>
          <p:nvPr/>
        </p:nvSpPr>
        <p:spPr>
          <a:xfrm>
            <a:off x="393425" y="2899463"/>
            <a:ext cx="4382700" cy="1430700"/>
          </a:xfrm>
          <a:prstGeom prst="rightArrowCallout">
            <a:avLst>
              <a:gd fmla="val 25000" name="adj1"/>
              <a:gd fmla="val 25000" name="adj2"/>
              <a:gd fmla="val 25000" name="adj3"/>
              <a:gd fmla="val 76529" name="adj4"/>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Do not use break, continue, return or exit in any loop. You should use the while loop condition to test when the loop should no longer execute..</a:t>
            </a:r>
            <a:endParaRPr b="0" i="0" sz="1400" u="none" cap="none" strike="noStrike">
              <a:solidFill>
                <a:srgbClr val="000000"/>
              </a:solidFill>
              <a:latin typeface="Arial"/>
              <a:ea typeface="Arial"/>
              <a:cs typeface="Arial"/>
              <a:sym typeface="Arial"/>
            </a:endParaRPr>
          </a:p>
        </p:txBody>
      </p:sp>
      <p:pic>
        <p:nvPicPr>
          <p:cNvPr id="215" name="Google Shape;215;g331be094481_0_177"/>
          <p:cNvPicPr preferRelativeResize="0"/>
          <p:nvPr/>
        </p:nvPicPr>
        <p:blipFill rotWithShape="1">
          <a:blip r:embed="rId3">
            <a:alphaModFix/>
          </a:blip>
          <a:srcRect b="0" l="0" r="0" t="0"/>
          <a:stretch/>
        </p:blipFill>
        <p:spPr>
          <a:xfrm>
            <a:off x="6852550" y="3029238"/>
            <a:ext cx="1171126" cy="11711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31faa092ee_0_19"/>
          <p:cNvSpPr txBox="1"/>
          <p:nvPr>
            <p:ph type="title"/>
          </p:nvPr>
        </p:nvSpPr>
        <p:spPr>
          <a:xfrm>
            <a:off x="460025" y="84148"/>
            <a:ext cx="7886700" cy="540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Preparation GE03</a:t>
            </a:r>
            <a:endParaRPr/>
          </a:p>
        </p:txBody>
      </p:sp>
      <p:sp>
        <p:nvSpPr>
          <p:cNvPr id="221" name="Google Shape;221;g331faa092ee_0_19"/>
          <p:cNvSpPr txBox="1"/>
          <p:nvPr>
            <p:ph idx="1" type="body"/>
          </p:nvPr>
        </p:nvSpPr>
        <p:spPr>
          <a:xfrm>
            <a:off x="460025" y="715726"/>
            <a:ext cx="8384100" cy="683700"/>
          </a:xfrm>
          <a:prstGeom prst="rect">
            <a:avLst/>
          </a:prstGeom>
        </p:spPr>
        <p:txBody>
          <a:bodyPr anchorCtr="0" anchor="t" bIns="34275" lIns="68575" spcFirstLastPara="1" rIns="68575" wrap="square" tIns="34275">
            <a:normAutofit/>
          </a:bodyPr>
          <a:lstStyle/>
          <a:p>
            <a:pPr indent="0" lvl="0" marL="0" rtl="0" algn="l">
              <a:spcBef>
                <a:spcPts val="600"/>
              </a:spcBef>
              <a:spcAft>
                <a:spcPts val="0"/>
              </a:spcAft>
              <a:buClr>
                <a:schemeClr val="dk1"/>
              </a:buClr>
              <a:buSzPts val="1100"/>
              <a:buFont typeface="Arial"/>
              <a:buNone/>
            </a:pPr>
            <a:r>
              <a:rPr lang="en"/>
              <a:t>Create java source file called M03L11LoopsConditions. Add comments to the code.</a:t>
            </a:r>
            <a:endParaRPr/>
          </a:p>
        </p:txBody>
      </p:sp>
      <p:graphicFrame>
        <p:nvGraphicFramePr>
          <p:cNvPr id="222" name="Google Shape;222;g331faa092ee_0_19"/>
          <p:cNvGraphicFramePr/>
          <p:nvPr/>
        </p:nvGraphicFramePr>
        <p:xfrm>
          <a:off x="703950" y="1281150"/>
          <a:ext cx="3000000" cy="3000000"/>
        </p:xfrm>
        <a:graphic>
          <a:graphicData uri="http://schemas.openxmlformats.org/drawingml/2006/table">
            <a:tbl>
              <a:tblPr>
                <a:noFill/>
                <a:tableStyleId>{C3BB623F-683B-453F-97D4-3F3A382B1E39}</a:tableStyleId>
              </a:tblPr>
              <a:tblGrid>
                <a:gridCol w="5943600"/>
              </a:tblGrid>
              <a:tr h="459475">
                <a:tc>
                  <a:txBody>
                    <a:bodyPr/>
                    <a:lstStyle/>
                    <a:p>
                      <a:pPr indent="0" lvl="0" marL="0" rtl="0" algn="l">
                        <a:spcBef>
                          <a:spcPts val="0"/>
                        </a:spcBef>
                        <a:spcAft>
                          <a:spcPts val="0"/>
                        </a:spcAft>
                        <a:buNone/>
                      </a:pPr>
                      <a:r>
                        <a:rPr lang="en" sz="1100">
                          <a:latin typeface="Droid Sans"/>
                          <a:ea typeface="Droid Sans"/>
                          <a:cs typeface="Droid Sans"/>
                          <a:sym typeface="Droid Sans"/>
                        </a:rPr>
                        <a:t>2.1.1. Write a test case to find the sum of the numbers 1 to 5. </a:t>
                      </a:r>
                      <a:endParaRPr sz="1100">
                        <a:latin typeface="Droid Sans"/>
                        <a:ea typeface="Droid Sans"/>
                        <a:cs typeface="Droid Sans"/>
                        <a:sym typeface="Droid Sans"/>
                      </a:endParaRPr>
                    </a:p>
                    <a:p>
                      <a:pPr indent="0" lvl="0" marL="0" rtl="0" algn="l">
                        <a:spcBef>
                          <a:spcPts val="0"/>
                        </a:spcBef>
                        <a:spcAft>
                          <a:spcPts val="0"/>
                        </a:spcAft>
                        <a:buNone/>
                      </a:pPr>
                      <a:r>
                        <a:t/>
                      </a:r>
                      <a:endParaRPr sz="1100">
                        <a:latin typeface="Droid Sans"/>
                        <a:ea typeface="Droid Sans"/>
                        <a:cs typeface="Droid Sans"/>
                        <a:sym typeface="Droid Sans"/>
                      </a:endParaRPr>
                    </a:p>
                  </a:txBody>
                  <a:tcPr marT="63500" marB="63500" marR="63500" marL="63500">
                    <a:solidFill>
                      <a:srgbClr val="FFF2CC"/>
                    </a:solidFill>
                  </a:tcPr>
                </a:tc>
              </a:tr>
              <a:tr h="622700">
                <a:tc>
                  <a:txBody>
                    <a:bodyPr/>
                    <a:lstStyle/>
                    <a:p>
                      <a:pPr indent="0" lvl="0" marL="0" rtl="0" algn="l">
                        <a:spcBef>
                          <a:spcPts val="0"/>
                        </a:spcBef>
                        <a:spcAft>
                          <a:spcPts val="0"/>
                        </a:spcAft>
                        <a:buNone/>
                      </a:pPr>
                      <a:r>
                        <a:rPr lang="en" sz="1100">
                          <a:latin typeface="Droid Sans"/>
                          <a:ea typeface="Droid Sans"/>
                          <a:cs typeface="Droid Sans"/>
                          <a:sym typeface="Droid Sans"/>
                        </a:rPr>
                        <a:t>2.1.2  Write code to sum the numbers from 1 to a max using a for loop. </a:t>
                      </a:r>
                      <a:endParaRPr sz="1100">
                        <a:latin typeface="Droid Sans"/>
                        <a:ea typeface="Droid Sans"/>
                        <a:cs typeface="Droid Sans"/>
                        <a:sym typeface="Droid Sans"/>
                      </a:endParaRPr>
                    </a:p>
                    <a:p>
                      <a:pPr indent="0" lvl="0" marL="0" rtl="0" algn="l">
                        <a:spcBef>
                          <a:spcPts val="0"/>
                        </a:spcBef>
                        <a:spcAft>
                          <a:spcPts val="0"/>
                        </a:spcAft>
                        <a:buNone/>
                      </a:pPr>
                      <a:r>
                        <a:t/>
                      </a:r>
                      <a:endParaRPr sz="1100">
                        <a:latin typeface="Droid Sans"/>
                        <a:ea typeface="Droid Sans"/>
                        <a:cs typeface="Droid Sans"/>
                        <a:sym typeface="Droid Sans"/>
                      </a:endParaRPr>
                    </a:p>
                    <a:p>
                      <a:pPr indent="0" lvl="0" marL="0" rtl="0" algn="l">
                        <a:spcBef>
                          <a:spcPts val="0"/>
                        </a:spcBef>
                        <a:spcAft>
                          <a:spcPts val="0"/>
                        </a:spcAft>
                        <a:buNone/>
                      </a:pPr>
                      <a:r>
                        <a:t/>
                      </a:r>
                      <a:endParaRPr sz="1100">
                        <a:latin typeface="Droid Sans"/>
                        <a:ea typeface="Droid Sans"/>
                        <a:cs typeface="Droid Sans"/>
                        <a:sym typeface="Droid Sans"/>
                      </a:endParaRPr>
                    </a:p>
                  </a:txBody>
                  <a:tcPr marT="63500" marB="63500" marR="63500" marL="63500">
                    <a:solidFill>
                      <a:srgbClr val="FFF2CC"/>
                    </a:solidFill>
                  </a:tcPr>
                </a:tc>
              </a:tr>
              <a:tr h="459475">
                <a:tc>
                  <a:txBody>
                    <a:bodyPr/>
                    <a:lstStyle/>
                    <a:p>
                      <a:pPr indent="0" lvl="0" marL="0" rtl="0" algn="l">
                        <a:spcBef>
                          <a:spcPts val="0"/>
                        </a:spcBef>
                        <a:spcAft>
                          <a:spcPts val="0"/>
                        </a:spcAft>
                        <a:buNone/>
                      </a:pPr>
                      <a:r>
                        <a:rPr lang="en" sz="1100">
                          <a:latin typeface="Droid Sans"/>
                          <a:ea typeface="Droid Sans"/>
                          <a:cs typeface="Droid Sans"/>
                          <a:sym typeface="Droid Sans"/>
                        </a:rPr>
                        <a:t>2.1.3 Write code to sum the numbers from 1 to max using a while loop. </a:t>
                      </a:r>
                      <a:endParaRPr sz="1100">
                        <a:latin typeface="Droid Sans"/>
                        <a:ea typeface="Droid Sans"/>
                        <a:cs typeface="Droid Sans"/>
                        <a:sym typeface="Droid Sans"/>
                      </a:endParaRPr>
                    </a:p>
                    <a:p>
                      <a:pPr indent="0" lvl="0" marL="0" rtl="0" algn="l">
                        <a:spcBef>
                          <a:spcPts val="0"/>
                        </a:spcBef>
                        <a:spcAft>
                          <a:spcPts val="0"/>
                        </a:spcAft>
                        <a:buNone/>
                      </a:pPr>
                      <a:r>
                        <a:t/>
                      </a:r>
                      <a:endParaRPr sz="1100">
                        <a:latin typeface="Droid Sans"/>
                        <a:ea typeface="Droid Sans"/>
                        <a:cs typeface="Droid Sans"/>
                        <a:sym typeface="Droid Sans"/>
                      </a:endParaRPr>
                    </a:p>
                  </a:txBody>
                  <a:tcPr marT="63500" marB="63500" marR="63500" marL="63500">
                    <a:solidFill>
                      <a:srgbClr val="FFF2CC"/>
                    </a:solidFill>
                  </a:tcPr>
                </a:tc>
              </a:tr>
              <a:tr h="622700">
                <a:tc>
                  <a:txBody>
                    <a:bodyPr/>
                    <a:lstStyle/>
                    <a:p>
                      <a:pPr indent="0" lvl="0" marL="0" rtl="0" algn="l">
                        <a:spcBef>
                          <a:spcPts val="0"/>
                        </a:spcBef>
                        <a:spcAft>
                          <a:spcPts val="0"/>
                        </a:spcAft>
                        <a:buNone/>
                      </a:pPr>
                      <a:r>
                        <a:rPr lang="en" sz="1100">
                          <a:latin typeface="Droid Sans"/>
                          <a:ea typeface="Droid Sans"/>
                          <a:cs typeface="Droid Sans"/>
                          <a:sym typeface="Droid Sans"/>
                        </a:rPr>
                        <a:t>2.1.4 Write code to sum the odd numbers from 1 to max. </a:t>
                      </a:r>
                      <a:endParaRPr sz="1100">
                        <a:latin typeface="Droid Sans"/>
                        <a:ea typeface="Droid Sans"/>
                        <a:cs typeface="Droid Sans"/>
                        <a:sym typeface="Droid Sans"/>
                      </a:endParaRPr>
                    </a:p>
                    <a:p>
                      <a:pPr indent="0" lvl="0" marL="0" rtl="0" algn="l">
                        <a:spcBef>
                          <a:spcPts val="0"/>
                        </a:spcBef>
                        <a:spcAft>
                          <a:spcPts val="0"/>
                        </a:spcAft>
                        <a:buNone/>
                      </a:pPr>
                      <a:r>
                        <a:t/>
                      </a:r>
                      <a:endParaRPr sz="1100">
                        <a:latin typeface="Droid Sans"/>
                        <a:ea typeface="Droid Sans"/>
                        <a:cs typeface="Droid Sans"/>
                        <a:sym typeface="Droid Sans"/>
                      </a:endParaRPr>
                    </a:p>
                    <a:p>
                      <a:pPr indent="0" lvl="0" marL="0" rtl="0" algn="l">
                        <a:spcBef>
                          <a:spcPts val="0"/>
                        </a:spcBef>
                        <a:spcAft>
                          <a:spcPts val="0"/>
                        </a:spcAft>
                        <a:buNone/>
                      </a:pPr>
                      <a:r>
                        <a:t/>
                      </a:r>
                      <a:endParaRPr sz="1100">
                        <a:latin typeface="Droid Sans"/>
                        <a:ea typeface="Droid Sans"/>
                        <a:cs typeface="Droid Sans"/>
                        <a:sym typeface="Droid Sans"/>
                      </a:endParaRPr>
                    </a:p>
                  </a:txBody>
                  <a:tcPr marT="63500" marB="63500" marR="63500" marL="63500">
                    <a:solidFill>
                      <a:srgbClr val="FFF2CC"/>
                    </a:solidFill>
                  </a:tcPr>
                </a:tc>
              </a:tr>
              <a:tr h="785925">
                <a:tc>
                  <a:txBody>
                    <a:bodyPr/>
                    <a:lstStyle/>
                    <a:p>
                      <a:pPr indent="0" lvl="0" marL="0" rtl="0" algn="l">
                        <a:spcBef>
                          <a:spcPts val="0"/>
                        </a:spcBef>
                        <a:spcAft>
                          <a:spcPts val="0"/>
                        </a:spcAft>
                        <a:buNone/>
                      </a:pPr>
                      <a:r>
                        <a:rPr lang="en" sz="1100">
                          <a:latin typeface="Droid Sans"/>
                          <a:ea typeface="Droid Sans"/>
                          <a:cs typeface="Droid Sans"/>
                          <a:sym typeface="Droid Sans"/>
                        </a:rPr>
                        <a:t>2.1.5 Write code to ask the user to enter an age. If the age is not greater than 0 repeat the question until a valid age value is entered. </a:t>
                      </a:r>
                      <a:endParaRPr sz="1100">
                        <a:latin typeface="Droid Sans"/>
                        <a:ea typeface="Droid Sans"/>
                        <a:cs typeface="Droid Sans"/>
                        <a:sym typeface="Droid Sans"/>
                      </a:endParaRPr>
                    </a:p>
                    <a:p>
                      <a:pPr indent="0" lvl="0" marL="0" rtl="0" algn="l">
                        <a:spcBef>
                          <a:spcPts val="0"/>
                        </a:spcBef>
                        <a:spcAft>
                          <a:spcPts val="0"/>
                        </a:spcAft>
                        <a:buNone/>
                      </a:pPr>
                      <a:r>
                        <a:t/>
                      </a:r>
                      <a:endParaRPr sz="1100">
                        <a:latin typeface="Droid Sans"/>
                        <a:ea typeface="Droid Sans"/>
                        <a:cs typeface="Droid Sans"/>
                        <a:sym typeface="Droid Sans"/>
                      </a:endParaRPr>
                    </a:p>
                    <a:p>
                      <a:pPr indent="0" lvl="0" marL="0" rtl="0" algn="l">
                        <a:spcBef>
                          <a:spcPts val="0"/>
                        </a:spcBef>
                        <a:spcAft>
                          <a:spcPts val="0"/>
                        </a:spcAft>
                        <a:buNone/>
                      </a:pPr>
                      <a:r>
                        <a:t/>
                      </a:r>
                      <a:endParaRPr sz="1100">
                        <a:latin typeface="Droid Sans"/>
                        <a:ea typeface="Droid Sans"/>
                        <a:cs typeface="Droid Sans"/>
                        <a:sym typeface="Droid Sans"/>
                      </a:endParaRPr>
                    </a:p>
                  </a:txBody>
                  <a:tcPr marT="63500" marB="63500" marR="63500" marL="63500">
                    <a:solidFill>
                      <a:srgbClr val="FFF2CC"/>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331be094481_0_115"/>
          <p:cNvSpPr txBox="1"/>
          <p:nvPr>
            <p:ph type="title"/>
          </p:nvPr>
        </p:nvSpPr>
        <p:spPr>
          <a:xfrm>
            <a:off x="460025" y="84148"/>
            <a:ext cx="7886700" cy="540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Career Fair</a:t>
            </a:r>
            <a:endParaRPr/>
          </a:p>
        </p:txBody>
      </p:sp>
      <p:sp>
        <p:nvSpPr>
          <p:cNvPr id="228" name="Google Shape;228;g331be094481_0_115"/>
          <p:cNvSpPr txBox="1"/>
          <p:nvPr>
            <p:ph idx="1" type="body"/>
          </p:nvPr>
        </p:nvSpPr>
        <p:spPr>
          <a:xfrm>
            <a:off x="460025" y="715726"/>
            <a:ext cx="8384100" cy="3661500"/>
          </a:xfrm>
          <a:prstGeom prst="rect">
            <a:avLst/>
          </a:prstGeom>
        </p:spPr>
        <p:txBody>
          <a:bodyPr anchorCtr="0" anchor="t" bIns="34275" lIns="68575" spcFirstLastPara="1" rIns="68575" wrap="square" tIns="34275">
            <a:normAutofit/>
          </a:bodyPr>
          <a:lstStyle/>
          <a:p>
            <a:pPr indent="0" lvl="0" marL="0" rtl="0" algn="l">
              <a:lnSpc>
                <a:spcPct val="115000"/>
              </a:lnSpc>
              <a:spcBef>
                <a:spcPts val="0"/>
              </a:spcBef>
              <a:spcAft>
                <a:spcPts val="0"/>
              </a:spcAft>
              <a:buNone/>
            </a:pPr>
            <a:r>
              <a:rPr b="1" lang="en" sz="1400" u="sng">
                <a:solidFill>
                  <a:srgbClr val="0097A7"/>
                </a:solidFill>
                <a:highlight>
                  <a:srgbClr val="FFFFFF"/>
                </a:highlight>
                <a:hlinkClick r:id="rId3">
                  <a:extLst>
                    <a:ext uri="{A12FA001-AC4F-418D-AE19-62706E023703}">
                      <ahyp:hlinkClr val="tx"/>
                    </a:ext>
                  </a:extLst>
                </a:hlinkClick>
              </a:rPr>
              <a:t>Spring Job &amp; Internship Fair 2025</a:t>
            </a:r>
            <a:endParaRPr b="1" sz="1400">
              <a:solidFill>
                <a:srgbClr val="000000"/>
              </a:solidFill>
              <a:highlight>
                <a:srgbClr val="FFFFFF"/>
              </a:highlight>
            </a:endParaRPr>
          </a:p>
          <a:p>
            <a:pPr indent="0" lvl="0" marL="0" rtl="0" algn="l">
              <a:lnSpc>
                <a:spcPct val="115000"/>
              </a:lnSpc>
              <a:spcBef>
                <a:spcPts val="800"/>
              </a:spcBef>
              <a:spcAft>
                <a:spcPts val="0"/>
              </a:spcAft>
              <a:buNone/>
            </a:pPr>
            <a:r>
              <a:rPr lang="en" sz="1400">
                <a:solidFill>
                  <a:srgbClr val="000000"/>
                </a:solidFill>
                <a:highlight>
                  <a:srgbClr val="FFFFFF"/>
                </a:highlight>
              </a:rPr>
              <a:t>The Spring Job &amp; Internship Fair is open to all Auraria Campus students/alumni from all majors who are looking for post-graduate opportunities or internships in a wide variety of industries.  </a:t>
            </a:r>
            <a:endParaRPr sz="1400">
              <a:solidFill>
                <a:srgbClr val="000000"/>
              </a:solidFill>
              <a:highlight>
                <a:srgbClr val="FFFFFF"/>
              </a:highlight>
            </a:endParaRPr>
          </a:p>
          <a:p>
            <a:pPr indent="0" lvl="0" marL="0" rtl="0" algn="l">
              <a:lnSpc>
                <a:spcPct val="115000"/>
              </a:lnSpc>
              <a:spcBef>
                <a:spcPts val="800"/>
              </a:spcBef>
              <a:spcAft>
                <a:spcPts val="0"/>
              </a:spcAft>
              <a:buNone/>
            </a:pPr>
            <a:r>
              <a:rPr lang="en" sz="1400">
                <a:solidFill>
                  <a:srgbClr val="000000"/>
                </a:solidFill>
                <a:highlight>
                  <a:srgbClr val="FFFFFF"/>
                </a:highlight>
              </a:rPr>
              <a:t>Go check it out! Start learning more about internship and career opportunities. </a:t>
            </a:r>
            <a:endParaRPr sz="1400">
              <a:solidFill>
                <a:srgbClr val="000000"/>
              </a:solidFill>
              <a:highlight>
                <a:srgbClr val="FFFFFF"/>
              </a:highlight>
            </a:endParaRPr>
          </a:p>
          <a:p>
            <a:pPr indent="0" lvl="0" marL="0" rtl="0" algn="l">
              <a:lnSpc>
                <a:spcPct val="115000"/>
              </a:lnSpc>
              <a:spcBef>
                <a:spcPts val="800"/>
              </a:spcBef>
              <a:spcAft>
                <a:spcPts val="0"/>
              </a:spcAft>
              <a:buNone/>
            </a:pPr>
            <a:r>
              <a:rPr lang="en" sz="1400">
                <a:solidFill>
                  <a:srgbClr val="000000"/>
                </a:solidFill>
              </a:rPr>
              <a:t>Matthew Demerson (</a:t>
            </a:r>
            <a:r>
              <a:rPr lang="en" sz="1400" u="sng">
                <a:solidFill>
                  <a:srgbClr val="0097A7"/>
                </a:solidFill>
                <a:hlinkClick r:id="rId4">
                  <a:extLst>
                    <a:ext uri="{A12FA001-AC4F-418D-AE19-62706E023703}">
                      <ahyp:hlinkClr val="tx"/>
                    </a:ext>
                  </a:extLst>
                </a:hlinkClick>
              </a:rPr>
              <a:t>mademerson@msudenver.edu</a:t>
            </a:r>
            <a:r>
              <a:rPr lang="en" sz="1400">
                <a:solidFill>
                  <a:srgbClr val="000000"/>
                </a:solidFill>
              </a:rPr>
              <a:t>) manages Industry Partnerships in Electronics, Technology and Information  and is located in the Administration Building, Suite 270B</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lnSpc>
                <a:spcPct val="115000"/>
              </a:lnSpc>
              <a:spcBef>
                <a:spcPts val="0"/>
              </a:spcBef>
              <a:spcAft>
                <a:spcPts val="0"/>
              </a:spcAft>
              <a:buNone/>
            </a:pPr>
            <a:r>
              <a:t/>
            </a:r>
            <a:endParaRPr sz="1400">
              <a:solidFill>
                <a:srgbClr val="000000"/>
              </a:solidFill>
            </a:endParaRPr>
          </a:p>
          <a:p>
            <a:pPr indent="0" lvl="0" marL="0" rtl="0" algn="l">
              <a:lnSpc>
                <a:spcPct val="115000"/>
              </a:lnSpc>
              <a:spcBef>
                <a:spcPts val="0"/>
              </a:spcBef>
              <a:spcAft>
                <a:spcPts val="0"/>
              </a:spcAft>
              <a:buClr>
                <a:schemeClr val="dk1"/>
              </a:buClr>
              <a:buSzPts val="1100"/>
              <a:buFont typeface="Arial"/>
              <a:buNone/>
            </a:pPr>
            <a:r>
              <a:rPr lang="en" sz="1400" u="sng">
                <a:solidFill>
                  <a:schemeClr val="accent5"/>
                </a:solidFill>
                <a:hlinkClick r:id="rId5">
                  <a:extLst>
                    <a:ext uri="{A12FA001-AC4F-418D-AE19-62706E023703}">
                      <ahyp:hlinkClr val="tx"/>
                    </a:ext>
                  </a:extLst>
                </a:hlinkClick>
              </a:rPr>
              <a:t>Career Preparation</a:t>
            </a:r>
            <a:r>
              <a:rPr lang="en" sz="1400"/>
              <a:t> - Drafting a resume</a:t>
            </a:r>
            <a:endParaRPr sz="1400">
              <a:solidFill>
                <a:srgbClr val="000000"/>
              </a:solidFill>
            </a:endParaRPr>
          </a:p>
          <a:p>
            <a:pPr indent="0" lvl="0" marL="0" rtl="0" algn="l">
              <a:spcBef>
                <a:spcPts val="600"/>
              </a:spcBef>
              <a:spcAft>
                <a:spcPts val="0"/>
              </a:spcAft>
              <a:buNone/>
            </a:pPr>
            <a:r>
              <a:t/>
            </a:r>
            <a:endParaRPr sz="1400"/>
          </a:p>
        </p:txBody>
      </p:sp>
      <p:pic>
        <p:nvPicPr>
          <p:cNvPr id="229" name="Google Shape;229;g331be094481_0_115"/>
          <p:cNvPicPr preferRelativeResize="0"/>
          <p:nvPr/>
        </p:nvPicPr>
        <p:blipFill rotWithShape="1">
          <a:blip r:embed="rId6">
            <a:alphaModFix/>
          </a:blip>
          <a:srcRect b="7045" l="0" r="0" t="0"/>
          <a:stretch/>
        </p:blipFill>
        <p:spPr>
          <a:xfrm>
            <a:off x="4774100" y="2729150"/>
            <a:ext cx="2991250" cy="2329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ph type="title"/>
          </p:nvPr>
        </p:nvSpPr>
        <p:spPr>
          <a:xfrm>
            <a:off x="460025" y="84148"/>
            <a:ext cx="7886700" cy="5409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Output</a:t>
            </a:r>
            <a:endParaRPr/>
          </a:p>
        </p:txBody>
      </p:sp>
      <p:pic>
        <p:nvPicPr>
          <p:cNvPr id="235" name="Google Shape;235;p10"/>
          <p:cNvPicPr preferRelativeResize="0"/>
          <p:nvPr/>
        </p:nvPicPr>
        <p:blipFill rotWithShape="1">
          <a:blip r:embed="rId3">
            <a:alphaModFix/>
          </a:blip>
          <a:srcRect b="9016" l="0" r="0" t="0"/>
          <a:stretch/>
        </p:blipFill>
        <p:spPr>
          <a:xfrm>
            <a:off x="550875" y="1133200"/>
            <a:ext cx="5648325" cy="2877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254800" y="808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Today</a:t>
            </a:r>
            <a:endParaRPr/>
          </a:p>
        </p:txBody>
      </p:sp>
      <p:sp>
        <p:nvSpPr>
          <p:cNvPr id="71" name="Google Shape;71;p2"/>
          <p:cNvSpPr txBox="1"/>
          <p:nvPr>
            <p:ph idx="1" type="body"/>
          </p:nvPr>
        </p:nvSpPr>
        <p:spPr>
          <a:xfrm>
            <a:off x="311700" y="653575"/>
            <a:ext cx="8520600" cy="4046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600"/>
              <a:buNone/>
            </a:pPr>
            <a:r>
              <a:rPr lang="en" sz="1400"/>
              <a:t>Check In</a:t>
            </a:r>
            <a:endParaRPr sz="1400"/>
          </a:p>
          <a:p>
            <a:pPr indent="-317500" lvl="0" marL="457200" rtl="0" algn="l">
              <a:lnSpc>
                <a:spcPct val="115000"/>
              </a:lnSpc>
              <a:spcBef>
                <a:spcPts val="0"/>
              </a:spcBef>
              <a:spcAft>
                <a:spcPts val="0"/>
              </a:spcAft>
              <a:buSzPts val="1400"/>
              <a:buChar char="●"/>
            </a:pPr>
            <a:r>
              <a:rPr lang="en" sz="1400"/>
              <a:t>If you are below a B currently look at the office hours </a:t>
            </a:r>
            <a:r>
              <a:rPr lang="en" sz="1400"/>
              <a:t>available</a:t>
            </a:r>
            <a:r>
              <a:rPr lang="en" sz="1400"/>
              <a:t> to meet with the learning assistants Kyle and Alizah and my office hours.</a:t>
            </a:r>
            <a:endParaRPr sz="1400"/>
          </a:p>
          <a:p>
            <a:pPr indent="-317500" lvl="0" marL="457200" rtl="0" algn="l">
              <a:lnSpc>
                <a:spcPct val="115000"/>
              </a:lnSpc>
              <a:spcBef>
                <a:spcPts val="0"/>
              </a:spcBef>
              <a:spcAft>
                <a:spcPts val="0"/>
              </a:spcAft>
              <a:buSzPts val="1400"/>
              <a:buChar char="●"/>
            </a:pPr>
            <a:r>
              <a:rPr lang="en" sz="1400"/>
              <a:t>Quiz 2 March 5/6</a:t>
            </a:r>
            <a:endParaRPr sz="1400"/>
          </a:p>
          <a:p>
            <a:pPr indent="-317500" lvl="0" marL="457200" rtl="0" algn="l">
              <a:lnSpc>
                <a:spcPct val="115000"/>
              </a:lnSpc>
              <a:spcBef>
                <a:spcPts val="0"/>
              </a:spcBef>
              <a:spcAft>
                <a:spcPts val="0"/>
              </a:spcAft>
              <a:buSzPts val="1400"/>
              <a:buChar char="●"/>
            </a:pPr>
            <a:r>
              <a:rPr lang="en" sz="1400"/>
              <a:t> GE01 will be posted Friday and will be due March 15th/16th</a:t>
            </a:r>
            <a:endParaRPr sz="1400"/>
          </a:p>
          <a:p>
            <a:pPr indent="-317500" lvl="0" marL="457200" rtl="0" algn="l">
              <a:lnSpc>
                <a:spcPct val="115000"/>
              </a:lnSpc>
              <a:spcBef>
                <a:spcPts val="0"/>
              </a:spcBef>
              <a:spcAft>
                <a:spcPts val="0"/>
              </a:spcAft>
              <a:buSzPts val="1400"/>
              <a:buChar char="●"/>
            </a:pPr>
            <a:r>
              <a:rPr lang="en" sz="1400"/>
              <a:t>Attend other section if you need - just let me know</a:t>
            </a:r>
            <a:endParaRPr sz="1400"/>
          </a:p>
          <a:p>
            <a:pPr indent="-317500" lvl="1" marL="914400" rtl="0" algn="l">
              <a:lnSpc>
                <a:spcPct val="100000"/>
              </a:lnSpc>
              <a:spcBef>
                <a:spcPts val="0"/>
              </a:spcBef>
              <a:spcAft>
                <a:spcPts val="0"/>
              </a:spcAft>
              <a:buSzPts val="1400"/>
              <a:buChar char="○"/>
            </a:pPr>
            <a:r>
              <a:rPr lang="en" sz="1100">
                <a:solidFill>
                  <a:srgbClr val="222222"/>
                </a:solidFill>
                <a:highlight>
                  <a:srgbClr val="FFFFFF"/>
                </a:highlight>
              </a:rPr>
              <a:t>CS1050 003 MW 4-5:50PM </a:t>
            </a:r>
            <a:r>
              <a:rPr b="1" lang="en" sz="1100">
                <a:solidFill>
                  <a:srgbClr val="222222"/>
                </a:solidFill>
                <a:highlight>
                  <a:srgbClr val="FFFFFF"/>
                </a:highlight>
              </a:rPr>
              <a:t>AES </a:t>
            </a:r>
            <a:r>
              <a:rPr b="1" lang="en" sz="1100">
                <a:solidFill>
                  <a:srgbClr val="222222"/>
                </a:solidFill>
              </a:rPr>
              <a:t>220</a:t>
            </a:r>
            <a:endParaRPr b="1" sz="1100">
              <a:solidFill>
                <a:srgbClr val="222222"/>
              </a:solidFill>
            </a:endParaRPr>
          </a:p>
          <a:p>
            <a:pPr indent="-298450" lvl="1" marL="914400" rtl="0" algn="l">
              <a:lnSpc>
                <a:spcPct val="100000"/>
              </a:lnSpc>
              <a:spcBef>
                <a:spcPts val="0"/>
              </a:spcBef>
              <a:spcAft>
                <a:spcPts val="0"/>
              </a:spcAft>
              <a:buClr>
                <a:srgbClr val="222222"/>
              </a:buClr>
              <a:buSzPts val="1100"/>
              <a:buChar char="○"/>
            </a:pPr>
            <a:r>
              <a:rPr lang="en" sz="1100">
                <a:solidFill>
                  <a:srgbClr val="222222"/>
                </a:solidFill>
                <a:highlight>
                  <a:srgbClr val="FFFFFF"/>
                </a:highlight>
              </a:rPr>
              <a:t>CS1050 004 TTh 12-1:50PM </a:t>
            </a:r>
            <a:r>
              <a:rPr b="1" lang="en" sz="1100">
                <a:solidFill>
                  <a:srgbClr val="222222"/>
                </a:solidFill>
                <a:highlight>
                  <a:srgbClr val="FFFFFF"/>
                </a:highlight>
              </a:rPr>
              <a:t>EAS </a:t>
            </a:r>
            <a:r>
              <a:rPr b="1" lang="en" sz="1100">
                <a:solidFill>
                  <a:srgbClr val="222222"/>
                </a:solidFill>
              </a:rPr>
              <a:t>220</a:t>
            </a:r>
            <a:endParaRPr b="1" sz="1100">
              <a:solidFill>
                <a:srgbClr val="222222"/>
              </a:solidFill>
            </a:endParaRPr>
          </a:p>
          <a:p>
            <a:pPr indent="0" lvl="0" marL="0" rtl="0" algn="l">
              <a:lnSpc>
                <a:spcPct val="115000"/>
              </a:lnSpc>
              <a:spcBef>
                <a:spcPts val="0"/>
              </a:spcBef>
              <a:spcAft>
                <a:spcPts val="0"/>
              </a:spcAft>
              <a:buSzPts val="1600"/>
              <a:buNone/>
            </a:pPr>
            <a:r>
              <a:t/>
            </a:r>
            <a:endParaRPr sz="1400"/>
          </a:p>
          <a:p>
            <a:pPr indent="0" lvl="0" marL="0" rtl="0" algn="l">
              <a:lnSpc>
                <a:spcPct val="105000"/>
              </a:lnSpc>
              <a:spcBef>
                <a:spcPts val="0"/>
              </a:spcBef>
              <a:spcAft>
                <a:spcPts val="0"/>
              </a:spcAft>
              <a:buClr>
                <a:schemeClr val="dk1"/>
              </a:buClr>
              <a:buSzPts val="1100"/>
              <a:buFont typeface="Arial"/>
              <a:buNone/>
            </a:pPr>
            <a:r>
              <a:rPr lang="en"/>
              <a:t>You need a C in this class </a:t>
            </a:r>
            <a:endParaRPr/>
          </a:p>
          <a:p>
            <a:pPr indent="0" lvl="0" marL="0" rtl="0" algn="l">
              <a:lnSpc>
                <a:spcPct val="105000"/>
              </a:lnSpc>
              <a:spcBef>
                <a:spcPts val="0"/>
              </a:spcBef>
              <a:spcAft>
                <a:spcPts val="0"/>
              </a:spcAft>
              <a:buClr>
                <a:schemeClr val="dk1"/>
              </a:buClr>
              <a:buSzPts val="1100"/>
              <a:buFont typeface="Arial"/>
              <a:buNone/>
            </a:pPr>
            <a:r>
              <a:rPr lang="en"/>
              <a:t>As the prerequisite for CS2 </a:t>
            </a:r>
            <a:endParaRPr sz="1400"/>
          </a:p>
          <a:p>
            <a:pPr indent="0" lvl="0" marL="0" rtl="0" algn="l">
              <a:lnSpc>
                <a:spcPct val="115000"/>
              </a:lnSpc>
              <a:spcBef>
                <a:spcPts val="0"/>
              </a:spcBef>
              <a:spcAft>
                <a:spcPts val="0"/>
              </a:spcAft>
              <a:buSzPts val="1600"/>
              <a:buNone/>
            </a:pPr>
            <a:r>
              <a:rPr lang="en" sz="1400"/>
              <a:t>Goals</a:t>
            </a:r>
            <a:endParaRPr sz="1400"/>
          </a:p>
          <a:p>
            <a:pPr indent="-317500" lvl="0" marL="457200" rtl="0" algn="l">
              <a:lnSpc>
                <a:spcPct val="115000"/>
              </a:lnSpc>
              <a:spcBef>
                <a:spcPts val="0"/>
              </a:spcBef>
              <a:spcAft>
                <a:spcPts val="0"/>
              </a:spcAft>
              <a:buSzPts val="1400"/>
              <a:buChar char="●"/>
            </a:pPr>
            <a:r>
              <a:rPr lang="en" sz="1400"/>
              <a:t>Iterative Control Structures</a:t>
            </a:r>
            <a:endParaRPr sz="1400"/>
          </a:p>
          <a:p>
            <a:pPr indent="-317500" lvl="0" marL="457200" rtl="0" algn="l">
              <a:lnSpc>
                <a:spcPct val="115000"/>
              </a:lnSpc>
              <a:spcBef>
                <a:spcPts val="0"/>
              </a:spcBef>
              <a:spcAft>
                <a:spcPts val="0"/>
              </a:spcAft>
              <a:buSzPts val="1400"/>
              <a:buChar char="●"/>
            </a:pPr>
            <a:r>
              <a:rPr lang="en" sz="1400"/>
              <a:t>Nested Control Structures</a:t>
            </a:r>
            <a:endParaRPr sz="1400"/>
          </a:p>
          <a:p>
            <a:pPr indent="0" lvl="0" marL="0" rtl="0" algn="l">
              <a:lnSpc>
                <a:spcPct val="115000"/>
              </a:lnSpc>
              <a:spcBef>
                <a:spcPts val="0"/>
              </a:spcBef>
              <a:spcAft>
                <a:spcPts val="0"/>
              </a:spcAft>
              <a:buNone/>
            </a:pPr>
            <a:r>
              <a:t/>
            </a:r>
            <a:endParaRPr sz="1400"/>
          </a:p>
        </p:txBody>
      </p:sp>
      <p:pic>
        <p:nvPicPr>
          <p:cNvPr id="72" name="Google Shape;72;p2"/>
          <p:cNvPicPr preferRelativeResize="0"/>
          <p:nvPr/>
        </p:nvPicPr>
        <p:blipFill>
          <a:blip r:embed="rId3">
            <a:alphaModFix/>
          </a:blip>
          <a:stretch>
            <a:fillRect/>
          </a:stretch>
        </p:blipFill>
        <p:spPr>
          <a:xfrm>
            <a:off x="5030625" y="2053625"/>
            <a:ext cx="4017199" cy="3012899"/>
          </a:xfrm>
          <a:prstGeom prst="rect">
            <a:avLst/>
          </a:prstGeom>
          <a:noFill/>
          <a:ln>
            <a:noFill/>
          </a:ln>
        </p:spPr>
      </p:pic>
      <p:sp>
        <p:nvSpPr>
          <p:cNvPr id="73" name="Google Shape;73;p2"/>
          <p:cNvSpPr txBox="1"/>
          <p:nvPr/>
        </p:nvSpPr>
        <p:spPr>
          <a:xfrm>
            <a:off x="3463200" y="4104575"/>
            <a:ext cx="38250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05000"/>
              </a:lnSpc>
              <a:spcBef>
                <a:spcPts val="0"/>
              </a:spcBef>
              <a:spcAft>
                <a:spcPts val="0"/>
              </a:spcAft>
              <a:buNone/>
            </a:pPr>
            <a:r>
              <a:rPr lang="en">
                <a:solidFill>
                  <a:schemeClr val="dk1"/>
                </a:solidFill>
              </a:rPr>
              <a:t>CS Community Circle Event Click to </a:t>
            </a:r>
            <a:r>
              <a:rPr lang="en" u="sng">
                <a:solidFill>
                  <a:srgbClr val="000099"/>
                </a:solidFill>
                <a:hlinkClick r:id="rId4">
                  <a:extLst>
                    <a:ext uri="{A12FA001-AC4F-418D-AE19-62706E023703}">
                      <ahyp:hlinkClr val="tx"/>
                    </a:ext>
                  </a:extLst>
                </a:hlinkClick>
              </a:rPr>
              <a:t>RSVP</a:t>
            </a:r>
            <a:r>
              <a:rPr lang="en">
                <a:solidFill>
                  <a:schemeClr val="dk1"/>
                </a:solidFill>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331be094481_0_21"/>
          <p:cNvSpPr txBox="1"/>
          <p:nvPr>
            <p:ph type="title"/>
          </p:nvPr>
        </p:nvSpPr>
        <p:spPr>
          <a:xfrm>
            <a:off x="460025" y="84148"/>
            <a:ext cx="7886700" cy="540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User Story and Acceptance Criteria</a:t>
            </a:r>
            <a:endParaRPr/>
          </a:p>
        </p:txBody>
      </p:sp>
      <p:sp>
        <p:nvSpPr>
          <p:cNvPr id="79" name="Google Shape;79;g331be094481_0_21"/>
          <p:cNvSpPr txBox="1"/>
          <p:nvPr>
            <p:ph idx="1" type="body"/>
          </p:nvPr>
        </p:nvSpPr>
        <p:spPr>
          <a:xfrm>
            <a:off x="286775" y="625050"/>
            <a:ext cx="5517900" cy="715800"/>
          </a:xfrm>
          <a:prstGeom prst="rect">
            <a:avLst/>
          </a:prstGeom>
        </p:spPr>
        <p:txBody>
          <a:bodyPr anchorCtr="0" anchor="t" bIns="34275" lIns="68575" spcFirstLastPara="1" rIns="68575" wrap="square" tIns="34275">
            <a:normAutofit/>
          </a:bodyPr>
          <a:lstStyle/>
          <a:p>
            <a:pPr indent="0" lvl="0" marL="0" rtl="0" algn="l">
              <a:spcBef>
                <a:spcPts val="600"/>
              </a:spcBef>
              <a:spcAft>
                <a:spcPts val="0"/>
              </a:spcAft>
              <a:buNone/>
            </a:pPr>
            <a:r>
              <a:rPr b="1" lang="en"/>
              <a:t>User Story:</a:t>
            </a:r>
            <a:r>
              <a:rPr lang="en"/>
              <a:t> </a:t>
            </a:r>
            <a:r>
              <a:rPr lang="en">
                <a:highlight>
                  <a:srgbClr val="D9EAD3"/>
                </a:highlight>
              </a:rPr>
              <a:t>As a</a:t>
            </a:r>
            <a:r>
              <a:rPr lang="en"/>
              <a:t> user, </a:t>
            </a:r>
            <a:r>
              <a:rPr lang="en">
                <a:highlight>
                  <a:srgbClr val="D9EAD3"/>
                </a:highlight>
              </a:rPr>
              <a:t>I want to</a:t>
            </a:r>
            <a:r>
              <a:rPr lang="en"/>
              <a:t> enter my username and password, </a:t>
            </a:r>
            <a:r>
              <a:rPr lang="en">
                <a:highlight>
                  <a:srgbClr val="D9EAD3"/>
                </a:highlight>
              </a:rPr>
              <a:t>So that</a:t>
            </a:r>
            <a:r>
              <a:rPr lang="en"/>
              <a:t> I can log in to the system securely.</a:t>
            </a:r>
            <a:endParaRPr/>
          </a:p>
        </p:txBody>
      </p:sp>
      <p:sp>
        <p:nvSpPr>
          <p:cNvPr id="80" name="Google Shape;80;g331be094481_0_21"/>
          <p:cNvSpPr txBox="1"/>
          <p:nvPr/>
        </p:nvSpPr>
        <p:spPr>
          <a:xfrm>
            <a:off x="152000" y="3264375"/>
            <a:ext cx="4309800" cy="168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solidFill>
                  <a:schemeClr val="dk1"/>
                </a:solidFill>
              </a:rPr>
              <a:t>❌ Scenario 2: Incorrect Username</a:t>
            </a:r>
            <a:endParaRPr b="1" sz="1300">
              <a:solidFill>
                <a:schemeClr val="dk1"/>
              </a:solidFill>
            </a:endParaRPr>
          </a:p>
          <a:p>
            <a:pPr indent="0" lvl="0" marL="0" rtl="0" algn="l">
              <a:lnSpc>
                <a:spcPct val="115000"/>
              </a:lnSpc>
              <a:spcBef>
                <a:spcPts val="1200"/>
              </a:spcBef>
              <a:spcAft>
                <a:spcPts val="1200"/>
              </a:spcAft>
              <a:buNone/>
            </a:pPr>
            <a:r>
              <a:rPr b="1" lang="en" sz="1300">
                <a:solidFill>
                  <a:schemeClr val="dk1"/>
                </a:solidFill>
              </a:rPr>
              <a:t>Given</a:t>
            </a:r>
            <a:r>
              <a:rPr lang="en" sz="1300">
                <a:solidFill>
                  <a:schemeClr val="dk1"/>
                </a:solidFill>
              </a:rPr>
              <a:t> the user enters an incorrect username,</a:t>
            </a:r>
            <a:br>
              <a:rPr lang="en" sz="1300">
                <a:solidFill>
                  <a:schemeClr val="dk1"/>
                </a:solidFill>
              </a:rPr>
            </a:br>
            <a:r>
              <a:rPr b="1" lang="en" sz="1300">
                <a:solidFill>
                  <a:schemeClr val="dk1"/>
                </a:solidFill>
              </a:rPr>
              <a:t>When</a:t>
            </a:r>
            <a:r>
              <a:rPr lang="en" sz="1300">
                <a:solidFill>
                  <a:schemeClr val="dk1"/>
                </a:solidFill>
              </a:rPr>
              <a:t> the system checks the credentials,</a:t>
            </a:r>
            <a:br>
              <a:rPr lang="en" sz="1300">
                <a:solidFill>
                  <a:schemeClr val="dk1"/>
                </a:solidFill>
              </a:rPr>
            </a:br>
            <a:r>
              <a:rPr b="1" lang="en" sz="1300">
                <a:solidFill>
                  <a:schemeClr val="dk1"/>
                </a:solidFill>
              </a:rPr>
              <a:t>Then</a:t>
            </a:r>
            <a:r>
              <a:rPr lang="en" sz="1300">
                <a:solidFill>
                  <a:schemeClr val="dk1"/>
                </a:solidFill>
              </a:rPr>
              <a:t> the system displays "Incorrect username. Try again."</a:t>
            </a:r>
            <a:br>
              <a:rPr lang="en" sz="1300">
                <a:solidFill>
                  <a:schemeClr val="dk1"/>
                </a:solidFill>
              </a:rPr>
            </a:br>
            <a:r>
              <a:rPr b="1" lang="en" sz="1300">
                <a:solidFill>
                  <a:schemeClr val="dk1"/>
                </a:solidFill>
              </a:rPr>
              <a:t>And</a:t>
            </a:r>
            <a:r>
              <a:rPr lang="en" sz="1300">
                <a:solidFill>
                  <a:schemeClr val="dk1"/>
                </a:solidFill>
              </a:rPr>
              <a:t> prompts the user to re-enter the credentials.</a:t>
            </a:r>
            <a:endParaRPr sz="1300">
              <a:solidFill>
                <a:schemeClr val="dk1"/>
              </a:solidFill>
            </a:endParaRPr>
          </a:p>
        </p:txBody>
      </p:sp>
      <p:sp>
        <p:nvSpPr>
          <p:cNvPr id="81" name="Google Shape;81;g331be094481_0_21"/>
          <p:cNvSpPr txBox="1"/>
          <p:nvPr/>
        </p:nvSpPr>
        <p:spPr>
          <a:xfrm>
            <a:off x="4727975" y="1128575"/>
            <a:ext cx="4416000" cy="191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solidFill>
                  <a:schemeClr val="dk1"/>
                </a:solidFill>
              </a:rPr>
              <a:t>❌ Scenario 3: Incorrect Password</a:t>
            </a:r>
            <a:endParaRPr b="1" sz="1300">
              <a:solidFill>
                <a:schemeClr val="dk1"/>
              </a:solidFill>
            </a:endParaRPr>
          </a:p>
          <a:p>
            <a:pPr indent="0" lvl="0" marL="0" rtl="0" algn="l">
              <a:lnSpc>
                <a:spcPct val="115000"/>
              </a:lnSpc>
              <a:spcBef>
                <a:spcPts val="1200"/>
              </a:spcBef>
              <a:spcAft>
                <a:spcPts val="1200"/>
              </a:spcAft>
              <a:buNone/>
            </a:pPr>
            <a:r>
              <a:rPr b="1" lang="en" sz="1300">
                <a:solidFill>
                  <a:schemeClr val="dk1"/>
                </a:solidFill>
              </a:rPr>
              <a:t>Given</a:t>
            </a:r>
            <a:r>
              <a:rPr lang="en" sz="1300">
                <a:solidFill>
                  <a:schemeClr val="dk1"/>
                </a:solidFill>
              </a:rPr>
              <a:t> the user enters the correct username but an incorrect password,</a:t>
            </a:r>
            <a:br>
              <a:rPr lang="en" sz="1300">
                <a:solidFill>
                  <a:schemeClr val="dk1"/>
                </a:solidFill>
              </a:rPr>
            </a:br>
            <a:r>
              <a:rPr b="1" lang="en" sz="1300">
                <a:solidFill>
                  <a:schemeClr val="dk1"/>
                </a:solidFill>
              </a:rPr>
              <a:t>When</a:t>
            </a:r>
            <a:r>
              <a:rPr lang="en" sz="1300">
                <a:solidFill>
                  <a:schemeClr val="dk1"/>
                </a:solidFill>
              </a:rPr>
              <a:t> the system checks the credentials,</a:t>
            </a:r>
            <a:br>
              <a:rPr lang="en" sz="1300">
                <a:solidFill>
                  <a:schemeClr val="dk1"/>
                </a:solidFill>
              </a:rPr>
            </a:br>
            <a:r>
              <a:rPr b="1" lang="en" sz="1300">
                <a:solidFill>
                  <a:schemeClr val="dk1"/>
                </a:solidFill>
              </a:rPr>
              <a:t>Then</a:t>
            </a:r>
            <a:r>
              <a:rPr lang="en" sz="1300">
                <a:solidFill>
                  <a:schemeClr val="dk1"/>
                </a:solidFill>
              </a:rPr>
              <a:t> the system displays "Incorrect password. Try again."</a:t>
            </a:r>
            <a:br>
              <a:rPr lang="en" sz="1300">
                <a:solidFill>
                  <a:schemeClr val="dk1"/>
                </a:solidFill>
              </a:rPr>
            </a:br>
            <a:r>
              <a:rPr b="1" lang="en" sz="1300">
                <a:solidFill>
                  <a:schemeClr val="dk1"/>
                </a:solidFill>
              </a:rPr>
              <a:t>And</a:t>
            </a:r>
            <a:r>
              <a:rPr lang="en" sz="1300">
                <a:solidFill>
                  <a:schemeClr val="dk1"/>
                </a:solidFill>
              </a:rPr>
              <a:t> prompts the user to re-enter the credentials.</a:t>
            </a:r>
            <a:endParaRPr sz="1300">
              <a:solidFill>
                <a:schemeClr val="dk1"/>
              </a:solidFill>
            </a:endParaRPr>
          </a:p>
        </p:txBody>
      </p:sp>
      <p:sp>
        <p:nvSpPr>
          <p:cNvPr id="82" name="Google Shape;82;g331be094481_0_21"/>
          <p:cNvSpPr txBox="1"/>
          <p:nvPr/>
        </p:nvSpPr>
        <p:spPr>
          <a:xfrm>
            <a:off x="4829325" y="3149325"/>
            <a:ext cx="4074600" cy="191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solidFill>
                  <a:schemeClr val="dk1"/>
                </a:solidFill>
              </a:rPr>
              <a:t>🔁 Scenario 4: Repeated Attempts</a:t>
            </a:r>
            <a:endParaRPr b="1" sz="1300">
              <a:solidFill>
                <a:schemeClr val="dk1"/>
              </a:solidFill>
            </a:endParaRPr>
          </a:p>
          <a:p>
            <a:pPr indent="0" lvl="0" marL="0" rtl="0" algn="l">
              <a:lnSpc>
                <a:spcPct val="115000"/>
              </a:lnSpc>
              <a:spcBef>
                <a:spcPts val="1200"/>
              </a:spcBef>
              <a:spcAft>
                <a:spcPts val="1200"/>
              </a:spcAft>
              <a:buNone/>
            </a:pPr>
            <a:r>
              <a:rPr b="1" lang="en" sz="1300">
                <a:solidFill>
                  <a:schemeClr val="dk1"/>
                </a:solidFill>
              </a:rPr>
              <a:t>Given</a:t>
            </a:r>
            <a:r>
              <a:rPr lang="en" sz="1300">
                <a:solidFill>
                  <a:schemeClr val="dk1"/>
                </a:solidFill>
              </a:rPr>
              <a:t> the user enters incorrect credentials,</a:t>
            </a:r>
            <a:br>
              <a:rPr lang="en" sz="1300">
                <a:solidFill>
                  <a:schemeClr val="dk1"/>
                </a:solidFill>
              </a:rPr>
            </a:br>
            <a:r>
              <a:rPr b="1" lang="en" sz="1300">
                <a:solidFill>
                  <a:schemeClr val="dk1"/>
                </a:solidFill>
              </a:rPr>
              <a:t>When</a:t>
            </a:r>
            <a:r>
              <a:rPr lang="en" sz="1300">
                <a:solidFill>
                  <a:schemeClr val="dk1"/>
                </a:solidFill>
              </a:rPr>
              <a:t> they continue entering invalid usernames or passwords,</a:t>
            </a:r>
            <a:br>
              <a:rPr lang="en" sz="1300">
                <a:solidFill>
                  <a:schemeClr val="dk1"/>
                </a:solidFill>
              </a:rPr>
            </a:br>
            <a:r>
              <a:rPr b="1" lang="en" sz="1300">
                <a:solidFill>
                  <a:schemeClr val="dk1"/>
                </a:solidFill>
              </a:rPr>
              <a:t>Then</a:t>
            </a:r>
            <a:r>
              <a:rPr lang="en" sz="1300">
                <a:solidFill>
                  <a:schemeClr val="dk1"/>
                </a:solidFill>
              </a:rPr>
              <a:t> the system should keep prompting the user</a:t>
            </a:r>
            <a:br>
              <a:rPr lang="en" sz="1300">
                <a:solidFill>
                  <a:schemeClr val="dk1"/>
                </a:solidFill>
              </a:rPr>
            </a:br>
            <a:r>
              <a:rPr b="1" lang="en" sz="1300">
                <a:solidFill>
                  <a:schemeClr val="dk1"/>
                </a:solidFill>
              </a:rPr>
              <a:t>Until</a:t>
            </a:r>
            <a:r>
              <a:rPr lang="en" sz="1300">
                <a:solidFill>
                  <a:schemeClr val="dk1"/>
                </a:solidFill>
              </a:rPr>
              <a:t> the correct username and password are provided.</a:t>
            </a:r>
            <a:endParaRPr sz="1300">
              <a:solidFill>
                <a:schemeClr val="dk1"/>
              </a:solidFill>
            </a:endParaRPr>
          </a:p>
        </p:txBody>
      </p:sp>
      <p:sp>
        <p:nvSpPr>
          <p:cNvPr id="83" name="Google Shape;83;g331be094481_0_21"/>
          <p:cNvSpPr txBox="1"/>
          <p:nvPr/>
        </p:nvSpPr>
        <p:spPr>
          <a:xfrm>
            <a:off x="210750" y="1340850"/>
            <a:ext cx="4309800" cy="168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300">
                <a:solidFill>
                  <a:schemeClr val="dk1"/>
                </a:solidFill>
              </a:rPr>
              <a:t>✅ Scenario 1: Successful Login</a:t>
            </a:r>
            <a:endParaRPr b="1" sz="1300">
              <a:solidFill>
                <a:schemeClr val="dk1"/>
              </a:solidFill>
            </a:endParaRPr>
          </a:p>
          <a:p>
            <a:pPr indent="0" lvl="0" marL="0" rtl="0" algn="l">
              <a:lnSpc>
                <a:spcPct val="115000"/>
              </a:lnSpc>
              <a:spcBef>
                <a:spcPts val="1200"/>
              </a:spcBef>
              <a:spcAft>
                <a:spcPts val="1200"/>
              </a:spcAft>
              <a:buNone/>
            </a:pPr>
            <a:r>
              <a:rPr b="1" lang="en" sz="1300">
                <a:solidFill>
                  <a:schemeClr val="dk1"/>
                </a:solidFill>
              </a:rPr>
              <a:t>Given</a:t>
            </a:r>
            <a:r>
              <a:rPr lang="en" sz="1300">
                <a:solidFill>
                  <a:schemeClr val="dk1"/>
                </a:solidFill>
              </a:rPr>
              <a:t> the user enters the correct username and password,</a:t>
            </a:r>
            <a:br>
              <a:rPr lang="en" sz="1300">
                <a:solidFill>
                  <a:schemeClr val="dk1"/>
                </a:solidFill>
              </a:rPr>
            </a:br>
            <a:r>
              <a:rPr b="1" lang="en" sz="1300">
                <a:solidFill>
                  <a:schemeClr val="dk1"/>
                </a:solidFill>
              </a:rPr>
              <a:t>When</a:t>
            </a:r>
            <a:r>
              <a:rPr lang="en" sz="1300">
                <a:solidFill>
                  <a:schemeClr val="dk1"/>
                </a:solidFill>
              </a:rPr>
              <a:t> both credentials match the stored values,</a:t>
            </a:r>
            <a:br>
              <a:rPr lang="en" sz="1300">
                <a:solidFill>
                  <a:schemeClr val="dk1"/>
                </a:solidFill>
              </a:rPr>
            </a:br>
            <a:r>
              <a:rPr b="1" lang="en" sz="1300">
                <a:solidFill>
                  <a:schemeClr val="dk1"/>
                </a:solidFill>
              </a:rPr>
              <a:t>Then</a:t>
            </a:r>
            <a:r>
              <a:rPr lang="en" sz="1300">
                <a:solidFill>
                  <a:schemeClr val="dk1"/>
                </a:solidFill>
              </a:rPr>
              <a:t> the system displays "Login successful! Welcome."</a:t>
            </a:r>
            <a:br>
              <a:rPr lang="en" sz="1300">
                <a:solidFill>
                  <a:schemeClr val="dk1"/>
                </a:solidFill>
              </a:rPr>
            </a:br>
            <a:r>
              <a:rPr b="1" lang="en" sz="1300">
                <a:solidFill>
                  <a:schemeClr val="dk1"/>
                </a:solidFill>
              </a:rPr>
              <a:t>And</a:t>
            </a:r>
            <a:r>
              <a:rPr lang="en" sz="1300">
                <a:solidFill>
                  <a:schemeClr val="dk1"/>
                </a:solidFill>
              </a:rPr>
              <a:t> the user is granted access.</a:t>
            </a:r>
            <a:endParaRPr sz="1300">
              <a:solidFill>
                <a:schemeClr val="dk1"/>
              </a:solidFill>
            </a:endParaRPr>
          </a:p>
        </p:txBody>
      </p:sp>
      <p:sp>
        <p:nvSpPr>
          <p:cNvPr id="84" name="Google Shape;84;g331be094481_0_21"/>
          <p:cNvSpPr/>
          <p:nvPr/>
        </p:nvSpPr>
        <p:spPr>
          <a:xfrm>
            <a:off x="5880825" y="195025"/>
            <a:ext cx="2635200" cy="832200"/>
          </a:xfrm>
          <a:prstGeom prst="wedgeEllipseCallout">
            <a:avLst>
              <a:gd fmla="val -61112" name="adj1"/>
              <a:gd fmla="val 27638"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Create test cases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331be094481_0_43"/>
          <p:cNvSpPr txBox="1"/>
          <p:nvPr>
            <p:ph type="title"/>
          </p:nvPr>
        </p:nvSpPr>
        <p:spPr>
          <a:xfrm>
            <a:off x="460025" y="84148"/>
            <a:ext cx="7886700" cy="540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Create Test Cases and Design the Algorithm</a:t>
            </a:r>
            <a:endParaRPr/>
          </a:p>
        </p:txBody>
      </p:sp>
      <p:sp>
        <p:nvSpPr>
          <p:cNvPr id="90" name="Google Shape;90;g331be094481_0_43"/>
          <p:cNvSpPr txBox="1"/>
          <p:nvPr>
            <p:ph idx="1" type="body"/>
          </p:nvPr>
        </p:nvSpPr>
        <p:spPr>
          <a:xfrm>
            <a:off x="211325" y="625050"/>
            <a:ext cx="8384100" cy="1493700"/>
          </a:xfrm>
          <a:prstGeom prst="rect">
            <a:avLst/>
          </a:prstGeom>
          <a:solidFill>
            <a:srgbClr val="FFF2CC"/>
          </a:solidFill>
        </p:spPr>
        <p:txBody>
          <a:bodyPr anchorCtr="0" anchor="t" bIns="34275" lIns="68575" spcFirstLastPara="1" rIns="68575" wrap="square" tIns="34275">
            <a:normAutofit/>
          </a:bodyPr>
          <a:lstStyle/>
          <a:p>
            <a:pPr indent="0" lvl="0" marL="0" rtl="0" algn="l">
              <a:spcBef>
                <a:spcPts val="600"/>
              </a:spcBef>
              <a:spcAft>
                <a:spcPts val="0"/>
              </a:spcAft>
              <a:buNone/>
            </a:pPr>
            <a:r>
              <a:rPr lang="en" sz="1400"/>
              <a:t>Think about all the different scenarios and create a </a:t>
            </a:r>
            <a:r>
              <a:rPr lang="en" sz="1400"/>
              <a:t>precondition</a:t>
            </a:r>
            <a:r>
              <a:rPr lang="en" sz="1400"/>
              <a:t> and postcondition. I usually start with what can go wrong. </a:t>
            </a:r>
            <a:endParaRPr sz="1400"/>
          </a:p>
          <a:p>
            <a:pPr indent="0" lvl="0" marL="0" rtl="0" algn="l">
              <a:spcBef>
                <a:spcPts val="600"/>
              </a:spcBef>
              <a:spcAft>
                <a:spcPts val="0"/>
              </a:spcAft>
              <a:buNone/>
            </a:pPr>
            <a:r>
              <a:rPr lang="en" sz="1400"/>
              <a:t>Correct Login:</a:t>
            </a:r>
            <a:endParaRPr sz="1400"/>
          </a:p>
          <a:p>
            <a:pPr indent="0" lvl="0" marL="0" rtl="0" algn="l">
              <a:spcBef>
                <a:spcPts val="600"/>
              </a:spcBef>
              <a:spcAft>
                <a:spcPts val="0"/>
              </a:spcAft>
              <a:buNone/>
            </a:pPr>
            <a:r>
              <a:rPr lang="en" sz="1400"/>
              <a:t>Username: Test</a:t>
            </a:r>
            <a:endParaRPr sz="1400"/>
          </a:p>
          <a:p>
            <a:pPr indent="0" lvl="0" marL="0" rtl="0" algn="l">
              <a:spcBef>
                <a:spcPts val="600"/>
              </a:spcBef>
              <a:spcAft>
                <a:spcPts val="0"/>
              </a:spcAft>
              <a:buNone/>
            </a:pPr>
            <a:r>
              <a:rPr lang="en" sz="1400"/>
              <a:t>Password: p@$$</a:t>
            </a:r>
            <a:endParaRPr sz="1400"/>
          </a:p>
        </p:txBody>
      </p:sp>
      <p:graphicFrame>
        <p:nvGraphicFramePr>
          <p:cNvPr id="91" name="Google Shape;91;g331be094481_0_43"/>
          <p:cNvGraphicFramePr/>
          <p:nvPr/>
        </p:nvGraphicFramePr>
        <p:xfrm>
          <a:off x="2608325" y="1237900"/>
          <a:ext cx="3000000" cy="3000000"/>
        </p:xfrm>
        <a:graphic>
          <a:graphicData uri="http://schemas.openxmlformats.org/drawingml/2006/table">
            <a:tbl>
              <a:tblPr>
                <a:noFill/>
                <a:tableStyleId>{CE807374-7EDB-42BF-BE2B-AB724358FA6C}</a:tableStyleId>
              </a:tblPr>
              <a:tblGrid>
                <a:gridCol w="2616625"/>
                <a:gridCol w="1635075"/>
                <a:gridCol w="2125850"/>
              </a:tblGrid>
              <a:tr h="381000">
                <a:tc>
                  <a:txBody>
                    <a:bodyPr/>
                    <a:lstStyle/>
                    <a:p>
                      <a:pPr indent="0" lvl="0" marL="0" rtl="0" algn="l">
                        <a:spcBef>
                          <a:spcPts val="0"/>
                        </a:spcBef>
                        <a:spcAft>
                          <a:spcPts val="0"/>
                        </a:spcAft>
                        <a:buNone/>
                      </a:pPr>
                      <a:r>
                        <a:rPr b="1" lang="en" sz="1200"/>
                        <a:t>Precondition</a:t>
                      </a:r>
                      <a:endParaRPr b="1" sz="1200"/>
                    </a:p>
                  </a:txBody>
                  <a:tcPr marT="91425" marB="91425" marR="91425" marL="91425">
                    <a:solidFill>
                      <a:schemeClr val="lt1"/>
                    </a:solidFill>
                  </a:tcPr>
                </a:tc>
                <a:tc>
                  <a:txBody>
                    <a:bodyPr/>
                    <a:lstStyle/>
                    <a:p>
                      <a:pPr indent="0" lvl="0" marL="0" rtl="0" algn="l">
                        <a:spcBef>
                          <a:spcPts val="0"/>
                        </a:spcBef>
                        <a:spcAft>
                          <a:spcPts val="0"/>
                        </a:spcAft>
                        <a:buNone/>
                      </a:pPr>
                      <a:r>
                        <a:rPr b="1" lang="en" sz="1200"/>
                        <a:t>Post Condition</a:t>
                      </a:r>
                      <a:endParaRPr b="1" sz="1200"/>
                    </a:p>
                  </a:txBody>
                  <a:tcPr marT="91425" marB="91425" marR="91425" marL="91425">
                    <a:solidFill>
                      <a:schemeClr val="lt1"/>
                    </a:solidFill>
                  </a:tcPr>
                </a:tc>
                <a:tc>
                  <a:txBody>
                    <a:bodyPr/>
                    <a:lstStyle/>
                    <a:p>
                      <a:pPr indent="0" lvl="0" marL="0" rtl="0" algn="l">
                        <a:spcBef>
                          <a:spcPts val="0"/>
                        </a:spcBef>
                        <a:spcAft>
                          <a:spcPts val="0"/>
                        </a:spcAft>
                        <a:buNone/>
                      </a:pPr>
                      <a:r>
                        <a:rPr b="1" lang="en" sz="1200"/>
                        <a:t>Notes</a:t>
                      </a:r>
                      <a:endParaRPr b="1" sz="1200"/>
                    </a:p>
                  </a:txBody>
                  <a:tcPr marT="91425" marB="91425" marR="91425" marL="91425">
                    <a:solidFill>
                      <a:schemeClr val="lt1"/>
                    </a:solidFill>
                  </a:tcPr>
                </a:tc>
              </a:tr>
              <a:tr h="381000">
                <a:tc>
                  <a:txBody>
                    <a:bodyPr/>
                    <a:lstStyle/>
                    <a:p>
                      <a:pPr indent="0" lvl="0" marL="0" rtl="0" algn="l">
                        <a:lnSpc>
                          <a:spcPct val="90000"/>
                        </a:lnSpc>
                        <a:spcBef>
                          <a:spcPts val="600"/>
                        </a:spcBef>
                        <a:spcAft>
                          <a:spcPts val="0"/>
                        </a:spcAft>
                        <a:buNone/>
                      </a:pPr>
                      <a:r>
                        <a:rPr lang="en" sz="1200">
                          <a:solidFill>
                            <a:schemeClr val="dk1"/>
                          </a:solidFill>
                        </a:rPr>
                        <a:t>Username: d  </a:t>
                      </a:r>
                      <a:endParaRPr sz="1200">
                        <a:solidFill>
                          <a:schemeClr val="dk1"/>
                        </a:solidFill>
                      </a:endParaRPr>
                    </a:p>
                    <a:p>
                      <a:pPr indent="0" lvl="0" marL="0" rtl="0" algn="l">
                        <a:lnSpc>
                          <a:spcPct val="90000"/>
                        </a:lnSpc>
                        <a:spcBef>
                          <a:spcPts val="600"/>
                        </a:spcBef>
                        <a:spcAft>
                          <a:spcPts val="0"/>
                        </a:spcAft>
                        <a:buClr>
                          <a:schemeClr val="dk1"/>
                        </a:buClr>
                        <a:buSzPts val="1100"/>
                        <a:buFont typeface="Arial"/>
                        <a:buNone/>
                      </a:pPr>
                      <a:r>
                        <a:rPr lang="en" sz="1200">
                          <a:solidFill>
                            <a:schemeClr val="dk1"/>
                          </a:solidFill>
                        </a:rPr>
                        <a:t>Password: p@$$</a:t>
                      </a:r>
                      <a:endParaRPr sz="1200"/>
                    </a:p>
                  </a:txBody>
                  <a:tcPr marT="91425" marB="91425" marR="91425" marL="91425">
                    <a:solidFill>
                      <a:schemeClr val="lt1"/>
                    </a:solidFill>
                  </a:tcPr>
                </a:tc>
                <a:tc>
                  <a:txBody>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Incorrect username. Try again.</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 sz="1200"/>
                        <a:t>If user name incorrect repeat and ask to reenter</a:t>
                      </a:r>
                      <a:endParaRPr sz="1200"/>
                    </a:p>
                  </a:txBody>
                  <a:tcPr marT="91425" marB="91425" marR="91425" marL="91425">
                    <a:solidFill>
                      <a:schemeClr val="lt1"/>
                    </a:solidFill>
                  </a:tcPr>
                </a:tc>
              </a:tr>
              <a:tr h="381000">
                <a:tc>
                  <a:txBody>
                    <a:bodyPr/>
                    <a:lstStyle/>
                    <a:p>
                      <a:pPr indent="0" lvl="0" marL="0" rtl="0" algn="l">
                        <a:lnSpc>
                          <a:spcPct val="90000"/>
                        </a:lnSpc>
                        <a:spcBef>
                          <a:spcPts val="600"/>
                        </a:spcBef>
                        <a:spcAft>
                          <a:spcPts val="0"/>
                        </a:spcAft>
                        <a:buClr>
                          <a:schemeClr val="dk1"/>
                        </a:buClr>
                        <a:buSzPts val="1100"/>
                        <a:buFont typeface="Arial"/>
                        <a:buNone/>
                      </a:pPr>
                      <a:r>
                        <a:rPr lang="en" sz="1200">
                          <a:solidFill>
                            <a:schemeClr val="dk1"/>
                          </a:solidFill>
                        </a:rPr>
                        <a:t>Username: test</a:t>
                      </a:r>
                      <a:endParaRPr sz="1200">
                        <a:solidFill>
                          <a:schemeClr val="dk1"/>
                        </a:solidFill>
                      </a:endParaRPr>
                    </a:p>
                    <a:p>
                      <a:pPr indent="0" lvl="0" marL="0" rtl="0" algn="l">
                        <a:lnSpc>
                          <a:spcPct val="90000"/>
                        </a:lnSpc>
                        <a:spcBef>
                          <a:spcPts val="600"/>
                        </a:spcBef>
                        <a:spcAft>
                          <a:spcPts val="0"/>
                        </a:spcAft>
                        <a:buClr>
                          <a:schemeClr val="dk1"/>
                        </a:buClr>
                        <a:buSzPts val="1100"/>
                        <a:buFont typeface="Arial"/>
                        <a:buNone/>
                      </a:pPr>
                      <a:r>
                        <a:rPr lang="en" sz="1200">
                          <a:solidFill>
                            <a:schemeClr val="dk1"/>
                          </a:solidFill>
                        </a:rPr>
                        <a:t>Password: P@$$</a:t>
                      </a:r>
                      <a:endParaRPr sz="1200"/>
                    </a:p>
                  </a:txBody>
                  <a:tcPr marT="91425" marB="91425" marR="91425" marL="91425">
                    <a:solidFill>
                      <a:schemeClr val="lt1"/>
                    </a:solidFill>
                  </a:tcPr>
                </a:tc>
                <a:tc>
                  <a:txBody>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Incorrect password. Try again.</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 sz="1200">
                          <a:solidFill>
                            <a:schemeClr val="dk1"/>
                          </a:solidFill>
                        </a:rPr>
                        <a:t>If username correct </a:t>
                      </a:r>
                      <a:endParaRPr sz="1200">
                        <a:solidFill>
                          <a:schemeClr val="dk1"/>
                        </a:solidFill>
                      </a:endParaRPr>
                    </a:p>
                    <a:p>
                      <a:pPr indent="0" lvl="0" marL="0" rtl="0" algn="l">
                        <a:spcBef>
                          <a:spcPts val="0"/>
                        </a:spcBef>
                        <a:spcAft>
                          <a:spcPts val="0"/>
                        </a:spcAft>
                        <a:buNone/>
                      </a:pPr>
                      <a:r>
                        <a:rPr lang="en" sz="1200">
                          <a:solidFill>
                            <a:schemeClr val="dk1"/>
                          </a:solidFill>
                        </a:rPr>
                        <a:t>If password incorrect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repeat and ask to reenter</a:t>
                      </a:r>
                      <a:endParaRPr sz="1200"/>
                    </a:p>
                  </a:txBody>
                  <a:tcPr marT="91425" marB="91425" marR="91425" marL="91425">
                    <a:solidFill>
                      <a:schemeClr val="lt1"/>
                    </a:solidFill>
                  </a:tcPr>
                </a:tc>
              </a:tr>
              <a:tr h="381000">
                <a:tc>
                  <a:txBody>
                    <a:bodyPr/>
                    <a:lstStyle/>
                    <a:p>
                      <a:pPr indent="0" lvl="0" marL="0" rtl="0" algn="l">
                        <a:lnSpc>
                          <a:spcPct val="90000"/>
                        </a:lnSpc>
                        <a:spcBef>
                          <a:spcPts val="600"/>
                        </a:spcBef>
                        <a:spcAft>
                          <a:spcPts val="0"/>
                        </a:spcAft>
                        <a:buClr>
                          <a:schemeClr val="dk1"/>
                        </a:buClr>
                        <a:buSzPts val="1100"/>
                        <a:buFont typeface="Arial"/>
                        <a:buNone/>
                      </a:pPr>
                      <a:r>
                        <a:rPr lang="en" sz="1200">
                          <a:solidFill>
                            <a:schemeClr val="dk1"/>
                          </a:solidFill>
                        </a:rPr>
                        <a:t>Username: test</a:t>
                      </a:r>
                      <a:endParaRPr sz="1200">
                        <a:solidFill>
                          <a:schemeClr val="dk1"/>
                        </a:solidFill>
                      </a:endParaRPr>
                    </a:p>
                    <a:p>
                      <a:pPr indent="0" lvl="0" marL="0" rtl="0" algn="l">
                        <a:lnSpc>
                          <a:spcPct val="90000"/>
                        </a:lnSpc>
                        <a:spcBef>
                          <a:spcPts val="600"/>
                        </a:spcBef>
                        <a:spcAft>
                          <a:spcPts val="0"/>
                        </a:spcAft>
                        <a:buClr>
                          <a:schemeClr val="dk1"/>
                        </a:buClr>
                        <a:buSzPts val="1100"/>
                        <a:buFont typeface="Arial"/>
                        <a:buNone/>
                      </a:pPr>
                      <a:r>
                        <a:rPr lang="en" sz="1200">
                          <a:solidFill>
                            <a:schemeClr val="dk1"/>
                          </a:solidFill>
                        </a:rPr>
                        <a:t>Password: p@$$</a:t>
                      </a:r>
                      <a:endParaRPr sz="1200">
                        <a:solidFill>
                          <a:schemeClr val="dk1"/>
                        </a:solidFill>
                      </a:endParaRPr>
                    </a:p>
                  </a:txBody>
                  <a:tcPr marT="91425" marB="91425" marR="91425" marL="91425">
                    <a:solidFill>
                      <a:schemeClr val="lt1"/>
                    </a:solidFill>
                  </a:tcPr>
                </a:tc>
                <a:tc>
                  <a:txBody>
                    <a:bodyPr/>
                    <a:lstStyle/>
                    <a:p>
                      <a:pPr indent="0" lvl="0" marL="0" rtl="0" algn="l">
                        <a:lnSpc>
                          <a:spcPct val="90000"/>
                        </a:lnSpc>
                        <a:spcBef>
                          <a:spcPts val="600"/>
                        </a:spcBef>
                        <a:spcAft>
                          <a:spcPts val="0"/>
                        </a:spcAft>
                        <a:buClr>
                          <a:schemeClr val="dk1"/>
                        </a:buClr>
                        <a:buSzPts val="1100"/>
                        <a:buFont typeface="Arial"/>
                        <a:buNone/>
                      </a:pPr>
                      <a:r>
                        <a:rPr lang="en" sz="1200">
                          <a:solidFill>
                            <a:schemeClr val="dk1"/>
                          </a:solidFill>
                        </a:rPr>
                        <a:t>Login successful! Welcome.</a:t>
                      </a:r>
                      <a:endParaRPr sz="1200">
                        <a:solidFill>
                          <a:schemeClr val="dk1"/>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sz="1200"/>
                        <a:t>Correct do not </a:t>
                      </a:r>
                      <a:r>
                        <a:rPr lang="en" sz="1200"/>
                        <a:t>repeat</a:t>
                      </a:r>
                      <a:r>
                        <a:rPr lang="en" sz="1200"/>
                        <a:t> - exit loop</a:t>
                      </a:r>
                      <a:endParaRPr sz="1200"/>
                    </a:p>
                  </a:txBody>
                  <a:tcPr marT="91425" marB="91425" marR="91425" marL="91425">
                    <a:solidFill>
                      <a:schemeClr val="lt1"/>
                    </a:solidFill>
                  </a:tcPr>
                </a:tc>
              </a:tr>
              <a:tr h="381000">
                <a:tc>
                  <a:txBody>
                    <a:bodyPr/>
                    <a:lstStyle/>
                    <a:p>
                      <a:pPr indent="0" lvl="0" marL="0" rtl="0" algn="l">
                        <a:lnSpc>
                          <a:spcPct val="90000"/>
                        </a:lnSpc>
                        <a:spcBef>
                          <a:spcPts val="600"/>
                        </a:spcBef>
                        <a:spcAft>
                          <a:spcPts val="0"/>
                        </a:spcAft>
                        <a:buNone/>
                      </a:pPr>
                      <a:r>
                        <a:rPr lang="en" sz="1200">
                          <a:solidFill>
                            <a:schemeClr val="dk1"/>
                          </a:solidFill>
                        </a:rPr>
                        <a:t>Enter incorrect first</a:t>
                      </a:r>
                      <a:endParaRPr sz="1200">
                        <a:solidFill>
                          <a:schemeClr val="dk1"/>
                        </a:solidFill>
                      </a:endParaRPr>
                    </a:p>
                    <a:p>
                      <a:pPr indent="0" lvl="0" marL="0" rtl="0" algn="l">
                        <a:lnSpc>
                          <a:spcPct val="90000"/>
                        </a:lnSpc>
                        <a:spcBef>
                          <a:spcPts val="600"/>
                        </a:spcBef>
                        <a:spcAft>
                          <a:spcPts val="0"/>
                        </a:spcAft>
                        <a:buNone/>
                      </a:pPr>
                      <a:r>
                        <a:rPr lang="en" sz="1200">
                          <a:solidFill>
                            <a:schemeClr val="dk1"/>
                          </a:solidFill>
                        </a:rPr>
                        <a:t>Username: tes Password: pass</a:t>
                      </a:r>
                      <a:endParaRPr sz="1200">
                        <a:solidFill>
                          <a:schemeClr val="dk1"/>
                        </a:solidFill>
                      </a:endParaRPr>
                    </a:p>
                    <a:p>
                      <a:pPr indent="0" lvl="0" marL="0" rtl="0" algn="l">
                        <a:lnSpc>
                          <a:spcPct val="90000"/>
                        </a:lnSpc>
                        <a:spcBef>
                          <a:spcPts val="600"/>
                        </a:spcBef>
                        <a:spcAft>
                          <a:spcPts val="0"/>
                        </a:spcAft>
                        <a:buNone/>
                      </a:pPr>
                      <a:r>
                        <a:rPr lang="en" sz="1200">
                          <a:solidFill>
                            <a:schemeClr val="dk1"/>
                          </a:solidFill>
                        </a:rPr>
                        <a:t>Then correct</a:t>
                      </a:r>
                      <a:endParaRPr sz="1200">
                        <a:solidFill>
                          <a:schemeClr val="dk1"/>
                        </a:solidFill>
                      </a:endParaRPr>
                    </a:p>
                    <a:p>
                      <a:pPr indent="0" lvl="0" marL="0" rtl="0" algn="l">
                        <a:lnSpc>
                          <a:spcPct val="90000"/>
                        </a:lnSpc>
                        <a:spcBef>
                          <a:spcPts val="600"/>
                        </a:spcBef>
                        <a:spcAft>
                          <a:spcPts val="0"/>
                        </a:spcAft>
                        <a:buClr>
                          <a:schemeClr val="dk1"/>
                        </a:buClr>
                        <a:buSzPts val="1100"/>
                        <a:buFont typeface="Arial"/>
                        <a:buNone/>
                      </a:pPr>
                      <a:r>
                        <a:rPr lang="en" sz="1200">
                          <a:solidFill>
                            <a:schemeClr val="dk1"/>
                          </a:solidFill>
                        </a:rPr>
                        <a:t>Username: test  Password: p@$$</a:t>
                      </a:r>
                      <a:endParaRPr sz="1200">
                        <a:solidFill>
                          <a:schemeClr val="dk1"/>
                        </a:solidFill>
                      </a:endParaRPr>
                    </a:p>
                  </a:txBody>
                  <a:tcPr marT="91425" marB="91425" marR="91425" marL="91425">
                    <a:solidFill>
                      <a:schemeClr val="lt1"/>
                    </a:solidFill>
                  </a:tcPr>
                </a:tc>
                <a:tc>
                  <a:txBody>
                    <a:bodyPr/>
                    <a:lstStyle/>
                    <a:p>
                      <a:pPr indent="0" lvl="0" marL="0" rtl="0" algn="l">
                        <a:lnSpc>
                          <a:spcPct val="115000"/>
                        </a:lnSpc>
                        <a:spcBef>
                          <a:spcPts val="1200"/>
                        </a:spcBef>
                        <a:spcAft>
                          <a:spcPts val="0"/>
                        </a:spcAft>
                        <a:buNone/>
                      </a:pPr>
                      <a:r>
                        <a:rPr lang="en" sz="1200">
                          <a:solidFill>
                            <a:schemeClr val="dk1"/>
                          </a:solidFill>
                        </a:rPr>
                        <a:t>Incorrect password. Try again.</a:t>
                      </a:r>
                      <a:endParaRPr sz="1200">
                        <a:solidFill>
                          <a:schemeClr val="dk1"/>
                        </a:solidFill>
                      </a:endParaRPr>
                    </a:p>
                    <a:p>
                      <a:pPr indent="0" lvl="0" marL="0" rtl="0" algn="l">
                        <a:lnSpc>
                          <a:spcPct val="90000"/>
                        </a:lnSpc>
                        <a:spcBef>
                          <a:spcPts val="1200"/>
                        </a:spcBef>
                        <a:spcAft>
                          <a:spcPts val="0"/>
                        </a:spcAft>
                        <a:buClr>
                          <a:schemeClr val="dk1"/>
                        </a:buClr>
                        <a:buSzPts val="1100"/>
                        <a:buFont typeface="Arial"/>
                        <a:buNone/>
                      </a:pPr>
                      <a:r>
                        <a:rPr lang="en" sz="1200">
                          <a:solidFill>
                            <a:schemeClr val="dk1"/>
                          </a:solidFill>
                        </a:rPr>
                        <a:t>Login successful! Welcome.</a:t>
                      </a:r>
                      <a:endParaRPr sz="1200">
                        <a:solidFill>
                          <a:schemeClr val="dk1"/>
                        </a:solidFill>
                      </a:endParaRPr>
                    </a:p>
                  </a:txBody>
                  <a:tcPr marT="91425" marB="91425" marR="91425" marL="91425">
                    <a:solidFill>
                      <a:schemeClr val="lt1"/>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If username correct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If password incorrect </a:t>
                      </a:r>
                      <a:endParaRPr sz="1200">
                        <a:solidFill>
                          <a:schemeClr val="dk1"/>
                        </a:solidFill>
                      </a:endParaRPr>
                    </a:p>
                    <a:p>
                      <a:pPr indent="0" lvl="0" marL="0" rtl="0" algn="l">
                        <a:spcBef>
                          <a:spcPts val="0"/>
                        </a:spcBef>
                        <a:spcAft>
                          <a:spcPts val="0"/>
                        </a:spcAft>
                        <a:buNone/>
                      </a:pPr>
                      <a:r>
                        <a:rPr lang="en" sz="1200">
                          <a:solidFill>
                            <a:schemeClr val="dk1"/>
                          </a:solidFill>
                        </a:rPr>
                        <a:t>repeat and ask to reenter</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Correct do not repeat - exit loop</a:t>
                      </a:r>
                      <a:endParaRPr sz="1200">
                        <a:solidFill>
                          <a:schemeClr val="dk1"/>
                        </a:solidFill>
                      </a:endParaRPr>
                    </a:p>
                  </a:txBody>
                  <a:tcPr marT="91425" marB="91425" marR="91425" marL="91425">
                    <a:solidFill>
                      <a:schemeClr val="lt1"/>
                    </a:solidFill>
                  </a:tcPr>
                </a:tc>
              </a:tr>
            </a:tbl>
          </a:graphicData>
        </a:graphic>
      </p:graphicFrame>
      <p:graphicFrame>
        <p:nvGraphicFramePr>
          <p:cNvPr id="92" name="Google Shape;92;g331be094481_0_43"/>
          <p:cNvGraphicFramePr/>
          <p:nvPr/>
        </p:nvGraphicFramePr>
        <p:xfrm>
          <a:off x="2608325" y="1237900"/>
          <a:ext cx="3000000" cy="3000000"/>
        </p:xfrm>
        <a:graphic>
          <a:graphicData uri="http://schemas.openxmlformats.org/drawingml/2006/table">
            <a:tbl>
              <a:tblPr>
                <a:noFill/>
                <a:tableStyleId>{CE807374-7EDB-42BF-BE2B-AB724358FA6C}</a:tableStyleId>
              </a:tblPr>
              <a:tblGrid>
                <a:gridCol w="2616625"/>
                <a:gridCol w="1635075"/>
                <a:gridCol w="2125850"/>
              </a:tblGrid>
              <a:tr h="535950">
                <a:tc>
                  <a:txBody>
                    <a:bodyPr/>
                    <a:lstStyle/>
                    <a:p>
                      <a:pPr indent="0" lvl="0" marL="0" rtl="0" algn="l">
                        <a:spcBef>
                          <a:spcPts val="0"/>
                        </a:spcBef>
                        <a:spcAft>
                          <a:spcPts val="0"/>
                        </a:spcAft>
                        <a:buNone/>
                      </a:pPr>
                      <a:r>
                        <a:rPr b="1" lang="en" sz="1200"/>
                        <a:t>Precondition</a:t>
                      </a:r>
                      <a:endParaRPr b="1" sz="1200"/>
                    </a:p>
                  </a:txBody>
                  <a:tcPr marT="91425" marB="91425" marR="91425" marL="91425">
                    <a:solidFill>
                      <a:schemeClr val="lt1"/>
                    </a:solidFill>
                  </a:tcPr>
                </a:tc>
                <a:tc>
                  <a:txBody>
                    <a:bodyPr/>
                    <a:lstStyle/>
                    <a:p>
                      <a:pPr indent="0" lvl="0" marL="0" rtl="0" algn="l">
                        <a:spcBef>
                          <a:spcPts val="0"/>
                        </a:spcBef>
                        <a:spcAft>
                          <a:spcPts val="0"/>
                        </a:spcAft>
                        <a:buNone/>
                      </a:pPr>
                      <a:r>
                        <a:rPr b="1" lang="en" sz="1200"/>
                        <a:t>Post Condition</a:t>
                      </a:r>
                      <a:endParaRPr b="1" sz="1200"/>
                    </a:p>
                  </a:txBody>
                  <a:tcPr marT="91425" marB="91425" marR="91425" marL="91425">
                    <a:solidFill>
                      <a:schemeClr val="lt1"/>
                    </a:solidFill>
                  </a:tcPr>
                </a:tc>
                <a:tc>
                  <a:txBody>
                    <a:bodyPr/>
                    <a:lstStyle/>
                    <a:p>
                      <a:pPr indent="0" lvl="0" marL="0" rtl="0" algn="l">
                        <a:spcBef>
                          <a:spcPts val="0"/>
                        </a:spcBef>
                        <a:spcAft>
                          <a:spcPts val="0"/>
                        </a:spcAft>
                        <a:buNone/>
                      </a:pPr>
                      <a:r>
                        <a:rPr b="1" lang="en" sz="1200"/>
                        <a:t>Notes for algorithm</a:t>
                      </a:r>
                      <a:endParaRPr b="1" sz="1200"/>
                    </a:p>
                  </a:txBody>
                  <a:tcPr marT="91425" marB="91425" marR="91425" marL="91425">
                    <a:solidFill>
                      <a:schemeClr val="lt1"/>
                    </a:solidFill>
                  </a:tcPr>
                </a:tc>
              </a:tr>
              <a:tr h="381000">
                <a:tc>
                  <a:txBody>
                    <a:bodyPr/>
                    <a:lstStyle/>
                    <a:p>
                      <a:pPr indent="0" lvl="0" marL="0" rtl="0" algn="l">
                        <a:lnSpc>
                          <a:spcPct val="90000"/>
                        </a:lnSpc>
                        <a:spcBef>
                          <a:spcPts val="600"/>
                        </a:spcBef>
                        <a:spcAft>
                          <a:spcPts val="0"/>
                        </a:spcAft>
                        <a:buNone/>
                      </a:pPr>
                      <a:r>
                        <a:rPr lang="en" sz="1200">
                          <a:solidFill>
                            <a:schemeClr val="dk1"/>
                          </a:solidFill>
                        </a:rPr>
                        <a:t>Username: d  </a:t>
                      </a:r>
                      <a:endParaRPr sz="1200">
                        <a:solidFill>
                          <a:schemeClr val="dk1"/>
                        </a:solidFill>
                      </a:endParaRPr>
                    </a:p>
                    <a:p>
                      <a:pPr indent="0" lvl="0" marL="0" rtl="0" algn="l">
                        <a:lnSpc>
                          <a:spcPct val="90000"/>
                        </a:lnSpc>
                        <a:spcBef>
                          <a:spcPts val="600"/>
                        </a:spcBef>
                        <a:spcAft>
                          <a:spcPts val="0"/>
                        </a:spcAft>
                        <a:buNone/>
                      </a:pPr>
                      <a:r>
                        <a:rPr lang="en" sz="1200">
                          <a:solidFill>
                            <a:schemeClr val="dk1"/>
                          </a:solidFill>
                        </a:rPr>
                        <a:t>Password: p@$$</a:t>
                      </a:r>
                      <a:endParaRPr sz="1200"/>
                    </a:p>
                  </a:txBody>
                  <a:tcPr marT="91425" marB="91425" marR="91425" marL="91425">
                    <a:solidFill>
                      <a:schemeClr val="lt1"/>
                    </a:solidFill>
                  </a:tcPr>
                </a:tc>
                <a:tc>
                  <a:txBody>
                    <a:bodyPr/>
                    <a:lstStyle/>
                    <a:p>
                      <a:pPr indent="0" lvl="0" marL="0" rtl="0" algn="l">
                        <a:lnSpc>
                          <a:spcPct val="115000"/>
                        </a:lnSpc>
                        <a:spcBef>
                          <a:spcPts val="1200"/>
                        </a:spcBef>
                        <a:spcAft>
                          <a:spcPts val="1200"/>
                        </a:spcAft>
                        <a:buNone/>
                      </a:pPr>
                      <a:r>
                        <a:rPr lang="en" sz="1200">
                          <a:solidFill>
                            <a:schemeClr val="dk1"/>
                          </a:solidFill>
                        </a:rPr>
                        <a:t>Incorrect username. Try again.</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 sz="1200"/>
                        <a:t>If user name incorrect repeat and ask to reenter</a:t>
                      </a:r>
                      <a:endParaRPr sz="1200"/>
                    </a:p>
                  </a:txBody>
                  <a:tcPr marT="91425" marB="91425" marR="91425" marL="91425">
                    <a:solidFill>
                      <a:schemeClr val="lt1"/>
                    </a:solidFill>
                  </a:tcPr>
                </a:tc>
              </a:tr>
              <a:tr h="381000">
                <a:tc>
                  <a:txBody>
                    <a:bodyPr/>
                    <a:lstStyle/>
                    <a:p>
                      <a:pPr indent="0" lvl="0" marL="0" rtl="0" algn="l">
                        <a:lnSpc>
                          <a:spcPct val="90000"/>
                        </a:lnSpc>
                        <a:spcBef>
                          <a:spcPts val="600"/>
                        </a:spcBef>
                        <a:spcAft>
                          <a:spcPts val="0"/>
                        </a:spcAft>
                        <a:buNone/>
                      </a:pPr>
                      <a:r>
                        <a:rPr lang="en" sz="1200">
                          <a:solidFill>
                            <a:srgbClr val="FFF2CC"/>
                          </a:solidFill>
                        </a:rPr>
                        <a:t>Username: test</a:t>
                      </a:r>
                      <a:endParaRPr sz="1200">
                        <a:solidFill>
                          <a:srgbClr val="FFF2CC"/>
                        </a:solidFill>
                      </a:endParaRPr>
                    </a:p>
                    <a:p>
                      <a:pPr indent="0" lvl="0" marL="0" rtl="0" algn="l">
                        <a:lnSpc>
                          <a:spcPct val="90000"/>
                        </a:lnSpc>
                        <a:spcBef>
                          <a:spcPts val="600"/>
                        </a:spcBef>
                        <a:spcAft>
                          <a:spcPts val="0"/>
                        </a:spcAft>
                        <a:buNone/>
                      </a:pPr>
                      <a:r>
                        <a:rPr lang="en" sz="1200">
                          <a:solidFill>
                            <a:srgbClr val="FFF2CC"/>
                          </a:solidFill>
                        </a:rPr>
                        <a:t>Password: P@$$W0RD</a:t>
                      </a:r>
                      <a:endParaRPr sz="1200">
                        <a:solidFill>
                          <a:srgbClr val="FFF2CC"/>
                        </a:solidFill>
                      </a:endParaRPr>
                    </a:p>
                  </a:txBody>
                  <a:tcPr marT="91425" marB="91425" marR="91425" marL="91425">
                    <a:solidFill>
                      <a:srgbClr val="FFF2CC"/>
                    </a:solidFill>
                  </a:tcPr>
                </a:tc>
                <a:tc>
                  <a:txBody>
                    <a:bodyPr/>
                    <a:lstStyle/>
                    <a:p>
                      <a:pPr indent="0" lvl="0" marL="0" rtl="0" algn="l">
                        <a:lnSpc>
                          <a:spcPct val="115000"/>
                        </a:lnSpc>
                        <a:spcBef>
                          <a:spcPts val="1200"/>
                        </a:spcBef>
                        <a:spcAft>
                          <a:spcPts val="1200"/>
                        </a:spcAft>
                        <a:buNone/>
                      </a:pPr>
                      <a:r>
                        <a:rPr lang="en" sz="1200">
                          <a:solidFill>
                            <a:srgbClr val="FFF2CC"/>
                          </a:solidFill>
                        </a:rPr>
                        <a:t>Incorrect password. Try again.</a:t>
                      </a:r>
                      <a:endParaRPr sz="1200">
                        <a:solidFill>
                          <a:srgbClr val="FFF2CC"/>
                        </a:solidFill>
                      </a:endParaRPr>
                    </a:p>
                  </a:txBody>
                  <a:tcPr marT="91425" marB="91425" marR="91425" marL="91425">
                    <a:solidFill>
                      <a:srgbClr val="FFF2CC"/>
                    </a:solidFill>
                  </a:tcPr>
                </a:tc>
                <a:tc>
                  <a:txBody>
                    <a:bodyPr/>
                    <a:lstStyle/>
                    <a:p>
                      <a:pPr indent="0" lvl="0" marL="0" rtl="0" algn="l">
                        <a:spcBef>
                          <a:spcPts val="0"/>
                        </a:spcBef>
                        <a:spcAft>
                          <a:spcPts val="0"/>
                        </a:spcAft>
                        <a:buNone/>
                      </a:pPr>
                      <a:r>
                        <a:rPr lang="en" sz="1200">
                          <a:solidFill>
                            <a:srgbClr val="FFF2CC"/>
                          </a:solidFill>
                        </a:rPr>
                        <a:t>If username correct </a:t>
                      </a:r>
                      <a:endParaRPr sz="1200">
                        <a:solidFill>
                          <a:srgbClr val="FFF2CC"/>
                        </a:solidFill>
                      </a:endParaRPr>
                    </a:p>
                    <a:p>
                      <a:pPr indent="0" lvl="0" marL="0" rtl="0" algn="l">
                        <a:spcBef>
                          <a:spcPts val="0"/>
                        </a:spcBef>
                        <a:spcAft>
                          <a:spcPts val="0"/>
                        </a:spcAft>
                        <a:buNone/>
                      </a:pPr>
                      <a:r>
                        <a:rPr lang="en" sz="1200">
                          <a:solidFill>
                            <a:srgbClr val="FFF2CC"/>
                          </a:solidFill>
                        </a:rPr>
                        <a:t>If password incorrect </a:t>
                      </a:r>
                      <a:endParaRPr sz="1200">
                        <a:solidFill>
                          <a:srgbClr val="FFF2CC"/>
                        </a:solidFill>
                      </a:endParaRPr>
                    </a:p>
                    <a:p>
                      <a:pPr indent="0" lvl="0" marL="0" rtl="0" algn="l">
                        <a:spcBef>
                          <a:spcPts val="0"/>
                        </a:spcBef>
                        <a:spcAft>
                          <a:spcPts val="0"/>
                        </a:spcAft>
                        <a:buNone/>
                      </a:pPr>
                      <a:r>
                        <a:rPr lang="en" sz="1200">
                          <a:solidFill>
                            <a:srgbClr val="FFF2CC"/>
                          </a:solidFill>
                        </a:rPr>
                        <a:t>repeat and ask to reenter</a:t>
                      </a:r>
                      <a:endParaRPr sz="1200">
                        <a:solidFill>
                          <a:srgbClr val="FFF2CC"/>
                        </a:solidFill>
                      </a:endParaRPr>
                    </a:p>
                  </a:txBody>
                  <a:tcPr marT="91425" marB="91425" marR="91425" marL="91425">
                    <a:solidFill>
                      <a:srgbClr val="FFF2CC"/>
                    </a:solidFill>
                  </a:tcPr>
                </a:tc>
              </a:tr>
              <a:tr h="381000">
                <a:tc>
                  <a:txBody>
                    <a:bodyPr/>
                    <a:lstStyle/>
                    <a:p>
                      <a:pPr indent="0" lvl="0" marL="0" rtl="0" algn="l">
                        <a:lnSpc>
                          <a:spcPct val="90000"/>
                        </a:lnSpc>
                        <a:spcBef>
                          <a:spcPts val="600"/>
                        </a:spcBef>
                        <a:spcAft>
                          <a:spcPts val="0"/>
                        </a:spcAft>
                        <a:buNone/>
                      </a:pPr>
                      <a:r>
                        <a:rPr lang="en" sz="1200">
                          <a:solidFill>
                            <a:srgbClr val="FFF2CC"/>
                          </a:solidFill>
                        </a:rPr>
                        <a:t>Username: test</a:t>
                      </a:r>
                      <a:endParaRPr sz="1200">
                        <a:solidFill>
                          <a:srgbClr val="FFF2CC"/>
                        </a:solidFill>
                      </a:endParaRPr>
                    </a:p>
                    <a:p>
                      <a:pPr indent="0" lvl="0" marL="0" rtl="0" algn="l">
                        <a:lnSpc>
                          <a:spcPct val="90000"/>
                        </a:lnSpc>
                        <a:spcBef>
                          <a:spcPts val="600"/>
                        </a:spcBef>
                        <a:spcAft>
                          <a:spcPts val="0"/>
                        </a:spcAft>
                        <a:buNone/>
                      </a:pPr>
                      <a:r>
                        <a:rPr lang="en" sz="1200">
                          <a:solidFill>
                            <a:srgbClr val="FFF2CC"/>
                          </a:solidFill>
                        </a:rPr>
                        <a:t>Password: p@$$w0rd</a:t>
                      </a:r>
                      <a:endParaRPr sz="1200">
                        <a:solidFill>
                          <a:srgbClr val="FFF2CC"/>
                        </a:solidFill>
                      </a:endParaRPr>
                    </a:p>
                  </a:txBody>
                  <a:tcPr marT="91425" marB="91425" marR="91425" marL="91425">
                    <a:solidFill>
                      <a:srgbClr val="FFF2CC"/>
                    </a:solidFill>
                  </a:tcPr>
                </a:tc>
                <a:tc>
                  <a:txBody>
                    <a:bodyPr/>
                    <a:lstStyle/>
                    <a:p>
                      <a:pPr indent="0" lvl="0" marL="0" rtl="0" algn="l">
                        <a:lnSpc>
                          <a:spcPct val="90000"/>
                        </a:lnSpc>
                        <a:spcBef>
                          <a:spcPts val="600"/>
                        </a:spcBef>
                        <a:spcAft>
                          <a:spcPts val="0"/>
                        </a:spcAft>
                        <a:buNone/>
                      </a:pPr>
                      <a:r>
                        <a:rPr lang="en" sz="1200">
                          <a:solidFill>
                            <a:srgbClr val="FFF2CC"/>
                          </a:solidFill>
                        </a:rPr>
                        <a:t>Login successful! Welcome.</a:t>
                      </a:r>
                      <a:endParaRPr sz="1200">
                        <a:solidFill>
                          <a:srgbClr val="FFF2CC"/>
                        </a:solidFill>
                      </a:endParaRPr>
                    </a:p>
                  </a:txBody>
                  <a:tcPr marT="91425" marB="91425" marR="91425" marL="91425">
                    <a:solidFill>
                      <a:srgbClr val="FFF2CC"/>
                    </a:solidFill>
                  </a:tcPr>
                </a:tc>
                <a:tc>
                  <a:txBody>
                    <a:bodyPr/>
                    <a:lstStyle/>
                    <a:p>
                      <a:pPr indent="0" lvl="0" marL="0" rtl="0" algn="l">
                        <a:spcBef>
                          <a:spcPts val="0"/>
                        </a:spcBef>
                        <a:spcAft>
                          <a:spcPts val="0"/>
                        </a:spcAft>
                        <a:buNone/>
                      </a:pPr>
                      <a:r>
                        <a:rPr lang="en" sz="1200">
                          <a:solidFill>
                            <a:srgbClr val="FFF2CC"/>
                          </a:solidFill>
                        </a:rPr>
                        <a:t>Correct do not repeat - exit loop</a:t>
                      </a:r>
                      <a:endParaRPr sz="1200">
                        <a:solidFill>
                          <a:srgbClr val="FFF2CC"/>
                        </a:solidFill>
                      </a:endParaRPr>
                    </a:p>
                  </a:txBody>
                  <a:tcPr marT="91425" marB="91425" marR="91425" marL="91425">
                    <a:solidFill>
                      <a:srgbClr val="FFF2CC"/>
                    </a:solidFill>
                  </a:tcPr>
                </a:tc>
              </a:tr>
              <a:tr h="381000">
                <a:tc>
                  <a:txBody>
                    <a:bodyPr/>
                    <a:lstStyle/>
                    <a:p>
                      <a:pPr indent="0" lvl="0" marL="0" rtl="0" algn="l">
                        <a:lnSpc>
                          <a:spcPct val="90000"/>
                        </a:lnSpc>
                        <a:spcBef>
                          <a:spcPts val="600"/>
                        </a:spcBef>
                        <a:spcAft>
                          <a:spcPts val="0"/>
                        </a:spcAft>
                        <a:buNone/>
                      </a:pPr>
                      <a:r>
                        <a:rPr lang="en" sz="1200">
                          <a:solidFill>
                            <a:srgbClr val="FFF2CC"/>
                          </a:solidFill>
                        </a:rPr>
                        <a:t>Enter incorrect first</a:t>
                      </a:r>
                      <a:endParaRPr sz="1200">
                        <a:solidFill>
                          <a:srgbClr val="FFF2CC"/>
                        </a:solidFill>
                      </a:endParaRPr>
                    </a:p>
                    <a:p>
                      <a:pPr indent="0" lvl="0" marL="0" rtl="0" algn="l">
                        <a:lnSpc>
                          <a:spcPct val="90000"/>
                        </a:lnSpc>
                        <a:spcBef>
                          <a:spcPts val="600"/>
                        </a:spcBef>
                        <a:spcAft>
                          <a:spcPts val="0"/>
                        </a:spcAft>
                        <a:buNone/>
                      </a:pPr>
                      <a:r>
                        <a:rPr lang="en" sz="1200">
                          <a:solidFill>
                            <a:srgbClr val="FFF2CC"/>
                          </a:solidFill>
                        </a:rPr>
                        <a:t>Username: tes Password: pass</a:t>
                      </a:r>
                      <a:endParaRPr sz="1200">
                        <a:solidFill>
                          <a:srgbClr val="FFF2CC"/>
                        </a:solidFill>
                      </a:endParaRPr>
                    </a:p>
                    <a:p>
                      <a:pPr indent="0" lvl="0" marL="0" rtl="0" algn="l">
                        <a:lnSpc>
                          <a:spcPct val="90000"/>
                        </a:lnSpc>
                        <a:spcBef>
                          <a:spcPts val="600"/>
                        </a:spcBef>
                        <a:spcAft>
                          <a:spcPts val="0"/>
                        </a:spcAft>
                        <a:buNone/>
                      </a:pPr>
                      <a:r>
                        <a:rPr lang="en" sz="1200">
                          <a:solidFill>
                            <a:srgbClr val="FFF2CC"/>
                          </a:solidFill>
                        </a:rPr>
                        <a:t>Then correct</a:t>
                      </a:r>
                      <a:endParaRPr sz="1200">
                        <a:solidFill>
                          <a:srgbClr val="FFF2CC"/>
                        </a:solidFill>
                      </a:endParaRPr>
                    </a:p>
                    <a:p>
                      <a:pPr indent="0" lvl="0" marL="0" rtl="0" algn="l">
                        <a:lnSpc>
                          <a:spcPct val="90000"/>
                        </a:lnSpc>
                        <a:spcBef>
                          <a:spcPts val="600"/>
                        </a:spcBef>
                        <a:spcAft>
                          <a:spcPts val="0"/>
                        </a:spcAft>
                        <a:buNone/>
                      </a:pPr>
                      <a:r>
                        <a:rPr lang="en" sz="1200">
                          <a:solidFill>
                            <a:srgbClr val="FFF2CC"/>
                          </a:solidFill>
                        </a:rPr>
                        <a:t>Username: test  Password: p@$$w0rd</a:t>
                      </a:r>
                      <a:endParaRPr sz="1200">
                        <a:solidFill>
                          <a:srgbClr val="FFF2CC"/>
                        </a:solidFill>
                      </a:endParaRPr>
                    </a:p>
                  </a:txBody>
                  <a:tcPr marT="91425" marB="91425" marR="91425" marL="91425">
                    <a:solidFill>
                      <a:srgbClr val="FFF2CC"/>
                    </a:solidFill>
                  </a:tcPr>
                </a:tc>
                <a:tc>
                  <a:txBody>
                    <a:bodyPr/>
                    <a:lstStyle/>
                    <a:p>
                      <a:pPr indent="0" lvl="0" marL="0" rtl="0" algn="l">
                        <a:lnSpc>
                          <a:spcPct val="115000"/>
                        </a:lnSpc>
                        <a:spcBef>
                          <a:spcPts val="1200"/>
                        </a:spcBef>
                        <a:spcAft>
                          <a:spcPts val="0"/>
                        </a:spcAft>
                        <a:buNone/>
                      </a:pPr>
                      <a:r>
                        <a:rPr lang="en" sz="1200">
                          <a:solidFill>
                            <a:srgbClr val="FFF2CC"/>
                          </a:solidFill>
                        </a:rPr>
                        <a:t>Incorrect password. Try again.</a:t>
                      </a:r>
                      <a:endParaRPr sz="1200">
                        <a:solidFill>
                          <a:srgbClr val="FFF2CC"/>
                        </a:solidFill>
                      </a:endParaRPr>
                    </a:p>
                    <a:p>
                      <a:pPr indent="0" lvl="0" marL="0" rtl="0" algn="l">
                        <a:lnSpc>
                          <a:spcPct val="90000"/>
                        </a:lnSpc>
                        <a:spcBef>
                          <a:spcPts val="1200"/>
                        </a:spcBef>
                        <a:spcAft>
                          <a:spcPts val="0"/>
                        </a:spcAft>
                        <a:buNone/>
                      </a:pPr>
                      <a:r>
                        <a:rPr lang="en" sz="1200">
                          <a:solidFill>
                            <a:srgbClr val="FFF2CC"/>
                          </a:solidFill>
                        </a:rPr>
                        <a:t>Login successful! Welcome.</a:t>
                      </a:r>
                      <a:endParaRPr sz="1200">
                        <a:solidFill>
                          <a:srgbClr val="FFF2CC"/>
                        </a:solidFill>
                      </a:endParaRPr>
                    </a:p>
                  </a:txBody>
                  <a:tcPr marT="91425" marB="91425" marR="91425" marL="91425">
                    <a:solidFill>
                      <a:srgbClr val="FFF2CC"/>
                    </a:solidFill>
                  </a:tcPr>
                </a:tc>
                <a:tc>
                  <a:txBody>
                    <a:bodyPr/>
                    <a:lstStyle/>
                    <a:p>
                      <a:pPr indent="0" lvl="0" marL="0" rtl="0" algn="l">
                        <a:spcBef>
                          <a:spcPts val="0"/>
                        </a:spcBef>
                        <a:spcAft>
                          <a:spcPts val="0"/>
                        </a:spcAft>
                        <a:buNone/>
                      </a:pPr>
                      <a:r>
                        <a:rPr lang="en" sz="1200">
                          <a:solidFill>
                            <a:srgbClr val="FFF2CC"/>
                          </a:solidFill>
                        </a:rPr>
                        <a:t>If username correct </a:t>
                      </a:r>
                      <a:endParaRPr sz="1200">
                        <a:solidFill>
                          <a:srgbClr val="FFF2CC"/>
                        </a:solidFill>
                      </a:endParaRPr>
                    </a:p>
                    <a:p>
                      <a:pPr indent="0" lvl="0" marL="0" rtl="0" algn="l">
                        <a:spcBef>
                          <a:spcPts val="0"/>
                        </a:spcBef>
                        <a:spcAft>
                          <a:spcPts val="0"/>
                        </a:spcAft>
                        <a:buNone/>
                      </a:pPr>
                      <a:r>
                        <a:rPr lang="en" sz="1200">
                          <a:solidFill>
                            <a:srgbClr val="FFF2CC"/>
                          </a:solidFill>
                        </a:rPr>
                        <a:t>If password incorrect </a:t>
                      </a:r>
                      <a:endParaRPr sz="1200">
                        <a:solidFill>
                          <a:srgbClr val="FFF2CC"/>
                        </a:solidFill>
                      </a:endParaRPr>
                    </a:p>
                    <a:p>
                      <a:pPr indent="0" lvl="0" marL="0" rtl="0" algn="l">
                        <a:spcBef>
                          <a:spcPts val="0"/>
                        </a:spcBef>
                        <a:spcAft>
                          <a:spcPts val="0"/>
                        </a:spcAft>
                        <a:buNone/>
                      </a:pPr>
                      <a:r>
                        <a:rPr lang="en" sz="1200">
                          <a:solidFill>
                            <a:srgbClr val="FFF2CC"/>
                          </a:solidFill>
                        </a:rPr>
                        <a:t>repeat and ask to reenter</a:t>
                      </a:r>
                      <a:endParaRPr sz="1200">
                        <a:solidFill>
                          <a:srgbClr val="FFF2CC"/>
                        </a:solidFill>
                      </a:endParaRPr>
                    </a:p>
                    <a:p>
                      <a:pPr indent="0" lvl="0" marL="0" rtl="0" algn="l">
                        <a:spcBef>
                          <a:spcPts val="0"/>
                        </a:spcBef>
                        <a:spcAft>
                          <a:spcPts val="0"/>
                        </a:spcAft>
                        <a:buNone/>
                      </a:pPr>
                      <a:r>
                        <a:rPr lang="en" sz="1200">
                          <a:solidFill>
                            <a:srgbClr val="FFF2CC"/>
                          </a:solidFill>
                        </a:rPr>
                        <a:t>Correct do not repeat - exit loop</a:t>
                      </a:r>
                      <a:endParaRPr sz="1200">
                        <a:solidFill>
                          <a:srgbClr val="FFF2CC"/>
                        </a:solidFill>
                      </a:endParaRPr>
                    </a:p>
                  </a:txBody>
                  <a:tcPr marT="91425" marB="91425" marR="91425" marL="91425">
                    <a:solidFill>
                      <a:srgbClr val="FFF2CC"/>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331faa092ee_0_0"/>
          <p:cNvSpPr txBox="1"/>
          <p:nvPr>
            <p:ph type="title"/>
          </p:nvPr>
        </p:nvSpPr>
        <p:spPr>
          <a:xfrm>
            <a:off x="460025" y="84148"/>
            <a:ext cx="7886700" cy="540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Create Test Cases and Design the Algorithm</a:t>
            </a:r>
            <a:endParaRPr/>
          </a:p>
        </p:txBody>
      </p:sp>
      <p:sp>
        <p:nvSpPr>
          <p:cNvPr id="98" name="Google Shape;98;g331faa092ee_0_0"/>
          <p:cNvSpPr txBox="1"/>
          <p:nvPr>
            <p:ph idx="1" type="body"/>
          </p:nvPr>
        </p:nvSpPr>
        <p:spPr>
          <a:xfrm>
            <a:off x="211325" y="625050"/>
            <a:ext cx="8384100" cy="1493700"/>
          </a:xfrm>
          <a:prstGeom prst="rect">
            <a:avLst/>
          </a:prstGeom>
          <a:solidFill>
            <a:srgbClr val="FFF2CC"/>
          </a:solidFill>
        </p:spPr>
        <p:txBody>
          <a:bodyPr anchorCtr="0" anchor="t" bIns="34275" lIns="68575" spcFirstLastPara="1" rIns="68575" wrap="square" tIns="34275">
            <a:normAutofit/>
          </a:bodyPr>
          <a:lstStyle/>
          <a:p>
            <a:pPr indent="0" lvl="0" marL="0" rtl="0" algn="l">
              <a:spcBef>
                <a:spcPts val="600"/>
              </a:spcBef>
              <a:spcAft>
                <a:spcPts val="0"/>
              </a:spcAft>
              <a:buNone/>
            </a:pPr>
            <a:r>
              <a:rPr lang="en" sz="1400"/>
              <a:t>Think about all the different scenarios and create a precondition and postcondition. I usually start with what can go wrong. </a:t>
            </a:r>
            <a:endParaRPr sz="1400"/>
          </a:p>
          <a:p>
            <a:pPr indent="0" lvl="0" marL="0" rtl="0" algn="l">
              <a:spcBef>
                <a:spcPts val="600"/>
              </a:spcBef>
              <a:spcAft>
                <a:spcPts val="0"/>
              </a:spcAft>
              <a:buNone/>
            </a:pPr>
            <a:r>
              <a:rPr lang="en" sz="1400"/>
              <a:t>Correct Login:</a:t>
            </a:r>
            <a:endParaRPr sz="1400"/>
          </a:p>
          <a:p>
            <a:pPr indent="0" lvl="0" marL="0" rtl="0" algn="l">
              <a:spcBef>
                <a:spcPts val="600"/>
              </a:spcBef>
              <a:spcAft>
                <a:spcPts val="0"/>
              </a:spcAft>
              <a:buNone/>
            </a:pPr>
            <a:r>
              <a:rPr lang="en" sz="1400"/>
              <a:t>Username: Test</a:t>
            </a:r>
            <a:endParaRPr sz="1400"/>
          </a:p>
          <a:p>
            <a:pPr indent="0" lvl="0" marL="0" rtl="0" algn="l">
              <a:spcBef>
                <a:spcPts val="600"/>
              </a:spcBef>
              <a:spcAft>
                <a:spcPts val="0"/>
              </a:spcAft>
              <a:buNone/>
            </a:pPr>
            <a:r>
              <a:rPr lang="en" sz="1400"/>
              <a:t>Password: p@$$</a:t>
            </a:r>
            <a:endParaRPr sz="1400"/>
          </a:p>
        </p:txBody>
      </p:sp>
      <p:graphicFrame>
        <p:nvGraphicFramePr>
          <p:cNvPr id="99" name="Google Shape;99;g331faa092ee_0_0"/>
          <p:cNvGraphicFramePr/>
          <p:nvPr/>
        </p:nvGraphicFramePr>
        <p:xfrm>
          <a:off x="2608325" y="1237900"/>
          <a:ext cx="3000000" cy="3000000"/>
        </p:xfrm>
        <a:graphic>
          <a:graphicData uri="http://schemas.openxmlformats.org/drawingml/2006/table">
            <a:tbl>
              <a:tblPr>
                <a:noFill/>
                <a:tableStyleId>{CE807374-7EDB-42BF-BE2B-AB724358FA6C}</a:tableStyleId>
              </a:tblPr>
              <a:tblGrid>
                <a:gridCol w="2616625"/>
                <a:gridCol w="1635075"/>
                <a:gridCol w="2125850"/>
              </a:tblGrid>
              <a:tr h="381000">
                <a:tc>
                  <a:txBody>
                    <a:bodyPr/>
                    <a:lstStyle/>
                    <a:p>
                      <a:pPr indent="0" lvl="0" marL="0" rtl="0" algn="l">
                        <a:spcBef>
                          <a:spcPts val="0"/>
                        </a:spcBef>
                        <a:spcAft>
                          <a:spcPts val="0"/>
                        </a:spcAft>
                        <a:buNone/>
                      </a:pPr>
                      <a:r>
                        <a:rPr b="1" lang="en" sz="1200"/>
                        <a:t>Precondition</a:t>
                      </a:r>
                      <a:endParaRPr b="1" sz="1200"/>
                    </a:p>
                  </a:txBody>
                  <a:tcPr marT="91425" marB="91425" marR="91425" marL="91425">
                    <a:solidFill>
                      <a:schemeClr val="lt1"/>
                    </a:solidFill>
                  </a:tcPr>
                </a:tc>
                <a:tc>
                  <a:txBody>
                    <a:bodyPr/>
                    <a:lstStyle/>
                    <a:p>
                      <a:pPr indent="0" lvl="0" marL="0" rtl="0" algn="l">
                        <a:spcBef>
                          <a:spcPts val="0"/>
                        </a:spcBef>
                        <a:spcAft>
                          <a:spcPts val="0"/>
                        </a:spcAft>
                        <a:buNone/>
                      </a:pPr>
                      <a:r>
                        <a:rPr b="1" lang="en" sz="1200"/>
                        <a:t>Post Condition</a:t>
                      </a:r>
                      <a:endParaRPr b="1" sz="1200"/>
                    </a:p>
                  </a:txBody>
                  <a:tcPr marT="91425" marB="91425" marR="91425" marL="91425">
                    <a:solidFill>
                      <a:schemeClr val="lt1"/>
                    </a:solidFill>
                  </a:tcPr>
                </a:tc>
                <a:tc>
                  <a:txBody>
                    <a:bodyPr/>
                    <a:lstStyle/>
                    <a:p>
                      <a:pPr indent="0" lvl="0" marL="0" rtl="0" algn="l">
                        <a:spcBef>
                          <a:spcPts val="0"/>
                        </a:spcBef>
                        <a:spcAft>
                          <a:spcPts val="0"/>
                        </a:spcAft>
                        <a:buNone/>
                      </a:pPr>
                      <a:r>
                        <a:rPr b="1" lang="en" sz="1200"/>
                        <a:t>Notes</a:t>
                      </a:r>
                      <a:endParaRPr b="1" sz="1200"/>
                    </a:p>
                  </a:txBody>
                  <a:tcPr marT="91425" marB="91425" marR="91425" marL="91425">
                    <a:solidFill>
                      <a:schemeClr val="lt1"/>
                    </a:solidFill>
                  </a:tcPr>
                </a:tc>
              </a:tr>
              <a:tr h="381000">
                <a:tc>
                  <a:txBody>
                    <a:bodyPr/>
                    <a:lstStyle/>
                    <a:p>
                      <a:pPr indent="0" lvl="0" marL="0" rtl="0" algn="l">
                        <a:lnSpc>
                          <a:spcPct val="90000"/>
                        </a:lnSpc>
                        <a:spcBef>
                          <a:spcPts val="600"/>
                        </a:spcBef>
                        <a:spcAft>
                          <a:spcPts val="0"/>
                        </a:spcAft>
                        <a:buNone/>
                      </a:pPr>
                      <a:r>
                        <a:rPr lang="en" sz="1200">
                          <a:solidFill>
                            <a:schemeClr val="dk1"/>
                          </a:solidFill>
                        </a:rPr>
                        <a:t>Username: d  </a:t>
                      </a:r>
                      <a:endParaRPr sz="1200">
                        <a:solidFill>
                          <a:schemeClr val="dk1"/>
                        </a:solidFill>
                      </a:endParaRPr>
                    </a:p>
                    <a:p>
                      <a:pPr indent="0" lvl="0" marL="0" rtl="0" algn="l">
                        <a:lnSpc>
                          <a:spcPct val="90000"/>
                        </a:lnSpc>
                        <a:spcBef>
                          <a:spcPts val="600"/>
                        </a:spcBef>
                        <a:spcAft>
                          <a:spcPts val="0"/>
                        </a:spcAft>
                        <a:buClr>
                          <a:schemeClr val="dk1"/>
                        </a:buClr>
                        <a:buSzPts val="1100"/>
                        <a:buFont typeface="Arial"/>
                        <a:buNone/>
                      </a:pPr>
                      <a:r>
                        <a:rPr lang="en" sz="1200">
                          <a:solidFill>
                            <a:schemeClr val="dk1"/>
                          </a:solidFill>
                        </a:rPr>
                        <a:t>Password: p@$$</a:t>
                      </a:r>
                      <a:endParaRPr sz="1200"/>
                    </a:p>
                  </a:txBody>
                  <a:tcPr marT="91425" marB="91425" marR="91425" marL="91425">
                    <a:solidFill>
                      <a:schemeClr val="lt1"/>
                    </a:solidFill>
                  </a:tcPr>
                </a:tc>
                <a:tc>
                  <a:txBody>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Incorrect username. Try again.</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 sz="1200"/>
                        <a:t>If user name incorrect repeat and ask to reenter</a:t>
                      </a:r>
                      <a:endParaRPr sz="1200"/>
                    </a:p>
                  </a:txBody>
                  <a:tcPr marT="91425" marB="91425" marR="91425" marL="91425">
                    <a:solidFill>
                      <a:schemeClr val="lt1"/>
                    </a:solidFill>
                  </a:tcPr>
                </a:tc>
              </a:tr>
              <a:tr h="381000">
                <a:tc>
                  <a:txBody>
                    <a:bodyPr/>
                    <a:lstStyle/>
                    <a:p>
                      <a:pPr indent="0" lvl="0" marL="0" rtl="0" algn="l">
                        <a:lnSpc>
                          <a:spcPct val="90000"/>
                        </a:lnSpc>
                        <a:spcBef>
                          <a:spcPts val="600"/>
                        </a:spcBef>
                        <a:spcAft>
                          <a:spcPts val="0"/>
                        </a:spcAft>
                        <a:buClr>
                          <a:schemeClr val="dk1"/>
                        </a:buClr>
                        <a:buSzPts val="1100"/>
                        <a:buFont typeface="Arial"/>
                        <a:buNone/>
                      </a:pPr>
                      <a:r>
                        <a:rPr lang="en" sz="1200">
                          <a:solidFill>
                            <a:schemeClr val="dk1"/>
                          </a:solidFill>
                        </a:rPr>
                        <a:t>Username: test</a:t>
                      </a:r>
                      <a:endParaRPr sz="1200">
                        <a:solidFill>
                          <a:schemeClr val="dk1"/>
                        </a:solidFill>
                      </a:endParaRPr>
                    </a:p>
                    <a:p>
                      <a:pPr indent="0" lvl="0" marL="0" rtl="0" algn="l">
                        <a:lnSpc>
                          <a:spcPct val="90000"/>
                        </a:lnSpc>
                        <a:spcBef>
                          <a:spcPts val="600"/>
                        </a:spcBef>
                        <a:spcAft>
                          <a:spcPts val="0"/>
                        </a:spcAft>
                        <a:buClr>
                          <a:schemeClr val="dk1"/>
                        </a:buClr>
                        <a:buSzPts val="1100"/>
                        <a:buFont typeface="Arial"/>
                        <a:buNone/>
                      </a:pPr>
                      <a:r>
                        <a:rPr lang="en" sz="1200">
                          <a:solidFill>
                            <a:schemeClr val="dk1"/>
                          </a:solidFill>
                        </a:rPr>
                        <a:t>Password: P@$$</a:t>
                      </a:r>
                      <a:endParaRPr sz="1200"/>
                    </a:p>
                  </a:txBody>
                  <a:tcPr marT="91425" marB="91425" marR="91425" marL="91425">
                    <a:solidFill>
                      <a:schemeClr val="lt1"/>
                    </a:solidFill>
                  </a:tcPr>
                </a:tc>
                <a:tc>
                  <a:txBody>
                    <a:bodyPr/>
                    <a:lstStyle/>
                    <a:p>
                      <a:pPr indent="0" lvl="0" marL="0" rtl="0" algn="l">
                        <a:lnSpc>
                          <a:spcPct val="115000"/>
                        </a:lnSpc>
                        <a:spcBef>
                          <a:spcPts val="1200"/>
                        </a:spcBef>
                        <a:spcAft>
                          <a:spcPts val="1200"/>
                        </a:spcAft>
                        <a:buClr>
                          <a:schemeClr val="dk1"/>
                        </a:buClr>
                        <a:buSzPts val="1100"/>
                        <a:buFont typeface="Arial"/>
                        <a:buNone/>
                      </a:pPr>
                      <a:r>
                        <a:rPr lang="en" sz="1200">
                          <a:solidFill>
                            <a:schemeClr val="dk1"/>
                          </a:solidFill>
                        </a:rPr>
                        <a:t>Incorrect password. Try again.</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 sz="1200">
                          <a:solidFill>
                            <a:schemeClr val="dk1"/>
                          </a:solidFill>
                        </a:rPr>
                        <a:t>If username correct </a:t>
                      </a:r>
                      <a:endParaRPr sz="1200">
                        <a:solidFill>
                          <a:schemeClr val="dk1"/>
                        </a:solidFill>
                      </a:endParaRPr>
                    </a:p>
                    <a:p>
                      <a:pPr indent="0" lvl="0" marL="0" rtl="0" algn="l">
                        <a:spcBef>
                          <a:spcPts val="0"/>
                        </a:spcBef>
                        <a:spcAft>
                          <a:spcPts val="0"/>
                        </a:spcAft>
                        <a:buNone/>
                      </a:pPr>
                      <a:r>
                        <a:rPr lang="en" sz="1200">
                          <a:solidFill>
                            <a:schemeClr val="dk1"/>
                          </a:solidFill>
                        </a:rPr>
                        <a:t>If password incorrect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repeat and ask to reenter</a:t>
                      </a:r>
                      <a:endParaRPr sz="1200"/>
                    </a:p>
                  </a:txBody>
                  <a:tcPr marT="91425" marB="91425" marR="91425" marL="91425">
                    <a:solidFill>
                      <a:schemeClr val="lt1"/>
                    </a:solidFill>
                  </a:tcPr>
                </a:tc>
              </a:tr>
              <a:tr h="381000">
                <a:tc>
                  <a:txBody>
                    <a:bodyPr/>
                    <a:lstStyle/>
                    <a:p>
                      <a:pPr indent="0" lvl="0" marL="0" rtl="0" algn="l">
                        <a:lnSpc>
                          <a:spcPct val="90000"/>
                        </a:lnSpc>
                        <a:spcBef>
                          <a:spcPts val="600"/>
                        </a:spcBef>
                        <a:spcAft>
                          <a:spcPts val="0"/>
                        </a:spcAft>
                        <a:buClr>
                          <a:schemeClr val="dk1"/>
                        </a:buClr>
                        <a:buSzPts val="1100"/>
                        <a:buFont typeface="Arial"/>
                        <a:buNone/>
                      </a:pPr>
                      <a:r>
                        <a:rPr lang="en" sz="1200">
                          <a:solidFill>
                            <a:schemeClr val="dk1"/>
                          </a:solidFill>
                        </a:rPr>
                        <a:t>Username: test</a:t>
                      </a:r>
                      <a:endParaRPr sz="1200">
                        <a:solidFill>
                          <a:schemeClr val="dk1"/>
                        </a:solidFill>
                      </a:endParaRPr>
                    </a:p>
                    <a:p>
                      <a:pPr indent="0" lvl="0" marL="0" rtl="0" algn="l">
                        <a:lnSpc>
                          <a:spcPct val="90000"/>
                        </a:lnSpc>
                        <a:spcBef>
                          <a:spcPts val="600"/>
                        </a:spcBef>
                        <a:spcAft>
                          <a:spcPts val="0"/>
                        </a:spcAft>
                        <a:buClr>
                          <a:schemeClr val="dk1"/>
                        </a:buClr>
                        <a:buSzPts val="1100"/>
                        <a:buFont typeface="Arial"/>
                        <a:buNone/>
                      </a:pPr>
                      <a:r>
                        <a:rPr lang="en" sz="1200">
                          <a:solidFill>
                            <a:schemeClr val="dk1"/>
                          </a:solidFill>
                        </a:rPr>
                        <a:t>Password: p@$$</a:t>
                      </a:r>
                      <a:endParaRPr sz="1200">
                        <a:solidFill>
                          <a:schemeClr val="dk1"/>
                        </a:solidFill>
                      </a:endParaRPr>
                    </a:p>
                  </a:txBody>
                  <a:tcPr marT="91425" marB="91425" marR="91425" marL="91425">
                    <a:solidFill>
                      <a:schemeClr val="lt1"/>
                    </a:solidFill>
                  </a:tcPr>
                </a:tc>
                <a:tc>
                  <a:txBody>
                    <a:bodyPr/>
                    <a:lstStyle/>
                    <a:p>
                      <a:pPr indent="0" lvl="0" marL="0" rtl="0" algn="l">
                        <a:lnSpc>
                          <a:spcPct val="90000"/>
                        </a:lnSpc>
                        <a:spcBef>
                          <a:spcPts val="600"/>
                        </a:spcBef>
                        <a:spcAft>
                          <a:spcPts val="0"/>
                        </a:spcAft>
                        <a:buClr>
                          <a:schemeClr val="dk1"/>
                        </a:buClr>
                        <a:buSzPts val="1100"/>
                        <a:buFont typeface="Arial"/>
                        <a:buNone/>
                      </a:pPr>
                      <a:r>
                        <a:rPr lang="en" sz="1200">
                          <a:solidFill>
                            <a:schemeClr val="dk1"/>
                          </a:solidFill>
                        </a:rPr>
                        <a:t>Login successful! Welcome.</a:t>
                      </a:r>
                      <a:endParaRPr sz="1200">
                        <a:solidFill>
                          <a:schemeClr val="dk1"/>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sz="1200"/>
                        <a:t>Correct do not repeat - exit loop</a:t>
                      </a:r>
                      <a:endParaRPr sz="1200"/>
                    </a:p>
                  </a:txBody>
                  <a:tcPr marT="91425" marB="91425" marR="91425" marL="91425">
                    <a:solidFill>
                      <a:schemeClr val="lt1"/>
                    </a:solidFill>
                  </a:tcPr>
                </a:tc>
              </a:tr>
              <a:tr h="381000">
                <a:tc>
                  <a:txBody>
                    <a:bodyPr/>
                    <a:lstStyle/>
                    <a:p>
                      <a:pPr indent="0" lvl="0" marL="0" rtl="0" algn="l">
                        <a:lnSpc>
                          <a:spcPct val="90000"/>
                        </a:lnSpc>
                        <a:spcBef>
                          <a:spcPts val="600"/>
                        </a:spcBef>
                        <a:spcAft>
                          <a:spcPts val="0"/>
                        </a:spcAft>
                        <a:buNone/>
                      </a:pPr>
                      <a:r>
                        <a:rPr lang="en" sz="1200">
                          <a:solidFill>
                            <a:schemeClr val="dk1"/>
                          </a:solidFill>
                        </a:rPr>
                        <a:t>Enter incorrect first</a:t>
                      </a:r>
                      <a:endParaRPr sz="1200">
                        <a:solidFill>
                          <a:schemeClr val="dk1"/>
                        </a:solidFill>
                      </a:endParaRPr>
                    </a:p>
                    <a:p>
                      <a:pPr indent="0" lvl="0" marL="0" rtl="0" algn="l">
                        <a:lnSpc>
                          <a:spcPct val="90000"/>
                        </a:lnSpc>
                        <a:spcBef>
                          <a:spcPts val="600"/>
                        </a:spcBef>
                        <a:spcAft>
                          <a:spcPts val="0"/>
                        </a:spcAft>
                        <a:buNone/>
                      </a:pPr>
                      <a:r>
                        <a:rPr lang="en" sz="1200">
                          <a:solidFill>
                            <a:schemeClr val="dk1"/>
                          </a:solidFill>
                        </a:rPr>
                        <a:t>Username: tes Password: pass</a:t>
                      </a:r>
                      <a:endParaRPr sz="1200">
                        <a:solidFill>
                          <a:schemeClr val="dk1"/>
                        </a:solidFill>
                      </a:endParaRPr>
                    </a:p>
                    <a:p>
                      <a:pPr indent="0" lvl="0" marL="0" rtl="0" algn="l">
                        <a:lnSpc>
                          <a:spcPct val="90000"/>
                        </a:lnSpc>
                        <a:spcBef>
                          <a:spcPts val="600"/>
                        </a:spcBef>
                        <a:spcAft>
                          <a:spcPts val="0"/>
                        </a:spcAft>
                        <a:buNone/>
                      </a:pPr>
                      <a:r>
                        <a:rPr lang="en" sz="1200">
                          <a:solidFill>
                            <a:schemeClr val="dk1"/>
                          </a:solidFill>
                        </a:rPr>
                        <a:t>Then correct</a:t>
                      </a:r>
                      <a:endParaRPr sz="1200">
                        <a:solidFill>
                          <a:schemeClr val="dk1"/>
                        </a:solidFill>
                      </a:endParaRPr>
                    </a:p>
                    <a:p>
                      <a:pPr indent="0" lvl="0" marL="0" rtl="0" algn="l">
                        <a:lnSpc>
                          <a:spcPct val="90000"/>
                        </a:lnSpc>
                        <a:spcBef>
                          <a:spcPts val="600"/>
                        </a:spcBef>
                        <a:spcAft>
                          <a:spcPts val="0"/>
                        </a:spcAft>
                        <a:buClr>
                          <a:schemeClr val="dk1"/>
                        </a:buClr>
                        <a:buSzPts val="1100"/>
                        <a:buFont typeface="Arial"/>
                        <a:buNone/>
                      </a:pPr>
                      <a:r>
                        <a:rPr lang="en" sz="1200">
                          <a:solidFill>
                            <a:schemeClr val="dk1"/>
                          </a:solidFill>
                        </a:rPr>
                        <a:t>Username: test  Password: p@$$</a:t>
                      </a:r>
                      <a:endParaRPr sz="1200">
                        <a:solidFill>
                          <a:schemeClr val="dk1"/>
                        </a:solidFill>
                      </a:endParaRPr>
                    </a:p>
                  </a:txBody>
                  <a:tcPr marT="91425" marB="91425" marR="91425" marL="91425">
                    <a:solidFill>
                      <a:schemeClr val="lt1"/>
                    </a:solidFill>
                  </a:tcPr>
                </a:tc>
                <a:tc>
                  <a:txBody>
                    <a:bodyPr/>
                    <a:lstStyle/>
                    <a:p>
                      <a:pPr indent="0" lvl="0" marL="0" rtl="0" algn="l">
                        <a:lnSpc>
                          <a:spcPct val="115000"/>
                        </a:lnSpc>
                        <a:spcBef>
                          <a:spcPts val="1200"/>
                        </a:spcBef>
                        <a:spcAft>
                          <a:spcPts val="0"/>
                        </a:spcAft>
                        <a:buNone/>
                      </a:pPr>
                      <a:r>
                        <a:rPr lang="en" sz="1200">
                          <a:solidFill>
                            <a:schemeClr val="dk1"/>
                          </a:solidFill>
                        </a:rPr>
                        <a:t>Incorrect password. Try again.</a:t>
                      </a:r>
                      <a:endParaRPr sz="1200">
                        <a:solidFill>
                          <a:schemeClr val="dk1"/>
                        </a:solidFill>
                      </a:endParaRPr>
                    </a:p>
                    <a:p>
                      <a:pPr indent="0" lvl="0" marL="0" rtl="0" algn="l">
                        <a:lnSpc>
                          <a:spcPct val="90000"/>
                        </a:lnSpc>
                        <a:spcBef>
                          <a:spcPts val="1200"/>
                        </a:spcBef>
                        <a:spcAft>
                          <a:spcPts val="0"/>
                        </a:spcAft>
                        <a:buClr>
                          <a:schemeClr val="dk1"/>
                        </a:buClr>
                        <a:buSzPts val="1100"/>
                        <a:buFont typeface="Arial"/>
                        <a:buNone/>
                      </a:pPr>
                      <a:r>
                        <a:rPr lang="en" sz="1200">
                          <a:solidFill>
                            <a:schemeClr val="dk1"/>
                          </a:solidFill>
                        </a:rPr>
                        <a:t>Login successful! Welcome.</a:t>
                      </a:r>
                      <a:endParaRPr sz="1200">
                        <a:solidFill>
                          <a:schemeClr val="dk1"/>
                        </a:solidFill>
                      </a:endParaRPr>
                    </a:p>
                  </a:txBody>
                  <a:tcPr marT="91425" marB="91425" marR="91425" marL="91425">
                    <a:solidFill>
                      <a:schemeClr val="lt1"/>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If username correct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If password incorrect </a:t>
                      </a:r>
                      <a:endParaRPr sz="1200">
                        <a:solidFill>
                          <a:schemeClr val="dk1"/>
                        </a:solidFill>
                      </a:endParaRPr>
                    </a:p>
                    <a:p>
                      <a:pPr indent="0" lvl="0" marL="0" rtl="0" algn="l">
                        <a:spcBef>
                          <a:spcPts val="0"/>
                        </a:spcBef>
                        <a:spcAft>
                          <a:spcPts val="0"/>
                        </a:spcAft>
                        <a:buNone/>
                      </a:pPr>
                      <a:r>
                        <a:rPr lang="en" sz="1200">
                          <a:solidFill>
                            <a:schemeClr val="dk1"/>
                          </a:solidFill>
                        </a:rPr>
                        <a:t>repeat and ask to reenter</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Correct do not repeat - exit loop</a:t>
                      </a:r>
                      <a:endParaRPr sz="1200">
                        <a:solidFill>
                          <a:schemeClr val="dk1"/>
                        </a:solidFill>
                      </a:endParaRPr>
                    </a:p>
                  </a:txBody>
                  <a:tcPr marT="91425" marB="91425" marR="91425" marL="91425">
                    <a:solidFill>
                      <a:schemeClr val="lt1"/>
                    </a:solidFill>
                  </a:tcPr>
                </a:tc>
              </a:tr>
            </a:tbl>
          </a:graphicData>
        </a:graphic>
      </p:graphicFrame>
      <p:graphicFrame>
        <p:nvGraphicFramePr>
          <p:cNvPr id="100" name="Google Shape;100;g331faa092ee_0_0"/>
          <p:cNvGraphicFramePr/>
          <p:nvPr/>
        </p:nvGraphicFramePr>
        <p:xfrm>
          <a:off x="2608325" y="1237900"/>
          <a:ext cx="3000000" cy="3000000"/>
        </p:xfrm>
        <a:graphic>
          <a:graphicData uri="http://schemas.openxmlformats.org/drawingml/2006/table">
            <a:tbl>
              <a:tblPr>
                <a:noFill/>
                <a:tableStyleId>{CE807374-7EDB-42BF-BE2B-AB724358FA6C}</a:tableStyleId>
              </a:tblPr>
              <a:tblGrid>
                <a:gridCol w="2616625"/>
                <a:gridCol w="1635075"/>
                <a:gridCol w="2125850"/>
              </a:tblGrid>
              <a:tr h="535950">
                <a:tc>
                  <a:txBody>
                    <a:bodyPr/>
                    <a:lstStyle/>
                    <a:p>
                      <a:pPr indent="0" lvl="0" marL="0" rtl="0" algn="l">
                        <a:spcBef>
                          <a:spcPts val="0"/>
                        </a:spcBef>
                        <a:spcAft>
                          <a:spcPts val="0"/>
                        </a:spcAft>
                        <a:buNone/>
                      </a:pPr>
                      <a:r>
                        <a:rPr b="1" lang="en" sz="1200"/>
                        <a:t>Precondition</a:t>
                      </a:r>
                      <a:endParaRPr b="1" sz="1200"/>
                    </a:p>
                  </a:txBody>
                  <a:tcPr marT="91425" marB="91425" marR="91425" marL="91425">
                    <a:solidFill>
                      <a:schemeClr val="lt1"/>
                    </a:solidFill>
                  </a:tcPr>
                </a:tc>
                <a:tc>
                  <a:txBody>
                    <a:bodyPr/>
                    <a:lstStyle/>
                    <a:p>
                      <a:pPr indent="0" lvl="0" marL="0" rtl="0" algn="l">
                        <a:spcBef>
                          <a:spcPts val="0"/>
                        </a:spcBef>
                        <a:spcAft>
                          <a:spcPts val="0"/>
                        </a:spcAft>
                        <a:buNone/>
                      </a:pPr>
                      <a:r>
                        <a:rPr b="1" lang="en" sz="1200"/>
                        <a:t>Post Condition</a:t>
                      </a:r>
                      <a:endParaRPr b="1" sz="1200"/>
                    </a:p>
                  </a:txBody>
                  <a:tcPr marT="91425" marB="91425" marR="91425" marL="91425">
                    <a:solidFill>
                      <a:schemeClr val="lt1"/>
                    </a:solidFill>
                  </a:tcPr>
                </a:tc>
                <a:tc>
                  <a:txBody>
                    <a:bodyPr/>
                    <a:lstStyle/>
                    <a:p>
                      <a:pPr indent="0" lvl="0" marL="0" rtl="0" algn="l">
                        <a:spcBef>
                          <a:spcPts val="0"/>
                        </a:spcBef>
                        <a:spcAft>
                          <a:spcPts val="0"/>
                        </a:spcAft>
                        <a:buNone/>
                      </a:pPr>
                      <a:r>
                        <a:rPr b="1" lang="en" sz="1200"/>
                        <a:t>Notes for algorithm</a:t>
                      </a:r>
                      <a:endParaRPr b="1" sz="1200"/>
                    </a:p>
                  </a:txBody>
                  <a:tcPr marT="91425" marB="91425" marR="91425" marL="91425">
                    <a:solidFill>
                      <a:schemeClr val="lt1"/>
                    </a:solidFill>
                  </a:tcPr>
                </a:tc>
              </a:tr>
              <a:tr h="381000">
                <a:tc>
                  <a:txBody>
                    <a:bodyPr/>
                    <a:lstStyle/>
                    <a:p>
                      <a:pPr indent="0" lvl="0" marL="0" rtl="0" algn="l">
                        <a:lnSpc>
                          <a:spcPct val="90000"/>
                        </a:lnSpc>
                        <a:spcBef>
                          <a:spcPts val="600"/>
                        </a:spcBef>
                        <a:spcAft>
                          <a:spcPts val="0"/>
                        </a:spcAft>
                        <a:buNone/>
                      </a:pPr>
                      <a:r>
                        <a:rPr lang="en" sz="1200">
                          <a:solidFill>
                            <a:schemeClr val="dk1"/>
                          </a:solidFill>
                        </a:rPr>
                        <a:t>Username: d  </a:t>
                      </a:r>
                      <a:endParaRPr sz="1200">
                        <a:solidFill>
                          <a:schemeClr val="dk1"/>
                        </a:solidFill>
                      </a:endParaRPr>
                    </a:p>
                    <a:p>
                      <a:pPr indent="0" lvl="0" marL="0" rtl="0" algn="l">
                        <a:lnSpc>
                          <a:spcPct val="90000"/>
                        </a:lnSpc>
                        <a:spcBef>
                          <a:spcPts val="600"/>
                        </a:spcBef>
                        <a:spcAft>
                          <a:spcPts val="0"/>
                        </a:spcAft>
                        <a:buNone/>
                      </a:pPr>
                      <a:r>
                        <a:rPr lang="en" sz="1200">
                          <a:solidFill>
                            <a:schemeClr val="dk1"/>
                          </a:solidFill>
                        </a:rPr>
                        <a:t>Password: p@$$</a:t>
                      </a:r>
                      <a:endParaRPr sz="1200"/>
                    </a:p>
                  </a:txBody>
                  <a:tcPr marT="91425" marB="91425" marR="91425" marL="91425">
                    <a:solidFill>
                      <a:schemeClr val="lt1"/>
                    </a:solidFill>
                  </a:tcPr>
                </a:tc>
                <a:tc>
                  <a:txBody>
                    <a:bodyPr/>
                    <a:lstStyle/>
                    <a:p>
                      <a:pPr indent="0" lvl="0" marL="0" rtl="0" algn="l">
                        <a:lnSpc>
                          <a:spcPct val="115000"/>
                        </a:lnSpc>
                        <a:spcBef>
                          <a:spcPts val="1200"/>
                        </a:spcBef>
                        <a:spcAft>
                          <a:spcPts val="1200"/>
                        </a:spcAft>
                        <a:buNone/>
                      </a:pPr>
                      <a:r>
                        <a:rPr lang="en" sz="1200">
                          <a:solidFill>
                            <a:schemeClr val="dk1"/>
                          </a:solidFill>
                        </a:rPr>
                        <a:t>Incorrect username. Try again.</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 sz="1200"/>
                        <a:t>If user name incorrect repeat and ask to reenter</a:t>
                      </a:r>
                      <a:endParaRPr sz="1200"/>
                    </a:p>
                  </a:txBody>
                  <a:tcPr marT="91425" marB="91425" marR="91425" marL="91425">
                    <a:solidFill>
                      <a:schemeClr val="lt1"/>
                    </a:solidFill>
                  </a:tcPr>
                </a:tc>
              </a:tr>
              <a:tr h="381000">
                <a:tc>
                  <a:txBody>
                    <a:bodyPr/>
                    <a:lstStyle/>
                    <a:p>
                      <a:pPr indent="0" lvl="0" marL="0" rtl="0" algn="l">
                        <a:lnSpc>
                          <a:spcPct val="90000"/>
                        </a:lnSpc>
                        <a:spcBef>
                          <a:spcPts val="600"/>
                        </a:spcBef>
                        <a:spcAft>
                          <a:spcPts val="0"/>
                        </a:spcAft>
                        <a:buNone/>
                      </a:pPr>
                      <a:r>
                        <a:rPr lang="en" sz="1200">
                          <a:solidFill>
                            <a:srgbClr val="FFF2CC"/>
                          </a:solidFill>
                        </a:rPr>
                        <a:t>Username: test</a:t>
                      </a:r>
                      <a:endParaRPr sz="1200">
                        <a:solidFill>
                          <a:srgbClr val="FFF2CC"/>
                        </a:solidFill>
                      </a:endParaRPr>
                    </a:p>
                    <a:p>
                      <a:pPr indent="0" lvl="0" marL="0" rtl="0" algn="l">
                        <a:lnSpc>
                          <a:spcPct val="90000"/>
                        </a:lnSpc>
                        <a:spcBef>
                          <a:spcPts val="600"/>
                        </a:spcBef>
                        <a:spcAft>
                          <a:spcPts val="0"/>
                        </a:spcAft>
                        <a:buNone/>
                      </a:pPr>
                      <a:r>
                        <a:rPr lang="en" sz="1200">
                          <a:solidFill>
                            <a:srgbClr val="FFF2CC"/>
                          </a:solidFill>
                        </a:rPr>
                        <a:t>Password: P@$$W0RD</a:t>
                      </a:r>
                      <a:endParaRPr sz="1200">
                        <a:solidFill>
                          <a:srgbClr val="FFF2CC"/>
                        </a:solidFill>
                      </a:endParaRPr>
                    </a:p>
                  </a:txBody>
                  <a:tcPr marT="91425" marB="91425" marR="91425" marL="91425">
                    <a:solidFill>
                      <a:srgbClr val="FFF2CC"/>
                    </a:solidFill>
                  </a:tcPr>
                </a:tc>
                <a:tc>
                  <a:txBody>
                    <a:bodyPr/>
                    <a:lstStyle/>
                    <a:p>
                      <a:pPr indent="0" lvl="0" marL="0" rtl="0" algn="l">
                        <a:lnSpc>
                          <a:spcPct val="115000"/>
                        </a:lnSpc>
                        <a:spcBef>
                          <a:spcPts val="1200"/>
                        </a:spcBef>
                        <a:spcAft>
                          <a:spcPts val="1200"/>
                        </a:spcAft>
                        <a:buNone/>
                      </a:pPr>
                      <a:r>
                        <a:rPr lang="en" sz="1200">
                          <a:solidFill>
                            <a:srgbClr val="FFF2CC"/>
                          </a:solidFill>
                        </a:rPr>
                        <a:t>Incorrect password. Try again.</a:t>
                      </a:r>
                      <a:endParaRPr sz="1200">
                        <a:solidFill>
                          <a:srgbClr val="FFF2CC"/>
                        </a:solidFill>
                      </a:endParaRPr>
                    </a:p>
                  </a:txBody>
                  <a:tcPr marT="91425" marB="91425" marR="91425" marL="91425">
                    <a:solidFill>
                      <a:srgbClr val="FFF2CC"/>
                    </a:solidFill>
                  </a:tcPr>
                </a:tc>
                <a:tc>
                  <a:txBody>
                    <a:bodyPr/>
                    <a:lstStyle/>
                    <a:p>
                      <a:pPr indent="0" lvl="0" marL="0" rtl="0" algn="l">
                        <a:spcBef>
                          <a:spcPts val="0"/>
                        </a:spcBef>
                        <a:spcAft>
                          <a:spcPts val="0"/>
                        </a:spcAft>
                        <a:buNone/>
                      </a:pPr>
                      <a:r>
                        <a:rPr lang="en" sz="1200">
                          <a:solidFill>
                            <a:srgbClr val="FFF2CC"/>
                          </a:solidFill>
                        </a:rPr>
                        <a:t>If username correct </a:t>
                      </a:r>
                      <a:endParaRPr sz="1200">
                        <a:solidFill>
                          <a:srgbClr val="FFF2CC"/>
                        </a:solidFill>
                      </a:endParaRPr>
                    </a:p>
                    <a:p>
                      <a:pPr indent="0" lvl="0" marL="0" rtl="0" algn="l">
                        <a:spcBef>
                          <a:spcPts val="0"/>
                        </a:spcBef>
                        <a:spcAft>
                          <a:spcPts val="0"/>
                        </a:spcAft>
                        <a:buNone/>
                      </a:pPr>
                      <a:r>
                        <a:rPr lang="en" sz="1200">
                          <a:solidFill>
                            <a:srgbClr val="FFF2CC"/>
                          </a:solidFill>
                        </a:rPr>
                        <a:t>If password incorrect </a:t>
                      </a:r>
                      <a:endParaRPr sz="1200">
                        <a:solidFill>
                          <a:srgbClr val="FFF2CC"/>
                        </a:solidFill>
                      </a:endParaRPr>
                    </a:p>
                    <a:p>
                      <a:pPr indent="0" lvl="0" marL="0" rtl="0" algn="l">
                        <a:spcBef>
                          <a:spcPts val="0"/>
                        </a:spcBef>
                        <a:spcAft>
                          <a:spcPts val="0"/>
                        </a:spcAft>
                        <a:buNone/>
                      </a:pPr>
                      <a:r>
                        <a:rPr lang="en" sz="1200">
                          <a:solidFill>
                            <a:srgbClr val="FFF2CC"/>
                          </a:solidFill>
                        </a:rPr>
                        <a:t>repeat and ask to reenter</a:t>
                      </a:r>
                      <a:endParaRPr sz="1200">
                        <a:solidFill>
                          <a:srgbClr val="FFF2CC"/>
                        </a:solidFill>
                      </a:endParaRPr>
                    </a:p>
                  </a:txBody>
                  <a:tcPr marT="91425" marB="91425" marR="91425" marL="91425">
                    <a:solidFill>
                      <a:srgbClr val="FFF2CC"/>
                    </a:solidFill>
                  </a:tcPr>
                </a:tc>
              </a:tr>
              <a:tr h="381000">
                <a:tc>
                  <a:txBody>
                    <a:bodyPr/>
                    <a:lstStyle/>
                    <a:p>
                      <a:pPr indent="0" lvl="0" marL="0" rtl="0" algn="l">
                        <a:lnSpc>
                          <a:spcPct val="90000"/>
                        </a:lnSpc>
                        <a:spcBef>
                          <a:spcPts val="600"/>
                        </a:spcBef>
                        <a:spcAft>
                          <a:spcPts val="0"/>
                        </a:spcAft>
                        <a:buNone/>
                      </a:pPr>
                      <a:r>
                        <a:rPr lang="en" sz="1200">
                          <a:solidFill>
                            <a:srgbClr val="FFF2CC"/>
                          </a:solidFill>
                        </a:rPr>
                        <a:t>Username: test</a:t>
                      </a:r>
                      <a:endParaRPr sz="1200">
                        <a:solidFill>
                          <a:srgbClr val="FFF2CC"/>
                        </a:solidFill>
                      </a:endParaRPr>
                    </a:p>
                    <a:p>
                      <a:pPr indent="0" lvl="0" marL="0" rtl="0" algn="l">
                        <a:lnSpc>
                          <a:spcPct val="90000"/>
                        </a:lnSpc>
                        <a:spcBef>
                          <a:spcPts val="600"/>
                        </a:spcBef>
                        <a:spcAft>
                          <a:spcPts val="0"/>
                        </a:spcAft>
                        <a:buNone/>
                      </a:pPr>
                      <a:r>
                        <a:rPr lang="en" sz="1200">
                          <a:solidFill>
                            <a:srgbClr val="FFF2CC"/>
                          </a:solidFill>
                        </a:rPr>
                        <a:t>Password: p@$$w0rd</a:t>
                      </a:r>
                      <a:endParaRPr sz="1200">
                        <a:solidFill>
                          <a:srgbClr val="FFF2CC"/>
                        </a:solidFill>
                      </a:endParaRPr>
                    </a:p>
                  </a:txBody>
                  <a:tcPr marT="91425" marB="91425" marR="91425" marL="91425">
                    <a:solidFill>
                      <a:srgbClr val="FFF2CC"/>
                    </a:solidFill>
                  </a:tcPr>
                </a:tc>
                <a:tc>
                  <a:txBody>
                    <a:bodyPr/>
                    <a:lstStyle/>
                    <a:p>
                      <a:pPr indent="0" lvl="0" marL="0" rtl="0" algn="l">
                        <a:lnSpc>
                          <a:spcPct val="90000"/>
                        </a:lnSpc>
                        <a:spcBef>
                          <a:spcPts val="600"/>
                        </a:spcBef>
                        <a:spcAft>
                          <a:spcPts val="0"/>
                        </a:spcAft>
                        <a:buNone/>
                      </a:pPr>
                      <a:r>
                        <a:rPr lang="en" sz="1200">
                          <a:solidFill>
                            <a:srgbClr val="FFF2CC"/>
                          </a:solidFill>
                        </a:rPr>
                        <a:t>Login successful! Welcome.</a:t>
                      </a:r>
                      <a:endParaRPr sz="1200">
                        <a:solidFill>
                          <a:srgbClr val="FFF2CC"/>
                        </a:solidFill>
                      </a:endParaRPr>
                    </a:p>
                  </a:txBody>
                  <a:tcPr marT="91425" marB="91425" marR="91425" marL="91425">
                    <a:solidFill>
                      <a:srgbClr val="FFF2CC"/>
                    </a:solidFill>
                  </a:tcPr>
                </a:tc>
                <a:tc>
                  <a:txBody>
                    <a:bodyPr/>
                    <a:lstStyle/>
                    <a:p>
                      <a:pPr indent="0" lvl="0" marL="0" rtl="0" algn="l">
                        <a:spcBef>
                          <a:spcPts val="0"/>
                        </a:spcBef>
                        <a:spcAft>
                          <a:spcPts val="0"/>
                        </a:spcAft>
                        <a:buNone/>
                      </a:pPr>
                      <a:r>
                        <a:rPr lang="en" sz="1200">
                          <a:solidFill>
                            <a:srgbClr val="FFF2CC"/>
                          </a:solidFill>
                        </a:rPr>
                        <a:t>Correct do not repeat - exit loop</a:t>
                      </a:r>
                      <a:endParaRPr sz="1200">
                        <a:solidFill>
                          <a:srgbClr val="FFF2CC"/>
                        </a:solidFill>
                      </a:endParaRPr>
                    </a:p>
                  </a:txBody>
                  <a:tcPr marT="91425" marB="91425" marR="91425" marL="91425">
                    <a:solidFill>
                      <a:srgbClr val="FFF2CC"/>
                    </a:solidFill>
                  </a:tcPr>
                </a:tc>
              </a:tr>
              <a:tr h="381000">
                <a:tc>
                  <a:txBody>
                    <a:bodyPr/>
                    <a:lstStyle/>
                    <a:p>
                      <a:pPr indent="0" lvl="0" marL="0" rtl="0" algn="l">
                        <a:lnSpc>
                          <a:spcPct val="90000"/>
                        </a:lnSpc>
                        <a:spcBef>
                          <a:spcPts val="600"/>
                        </a:spcBef>
                        <a:spcAft>
                          <a:spcPts val="0"/>
                        </a:spcAft>
                        <a:buNone/>
                      </a:pPr>
                      <a:r>
                        <a:rPr lang="en" sz="1200">
                          <a:solidFill>
                            <a:srgbClr val="FFF2CC"/>
                          </a:solidFill>
                        </a:rPr>
                        <a:t>Enter incorrect first</a:t>
                      </a:r>
                      <a:endParaRPr sz="1200">
                        <a:solidFill>
                          <a:srgbClr val="FFF2CC"/>
                        </a:solidFill>
                      </a:endParaRPr>
                    </a:p>
                    <a:p>
                      <a:pPr indent="0" lvl="0" marL="0" rtl="0" algn="l">
                        <a:lnSpc>
                          <a:spcPct val="90000"/>
                        </a:lnSpc>
                        <a:spcBef>
                          <a:spcPts val="600"/>
                        </a:spcBef>
                        <a:spcAft>
                          <a:spcPts val="0"/>
                        </a:spcAft>
                        <a:buNone/>
                      </a:pPr>
                      <a:r>
                        <a:rPr lang="en" sz="1200">
                          <a:solidFill>
                            <a:srgbClr val="FFF2CC"/>
                          </a:solidFill>
                        </a:rPr>
                        <a:t>Username: tes Password: pass</a:t>
                      </a:r>
                      <a:endParaRPr sz="1200">
                        <a:solidFill>
                          <a:srgbClr val="FFF2CC"/>
                        </a:solidFill>
                      </a:endParaRPr>
                    </a:p>
                    <a:p>
                      <a:pPr indent="0" lvl="0" marL="0" rtl="0" algn="l">
                        <a:lnSpc>
                          <a:spcPct val="90000"/>
                        </a:lnSpc>
                        <a:spcBef>
                          <a:spcPts val="600"/>
                        </a:spcBef>
                        <a:spcAft>
                          <a:spcPts val="0"/>
                        </a:spcAft>
                        <a:buNone/>
                      </a:pPr>
                      <a:r>
                        <a:rPr lang="en" sz="1200">
                          <a:solidFill>
                            <a:srgbClr val="FFF2CC"/>
                          </a:solidFill>
                        </a:rPr>
                        <a:t>Then correct</a:t>
                      </a:r>
                      <a:endParaRPr sz="1200">
                        <a:solidFill>
                          <a:srgbClr val="FFF2CC"/>
                        </a:solidFill>
                      </a:endParaRPr>
                    </a:p>
                    <a:p>
                      <a:pPr indent="0" lvl="0" marL="0" rtl="0" algn="l">
                        <a:lnSpc>
                          <a:spcPct val="90000"/>
                        </a:lnSpc>
                        <a:spcBef>
                          <a:spcPts val="600"/>
                        </a:spcBef>
                        <a:spcAft>
                          <a:spcPts val="0"/>
                        </a:spcAft>
                        <a:buNone/>
                      </a:pPr>
                      <a:r>
                        <a:rPr lang="en" sz="1200">
                          <a:solidFill>
                            <a:srgbClr val="FFF2CC"/>
                          </a:solidFill>
                        </a:rPr>
                        <a:t>Username: test  Password: p@$$w0rd</a:t>
                      </a:r>
                      <a:endParaRPr sz="1200">
                        <a:solidFill>
                          <a:srgbClr val="FFF2CC"/>
                        </a:solidFill>
                      </a:endParaRPr>
                    </a:p>
                  </a:txBody>
                  <a:tcPr marT="91425" marB="91425" marR="91425" marL="91425">
                    <a:solidFill>
                      <a:srgbClr val="FFF2CC"/>
                    </a:solidFill>
                  </a:tcPr>
                </a:tc>
                <a:tc>
                  <a:txBody>
                    <a:bodyPr/>
                    <a:lstStyle/>
                    <a:p>
                      <a:pPr indent="0" lvl="0" marL="0" rtl="0" algn="l">
                        <a:lnSpc>
                          <a:spcPct val="115000"/>
                        </a:lnSpc>
                        <a:spcBef>
                          <a:spcPts val="1200"/>
                        </a:spcBef>
                        <a:spcAft>
                          <a:spcPts val="0"/>
                        </a:spcAft>
                        <a:buNone/>
                      </a:pPr>
                      <a:r>
                        <a:rPr lang="en" sz="1200">
                          <a:solidFill>
                            <a:srgbClr val="FFF2CC"/>
                          </a:solidFill>
                        </a:rPr>
                        <a:t>Incorrect password. Try again.</a:t>
                      </a:r>
                      <a:endParaRPr sz="1200">
                        <a:solidFill>
                          <a:srgbClr val="FFF2CC"/>
                        </a:solidFill>
                      </a:endParaRPr>
                    </a:p>
                    <a:p>
                      <a:pPr indent="0" lvl="0" marL="0" rtl="0" algn="l">
                        <a:lnSpc>
                          <a:spcPct val="90000"/>
                        </a:lnSpc>
                        <a:spcBef>
                          <a:spcPts val="1200"/>
                        </a:spcBef>
                        <a:spcAft>
                          <a:spcPts val="0"/>
                        </a:spcAft>
                        <a:buNone/>
                      </a:pPr>
                      <a:r>
                        <a:rPr lang="en" sz="1200">
                          <a:solidFill>
                            <a:srgbClr val="FFF2CC"/>
                          </a:solidFill>
                        </a:rPr>
                        <a:t>Login successful! Welcome.</a:t>
                      </a:r>
                      <a:endParaRPr sz="1200">
                        <a:solidFill>
                          <a:srgbClr val="FFF2CC"/>
                        </a:solidFill>
                      </a:endParaRPr>
                    </a:p>
                  </a:txBody>
                  <a:tcPr marT="91425" marB="91425" marR="91425" marL="91425">
                    <a:solidFill>
                      <a:srgbClr val="FFF2CC"/>
                    </a:solidFill>
                  </a:tcPr>
                </a:tc>
                <a:tc>
                  <a:txBody>
                    <a:bodyPr/>
                    <a:lstStyle/>
                    <a:p>
                      <a:pPr indent="0" lvl="0" marL="0" rtl="0" algn="l">
                        <a:spcBef>
                          <a:spcPts val="0"/>
                        </a:spcBef>
                        <a:spcAft>
                          <a:spcPts val="0"/>
                        </a:spcAft>
                        <a:buNone/>
                      </a:pPr>
                      <a:r>
                        <a:rPr lang="en" sz="1200">
                          <a:solidFill>
                            <a:srgbClr val="FFF2CC"/>
                          </a:solidFill>
                        </a:rPr>
                        <a:t>If username correct </a:t>
                      </a:r>
                      <a:endParaRPr sz="1200">
                        <a:solidFill>
                          <a:srgbClr val="FFF2CC"/>
                        </a:solidFill>
                      </a:endParaRPr>
                    </a:p>
                    <a:p>
                      <a:pPr indent="0" lvl="0" marL="0" rtl="0" algn="l">
                        <a:spcBef>
                          <a:spcPts val="0"/>
                        </a:spcBef>
                        <a:spcAft>
                          <a:spcPts val="0"/>
                        </a:spcAft>
                        <a:buNone/>
                      </a:pPr>
                      <a:r>
                        <a:rPr lang="en" sz="1200">
                          <a:solidFill>
                            <a:srgbClr val="FFF2CC"/>
                          </a:solidFill>
                        </a:rPr>
                        <a:t>If password incorrect </a:t>
                      </a:r>
                      <a:endParaRPr sz="1200">
                        <a:solidFill>
                          <a:srgbClr val="FFF2CC"/>
                        </a:solidFill>
                      </a:endParaRPr>
                    </a:p>
                    <a:p>
                      <a:pPr indent="0" lvl="0" marL="0" rtl="0" algn="l">
                        <a:spcBef>
                          <a:spcPts val="0"/>
                        </a:spcBef>
                        <a:spcAft>
                          <a:spcPts val="0"/>
                        </a:spcAft>
                        <a:buNone/>
                      </a:pPr>
                      <a:r>
                        <a:rPr lang="en" sz="1200">
                          <a:solidFill>
                            <a:srgbClr val="FFF2CC"/>
                          </a:solidFill>
                        </a:rPr>
                        <a:t>repeat and ask to reenter</a:t>
                      </a:r>
                      <a:endParaRPr sz="1200">
                        <a:solidFill>
                          <a:srgbClr val="FFF2CC"/>
                        </a:solidFill>
                      </a:endParaRPr>
                    </a:p>
                    <a:p>
                      <a:pPr indent="0" lvl="0" marL="0" rtl="0" algn="l">
                        <a:spcBef>
                          <a:spcPts val="0"/>
                        </a:spcBef>
                        <a:spcAft>
                          <a:spcPts val="0"/>
                        </a:spcAft>
                        <a:buNone/>
                      </a:pPr>
                      <a:r>
                        <a:rPr lang="en" sz="1200">
                          <a:solidFill>
                            <a:srgbClr val="FFF2CC"/>
                          </a:solidFill>
                        </a:rPr>
                        <a:t>Correct do not repeat - exit loop</a:t>
                      </a:r>
                      <a:endParaRPr sz="1200">
                        <a:solidFill>
                          <a:srgbClr val="FFF2CC"/>
                        </a:solidFill>
                      </a:endParaRPr>
                    </a:p>
                  </a:txBody>
                  <a:tcPr marT="91425" marB="91425" marR="91425" marL="91425">
                    <a:solidFill>
                      <a:srgbClr val="FFF2CC"/>
                    </a:solidFill>
                  </a:tcPr>
                </a:tc>
              </a:tr>
            </a:tbl>
          </a:graphicData>
        </a:graphic>
      </p:graphicFrame>
      <p:sp>
        <p:nvSpPr>
          <p:cNvPr id="101" name="Google Shape;101;g331faa092ee_0_0"/>
          <p:cNvSpPr txBox="1"/>
          <p:nvPr/>
        </p:nvSpPr>
        <p:spPr>
          <a:xfrm>
            <a:off x="211325" y="2118750"/>
            <a:ext cx="2397000" cy="2044200"/>
          </a:xfrm>
          <a:prstGeom prst="rect">
            <a:avLst/>
          </a:prstGeom>
          <a:solidFill>
            <a:srgbClr val="FFF2CC"/>
          </a:solidFill>
          <a:ln>
            <a:noFill/>
          </a:ln>
        </p:spPr>
        <p:txBody>
          <a:bodyPr anchorCtr="0" anchor="t" bIns="91425" lIns="91425" spcFirstLastPara="1" rIns="91425" wrap="square" tIns="91425">
            <a:spAutoFit/>
          </a:bodyPr>
          <a:lstStyle/>
          <a:p>
            <a:pPr indent="0" lvl="0" marL="0" rtl="0" algn="l">
              <a:lnSpc>
                <a:spcPct val="90000"/>
              </a:lnSpc>
              <a:spcBef>
                <a:spcPts val="600"/>
              </a:spcBef>
              <a:spcAft>
                <a:spcPts val="0"/>
              </a:spcAft>
              <a:buNone/>
            </a:pPr>
            <a:r>
              <a:rPr lang="en">
                <a:solidFill>
                  <a:schemeClr val="dk1"/>
                </a:solidFill>
              </a:rPr>
              <a:t>Next develop algorithm</a:t>
            </a:r>
            <a:endParaRPr>
              <a:solidFill>
                <a:schemeClr val="dk1"/>
              </a:solidFill>
            </a:endParaRPr>
          </a:p>
          <a:p>
            <a:pPr indent="0" lvl="0" marL="0" rtl="0" algn="l">
              <a:lnSpc>
                <a:spcPct val="90000"/>
              </a:lnSpc>
              <a:spcBef>
                <a:spcPts val="600"/>
              </a:spcBef>
              <a:spcAft>
                <a:spcPts val="0"/>
              </a:spcAft>
              <a:buNone/>
            </a:pPr>
            <a:r>
              <a:rPr lang="en">
                <a:solidFill>
                  <a:schemeClr val="dk1"/>
                </a:solidFill>
              </a:rPr>
              <a:t>Write in pseudocode</a:t>
            </a:r>
            <a:endParaRPr>
              <a:solidFill>
                <a:schemeClr val="dk1"/>
              </a:solidFill>
            </a:endParaRPr>
          </a:p>
          <a:p>
            <a:pPr indent="0" lvl="0" marL="0" rtl="0" algn="l">
              <a:lnSpc>
                <a:spcPct val="90000"/>
              </a:lnSpc>
              <a:spcBef>
                <a:spcPts val="600"/>
              </a:spcBef>
              <a:spcAft>
                <a:spcPts val="0"/>
              </a:spcAft>
              <a:buNone/>
            </a:pPr>
            <a:r>
              <a:rPr lang="en">
                <a:solidFill>
                  <a:schemeClr val="dk1"/>
                </a:solidFill>
              </a:rPr>
              <a:t>1. Focus on type of algorithm for condition.</a:t>
            </a:r>
            <a:endParaRPr>
              <a:solidFill>
                <a:schemeClr val="dk1"/>
              </a:solidFill>
            </a:endParaRPr>
          </a:p>
          <a:p>
            <a:pPr indent="0" lvl="0" marL="0" rtl="0" algn="l">
              <a:lnSpc>
                <a:spcPct val="90000"/>
              </a:lnSpc>
              <a:spcBef>
                <a:spcPts val="600"/>
              </a:spcBef>
              <a:spcAft>
                <a:spcPts val="0"/>
              </a:spcAft>
              <a:buNone/>
            </a:pPr>
            <a:r>
              <a:t/>
            </a:r>
            <a:endParaRPr>
              <a:solidFill>
                <a:schemeClr val="dk1"/>
              </a:solidFill>
            </a:endParaRPr>
          </a:p>
          <a:p>
            <a:pPr indent="0" lvl="0" marL="0" rtl="0" algn="l">
              <a:lnSpc>
                <a:spcPct val="90000"/>
              </a:lnSpc>
              <a:spcBef>
                <a:spcPts val="600"/>
              </a:spcBef>
              <a:spcAft>
                <a:spcPts val="0"/>
              </a:spcAft>
              <a:buNone/>
            </a:pPr>
            <a:r>
              <a:rPr lang="en">
                <a:solidFill>
                  <a:schemeClr val="dk1"/>
                </a:solidFill>
              </a:rPr>
              <a:t>2. After algorithm works to branch then then work on loop</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31be094481_0_64"/>
          <p:cNvSpPr txBox="1"/>
          <p:nvPr>
            <p:ph type="title"/>
          </p:nvPr>
        </p:nvSpPr>
        <p:spPr>
          <a:xfrm>
            <a:off x="460025" y="84148"/>
            <a:ext cx="7886700" cy="540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Check if username correct</a:t>
            </a:r>
            <a:endParaRPr/>
          </a:p>
        </p:txBody>
      </p:sp>
      <p:sp>
        <p:nvSpPr>
          <p:cNvPr id="107" name="Google Shape;107;g331be094481_0_64"/>
          <p:cNvSpPr txBox="1"/>
          <p:nvPr/>
        </p:nvSpPr>
        <p:spPr>
          <a:xfrm>
            <a:off x="886800" y="3593350"/>
            <a:ext cx="3000000" cy="378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600"/>
              </a:spcBef>
              <a:spcAft>
                <a:spcPts val="0"/>
              </a:spcAft>
              <a:buNone/>
            </a:pPr>
            <a:r>
              <a:t/>
            </a:r>
            <a:endParaRPr/>
          </a:p>
        </p:txBody>
      </p:sp>
      <p:sp>
        <p:nvSpPr>
          <p:cNvPr id="108" name="Google Shape;108;g331be094481_0_64"/>
          <p:cNvSpPr/>
          <p:nvPr/>
        </p:nvSpPr>
        <p:spPr>
          <a:xfrm>
            <a:off x="460025" y="2013575"/>
            <a:ext cx="3181500" cy="664500"/>
          </a:xfrm>
          <a:prstGeom prst="rightArrowCallout">
            <a:avLst>
              <a:gd fmla="val 25000" name="adj1"/>
              <a:gd fmla="val 25000" name="adj2"/>
              <a:gd fmla="val 25000" name="adj3"/>
              <a:gd fmla="val 78446" name="adj4"/>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600"/>
              </a:spcBef>
              <a:spcAft>
                <a:spcPts val="0"/>
              </a:spcAft>
              <a:buClr>
                <a:schemeClr val="dk1"/>
              </a:buClr>
              <a:buSzPts val="1100"/>
              <a:buFont typeface="Arial"/>
              <a:buNone/>
            </a:pPr>
            <a:r>
              <a:rPr lang="en">
                <a:solidFill>
                  <a:schemeClr val="dk1"/>
                </a:solidFill>
              </a:rPr>
              <a:t>Ask and store username</a:t>
            </a:r>
            <a:endParaRPr>
              <a:solidFill>
                <a:schemeClr val="dk1"/>
              </a:solidFill>
            </a:endParaRPr>
          </a:p>
          <a:p>
            <a:pPr indent="0" lvl="0" marL="0" rtl="0" algn="ctr">
              <a:spcBef>
                <a:spcPts val="0"/>
              </a:spcBef>
              <a:spcAft>
                <a:spcPts val="0"/>
              </a:spcAft>
              <a:buNone/>
            </a:pPr>
            <a:r>
              <a:t/>
            </a:r>
            <a:endParaRPr/>
          </a:p>
        </p:txBody>
      </p:sp>
      <p:graphicFrame>
        <p:nvGraphicFramePr>
          <p:cNvPr id="109" name="Google Shape;109;g331be094481_0_64"/>
          <p:cNvGraphicFramePr/>
          <p:nvPr/>
        </p:nvGraphicFramePr>
        <p:xfrm>
          <a:off x="522325" y="625050"/>
          <a:ext cx="3000000" cy="3000000"/>
        </p:xfrm>
        <a:graphic>
          <a:graphicData uri="http://schemas.openxmlformats.org/drawingml/2006/table">
            <a:tbl>
              <a:tblPr>
                <a:noFill/>
                <a:tableStyleId>{CE807374-7EDB-42BF-BE2B-AB724358FA6C}</a:tableStyleId>
              </a:tblPr>
              <a:tblGrid>
                <a:gridCol w="1532300"/>
                <a:gridCol w="2299575"/>
                <a:gridCol w="4480075"/>
              </a:tblGrid>
              <a:tr h="535950">
                <a:tc>
                  <a:txBody>
                    <a:bodyPr/>
                    <a:lstStyle/>
                    <a:p>
                      <a:pPr indent="0" lvl="0" marL="0" rtl="0" algn="l">
                        <a:spcBef>
                          <a:spcPts val="0"/>
                        </a:spcBef>
                        <a:spcAft>
                          <a:spcPts val="0"/>
                        </a:spcAft>
                        <a:buNone/>
                      </a:pPr>
                      <a:r>
                        <a:rPr b="1" lang="en" sz="1200"/>
                        <a:t>Precondition</a:t>
                      </a:r>
                      <a:endParaRPr b="1" sz="1200"/>
                    </a:p>
                  </a:txBody>
                  <a:tcPr marT="91425" marB="91425" marR="91425" marL="91425">
                    <a:solidFill>
                      <a:schemeClr val="lt1"/>
                    </a:solidFill>
                  </a:tcPr>
                </a:tc>
                <a:tc>
                  <a:txBody>
                    <a:bodyPr/>
                    <a:lstStyle/>
                    <a:p>
                      <a:pPr indent="0" lvl="0" marL="0" rtl="0" algn="l">
                        <a:spcBef>
                          <a:spcPts val="0"/>
                        </a:spcBef>
                        <a:spcAft>
                          <a:spcPts val="0"/>
                        </a:spcAft>
                        <a:buNone/>
                      </a:pPr>
                      <a:r>
                        <a:rPr b="1" lang="en" sz="1200"/>
                        <a:t>Post Condition</a:t>
                      </a:r>
                      <a:endParaRPr b="1" sz="1200"/>
                    </a:p>
                  </a:txBody>
                  <a:tcPr marT="91425" marB="91425" marR="91425" marL="91425">
                    <a:solidFill>
                      <a:schemeClr val="lt1"/>
                    </a:solidFill>
                  </a:tcPr>
                </a:tc>
                <a:tc>
                  <a:txBody>
                    <a:bodyPr/>
                    <a:lstStyle/>
                    <a:p>
                      <a:pPr indent="0" lvl="0" marL="0" rtl="0" algn="l">
                        <a:spcBef>
                          <a:spcPts val="0"/>
                        </a:spcBef>
                        <a:spcAft>
                          <a:spcPts val="0"/>
                        </a:spcAft>
                        <a:buNone/>
                      </a:pPr>
                      <a:r>
                        <a:rPr b="1" lang="en" sz="1200"/>
                        <a:t>Notes for algorithm</a:t>
                      </a:r>
                      <a:endParaRPr b="1" sz="1200"/>
                    </a:p>
                  </a:txBody>
                  <a:tcPr marT="91425" marB="91425" marR="91425" marL="91425">
                    <a:solidFill>
                      <a:schemeClr val="lt1"/>
                    </a:solidFill>
                  </a:tcPr>
                </a:tc>
              </a:tr>
              <a:tr h="381000">
                <a:tc>
                  <a:txBody>
                    <a:bodyPr/>
                    <a:lstStyle/>
                    <a:p>
                      <a:pPr indent="0" lvl="0" marL="0" rtl="0" algn="l">
                        <a:lnSpc>
                          <a:spcPct val="90000"/>
                        </a:lnSpc>
                        <a:spcBef>
                          <a:spcPts val="600"/>
                        </a:spcBef>
                        <a:spcAft>
                          <a:spcPts val="0"/>
                        </a:spcAft>
                        <a:buNone/>
                      </a:pPr>
                      <a:r>
                        <a:rPr lang="en" sz="1200">
                          <a:solidFill>
                            <a:schemeClr val="dk1"/>
                          </a:solidFill>
                        </a:rPr>
                        <a:t>Username: d  </a:t>
                      </a:r>
                      <a:endParaRPr sz="1200">
                        <a:solidFill>
                          <a:schemeClr val="dk1"/>
                        </a:solidFill>
                      </a:endParaRPr>
                    </a:p>
                    <a:p>
                      <a:pPr indent="0" lvl="0" marL="0" rtl="0" algn="l">
                        <a:lnSpc>
                          <a:spcPct val="90000"/>
                        </a:lnSpc>
                        <a:spcBef>
                          <a:spcPts val="600"/>
                        </a:spcBef>
                        <a:spcAft>
                          <a:spcPts val="0"/>
                        </a:spcAft>
                        <a:buNone/>
                      </a:pPr>
                      <a:r>
                        <a:rPr lang="en" sz="1200">
                          <a:solidFill>
                            <a:schemeClr val="dk1"/>
                          </a:solidFill>
                        </a:rPr>
                        <a:t>Password: p@$$</a:t>
                      </a:r>
                      <a:endParaRPr sz="1200"/>
                    </a:p>
                  </a:txBody>
                  <a:tcPr marT="91425" marB="91425" marR="91425" marL="91425">
                    <a:solidFill>
                      <a:schemeClr val="lt1"/>
                    </a:solidFill>
                  </a:tcPr>
                </a:tc>
                <a:tc>
                  <a:txBody>
                    <a:bodyPr/>
                    <a:lstStyle/>
                    <a:p>
                      <a:pPr indent="0" lvl="0" marL="0" rtl="0" algn="l">
                        <a:lnSpc>
                          <a:spcPct val="115000"/>
                        </a:lnSpc>
                        <a:spcBef>
                          <a:spcPts val="1200"/>
                        </a:spcBef>
                        <a:spcAft>
                          <a:spcPts val="1200"/>
                        </a:spcAft>
                        <a:buNone/>
                      </a:pPr>
                      <a:r>
                        <a:rPr lang="en" sz="1200">
                          <a:solidFill>
                            <a:schemeClr val="dk1"/>
                          </a:solidFill>
                        </a:rPr>
                        <a:t>Incorrect username. Try again.</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 sz="1200"/>
                        <a:t>If user name incorrect repeat and ask to reenter</a:t>
                      </a:r>
                      <a:endParaRPr sz="1200"/>
                    </a:p>
                  </a:txBody>
                  <a:tcPr marT="91425" marB="91425" marR="91425" marL="91425">
                    <a:solidFill>
                      <a:schemeClr val="lt1"/>
                    </a:solidFill>
                  </a:tcPr>
                </a:tc>
              </a:tr>
            </a:tbl>
          </a:graphicData>
        </a:graphic>
      </p:graphicFrame>
      <p:pic>
        <p:nvPicPr>
          <p:cNvPr id="110" name="Google Shape;110;g331be094481_0_64"/>
          <p:cNvPicPr preferRelativeResize="0"/>
          <p:nvPr/>
        </p:nvPicPr>
        <p:blipFill rotWithShape="1">
          <a:blip r:embed="rId3">
            <a:alphaModFix/>
          </a:blip>
          <a:srcRect b="11485" l="3121" r="12061" t="6006"/>
          <a:stretch/>
        </p:blipFill>
        <p:spPr>
          <a:xfrm>
            <a:off x="4250142" y="1648875"/>
            <a:ext cx="4657009" cy="3398900"/>
          </a:xfrm>
          <a:prstGeom prst="rect">
            <a:avLst/>
          </a:prstGeom>
          <a:noFill/>
          <a:ln>
            <a:noFill/>
          </a:ln>
        </p:spPr>
      </p:pic>
      <p:sp>
        <p:nvSpPr>
          <p:cNvPr id="111" name="Google Shape;111;g331be094481_0_64"/>
          <p:cNvSpPr/>
          <p:nvPr/>
        </p:nvSpPr>
        <p:spPr>
          <a:xfrm>
            <a:off x="357250" y="3182650"/>
            <a:ext cx="3529500" cy="789300"/>
          </a:xfrm>
          <a:prstGeom prst="rightArrowCallout">
            <a:avLst>
              <a:gd fmla="val 25000" name="adj1"/>
              <a:gd fmla="val 25000" name="adj2"/>
              <a:gd fmla="val 25000" name="adj3"/>
              <a:gd fmla="val 78446"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600"/>
              </a:spcBef>
              <a:spcAft>
                <a:spcPts val="0"/>
              </a:spcAft>
              <a:buClr>
                <a:schemeClr val="dk1"/>
              </a:buClr>
              <a:buSzPts val="1100"/>
              <a:buFont typeface="Arial"/>
              <a:buNone/>
            </a:pPr>
            <a:r>
              <a:rPr lang="en">
                <a:solidFill>
                  <a:schemeClr val="dk1"/>
                </a:solidFill>
              </a:rPr>
              <a:t>If the username is correct continue to check password</a:t>
            </a:r>
            <a:endParaRPr>
              <a:solidFill>
                <a:schemeClr val="dk1"/>
              </a:solidFill>
            </a:endParaRPr>
          </a:p>
          <a:p>
            <a:pPr indent="0" lvl="0" marL="0" rtl="0" algn="ctr">
              <a:spcBef>
                <a:spcPts val="0"/>
              </a:spcBef>
              <a:spcAft>
                <a:spcPts val="0"/>
              </a:spcAft>
              <a:buNone/>
            </a:pPr>
            <a:r>
              <a:t/>
            </a:r>
            <a:endParaRPr/>
          </a:p>
        </p:txBody>
      </p:sp>
      <p:sp>
        <p:nvSpPr>
          <p:cNvPr id="112" name="Google Shape;112;g331be094481_0_64"/>
          <p:cNvSpPr/>
          <p:nvPr/>
        </p:nvSpPr>
        <p:spPr>
          <a:xfrm>
            <a:off x="522325" y="4181500"/>
            <a:ext cx="3529500" cy="789300"/>
          </a:xfrm>
          <a:prstGeom prst="rightArrowCallout">
            <a:avLst>
              <a:gd fmla="val 25000" name="adj1"/>
              <a:gd fmla="val 25000" name="adj2"/>
              <a:gd fmla="val 25000" name="adj3"/>
              <a:gd fmla="val 78446" name="adj4"/>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600"/>
              </a:spcBef>
              <a:spcAft>
                <a:spcPts val="0"/>
              </a:spcAft>
              <a:buNone/>
            </a:pPr>
            <a:r>
              <a:rPr lang="en">
                <a:solidFill>
                  <a:schemeClr val="dk1"/>
                </a:solidFill>
              </a:rPr>
              <a:t>else display incorrect username</a:t>
            </a:r>
            <a:endParaRPr>
              <a:solidFill>
                <a:schemeClr val="dk1"/>
              </a:solidFill>
            </a:endParaRPr>
          </a:p>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31be094481_0_76"/>
          <p:cNvSpPr txBox="1"/>
          <p:nvPr>
            <p:ph type="title"/>
          </p:nvPr>
        </p:nvSpPr>
        <p:spPr>
          <a:xfrm>
            <a:off x="460025" y="84148"/>
            <a:ext cx="7886700" cy="540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If username correct check if password correct</a:t>
            </a:r>
            <a:endParaRPr/>
          </a:p>
        </p:txBody>
      </p:sp>
      <p:pic>
        <p:nvPicPr>
          <p:cNvPr id="118" name="Google Shape;118;g331be094481_0_76"/>
          <p:cNvPicPr preferRelativeResize="0"/>
          <p:nvPr/>
        </p:nvPicPr>
        <p:blipFill rotWithShape="1">
          <a:blip r:embed="rId3">
            <a:alphaModFix/>
          </a:blip>
          <a:srcRect b="7674" l="14377" r="3514" t="38880"/>
          <a:stretch/>
        </p:blipFill>
        <p:spPr>
          <a:xfrm>
            <a:off x="4501325" y="2951825"/>
            <a:ext cx="4262924" cy="2081725"/>
          </a:xfrm>
          <a:prstGeom prst="rect">
            <a:avLst/>
          </a:prstGeom>
          <a:noFill/>
          <a:ln>
            <a:noFill/>
          </a:ln>
        </p:spPr>
      </p:pic>
      <p:sp>
        <p:nvSpPr>
          <p:cNvPr id="119" name="Google Shape;119;g331be094481_0_76"/>
          <p:cNvSpPr/>
          <p:nvPr/>
        </p:nvSpPr>
        <p:spPr>
          <a:xfrm>
            <a:off x="460025" y="2410550"/>
            <a:ext cx="4041300" cy="1130400"/>
          </a:xfrm>
          <a:prstGeom prst="rightArrowCallout">
            <a:avLst>
              <a:gd fmla="val 25000" name="adj1"/>
              <a:gd fmla="val 25000" name="adj2"/>
              <a:gd fmla="val 25000" name="adj3"/>
              <a:gd fmla="val 79938"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600"/>
              </a:spcBef>
              <a:spcAft>
                <a:spcPts val="0"/>
              </a:spcAft>
              <a:buNone/>
            </a:pPr>
            <a:r>
              <a:rPr lang="en">
                <a:solidFill>
                  <a:schemeClr val="dk1"/>
                </a:solidFill>
              </a:rPr>
              <a:t>Nested if</a:t>
            </a:r>
            <a:endParaRPr>
              <a:solidFill>
                <a:schemeClr val="dk1"/>
              </a:solidFill>
            </a:endParaRPr>
          </a:p>
          <a:p>
            <a:pPr indent="0" lvl="0" marL="0" rtl="0" algn="l">
              <a:lnSpc>
                <a:spcPct val="90000"/>
              </a:lnSpc>
              <a:spcBef>
                <a:spcPts val="600"/>
              </a:spcBef>
              <a:spcAft>
                <a:spcPts val="0"/>
              </a:spcAft>
              <a:buNone/>
            </a:pPr>
            <a:r>
              <a:rPr lang="en">
                <a:solidFill>
                  <a:schemeClr val="dk1"/>
                </a:solidFill>
              </a:rPr>
              <a:t>If username correct</a:t>
            </a:r>
            <a:endParaRPr>
              <a:solidFill>
                <a:schemeClr val="dk1"/>
              </a:solidFill>
            </a:endParaRPr>
          </a:p>
          <a:p>
            <a:pPr indent="457200" lvl="0" marL="0" rtl="0" algn="l">
              <a:lnSpc>
                <a:spcPct val="90000"/>
              </a:lnSpc>
              <a:spcBef>
                <a:spcPts val="600"/>
              </a:spcBef>
              <a:spcAft>
                <a:spcPts val="0"/>
              </a:spcAft>
              <a:buNone/>
            </a:pPr>
            <a:r>
              <a:rPr lang="en">
                <a:solidFill>
                  <a:schemeClr val="dk1"/>
                </a:solidFill>
              </a:rPr>
              <a:t>If the password is correct </a:t>
            </a:r>
            <a:endParaRPr>
              <a:solidFill>
                <a:schemeClr val="dk1"/>
              </a:solidFill>
            </a:endParaRPr>
          </a:p>
          <a:p>
            <a:pPr indent="457200" lvl="0" marL="0" rtl="0" algn="l">
              <a:lnSpc>
                <a:spcPct val="90000"/>
              </a:lnSpc>
              <a:spcBef>
                <a:spcPts val="600"/>
              </a:spcBef>
              <a:spcAft>
                <a:spcPts val="0"/>
              </a:spcAft>
              <a:buNone/>
            </a:pPr>
            <a:r>
              <a:rPr lang="en">
                <a:solidFill>
                  <a:schemeClr val="dk1"/>
                </a:solidFill>
              </a:rPr>
              <a:t>	Display Login correct</a:t>
            </a:r>
            <a:endParaRPr>
              <a:solidFill>
                <a:schemeClr val="dk1"/>
              </a:solidFill>
            </a:endParaRPr>
          </a:p>
          <a:p>
            <a:pPr indent="0" lvl="0" marL="0" rtl="0" algn="ctr">
              <a:spcBef>
                <a:spcPts val="0"/>
              </a:spcBef>
              <a:spcAft>
                <a:spcPts val="0"/>
              </a:spcAft>
              <a:buNone/>
            </a:pPr>
            <a:r>
              <a:t/>
            </a:r>
            <a:endParaRPr/>
          </a:p>
        </p:txBody>
      </p:sp>
      <p:sp>
        <p:nvSpPr>
          <p:cNvPr id="120" name="Google Shape;120;g331be094481_0_76"/>
          <p:cNvSpPr/>
          <p:nvPr/>
        </p:nvSpPr>
        <p:spPr>
          <a:xfrm>
            <a:off x="941550" y="3654975"/>
            <a:ext cx="3913200" cy="540900"/>
          </a:xfrm>
          <a:prstGeom prst="rightArrowCallout">
            <a:avLst>
              <a:gd fmla="val 25000" name="adj1"/>
              <a:gd fmla="val 25000" name="adj2"/>
              <a:gd fmla="val 25000" name="adj3"/>
              <a:gd fmla="val 78446" name="adj4"/>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600"/>
              </a:spcBef>
              <a:spcAft>
                <a:spcPts val="0"/>
              </a:spcAft>
              <a:buNone/>
            </a:pPr>
            <a:r>
              <a:rPr lang="en">
                <a:solidFill>
                  <a:schemeClr val="dk1"/>
                </a:solidFill>
              </a:rPr>
              <a:t>else display incorrect password</a:t>
            </a:r>
            <a:endParaRPr>
              <a:solidFill>
                <a:schemeClr val="dk1"/>
              </a:solidFill>
            </a:endParaRPr>
          </a:p>
          <a:p>
            <a:pPr indent="0" lvl="0" marL="0" rtl="0" algn="ctr">
              <a:spcBef>
                <a:spcPts val="0"/>
              </a:spcBef>
              <a:spcAft>
                <a:spcPts val="0"/>
              </a:spcAft>
              <a:buNone/>
            </a:pPr>
            <a:r>
              <a:t/>
            </a:r>
            <a:endParaRPr/>
          </a:p>
        </p:txBody>
      </p:sp>
      <p:graphicFrame>
        <p:nvGraphicFramePr>
          <p:cNvPr id="121" name="Google Shape;121;g331be094481_0_76"/>
          <p:cNvGraphicFramePr/>
          <p:nvPr/>
        </p:nvGraphicFramePr>
        <p:xfrm>
          <a:off x="346025" y="739075"/>
          <a:ext cx="3000000" cy="3000000"/>
        </p:xfrm>
        <a:graphic>
          <a:graphicData uri="http://schemas.openxmlformats.org/drawingml/2006/table">
            <a:tbl>
              <a:tblPr>
                <a:noFill/>
                <a:tableStyleId>{CE807374-7EDB-42BF-BE2B-AB724358FA6C}</a:tableStyleId>
              </a:tblPr>
              <a:tblGrid>
                <a:gridCol w="2578050"/>
                <a:gridCol w="2252200"/>
                <a:gridCol w="3460275"/>
              </a:tblGrid>
              <a:tr h="381000">
                <a:tc>
                  <a:txBody>
                    <a:bodyPr/>
                    <a:lstStyle/>
                    <a:p>
                      <a:pPr indent="0" lvl="0" marL="0" rtl="0" algn="l">
                        <a:spcBef>
                          <a:spcPts val="0"/>
                        </a:spcBef>
                        <a:spcAft>
                          <a:spcPts val="0"/>
                        </a:spcAft>
                        <a:buNone/>
                      </a:pPr>
                      <a:r>
                        <a:rPr b="1" lang="en" sz="1200"/>
                        <a:t>Precondition</a:t>
                      </a:r>
                      <a:endParaRPr b="1" sz="1200"/>
                    </a:p>
                  </a:txBody>
                  <a:tcPr marT="91425" marB="91425" marR="91425" marL="91425">
                    <a:solidFill>
                      <a:schemeClr val="lt1"/>
                    </a:solidFill>
                  </a:tcPr>
                </a:tc>
                <a:tc>
                  <a:txBody>
                    <a:bodyPr/>
                    <a:lstStyle/>
                    <a:p>
                      <a:pPr indent="0" lvl="0" marL="0" rtl="0" algn="l">
                        <a:spcBef>
                          <a:spcPts val="0"/>
                        </a:spcBef>
                        <a:spcAft>
                          <a:spcPts val="0"/>
                        </a:spcAft>
                        <a:buNone/>
                      </a:pPr>
                      <a:r>
                        <a:rPr b="1" lang="en" sz="1200"/>
                        <a:t>Post Condition</a:t>
                      </a:r>
                      <a:endParaRPr b="1" sz="1200"/>
                    </a:p>
                  </a:txBody>
                  <a:tcPr marT="91425" marB="91425" marR="91425" marL="91425">
                    <a:solidFill>
                      <a:schemeClr val="lt1"/>
                    </a:solidFill>
                  </a:tcPr>
                </a:tc>
                <a:tc>
                  <a:txBody>
                    <a:bodyPr/>
                    <a:lstStyle/>
                    <a:p>
                      <a:pPr indent="0" lvl="0" marL="0" rtl="0" algn="l">
                        <a:spcBef>
                          <a:spcPts val="0"/>
                        </a:spcBef>
                        <a:spcAft>
                          <a:spcPts val="0"/>
                        </a:spcAft>
                        <a:buNone/>
                      </a:pPr>
                      <a:r>
                        <a:rPr b="1" lang="en" sz="1200"/>
                        <a:t>Notes</a:t>
                      </a:r>
                      <a:endParaRPr b="1" sz="1200"/>
                    </a:p>
                  </a:txBody>
                  <a:tcPr marT="91425" marB="91425" marR="91425" marL="91425">
                    <a:solidFill>
                      <a:schemeClr val="lt1"/>
                    </a:solidFill>
                  </a:tcPr>
                </a:tc>
              </a:tr>
              <a:tr h="381000">
                <a:tc>
                  <a:txBody>
                    <a:bodyPr/>
                    <a:lstStyle/>
                    <a:p>
                      <a:pPr indent="0" lvl="0" marL="0" rtl="0" algn="l">
                        <a:lnSpc>
                          <a:spcPct val="90000"/>
                        </a:lnSpc>
                        <a:spcBef>
                          <a:spcPts val="600"/>
                        </a:spcBef>
                        <a:spcAft>
                          <a:spcPts val="0"/>
                        </a:spcAft>
                        <a:buNone/>
                      </a:pPr>
                      <a:r>
                        <a:rPr lang="en" sz="1200">
                          <a:solidFill>
                            <a:schemeClr val="dk1"/>
                          </a:solidFill>
                        </a:rPr>
                        <a:t>Username: test</a:t>
                      </a:r>
                      <a:endParaRPr sz="1200">
                        <a:solidFill>
                          <a:schemeClr val="dk1"/>
                        </a:solidFill>
                      </a:endParaRPr>
                    </a:p>
                    <a:p>
                      <a:pPr indent="0" lvl="0" marL="0" rtl="0" algn="l">
                        <a:lnSpc>
                          <a:spcPct val="90000"/>
                        </a:lnSpc>
                        <a:spcBef>
                          <a:spcPts val="600"/>
                        </a:spcBef>
                        <a:spcAft>
                          <a:spcPts val="0"/>
                        </a:spcAft>
                        <a:buNone/>
                      </a:pPr>
                      <a:r>
                        <a:rPr lang="en" sz="1200">
                          <a:solidFill>
                            <a:schemeClr val="dk1"/>
                          </a:solidFill>
                        </a:rPr>
                        <a:t>Password: P@$$</a:t>
                      </a:r>
                      <a:endParaRPr sz="1200"/>
                    </a:p>
                  </a:txBody>
                  <a:tcPr marT="91425" marB="91425" marR="91425" marL="91425">
                    <a:solidFill>
                      <a:schemeClr val="lt1"/>
                    </a:solidFill>
                  </a:tcPr>
                </a:tc>
                <a:tc>
                  <a:txBody>
                    <a:bodyPr/>
                    <a:lstStyle/>
                    <a:p>
                      <a:pPr indent="0" lvl="0" marL="0" rtl="0" algn="l">
                        <a:lnSpc>
                          <a:spcPct val="115000"/>
                        </a:lnSpc>
                        <a:spcBef>
                          <a:spcPts val="1200"/>
                        </a:spcBef>
                        <a:spcAft>
                          <a:spcPts val="1200"/>
                        </a:spcAft>
                        <a:buNone/>
                      </a:pPr>
                      <a:r>
                        <a:rPr lang="en" sz="1200">
                          <a:solidFill>
                            <a:schemeClr val="dk1"/>
                          </a:solidFill>
                        </a:rPr>
                        <a:t>Incorrect password. Try again.</a:t>
                      </a:r>
                      <a:endParaRPr sz="1200"/>
                    </a:p>
                  </a:txBody>
                  <a:tcPr marT="91425" marB="91425" marR="91425" marL="91425">
                    <a:solidFill>
                      <a:schemeClr val="lt1"/>
                    </a:solidFill>
                  </a:tcPr>
                </a:tc>
                <a:tc>
                  <a:txBody>
                    <a:bodyPr/>
                    <a:lstStyle/>
                    <a:p>
                      <a:pPr indent="0" lvl="0" marL="0" rtl="0" algn="l">
                        <a:spcBef>
                          <a:spcPts val="0"/>
                        </a:spcBef>
                        <a:spcAft>
                          <a:spcPts val="0"/>
                        </a:spcAft>
                        <a:buNone/>
                      </a:pPr>
                      <a:r>
                        <a:rPr lang="en" sz="1200">
                          <a:solidFill>
                            <a:schemeClr val="dk1"/>
                          </a:solidFill>
                        </a:rPr>
                        <a:t>If username correct </a:t>
                      </a:r>
                      <a:endParaRPr sz="1200">
                        <a:solidFill>
                          <a:schemeClr val="dk1"/>
                        </a:solidFill>
                      </a:endParaRPr>
                    </a:p>
                    <a:p>
                      <a:pPr indent="0" lvl="0" marL="0" rtl="0" algn="l">
                        <a:spcBef>
                          <a:spcPts val="0"/>
                        </a:spcBef>
                        <a:spcAft>
                          <a:spcPts val="0"/>
                        </a:spcAft>
                        <a:buNone/>
                      </a:pPr>
                      <a:r>
                        <a:rPr lang="en" sz="1200">
                          <a:solidFill>
                            <a:schemeClr val="dk1"/>
                          </a:solidFill>
                        </a:rPr>
                        <a:t>If password incorrect repeat and ask to reenter</a:t>
                      </a:r>
                      <a:endParaRPr sz="1200"/>
                    </a:p>
                  </a:txBody>
                  <a:tcPr marT="91425" marB="91425" marR="91425" marL="91425">
                    <a:solidFill>
                      <a:schemeClr val="lt1"/>
                    </a:solidFill>
                  </a:tcPr>
                </a:tc>
              </a:tr>
              <a:tr h="381000">
                <a:tc>
                  <a:txBody>
                    <a:bodyPr/>
                    <a:lstStyle/>
                    <a:p>
                      <a:pPr indent="0" lvl="0" marL="0" rtl="0" algn="l">
                        <a:lnSpc>
                          <a:spcPct val="90000"/>
                        </a:lnSpc>
                        <a:spcBef>
                          <a:spcPts val="600"/>
                        </a:spcBef>
                        <a:spcAft>
                          <a:spcPts val="0"/>
                        </a:spcAft>
                        <a:buNone/>
                      </a:pPr>
                      <a:r>
                        <a:rPr lang="en" sz="1200">
                          <a:solidFill>
                            <a:schemeClr val="dk1"/>
                          </a:solidFill>
                        </a:rPr>
                        <a:t>Username: test</a:t>
                      </a:r>
                      <a:endParaRPr sz="1200">
                        <a:solidFill>
                          <a:schemeClr val="dk1"/>
                        </a:solidFill>
                      </a:endParaRPr>
                    </a:p>
                    <a:p>
                      <a:pPr indent="0" lvl="0" marL="0" rtl="0" algn="l">
                        <a:lnSpc>
                          <a:spcPct val="90000"/>
                        </a:lnSpc>
                        <a:spcBef>
                          <a:spcPts val="600"/>
                        </a:spcBef>
                        <a:spcAft>
                          <a:spcPts val="0"/>
                        </a:spcAft>
                        <a:buNone/>
                      </a:pPr>
                      <a:r>
                        <a:rPr lang="en" sz="1200">
                          <a:solidFill>
                            <a:schemeClr val="dk1"/>
                          </a:solidFill>
                        </a:rPr>
                        <a:t>Password: p@$$</a:t>
                      </a:r>
                      <a:endParaRPr sz="1200">
                        <a:solidFill>
                          <a:schemeClr val="dk1"/>
                        </a:solidFill>
                      </a:endParaRPr>
                    </a:p>
                  </a:txBody>
                  <a:tcPr marT="91425" marB="91425" marR="91425" marL="91425">
                    <a:solidFill>
                      <a:schemeClr val="lt1"/>
                    </a:solidFill>
                  </a:tcPr>
                </a:tc>
                <a:tc>
                  <a:txBody>
                    <a:bodyPr/>
                    <a:lstStyle/>
                    <a:p>
                      <a:pPr indent="0" lvl="0" marL="0" rtl="0" algn="l">
                        <a:lnSpc>
                          <a:spcPct val="90000"/>
                        </a:lnSpc>
                        <a:spcBef>
                          <a:spcPts val="600"/>
                        </a:spcBef>
                        <a:spcAft>
                          <a:spcPts val="0"/>
                        </a:spcAft>
                        <a:buNone/>
                      </a:pPr>
                      <a:r>
                        <a:rPr lang="en" sz="1200">
                          <a:solidFill>
                            <a:schemeClr val="dk1"/>
                          </a:solidFill>
                        </a:rPr>
                        <a:t>Login successful! Welcome.</a:t>
                      </a:r>
                      <a:endParaRPr sz="1200">
                        <a:solidFill>
                          <a:schemeClr val="dk1"/>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sz="1200"/>
                        <a:t>Correct do not repeat - exit loop</a:t>
                      </a:r>
                      <a:endParaRPr sz="1200"/>
                    </a:p>
                  </a:txBody>
                  <a:tcPr marT="91425" marB="91425" marR="91425" marL="91425">
                    <a:solidFill>
                      <a:schemeClr val="lt1"/>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g331be094481_0_100"/>
          <p:cNvPicPr preferRelativeResize="0"/>
          <p:nvPr/>
        </p:nvPicPr>
        <p:blipFill rotWithShape="1">
          <a:blip r:embed="rId3">
            <a:alphaModFix/>
          </a:blip>
          <a:srcRect b="3014" l="4515" r="5362" t="9862"/>
          <a:stretch/>
        </p:blipFill>
        <p:spPr>
          <a:xfrm>
            <a:off x="2430525" y="1887975"/>
            <a:ext cx="4400450" cy="3191063"/>
          </a:xfrm>
          <a:prstGeom prst="rect">
            <a:avLst/>
          </a:prstGeom>
          <a:noFill/>
          <a:ln>
            <a:noFill/>
          </a:ln>
        </p:spPr>
      </p:pic>
      <p:sp>
        <p:nvSpPr>
          <p:cNvPr id="127" name="Google Shape;127;g331be094481_0_100"/>
          <p:cNvSpPr txBox="1"/>
          <p:nvPr>
            <p:ph type="title"/>
          </p:nvPr>
        </p:nvSpPr>
        <p:spPr>
          <a:xfrm>
            <a:off x="460025" y="84148"/>
            <a:ext cx="7886700" cy="5409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a:t>Repeat until correct</a:t>
            </a:r>
            <a:endParaRPr/>
          </a:p>
        </p:txBody>
      </p:sp>
      <p:sp>
        <p:nvSpPr>
          <p:cNvPr id="128" name="Google Shape;128;g331be094481_0_100"/>
          <p:cNvSpPr/>
          <p:nvPr/>
        </p:nvSpPr>
        <p:spPr>
          <a:xfrm>
            <a:off x="81800" y="2030850"/>
            <a:ext cx="2419800" cy="540900"/>
          </a:xfrm>
          <a:prstGeom prst="rightArrowCallout">
            <a:avLst>
              <a:gd fmla="val 25000" name="adj1"/>
              <a:gd fmla="val 25000" name="adj2"/>
              <a:gd fmla="val 25000" name="adj3"/>
              <a:gd fmla="val 89003" name="adj4"/>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600"/>
              </a:spcBef>
              <a:spcAft>
                <a:spcPts val="0"/>
              </a:spcAft>
              <a:buNone/>
            </a:pPr>
            <a:r>
              <a:rPr lang="en">
                <a:solidFill>
                  <a:schemeClr val="dk1"/>
                </a:solidFill>
              </a:rPr>
              <a:t>Do repeat to get username and password</a:t>
            </a:r>
            <a:endParaRPr/>
          </a:p>
        </p:txBody>
      </p:sp>
      <p:sp>
        <p:nvSpPr>
          <p:cNvPr id="129" name="Google Shape;129;g331be094481_0_100"/>
          <p:cNvSpPr/>
          <p:nvPr/>
        </p:nvSpPr>
        <p:spPr>
          <a:xfrm>
            <a:off x="168050" y="4209775"/>
            <a:ext cx="2247300" cy="685500"/>
          </a:xfrm>
          <a:prstGeom prst="rightArrowCallout">
            <a:avLst>
              <a:gd fmla="val 25000" name="adj1"/>
              <a:gd fmla="val 25000" name="adj2"/>
              <a:gd fmla="val 25000" name="adj3"/>
              <a:gd fmla="val 78446" name="adj4"/>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600"/>
              </a:spcBef>
              <a:spcAft>
                <a:spcPts val="0"/>
              </a:spcAft>
              <a:buNone/>
            </a:pPr>
            <a:r>
              <a:rPr lang="en">
                <a:solidFill>
                  <a:schemeClr val="dk1"/>
                </a:solidFill>
              </a:rPr>
              <a:t>While not logged in keep repeating - check boolean flag</a:t>
            </a:r>
            <a:endParaRPr/>
          </a:p>
        </p:txBody>
      </p:sp>
      <p:graphicFrame>
        <p:nvGraphicFramePr>
          <p:cNvPr id="130" name="Google Shape;130;g331be094481_0_100"/>
          <p:cNvGraphicFramePr/>
          <p:nvPr/>
        </p:nvGraphicFramePr>
        <p:xfrm>
          <a:off x="217713" y="625050"/>
          <a:ext cx="3000000" cy="3000000"/>
        </p:xfrm>
        <a:graphic>
          <a:graphicData uri="http://schemas.openxmlformats.org/drawingml/2006/table">
            <a:tbl>
              <a:tblPr>
                <a:noFill/>
                <a:tableStyleId>{CE807374-7EDB-42BF-BE2B-AB724358FA6C}</a:tableStyleId>
              </a:tblPr>
              <a:tblGrid>
                <a:gridCol w="3643125"/>
                <a:gridCol w="2369150"/>
                <a:gridCol w="2848325"/>
              </a:tblGrid>
              <a:tr h="381000">
                <a:tc>
                  <a:txBody>
                    <a:bodyPr/>
                    <a:lstStyle/>
                    <a:p>
                      <a:pPr indent="0" lvl="0" marL="0" rtl="0" algn="l">
                        <a:spcBef>
                          <a:spcPts val="0"/>
                        </a:spcBef>
                        <a:spcAft>
                          <a:spcPts val="0"/>
                        </a:spcAft>
                        <a:buNone/>
                      </a:pPr>
                      <a:r>
                        <a:rPr b="1" lang="en" sz="1200"/>
                        <a:t>Precondition</a:t>
                      </a:r>
                      <a:endParaRPr b="1" sz="1200"/>
                    </a:p>
                  </a:txBody>
                  <a:tcPr marT="91425" marB="91425" marR="91425" marL="91425">
                    <a:solidFill>
                      <a:schemeClr val="lt1"/>
                    </a:solidFill>
                  </a:tcPr>
                </a:tc>
                <a:tc>
                  <a:txBody>
                    <a:bodyPr/>
                    <a:lstStyle/>
                    <a:p>
                      <a:pPr indent="0" lvl="0" marL="0" rtl="0" algn="l">
                        <a:spcBef>
                          <a:spcPts val="0"/>
                        </a:spcBef>
                        <a:spcAft>
                          <a:spcPts val="0"/>
                        </a:spcAft>
                        <a:buNone/>
                      </a:pPr>
                      <a:r>
                        <a:rPr b="1" lang="en" sz="1200"/>
                        <a:t>Post Condition</a:t>
                      </a:r>
                      <a:endParaRPr b="1" sz="1200"/>
                    </a:p>
                  </a:txBody>
                  <a:tcPr marT="91425" marB="91425" marR="91425" marL="91425">
                    <a:solidFill>
                      <a:schemeClr val="lt1"/>
                    </a:solidFill>
                  </a:tcPr>
                </a:tc>
                <a:tc>
                  <a:txBody>
                    <a:bodyPr/>
                    <a:lstStyle/>
                    <a:p>
                      <a:pPr indent="0" lvl="0" marL="0" rtl="0" algn="l">
                        <a:spcBef>
                          <a:spcPts val="0"/>
                        </a:spcBef>
                        <a:spcAft>
                          <a:spcPts val="0"/>
                        </a:spcAft>
                        <a:buNone/>
                      </a:pPr>
                      <a:r>
                        <a:rPr b="1" lang="en" sz="1200"/>
                        <a:t>Notes</a:t>
                      </a:r>
                      <a:endParaRPr b="1" sz="1200"/>
                    </a:p>
                  </a:txBody>
                  <a:tcPr marT="91425" marB="91425" marR="91425" marL="91425">
                    <a:solidFill>
                      <a:schemeClr val="lt1"/>
                    </a:solidFill>
                  </a:tcPr>
                </a:tc>
              </a:tr>
              <a:tr h="381000">
                <a:tc>
                  <a:txBody>
                    <a:bodyPr/>
                    <a:lstStyle/>
                    <a:p>
                      <a:pPr indent="0" lvl="0" marL="0" rtl="0" algn="l">
                        <a:lnSpc>
                          <a:spcPct val="90000"/>
                        </a:lnSpc>
                        <a:spcBef>
                          <a:spcPts val="600"/>
                        </a:spcBef>
                        <a:spcAft>
                          <a:spcPts val="0"/>
                        </a:spcAft>
                        <a:buNone/>
                      </a:pPr>
                      <a:r>
                        <a:rPr lang="en" sz="1200">
                          <a:solidFill>
                            <a:schemeClr val="dk1"/>
                          </a:solidFill>
                        </a:rPr>
                        <a:t>Enter incorrect first Username: tes Password: pass</a:t>
                      </a:r>
                      <a:endParaRPr sz="1200">
                        <a:solidFill>
                          <a:schemeClr val="dk1"/>
                        </a:solidFill>
                      </a:endParaRPr>
                    </a:p>
                    <a:p>
                      <a:pPr indent="0" lvl="0" marL="0" rtl="0" algn="l">
                        <a:lnSpc>
                          <a:spcPct val="90000"/>
                        </a:lnSpc>
                        <a:spcBef>
                          <a:spcPts val="600"/>
                        </a:spcBef>
                        <a:spcAft>
                          <a:spcPts val="0"/>
                        </a:spcAft>
                        <a:buNone/>
                      </a:pPr>
                      <a:r>
                        <a:rPr lang="en" sz="1200">
                          <a:solidFill>
                            <a:schemeClr val="dk1"/>
                          </a:solidFill>
                        </a:rPr>
                        <a:t>Then correct Username: test  Password: p@$$</a:t>
                      </a:r>
                      <a:endParaRPr sz="1200">
                        <a:solidFill>
                          <a:schemeClr val="dk1"/>
                        </a:solidFill>
                      </a:endParaRPr>
                    </a:p>
                  </a:txBody>
                  <a:tcPr marT="91425" marB="91425" marR="91425" marL="91425">
                    <a:solidFill>
                      <a:schemeClr val="lt1"/>
                    </a:solidFill>
                  </a:tcPr>
                </a:tc>
                <a:tc>
                  <a:txBody>
                    <a:bodyPr/>
                    <a:lstStyle/>
                    <a:p>
                      <a:pPr indent="0" lvl="0" marL="0" rtl="0" algn="l">
                        <a:lnSpc>
                          <a:spcPct val="115000"/>
                        </a:lnSpc>
                        <a:spcBef>
                          <a:spcPts val="1200"/>
                        </a:spcBef>
                        <a:spcAft>
                          <a:spcPts val="0"/>
                        </a:spcAft>
                        <a:buNone/>
                      </a:pPr>
                      <a:r>
                        <a:rPr lang="en" sz="1200">
                          <a:solidFill>
                            <a:schemeClr val="dk1"/>
                          </a:solidFill>
                        </a:rPr>
                        <a:t>Incorrect password. Try again.</a:t>
                      </a:r>
                      <a:endParaRPr sz="1200">
                        <a:solidFill>
                          <a:schemeClr val="dk1"/>
                        </a:solidFill>
                      </a:endParaRPr>
                    </a:p>
                    <a:p>
                      <a:pPr indent="0" lvl="0" marL="0" rtl="0" algn="l">
                        <a:lnSpc>
                          <a:spcPct val="90000"/>
                        </a:lnSpc>
                        <a:spcBef>
                          <a:spcPts val="1200"/>
                        </a:spcBef>
                        <a:spcAft>
                          <a:spcPts val="0"/>
                        </a:spcAft>
                        <a:buNone/>
                      </a:pPr>
                      <a:r>
                        <a:rPr lang="en" sz="1200">
                          <a:solidFill>
                            <a:schemeClr val="dk1"/>
                          </a:solidFill>
                        </a:rPr>
                        <a:t>Login successful! Welcome.</a:t>
                      </a:r>
                      <a:endParaRPr sz="1200">
                        <a:solidFill>
                          <a:schemeClr val="dk1"/>
                        </a:solidFill>
                      </a:endParaRPr>
                    </a:p>
                  </a:txBody>
                  <a:tcPr marT="91425" marB="91425" marR="91425" marL="91425">
                    <a:solidFill>
                      <a:schemeClr val="lt1"/>
                    </a:solidFill>
                  </a:tcPr>
                </a:tc>
                <a:tc>
                  <a:txBody>
                    <a:bodyPr/>
                    <a:lstStyle/>
                    <a:p>
                      <a:pPr indent="0" lvl="0" marL="0" rtl="0" algn="l">
                        <a:spcBef>
                          <a:spcPts val="0"/>
                        </a:spcBef>
                        <a:spcAft>
                          <a:spcPts val="0"/>
                        </a:spcAft>
                        <a:buNone/>
                      </a:pPr>
                      <a:r>
                        <a:rPr lang="en" sz="1200">
                          <a:solidFill>
                            <a:schemeClr val="dk1"/>
                          </a:solidFill>
                        </a:rPr>
                        <a:t>If username correct </a:t>
                      </a:r>
                      <a:endParaRPr sz="1200">
                        <a:solidFill>
                          <a:schemeClr val="dk1"/>
                        </a:solidFill>
                      </a:endParaRPr>
                    </a:p>
                    <a:p>
                      <a:pPr indent="0" lvl="0" marL="0" rtl="0" algn="l">
                        <a:spcBef>
                          <a:spcPts val="0"/>
                        </a:spcBef>
                        <a:spcAft>
                          <a:spcPts val="0"/>
                        </a:spcAft>
                        <a:buNone/>
                      </a:pPr>
                      <a:r>
                        <a:rPr lang="en" sz="1200">
                          <a:solidFill>
                            <a:schemeClr val="dk1"/>
                          </a:solidFill>
                        </a:rPr>
                        <a:t>If password incorrect repeat and ask to reenter</a:t>
                      </a:r>
                      <a:endParaRPr sz="1200">
                        <a:solidFill>
                          <a:schemeClr val="dk1"/>
                        </a:solidFill>
                      </a:endParaRPr>
                    </a:p>
                    <a:p>
                      <a:pPr indent="0" lvl="0" marL="0" rtl="0" algn="l">
                        <a:spcBef>
                          <a:spcPts val="0"/>
                        </a:spcBef>
                        <a:spcAft>
                          <a:spcPts val="0"/>
                        </a:spcAft>
                        <a:buNone/>
                      </a:pPr>
                      <a:r>
                        <a:rPr lang="en" sz="1200">
                          <a:solidFill>
                            <a:schemeClr val="dk1"/>
                          </a:solidFill>
                        </a:rPr>
                        <a:t>Correct do not repeat - exit loop</a:t>
                      </a:r>
                      <a:endParaRPr sz="1200">
                        <a:solidFill>
                          <a:schemeClr val="dk1"/>
                        </a:solidFill>
                      </a:endParaRPr>
                    </a:p>
                  </a:txBody>
                  <a:tcPr marT="91425" marB="91425" marR="91425" marL="91425">
                    <a:solidFill>
                      <a:schemeClr val="lt1"/>
                    </a:solidFill>
                  </a:tcPr>
                </a:tc>
              </a:tr>
            </a:tbl>
          </a:graphicData>
        </a:graphic>
      </p:graphicFrame>
      <p:sp>
        <p:nvSpPr>
          <p:cNvPr id="131" name="Google Shape;131;g331be094481_0_100"/>
          <p:cNvSpPr/>
          <p:nvPr/>
        </p:nvSpPr>
        <p:spPr>
          <a:xfrm>
            <a:off x="6830975" y="2120750"/>
            <a:ext cx="2247300" cy="879000"/>
          </a:xfrm>
          <a:prstGeom prst="leftArrowCallout">
            <a:avLst>
              <a:gd fmla="val 25000" name="adj1"/>
              <a:gd fmla="val 25000" name="adj2"/>
              <a:gd fmla="val 25000" name="adj3"/>
              <a:gd fmla="val 84810" name="adj4"/>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Start with login false before do while loop using boolean flag variable</a:t>
            </a:r>
            <a:endParaRPr/>
          </a:p>
        </p:txBody>
      </p:sp>
      <p:sp>
        <p:nvSpPr>
          <p:cNvPr id="132" name="Google Shape;132;g331be094481_0_100"/>
          <p:cNvSpPr/>
          <p:nvPr/>
        </p:nvSpPr>
        <p:spPr>
          <a:xfrm>
            <a:off x="5288100" y="3476650"/>
            <a:ext cx="3855900" cy="540900"/>
          </a:xfrm>
          <a:prstGeom prst="leftArrowCallout">
            <a:avLst>
              <a:gd fmla="val 25000" name="adj1"/>
              <a:gd fmla="val 25000" name="adj2"/>
              <a:gd fmla="val 25000" name="adj3"/>
              <a:gd fmla="val 8851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Set login boolean flag to true when both username and password are correct</a:t>
            </a:r>
            <a:endParaRPr/>
          </a:p>
        </p:txBody>
      </p:sp>
      <p:sp>
        <p:nvSpPr>
          <p:cNvPr id="133" name="Google Shape;133;g331be094481_0_100"/>
          <p:cNvSpPr/>
          <p:nvPr/>
        </p:nvSpPr>
        <p:spPr>
          <a:xfrm>
            <a:off x="4959100" y="4538150"/>
            <a:ext cx="3855900" cy="540900"/>
          </a:xfrm>
          <a:prstGeom prst="leftArrowCallout">
            <a:avLst>
              <a:gd fmla="val 25000" name="adj1"/>
              <a:gd fmla="val 25000" name="adj2"/>
              <a:gd fmla="val 25000" name="adj3"/>
              <a:gd fmla="val 88510" name="adj4"/>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Exit when login true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330475" y="115450"/>
            <a:ext cx="4300500" cy="8256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SzPts val="1400"/>
              <a:buNone/>
            </a:pPr>
            <a:r>
              <a:rPr lang="en"/>
              <a:t>Review Nested If</a:t>
            </a:r>
            <a:endParaRPr/>
          </a:p>
        </p:txBody>
      </p:sp>
      <p:sp>
        <p:nvSpPr>
          <p:cNvPr id="139" name="Google Shape;139;p5"/>
          <p:cNvSpPr txBox="1"/>
          <p:nvPr>
            <p:ph idx="1" type="body"/>
          </p:nvPr>
        </p:nvSpPr>
        <p:spPr>
          <a:xfrm>
            <a:off x="265250" y="815195"/>
            <a:ext cx="7886700" cy="4380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600"/>
              </a:spcBef>
              <a:spcAft>
                <a:spcPts val="1200"/>
              </a:spcAft>
              <a:buSzPts val="1400"/>
              <a:buNone/>
            </a:pPr>
            <a:r>
              <a:rPr lang="en"/>
              <a:t>Placing if-statements inside if-statements</a:t>
            </a:r>
            <a:endParaRPr/>
          </a:p>
        </p:txBody>
      </p:sp>
      <p:sp>
        <p:nvSpPr>
          <p:cNvPr id="140" name="Google Shape;140;p5"/>
          <p:cNvSpPr txBox="1"/>
          <p:nvPr/>
        </p:nvSpPr>
        <p:spPr>
          <a:xfrm>
            <a:off x="110250" y="1838050"/>
            <a:ext cx="2172600" cy="24012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If (boolean expression)</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 if(boolean expression) </a:t>
            </a:r>
            <a:endParaRPr b="0" i="0" sz="1200" u="none" cap="none" strike="noStrike">
              <a:solidFill>
                <a:srgbClr val="000000"/>
              </a:solidFill>
              <a:latin typeface="Calibri"/>
              <a:ea typeface="Calibri"/>
              <a:cs typeface="Calibri"/>
              <a:sym typeface="Calibri"/>
            </a:endParaRPr>
          </a:p>
          <a:p>
            <a:pPr indent="45720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a:t>
            </a:r>
            <a:endParaRPr b="0" i="0" sz="1200" u="none" cap="none" strike="noStrike">
              <a:solidFill>
                <a:srgbClr val="000000"/>
              </a:solidFill>
              <a:latin typeface="Calibri"/>
              <a:ea typeface="Calibri"/>
              <a:cs typeface="Calibri"/>
              <a:sym typeface="Calibri"/>
            </a:endParaRPr>
          </a:p>
          <a:p>
            <a:pPr indent="0" lvl="0" marL="2286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	             	statement;</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		statement;</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		statement;</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 	}  // end of inner if</a:t>
            </a:r>
            <a:endParaRPr b="0" i="0" sz="1200" u="none" cap="none" strike="noStrike">
              <a:solidFill>
                <a:srgbClr val="000000"/>
              </a:solidFill>
              <a:latin typeface="Calibri"/>
              <a:ea typeface="Calibri"/>
              <a:cs typeface="Calibri"/>
              <a:sym typeface="Calibri"/>
            </a:endParaRPr>
          </a:p>
          <a:p>
            <a:pPr indent="0" lvl="0" marL="22860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Calibri"/>
                <a:ea typeface="Calibri"/>
                <a:cs typeface="Calibri"/>
                <a:sym typeface="Calibri"/>
              </a:rPr>
              <a:t>}   // end of outer if</a:t>
            </a:r>
            <a:endParaRPr b="0" i="0" sz="1500" u="none" cap="none" strike="noStrike">
              <a:solidFill>
                <a:srgbClr val="000000"/>
              </a:solidFill>
              <a:latin typeface="Arial"/>
              <a:ea typeface="Arial"/>
              <a:cs typeface="Arial"/>
              <a:sym typeface="Arial"/>
            </a:endParaRPr>
          </a:p>
        </p:txBody>
      </p:sp>
      <p:sp>
        <p:nvSpPr>
          <p:cNvPr id="141" name="Google Shape;141;p5"/>
          <p:cNvSpPr txBox="1"/>
          <p:nvPr/>
        </p:nvSpPr>
        <p:spPr>
          <a:xfrm>
            <a:off x="2487900" y="1253200"/>
            <a:ext cx="6448200" cy="35709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Extract the first and second character</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char degreeFirstChar = degree.charAt(0);</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char degreeSecondChar = degree.charAt(1);</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If level is valid prompt for ticket package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if (degreeFirstChar == 'B')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if ((degreeSecondChar == 'A') || (degreeSecondChar == 'S') || (degreeSecondChar == 'I')) </a:t>
            </a:r>
            <a:endParaRPr b="0" i="0" sz="11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Check which level to display information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else //invalid second char for degree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System.out.println("Invalid degree");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else //invalid first char for degree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	System.out.println("Invalid degree");</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rgbClr val="000000"/>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42" name="Google Shape;142;p5"/>
          <p:cNvSpPr/>
          <p:nvPr/>
        </p:nvSpPr>
        <p:spPr>
          <a:xfrm>
            <a:off x="2534475" y="2180400"/>
            <a:ext cx="6224400" cy="2590500"/>
          </a:xfrm>
          <a:prstGeom prst="rect">
            <a:avLst/>
          </a:prstGeom>
          <a:noFill/>
          <a:ln cap="flat" cmpd="sng" w="1905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a:off x="2925825" y="2431975"/>
            <a:ext cx="5749200" cy="1500000"/>
          </a:xfrm>
          <a:prstGeom prst="rect">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