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Lat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hnXp/z1AXc7nSrBm4711oTIHo8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5AEDE7-E439-4DB1-B208-01EDEDE78D30}">
  <a:tblStyle styleId="{115AEDE7-E439-4DB1-B208-01EDEDE78D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B6B3486-10F9-4106-8E56-C09CD0C69D8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AB2328-2047-46E0-AA7B-390F72CD605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1a695be0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31a695be0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1a695be0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31a695be0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1a695be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31a695be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1a7d629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31a7d629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1a695be0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331a695be0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1a695be0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1a695be0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1a695be0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1a695be0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1a695be0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1a695be0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1a695be0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1a695be0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1a7d629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1a7d629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1a7d629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1a7d629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253775" y="609300"/>
            <a:ext cx="85206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460025" y="715726"/>
            <a:ext cx="83841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253775" y="609300"/>
            <a:ext cx="85206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iveexample.pearsoncmg.com/liang/intro12e/html/RepeatAdditionQuiz.html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iveexample.pearsoncmg.com/liang/intro12e/html/SentinelValue.html" TargetMode="External"/><Relationship Id="rId4" Type="http://schemas.openxmlformats.org/officeDocument/2006/relationships/hyperlink" Target="https://www.tutorialsfield.com/sentinel-value-java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hyperlink" Target="https://liveexample.pearsoncmg.com/liang/intro12e/html/TestDoWhi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ea8uuthkoifY-KFgQoTqJc5w5EXx0qiUPDU-KCq-dIQ/edit?tab=t.0#heading=h.pdbb59589cj4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docs.google.com/forms/d/1vIqwSmpMEWqaUWurtsPisU8Wd8sC-6vSU5u8jSIZVU8/pre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iveexample.pearsoncmg.com/liang/intro12e/html/TestSum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javatpoint.com/java-for-loop" TargetMode="External"/><Relationship Id="rId4" Type="http://schemas.openxmlformats.org/officeDocument/2006/relationships/hyperlink" Target="https://www.javatpoint.com/java-while-loop" TargetMode="External"/><Relationship Id="rId9" Type="http://schemas.openxmlformats.org/officeDocument/2006/relationships/hyperlink" Target="https://liveexample.pearsoncmg.com/liang/intro12e/html/TestSum.html" TargetMode="External"/><Relationship Id="rId5" Type="http://schemas.openxmlformats.org/officeDocument/2006/relationships/hyperlink" Target="https://www.javatpoint.com/java-do-while-loop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liveexample.pearsoncmg.com/liang/intro12e/html/SentinelValue.html" TargetMode="External"/><Relationship Id="rId8" Type="http://schemas.openxmlformats.org/officeDocument/2006/relationships/hyperlink" Target="https://liveexample.pearsoncmg.com/liang/intro12e/html/TestDoWhile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pointtech.com/increment-and-decrement-operators-questions-in-jav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601750" y="442975"/>
            <a:ext cx="72141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628475" y="1524138"/>
            <a:ext cx="4140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Chapter 05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4409" r="13474" t="0"/>
          <a:stretch/>
        </p:blipFill>
        <p:spPr>
          <a:xfrm>
            <a:off x="5694425" y="91125"/>
            <a:ext cx="3412225" cy="496658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628475" y="2878175"/>
            <a:ext cx="3534900" cy="135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(true)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printf("Wash your hands.\n");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71750"/>
            <a:ext cx="430374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377" t="9641"/>
          <a:stretch/>
        </p:blipFill>
        <p:spPr>
          <a:xfrm>
            <a:off x="488075" y="1019775"/>
            <a:ext cx="7371900" cy="36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315256" y="122453"/>
            <a:ext cx="53094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Flow of Control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488078" y="597950"/>
            <a:ext cx="5722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order in which statements are executed in a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254025" y="11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Discussion and Example Quiz Questions 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254025" y="691750"/>
            <a:ext cx="8520600" cy="43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946"/>
              <a:buNone/>
            </a:pPr>
            <a:r>
              <a:rPr lang="en"/>
              <a:t>Slide 11 Pretest: What is the code doing? Write the output on your paper.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0" y="1124650"/>
            <a:ext cx="6310701" cy="16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50" y="2920700"/>
            <a:ext cx="6704249" cy="21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5944175" y="1360975"/>
            <a:ext cx="2830500" cy="915300"/>
          </a:xfrm>
          <a:prstGeom prst="wedgeEllipseCallout">
            <a:avLst>
              <a:gd fmla="val -165757" name="adj1"/>
              <a:gd fmla="val -1718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Where studentcount is 0 and numStudents is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5944175" y="2920700"/>
            <a:ext cx="3313200" cy="1041300"/>
          </a:xfrm>
          <a:prstGeom prst="wedgeEllipseCallout">
            <a:avLst>
              <a:gd fmla="val -107356" name="adj1"/>
              <a:gd fmla="val 2170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/>
              <a:t>happens if the user enters the following each time the question is asked? Deb.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Iterative Control Structures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253775" y="609300"/>
            <a:ext cx="85206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What if we looped until the user enters valid input?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Iterative Control Structures are used to repeat code. There three iterative structures: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Do-while loop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Iterative Structure: While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189450" y="631950"/>
            <a:ext cx="87069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Iterative/Repeat control flow is used to loop until test is true.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1714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Run the Animation to understand a while loop</a:t>
            </a:r>
            <a:r>
              <a:rPr lang="en"/>
              <a:t> then go to compile the code to explore</a:t>
            </a:r>
            <a:endParaRPr sz="1600"/>
          </a:p>
        </p:txBody>
      </p:sp>
      <p:pic>
        <p:nvPicPr>
          <p:cNvPr descr="Chart, diagram, box and whisker chart&#10;&#10;Description automatically generated"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71" y="155650"/>
            <a:ext cx="1637550" cy="17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4131875" y="1223400"/>
            <a:ext cx="2677800" cy="269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(boolean expression) 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{        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        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       statement(s); 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statement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135375" y="1454076"/>
            <a:ext cx="1863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body start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2135375" y="2935250"/>
            <a:ext cx="18633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body 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311700" y="1949750"/>
            <a:ext cx="4025400" cy="6708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691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 loop body statements that will run when boolean condition is true.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 statement to change loop control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189450" y="1157475"/>
            <a:ext cx="3929700" cy="261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9112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boolean expression is true execute body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 flipH="1" rot="5398700">
            <a:off x="6426075" y="1694906"/>
            <a:ext cx="1587000" cy="893400"/>
          </a:xfrm>
          <a:prstGeom prst="curvedDownArrow">
            <a:avLst>
              <a:gd fmla="val 12908" name="adj1"/>
              <a:gd fmla="val 30887" name="adj2"/>
              <a:gd fmla="val 2500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434375" y="3405350"/>
            <a:ext cx="3564300" cy="572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9515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loop condition is false, run statement after loop body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4635975" y="2445425"/>
            <a:ext cx="2136600" cy="67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loop body statements run go back to check if test is still true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While Loop Example 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172800" y="916375"/>
            <a:ext cx="8798400" cy="60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Slide 14 Pretest:” What will this code do? Before trying to figure out what it will do for 1000, think about the pattern for 50, then 100</a:t>
            </a:r>
            <a:endParaRPr sz="1400"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7227" r="0" t="0"/>
          <a:stretch/>
        </p:blipFill>
        <p:spPr>
          <a:xfrm>
            <a:off x="211600" y="1821375"/>
            <a:ext cx="5714474" cy="25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While Loop Example 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148250" y="1017725"/>
            <a:ext cx="5572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What will this code do? </a:t>
            </a:r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7227" r="0" t="0"/>
          <a:stretch/>
        </p:blipFill>
        <p:spPr>
          <a:xfrm>
            <a:off x="148250" y="1544175"/>
            <a:ext cx="5714474" cy="253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13"/>
          <p:cNvGraphicFramePr/>
          <p:nvPr/>
        </p:nvGraphicFramePr>
        <p:xfrm>
          <a:off x="6139600" y="72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{115AEDE7-E439-4DB1-B208-01EDEDE78D30}</a:tableStyleId>
              </a:tblPr>
              <a:tblGrid>
                <a:gridCol w="2286475"/>
                <a:gridCol w="525125"/>
              </a:tblGrid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productTotal &lt;= maxProduct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1 &lt;= 1000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{ prodTotal = 1 *5}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5 &lt;= 1000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{ prodTotal = 5*5}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25 &lt;= 1000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{ prodTotal = 25*5}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125 &lt;= 1000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{ prodTotal = 125*5}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625 &lt;= 1000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{ prodTotal = 625*5}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3125 &lt;= 1000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Exit loop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13"/>
          <p:cNvSpPr txBox="1"/>
          <p:nvPr/>
        </p:nvSpPr>
        <p:spPr>
          <a:xfrm>
            <a:off x="148250" y="4326200"/>
            <a:ext cx="56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could also write as productTotal *= productMultiplier;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the same as productTotal = productTotal * productMultiplier;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Testing Loops: Off by One Error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253775" y="609300"/>
            <a:ext cx="85206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issue with loops!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body executes one more or one less than expected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your loop condition is executing the expected number of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why is this off by one?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311700" y="2896650"/>
            <a:ext cx="310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count = 1;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(count &lt; 5)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System.out.println(count);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count++;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875075" y="2896650"/>
            <a:ext cx="432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I'm going to count to five, ready set....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1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2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3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311700" y="17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Controlling Loop with Sentinel Value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311700" y="745275"/>
            <a:ext cx="85206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Run animation of Sentinel Value While Loop Example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times, we don't know how many times a loop needs to be executed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we may know that a certain value signifies the end of the loop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value is called the sentinel value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Sentinel value designates the end of input. </a:t>
            </a:r>
            <a:r>
              <a:rPr lang="en"/>
              <a:t> Explore </a:t>
            </a:r>
            <a:r>
              <a:rPr lang="en" u="sng">
                <a:solidFill>
                  <a:schemeClr val="hlink"/>
                </a:solidFill>
                <a:hlinkClick r:id="rId4"/>
              </a:rPr>
              <a:t>Sentinel Value Java with Examples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311700" y="2132300"/>
            <a:ext cx="5274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 Read an initial data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System.out.print(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"Enter an integer (the input ends if it is 0):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= input.nextInt();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// Keep reading data until the input is 0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100" u="none" cap="none" strike="noStrike">
                <a:solidFill>
                  <a:srgbClr val="000FD6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(data != 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sum += data;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100" u="none" cap="none" strike="noStrike">
                <a:solidFill>
                  <a:srgbClr val="005500"/>
                </a:solidFill>
                <a:latin typeface="Arial"/>
                <a:ea typeface="Arial"/>
                <a:cs typeface="Arial"/>
                <a:sym typeface="Arial"/>
              </a:rPr>
              <a:t>  // Read the next data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"Enter an integer (the input ends if it is 0):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input.nextInt();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</a:t>
            </a:r>
            <a:r>
              <a:rPr b="0" i="0" lang="en" sz="1100" u="none" cap="none" strike="noStrike">
                <a:solidFill>
                  <a:srgbClr val="007D9F"/>
                </a:solidFill>
                <a:latin typeface="Arial"/>
                <a:ea typeface="Arial"/>
                <a:cs typeface="Arial"/>
                <a:sym typeface="Arial"/>
              </a:rPr>
              <a:t>"The sum is 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sum);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656200" y="3108375"/>
            <a:ext cx="4642200" cy="4686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44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loop until sentinel value 0 is entered.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311700" y="208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Do... While Loop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311700" y="781225"/>
            <a:ext cx="67983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/>
              <a:t>Purpose : Same purpose as a while loop, performs repeated execution (looping) but executes body of loop at least once.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118"/>
              <a:buNone/>
            </a:pPr>
            <a:r>
              <a:rPr lang="en"/>
              <a:t>General Form 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1815800" y="1713475"/>
            <a:ext cx="31269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 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{ 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    statements(s); 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} while (boolean expression);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hart, diagram, box and whisker chart&#10;&#10;Description automatically generated"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1050" y="123051"/>
            <a:ext cx="1648200" cy="2448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/>
          <p:nvPr/>
        </p:nvSpPr>
        <p:spPr>
          <a:xfrm>
            <a:off x="103300" y="2034513"/>
            <a:ext cx="16482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body start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55125" y="2806675"/>
            <a:ext cx="16482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body 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850875" y="2806675"/>
            <a:ext cx="3981300" cy="7404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810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loop condition at end. Runs again while true. Exits loop when false.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3638025" y="2223125"/>
            <a:ext cx="4546200" cy="5319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810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body of loop at least once.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statement to change loop control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747900" y="3185625"/>
            <a:ext cx="1648200" cy="908100"/>
          </a:xfrm>
          <a:prstGeom prst="upArrowCallout">
            <a:avLst>
              <a:gd fmla="val 25000" name="adj1"/>
              <a:gd fmla="val 25000" name="adj2"/>
              <a:gd fmla="val 25000" name="adj3"/>
              <a:gd fmla="val 5318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this loop must end with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5125" y="4485200"/>
            <a:ext cx="35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Run the animation for the do while loop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167600" y="2391900"/>
            <a:ext cx="1648200" cy="3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 statements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311700" y="196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Do... While Loop Rules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113475" y="769425"/>
            <a:ext cx="77760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Similar to while loop except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Executes body first then checks condition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at end of loop and ends with ;</a:t>
            </a:r>
            <a:endParaRPr sz="1600"/>
          </a:p>
        </p:txBody>
      </p:sp>
      <p:sp>
        <p:nvSpPr>
          <p:cNvPr id="218" name="Google Shape;218;p20"/>
          <p:cNvSpPr txBox="1"/>
          <p:nvPr/>
        </p:nvSpPr>
        <p:spPr>
          <a:xfrm>
            <a:off x="311700" y="2077325"/>
            <a:ext cx="534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//Initializes the loop control variable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counter = 1;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System.out.printf("Count before loop starts is %d ",counter);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//do while loop will execute once then check condition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//Changes the loop control variable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counter++;	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System.out.printf("Count is %d \n",counter);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while (counter &lt;= 5)</a:t>
            </a:r>
            <a:r>
              <a:rPr b="1" i="0" lang="en" sz="12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//checks condition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768075" y="22176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before loop starts is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is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is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is 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is 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is 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409175" y="4222325"/>
            <a:ext cx="4359000" cy="7404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810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do while needs 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60425" y="12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Check In 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160425" y="611975"/>
            <a:ext cx="82122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r>
              <a:rPr lang="en" u="sng">
                <a:solidFill>
                  <a:schemeClr val="hlink"/>
                </a:solidFill>
                <a:hlinkClick r:id="rId3"/>
              </a:rPr>
              <a:t>GE02  Classes, Objects, Methods, Decisions Structures</a:t>
            </a:r>
            <a:endParaRPr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you need to go to office hours to get some help?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is it due?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must you submit?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Quiz 2 Moved to March ⅚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150" y="1257350"/>
            <a:ext cx="5181526" cy="3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2286000" y="3915450"/>
            <a:ext cx="4572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CS Community Circle Event </a:t>
            </a:r>
            <a:r>
              <a:rPr lang="en" sz="1600">
                <a:solidFill>
                  <a:schemeClr val="dk1"/>
                </a:solidFill>
              </a:rPr>
              <a:t>Click to </a:t>
            </a:r>
            <a:r>
              <a:rPr lang="en" sz="1600" u="sng">
                <a:solidFill>
                  <a:srgbClr val="0000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RSVP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311700" y="196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While and Do-While Loop Rules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150000" y="697000"/>
            <a:ext cx="88440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The loop condition must be a boolean expression with relational and logical operators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Generally, some statement before the while loop "initializes" the loop condition to true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Some statement within the loop body must eventually change the condition to false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If the condition is never changed to false, the program will be forever stuck in an "infinite loop"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Curly braces are not necessary if only one statement in loop but best practice is to always include curly braces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Placing a semicolon at the end of the while-clause creates an infinite loop!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In the case of do-while you must include the semicolon since it ends the loop!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12323" l="0" r="0" t="9477"/>
          <a:stretch/>
        </p:blipFill>
        <p:spPr>
          <a:xfrm>
            <a:off x="1544388" y="2540263"/>
            <a:ext cx="6055225" cy="9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025" y="3863650"/>
            <a:ext cx="4706724" cy="11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425" y="2540263"/>
            <a:ext cx="851374" cy="85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395850" y="4631525"/>
            <a:ext cx="3074700" cy="41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Necessary semicolon for do 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While Loop Design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253775" y="609300"/>
            <a:ext cx="85206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Strategies for writing loops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1st - figure out what part of your code needs to be repeated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2nd - place that part of you code into a loop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3rd - determine what condition the loop checks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o"/>
            </a:pPr>
            <a:r>
              <a:rPr lang="en" sz="1700"/>
              <a:t>While loop condition is checked before the loop body is executed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o"/>
            </a:pPr>
            <a:r>
              <a:rPr lang="en" sz="1700"/>
              <a:t>Do - while loop condition is checked after the loop body is executed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4th - make sure you have code in the body that eventually causes the condition to become false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253775" y="609300"/>
            <a:ext cx="85206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Write down what you think this code is doing.</a:t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25" y="1747825"/>
            <a:ext cx="8520600" cy="251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460025" y="715726"/>
            <a:ext cx="83841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Purpose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Same purpose as while loop =&gt; a programming structure that performs repeated execution (looping)</a:t>
            </a:r>
            <a:endParaRPr sz="1600"/>
          </a:p>
          <a:p>
            <a:pPr indent="-30480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600"/>
              <a:t>For loops are used to execute a loop a preset number of times</a:t>
            </a:r>
            <a:endParaRPr sz="1600"/>
          </a:p>
        </p:txBody>
      </p:sp>
      <p:sp>
        <p:nvSpPr>
          <p:cNvPr id="250" name="Google Shape;250;p24"/>
          <p:cNvSpPr txBox="1"/>
          <p:nvPr/>
        </p:nvSpPr>
        <p:spPr>
          <a:xfrm>
            <a:off x="404975" y="2015950"/>
            <a:ext cx="536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(initialize </a:t>
            </a:r>
            <a:r>
              <a:rPr b="0" i="0" lang="en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 test </a:t>
            </a:r>
            <a:r>
              <a:rPr b="0" i="0" lang="en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against end value ; update </a:t>
            </a:r>
            <a:r>
              <a:rPr b="0" i="0" lang="en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statement;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...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statement;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288100" y="3493450"/>
            <a:ext cx="666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 the animation to see how a for loop works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control variable is initialized to a start value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control variable is compared to the end value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test of the control variable evaluates to true then </a:t>
            </a: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body is executed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control variable is updated </a:t>
            </a: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body completes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2-4 are repeated as long as control test evaluates to true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Simple For Loop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277075" y="1664450"/>
            <a:ext cx="83841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 is initialized to 0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 is compared to 2 - result is true - control enters loop body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Display =&gt;  This is iteration 0 of the for-loop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i++  increments to 1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i++ is compared to 2 - result is true - control enters loop body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Display =&gt;  This is iteration 1 of the for-loop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i++ increments to 2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 is compared to 2 - result is true because i &lt;=2 - control enters loop body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Display =&gt;  This is iteration 2 of the for-loop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i++ incremented to 3</a:t>
            </a:r>
            <a:endParaRPr sz="153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i is compared to 2 - result is false - loop ends!</a:t>
            </a:r>
            <a:endParaRPr sz="1530"/>
          </a:p>
        </p:txBody>
      </p:sp>
      <p:sp>
        <p:nvSpPr>
          <p:cNvPr id="258" name="Google Shape;258;p25"/>
          <p:cNvSpPr txBox="1"/>
          <p:nvPr/>
        </p:nvSpPr>
        <p:spPr>
          <a:xfrm>
            <a:off x="322800" y="625050"/>
            <a:ext cx="61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2;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b="1" i="1" lang="en" sz="1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" sz="12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"This is iteration "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2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of the for-loop"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5931475" y="1548450"/>
            <a:ext cx="34578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For-loop is the </a:t>
            </a:r>
            <a:r>
              <a:rPr b="1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place in your code where variable names like "i" or "j"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there are times where better names are used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Which Loop to Use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241175" y="625050"/>
            <a:ext cx="48579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 loop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a preset number of times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Comes with built in initialization and iteration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Useful when certain how many times a loop will execute (definite loop)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14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While loop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while some condition is true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body of a while-loop may or may not be executed - loop can be skipped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have built in initialization or iteration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when unsure how many times a loop will execute (indefinite loop)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Do-while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Loops while some condition is true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body of a do-while loop always executes once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have built in initialization or iteration</a:t>
            </a:r>
            <a:endParaRPr/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when unsure how many times a loop will execute (indefinite loop)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6">
            <a:alphaModFix/>
          </a:blip>
          <a:srcRect b="0" l="4079" r="6266" t="0"/>
          <a:stretch/>
        </p:blipFill>
        <p:spPr>
          <a:xfrm>
            <a:off x="5099075" y="166750"/>
            <a:ext cx="3886175" cy="3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5612225" y="3433225"/>
            <a:ext cx="30000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Compare: 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While Loop Example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 while loop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loop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1a695be0f_0_278"/>
          <p:cNvSpPr txBox="1"/>
          <p:nvPr/>
        </p:nvSpPr>
        <p:spPr>
          <a:xfrm>
            <a:off x="359725" y="3199200"/>
            <a:ext cx="6957600" cy="16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3F7F5F"/>
                </a:solidFill>
              </a:rPr>
              <a:t>// `i` is declared outside the loop, so it exists beyond the loop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1;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&lt;= 5;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++) {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"i =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</a:rPr>
              <a:t>// ✅ `i` is accessible here because it was declared before the loop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"Outside loop: i =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3F7F5F"/>
                </a:solidFill>
              </a:rPr>
              <a:t>// i is now 6 </a:t>
            </a:r>
            <a:endParaRPr>
              <a:solidFill>
                <a:srgbClr val="3F7F5F"/>
              </a:solidFill>
            </a:endParaRPr>
          </a:p>
        </p:txBody>
      </p:sp>
      <p:sp>
        <p:nvSpPr>
          <p:cNvPr id="273" name="Google Shape;273;g331a695be0f_0_278"/>
          <p:cNvSpPr txBox="1"/>
          <p:nvPr/>
        </p:nvSpPr>
        <p:spPr>
          <a:xfrm>
            <a:off x="195025" y="1075550"/>
            <a:ext cx="4799100" cy="8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7F0055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1;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&lt;= 5;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++) { </a:t>
            </a:r>
            <a:r>
              <a:rPr lang="en">
                <a:solidFill>
                  <a:srgbClr val="3F7F5F"/>
                </a:solidFill>
              </a:rPr>
              <a:t>// `i` is declared inside the loop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"i =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g331a695be0f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24" y="911725"/>
            <a:ext cx="4887800" cy="10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31a695be0f_0_278"/>
          <p:cNvSpPr/>
          <p:nvPr/>
        </p:nvSpPr>
        <p:spPr>
          <a:xfrm>
            <a:off x="588850" y="1061025"/>
            <a:ext cx="756600" cy="264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31a695be0f_0_278"/>
          <p:cNvSpPr txBox="1"/>
          <p:nvPr>
            <p:ph type="title"/>
          </p:nvPr>
        </p:nvSpPr>
        <p:spPr>
          <a:xfrm>
            <a:off x="438550" y="214499"/>
            <a:ext cx="7886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6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77" name="Google Shape;277;g331a695be0f_0_278"/>
          <p:cNvSpPr txBox="1"/>
          <p:nvPr>
            <p:ph idx="1" type="body"/>
          </p:nvPr>
        </p:nvSpPr>
        <p:spPr>
          <a:xfrm>
            <a:off x="195025" y="604499"/>
            <a:ext cx="7886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SzPts val="1400"/>
              <a:buNone/>
            </a:pPr>
            <a:r>
              <a:rPr lang="en"/>
              <a:t>Scope - the area of a program a variable can be referenced.</a:t>
            </a:r>
            <a:endParaRPr/>
          </a:p>
        </p:txBody>
      </p:sp>
      <p:sp>
        <p:nvSpPr>
          <p:cNvPr id="278" name="Google Shape;278;g331a695be0f_0_278"/>
          <p:cNvSpPr/>
          <p:nvPr/>
        </p:nvSpPr>
        <p:spPr>
          <a:xfrm>
            <a:off x="5187575" y="1055250"/>
            <a:ext cx="3956400" cy="627000"/>
          </a:xfrm>
          <a:prstGeom prst="leftArrowCallout">
            <a:avLst>
              <a:gd fmla="val 9515" name="adj1"/>
              <a:gd fmla="val 12794" name="adj2"/>
              <a:gd fmla="val 25000" name="adj3"/>
              <a:gd fmla="val 93942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Declaring the control variable </a:t>
            </a:r>
            <a:r>
              <a:rPr b="1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for-loop</a:t>
            </a:r>
            <a:r>
              <a:rPr b="0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causes its </a:t>
            </a:r>
            <a:r>
              <a:rPr b="1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0" i="0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only inside the </a:t>
            </a:r>
            <a:r>
              <a:rPr b="0" i="1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331a695be0f_0_278"/>
          <p:cNvGrpSpPr/>
          <p:nvPr/>
        </p:nvGrpSpPr>
        <p:grpSpPr>
          <a:xfrm>
            <a:off x="5615113" y="382967"/>
            <a:ext cx="570336" cy="528764"/>
            <a:chOff x="6455888" y="180925"/>
            <a:chExt cx="1642200" cy="1642125"/>
          </a:xfrm>
        </p:grpSpPr>
        <p:sp>
          <p:nvSpPr>
            <p:cNvPr id="280" name="Google Shape;280;g331a695be0f_0_278"/>
            <p:cNvSpPr/>
            <p:nvPr/>
          </p:nvSpPr>
          <p:spPr>
            <a:xfrm>
              <a:off x="6455888" y="205188"/>
              <a:ext cx="1642200" cy="1593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1" name="Google Shape;281;g331a695be0f_0_2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55913" y="180925"/>
              <a:ext cx="1642125" cy="1642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2" name="Google Shape;282;g331a695be0f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25" y="2792175"/>
            <a:ext cx="4140225" cy="22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31a695be0f_0_278"/>
          <p:cNvSpPr/>
          <p:nvPr/>
        </p:nvSpPr>
        <p:spPr>
          <a:xfrm>
            <a:off x="247650" y="3258100"/>
            <a:ext cx="747000" cy="264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331a695be0f_0_278"/>
          <p:cNvSpPr/>
          <p:nvPr/>
        </p:nvSpPr>
        <p:spPr>
          <a:xfrm>
            <a:off x="4445300" y="3522100"/>
            <a:ext cx="4616700" cy="627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24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Declaring control variable j  </a:t>
            </a: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the for loop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cause its </a:t>
            </a: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inside and outside </a:t>
            </a:r>
            <a:r>
              <a:rPr b="0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31a695be0f_0_278"/>
          <p:cNvSpPr txBox="1"/>
          <p:nvPr/>
        </p:nvSpPr>
        <p:spPr>
          <a:xfrm>
            <a:off x="307150" y="2056800"/>
            <a:ext cx="6408900" cy="58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tried to use the variable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outside the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causes a compiler error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declare control variables in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control variable is only used in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1300"/>
          </a:p>
        </p:txBody>
      </p:sp>
      <p:sp>
        <p:nvSpPr>
          <p:cNvPr id="286" name="Google Shape;286;g331a695be0f_0_278"/>
          <p:cNvSpPr txBox="1"/>
          <p:nvPr/>
        </p:nvSpPr>
        <p:spPr>
          <a:xfrm>
            <a:off x="5799800" y="4427675"/>
            <a:ext cx="3262200" cy="58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way is not needed for most cases so you will use the above example mostly.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1a695be0f_0_138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Ways to Terminate (exit)  For Loops</a:t>
            </a:r>
            <a:endParaRPr/>
          </a:p>
        </p:txBody>
      </p:sp>
      <p:sp>
        <p:nvSpPr>
          <p:cNvPr id="292" name="Google Shape;292;g331a695be0f_0_138"/>
          <p:cNvSpPr txBox="1"/>
          <p:nvPr>
            <p:ph idx="1" type="body"/>
          </p:nvPr>
        </p:nvSpPr>
        <p:spPr>
          <a:xfrm>
            <a:off x="307150" y="567925"/>
            <a:ext cx="78867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For loops terminate after a certain amount based on preset amount. This can 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31a695be0f_0_138"/>
          <p:cNvSpPr txBox="1"/>
          <p:nvPr/>
        </p:nvSpPr>
        <p:spPr>
          <a:xfrm>
            <a:off x="307150" y="1000825"/>
            <a:ext cx="3762000" cy="176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System.out.</a:t>
            </a:r>
            <a:r>
              <a:rPr lang="en" sz="1300" u="sng">
                <a:solidFill>
                  <a:schemeClr val="dk1"/>
                </a:solidFill>
              </a:rPr>
              <a:t>println</a:t>
            </a:r>
            <a:r>
              <a:rPr lang="en" sz="1300">
                <a:solidFill>
                  <a:schemeClr val="dk1"/>
                </a:solidFill>
              </a:rPr>
              <a:t>(</a:t>
            </a:r>
            <a:r>
              <a:rPr lang="en" sz="1300">
                <a:solidFill>
                  <a:srgbClr val="2A00FF"/>
                </a:solidFill>
              </a:rPr>
              <a:t>"Countdown begins!"</a:t>
            </a:r>
            <a:r>
              <a:rPr lang="en" sz="1300" u="sng">
                <a:solidFill>
                  <a:schemeClr val="dk1"/>
                </a:solidFill>
              </a:rPr>
              <a:t>)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3F7F5F"/>
                </a:solidFill>
              </a:rPr>
              <a:t>// Start from 10 and count down to 0</a:t>
            </a:r>
            <a:endParaRPr sz="1300"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F0055"/>
                </a:solidFill>
              </a:rPr>
              <a:t>for</a:t>
            </a:r>
            <a:r>
              <a:rPr lang="en" sz="1300">
                <a:solidFill>
                  <a:schemeClr val="dk1"/>
                </a:solidFill>
              </a:rPr>
              <a:t> (</a:t>
            </a:r>
            <a:r>
              <a:rPr b="1" lang="en" sz="1300">
                <a:solidFill>
                  <a:srgbClr val="7F0055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i = 10; i &gt;= 0; i--) {</a:t>
            </a:r>
            <a:endParaRPr sz="13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System.out.println(</a:t>
            </a:r>
            <a:r>
              <a:rPr lang="en" sz="1300">
                <a:solidFill>
                  <a:srgbClr val="2A00FF"/>
                </a:solidFill>
              </a:rPr>
              <a:t>"Countdown: "</a:t>
            </a:r>
            <a:r>
              <a:rPr lang="en" sz="1300">
                <a:solidFill>
                  <a:schemeClr val="dk1"/>
                </a:solidFill>
              </a:rPr>
              <a:t> + i);</a:t>
            </a:r>
            <a:endParaRPr sz="13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System.out.println(</a:t>
            </a:r>
            <a:r>
              <a:rPr lang="en" sz="1300">
                <a:solidFill>
                  <a:srgbClr val="2A00FF"/>
                </a:solidFill>
              </a:rPr>
              <a:t>"Blast off!"</a:t>
            </a:r>
            <a:r>
              <a:rPr lang="en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</p:txBody>
      </p:sp>
      <p:sp>
        <p:nvSpPr>
          <p:cNvPr id="294" name="Google Shape;294;g331a695be0f_0_138"/>
          <p:cNvSpPr txBox="1"/>
          <p:nvPr/>
        </p:nvSpPr>
        <p:spPr>
          <a:xfrm>
            <a:off x="307150" y="3008700"/>
            <a:ext cx="3914100" cy="18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System.out.</a:t>
            </a:r>
            <a:r>
              <a:rPr lang="en" u="sng">
                <a:solidFill>
                  <a:schemeClr val="dk1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2A00FF"/>
                </a:solidFill>
              </a:rPr>
              <a:t>"Counting up!"</a:t>
            </a:r>
            <a:r>
              <a:rPr lang="en" u="sng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</a:rPr>
              <a:t>// Start at 1 and count up to 10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7F0055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i = 1; i &lt;= 10; i++) {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System.out.println(</a:t>
            </a:r>
            <a:r>
              <a:rPr lang="en">
                <a:solidFill>
                  <a:srgbClr val="2A00FF"/>
                </a:solidFill>
              </a:rPr>
              <a:t>"Count: "</a:t>
            </a:r>
            <a:r>
              <a:rPr lang="en">
                <a:solidFill>
                  <a:schemeClr val="dk1"/>
                </a:solidFill>
              </a:rPr>
              <a:t> + i);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System.out.println(</a:t>
            </a:r>
            <a:r>
              <a:rPr lang="en">
                <a:solidFill>
                  <a:srgbClr val="2A00FF"/>
                </a:solidFill>
              </a:rPr>
              <a:t>"Done!"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95" name="Google Shape;295;g331a695be0f_0_138"/>
          <p:cNvSpPr txBox="1"/>
          <p:nvPr/>
        </p:nvSpPr>
        <p:spPr>
          <a:xfrm>
            <a:off x="4572000" y="1000825"/>
            <a:ext cx="4349400" cy="16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"Counting by 2s!"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7F5F"/>
                </a:solidFill>
              </a:rPr>
              <a:t>// Start at 0 and increment by 2 up to 20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7F0055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0;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&lt;= 20;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+= 2) {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"Count: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"Done!"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1a695be0f_0_68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Ways to Terminate (exit)  Loops</a:t>
            </a:r>
            <a:endParaRPr/>
          </a:p>
        </p:txBody>
      </p:sp>
      <p:sp>
        <p:nvSpPr>
          <p:cNvPr id="301" name="Google Shape;301;g331a695be0f_0_68"/>
          <p:cNvSpPr txBox="1"/>
          <p:nvPr>
            <p:ph idx="1" type="body"/>
          </p:nvPr>
        </p:nvSpPr>
        <p:spPr>
          <a:xfrm>
            <a:off x="307150" y="567925"/>
            <a:ext cx="8576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There are different ways to terminate while loops based on the problem you are trying to solve. </a:t>
            </a:r>
            <a:endParaRPr sz="1400"/>
          </a:p>
        </p:txBody>
      </p:sp>
      <p:sp>
        <p:nvSpPr>
          <p:cNvPr id="302" name="Google Shape;302;g331a695be0f_0_68"/>
          <p:cNvSpPr txBox="1"/>
          <p:nvPr/>
        </p:nvSpPr>
        <p:spPr>
          <a:xfrm>
            <a:off x="307150" y="832013"/>
            <a:ext cx="63345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{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System.out.println("Hello! Would you like to continue? (yes/no): "); 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// Convert to lowercase for consistency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response = input.nextLine().toLowerCase();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} while (response.equals("yes")); </a:t>
            </a:r>
            <a:r>
              <a:rPr lang="en" sz="1200"/>
              <a:t>// Loop continues while response is "yes"</a:t>
            </a:r>
            <a:endParaRPr sz="1200"/>
          </a:p>
        </p:txBody>
      </p:sp>
      <p:sp>
        <p:nvSpPr>
          <p:cNvPr id="303" name="Google Shape;303;g331a695be0f_0_68"/>
          <p:cNvSpPr txBox="1"/>
          <p:nvPr/>
        </p:nvSpPr>
        <p:spPr>
          <a:xfrm>
            <a:off x="307150" y="2024975"/>
            <a:ext cx="7068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System.out.print("Enter a number (-1 to stop): ");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number = input.nextInt(); // Read the first number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while (number != -1) </a:t>
            </a:r>
            <a:r>
              <a:rPr lang="en" sz="1200"/>
              <a:t>{ // Loop runs until the user enters -1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System.out.println("You entered: " + number); // Ask for the next number System.out.print("Enter a number (-1 to stop): ");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number = input.nextInt();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304" name="Google Shape;304;g331a695be0f_0_68"/>
          <p:cNvSpPr/>
          <p:nvPr/>
        </p:nvSpPr>
        <p:spPr>
          <a:xfrm>
            <a:off x="5767050" y="1469188"/>
            <a:ext cx="2022000" cy="430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12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300"/>
              <a:t>Ask a question</a:t>
            </a:r>
            <a:endParaRPr sz="1300"/>
          </a:p>
        </p:txBody>
      </p:sp>
      <p:sp>
        <p:nvSpPr>
          <p:cNvPr id="305" name="Google Shape;305;g331a695be0f_0_68"/>
          <p:cNvSpPr/>
          <p:nvPr/>
        </p:nvSpPr>
        <p:spPr>
          <a:xfrm>
            <a:off x="4378600" y="2314600"/>
            <a:ext cx="4618800" cy="358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7925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Test for a particular value (sentential value)</a:t>
            </a:r>
            <a:endParaRPr sz="1300"/>
          </a:p>
        </p:txBody>
      </p:sp>
      <p:sp>
        <p:nvSpPr>
          <p:cNvPr id="306" name="Google Shape;306;g331a695be0f_0_68"/>
          <p:cNvSpPr txBox="1"/>
          <p:nvPr/>
        </p:nvSpPr>
        <p:spPr>
          <a:xfrm>
            <a:off x="307150" y="3578675"/>
            <a:ext cx="66867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System.out.print("How many times should I print a message? ");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int times = input.nextInt();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count = 0;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while (count &lt; times)</a:t>
            </a:r>
            <a:r>
              <a:rPr lang="en" sz="1200"/>
              <a:t> { // Loop runs for the number of times specified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System.out.println("This is message #" + (count + 1));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count++; // Increment counter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307" name="Google Shape;307;g331a695be0f_0_68"/>
          <p:cNvSpPr/>
          <p:nvPr/>
        </p:nvSpPr>
        <p:spPr>
          <a:xfrm>
            <a:off x="4486600" y="3798000"/>
            <a:ext cx="4402800" cy="358500"/>
          </a:xfrm>
          <a:prstGeom prst="leftArrowCallout">
            <a:avLst>
              <a:gd fmla="val 25000" name="adj1"/>
              <a:gd fmla="val 25000" name="adj2"/>
              <a:gd fmla="val 25000" name="adj3"/>
              <a:gd fmla="val 9168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300"/>
              <a:t>The user decides how many times the loop will run.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227700" y="11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Open Sans"/>
              <a:buNone/>
            </a:pPr>
            <a:r>
              <a:rPr lang="en"/>
              <a:t>🚫 Bad: </a:t>
            </a:r>
            <a:r>
              <a:rPr lang="en"/>
              <a:t>Equality Test of Floats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43675" y="620400"/>
            <a:ext cx="8520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460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Do not perform equality checking with floating point numbers in the loop control</a:t>
            </a:r>
            <a:endParaRPr/>
          </a:p>
          <a:p>
            <a:pPr indent="-1460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Floating point numbers are an approximation </a:t>
            </a:r>
            <a:endParaRPr/>
          </a:p>
          <a:p>
            <a:pPr indent="-1460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Checking for equality could lead to inaccurate results</a:t>
            </a:r>
            <a:endParaRPr/>
          </a:p>
          <a:p>
            <a:pPr indent="-1460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 this example, there is no guarantee that item will ever be zero – it most likely is an infinite loop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143675" y="1740600"/>
            <a:ext cx="37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0)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value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item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- 0.1;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System.</a:t>
            </a:r>
            <a:r>
              <a:rPr b="1" i="1" lang="en" sz="1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" sz="12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"Item = "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010125" y="1665000"/>
            <a:ext cx="4939800" cy="332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0.9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0.8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0.7000000000000001</a:t>
            </a:r>
            <a:endParaRPr b="1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0.6000000000000001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0.5000000000000001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0.40000000000000013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0.30000000000000016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0.20000000000000015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0.10000000000000014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1.3877787807814457E-16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-0.09999999999999987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-0.19999999999999987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-0.2999999999999999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-0.3999999999999999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-0.4999999999999999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-0.5999999999999999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-0.6999999999999998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-0.7999999999999998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-0.8999999999999998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-0.9999999999999998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= -1.0999999999999999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265925" y="2140825"/>
            <a:ext cx="2789700" cy="430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12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 are starting to get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293225" y="2855075"/>
            <a:ext cx="2735100" cy="430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332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Now we are off enough to miss 0 on next iteration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4086475" y="2931350"/>
            <a:ext cx="2136000" cy="4716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975" y="1740600"/>
            <a:ext cx="1039250" cy="10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a7d62941_0_20"/>
          <p:cNvSpPr txBox="1"/>
          <p:nvPr>
            <p:ph type="title"/>
          </p:nvPr>
        </p:nvSpPr>
        <p:spPr>
          <a:xfrm>
            <a:off x="160425" y="12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8" name="Google Shape;78;g331a7d62941_0_20"/>
          <p:cNvSpPr txBox="1"/>
          <p:nvPr>
            <p:ph idx="1" type="body"/>
          </p:nvPr>
        </p:nvSpPr>
        <p:spPr>
          <a:xfrm>
            <a:off x="138900" y="696925"/>
            <a:ext cx="88662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Understand, Explain and Apply Loops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and decrement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types of loops: for, while, do-while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Sentinel values and boolean flags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 of variables in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different types of loops based on situation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 loops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over quiz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1a695be0f_0_212"/>
          <p:cNvSpPr txBox="1"/>
          <p:nvPr>
            <p:ph type="title"/>
          </p:nvPr>
        </p:nvSpPr>
        <p:spPr>
          <a:xfrm>
            <a:off x="451625" y="68848"/>
            <a:ext cx="7886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 int in loop conditions</a:t>
            </a:r>
            <a:endParaRPr/>
          </a:p>
        </p:txBody>
      </p:sp>
      <p:sp>
        <p:nvSpPr>
          <p:cNvPr id="325" name="Google Shape;325;g331a695be0f_0_212"/>
          <p:cNvSpPr txBox="1"/>
          <p:nvPr>
            <p:ph idx="1" type="body"/>
          </p:nvPr>
        </p:nvSpPr>
        <p:spPr>
          <a:xfrm>
            <a:off x="298150" y="59634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SzPts val="1400"/>
              <a:buNone/>
            </a:pPr>
            <a:r>
              <a:rPr lang="en"/>
              <a:t>Notice what can happen when you use doubles in condition </a:t>
            </a:r>
            <a:endParaRPr/>
          </a:p>
        </p:txBody>
      </p:sp>
      <p:sp>
        <p:nvSpPr>
          <p:cNvPr id="326" name="Google Shape;326;g331a695be0f_0_212"/>
          <p:cNvSpPr txBox="1"/>
          <p:nvPr/>
        </p:nvSpPr>
        <p:spPr>
          <a:xfrm>
            <a:off x="335425" y="1035725"/>
            <a:ext cx="4659000" cy="17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See what happens when use double as loop control variable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Adding 0.01, 0.02, 0.03, ... 0.99, 1 to sum (100 numbers)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0.01; 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1.0;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+ 0.01) 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" sz="1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" sz="10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"Sum should be 50.50 - and we got - "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=&gt; 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 should be 50.50 - and we got - 49.50000000000003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g331a695be0f_0_212"/>
          <p:cNvSpPr/>
          <p:nvPr/>
        </p:nvSpPr>
        <p:spPr>
          <a:xfrm>
            <a:off x="764075" y="1584500"/>
            <a:ext cx="2869800" cy="195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331a695be0f_0_212"/>
          <p:cNvSpPr/>
          <p:nvPr/>
        </p:nvSpPr>
        <p:spPr>
          <a:xfrm>
            <a:off x="335425" y="2473025"/>
            <a:ext cx="4454100" cy="195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331a695be0f_0_212"/>
          <p:cNvSpPr txBox="1"/>
          <p:nvPr/>
        </p:nvSpPr>
        <p:spPr>
          <a:xfrm>
            <a:off x="298150" y="2927475"/>
            <a:ext cx="5269500" cy="18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currentValue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0.01;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See what happens when use </a:t>
            </a:r>
            <a:r>
              <a:rPr b="0" i="0" lang="en" sz="1000" u="sng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as loop control variable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Adding 0.01, 0.02, 0.03, ... 0.99, 1 to sum (100 numbers)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100;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currentValue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currentValue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currentValue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+ 0.01;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" sz="10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" sz="10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"Sum should be 50.50 - and we got - "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g331a695be0f_0_212"/>
          <p:cNvSpPr/>
          <p:nvPr/>
        </p:nvSpPr>
        <p:spPr>
          <a:xfrm>
            <a:off x="646250" y="3619125"/>
            <a:ext cx="2018700" cy="195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331a695be0f_0_212"/>
          <p:cNvSpPr/>
          <p:nvPr/>
        </p:nvSpPr>
        <p:spPr>
          <a:xfrm>
            <a:off x="335425" y="4420000"/>
            <a:ext cx="4603200" cy="195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31a695be0f_0_212"/>
          <p:cNvSpPr/>
          <p:nvPr/>
        </p:nvSpPr>
        <p:spPr>
          <a:xfrm>
            <a:off x="835925" y="3920625"/>
            <a:ext cx="2509200" cy="38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31a695be0f_0_212"/>
          <p:cNvSpPr/>
          <p:nvPr/>
        </p:nvSpPr>
        <p:spPr>
          <a:xfrm>
            <a:off x="835925" y="1906225"/>
            <a:ext cx="1307100" cy="195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331a695be0f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625" y="1144125"/>
            <a:ext cx="1361175" cy="13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331a695be0f_0_212"/>
          <p:cNvSpPr/>
          <p:nvPr/>
        </p:nvSpPr>
        <p:spPr>
          <a:xfrm>
            <a:off x="4994425" y="3815025"/>
            <a:ext cx="3154500" cy="4845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use ints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311700" y="18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🚫 BAD: Using </a:t>
            </a:r>
            <a:r>
              <a:rPr lang="en"/>
              <a:t>Infinite Loop</a:t>
            </a:r>
            <a:endParaRPr/>
          </a:p>
        </p:txBody>
      </p:sp>
      <p:sp>
        <p:nvSpPr>
          <p:cNvPr id="341" name="Google Shape;341;p14"/>
          <p:cNvSpPr txBox="1"/>
          <p:nvPr>
            <p:ph idx="1" type="body"/>
          </p:nvPr>
        </p:nvSpPr>
        <p:spPr>
          <a:xfrm>
            <a:off x="311700" y="756175"/>
            <a:ext cx="85206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Be careful when the test is always true. This creates an infinite loop where  only the statements in the while block will run over and over and over …</a:t>
            </a:r>
            <a:endParaRPr/>
          </a:p>
        </p:txBody>
      </p:sp>
      <p:sp>
        <p:nvSpPr>
          <p:cNvPr id="342" name="Google Shape;342;p14"/>
          <p:cNvSpPr txBox="1"/>
          <p:nvPr/>
        </p:nvSpPr>
        <p:spPr>
          <a:xfrm>
            <a:off x="235425" y="1547275"/>
            <a:ext cx="2586300" cy="9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(true)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printf("Wash your hands.\n");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3">
            <a:alphaModFix/>
          </a:blip>
          <a:srcRect b="0" l="4409" r="13474" t="0"/>
          <a:stretch/>
        </p:blipFill>
        <p:spPr>
          <a:xfrm>
            <a:off x="2572237" y="1502863"/>
            <a:ext cx="888347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issors&#10;&#10;Description automatically generated" id="344" name="Google Shape;3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504" y="132797"/>
            <a:ext cx="72829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4"/>
          <p:cNvSpPr txBox="1"/>
          <p:nvPr/>
        </p:nvSpPr>
        <p:spPr>
          <a:xfrm>
            <a:off x="148250" y="3732775"/>
            <a:ext cx="461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&lt;= 10)</a:t>
            </a:r>
            <a:r>
              <a:rPr b="1" i="0" lang="en" sz="12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System.</a:t>
            </a:r>
            <a:r>
              <a:rPr b="1" i="1" lang="en" sz="12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200" u="none" cap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"Iteration  = "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/>
          <p:nvPr/>
        </p:nvSpPr>
        <p:spPr>
          <a:xfrm>
            <a:off x="1861300" y="3720550"/>
            <a:ext cx="5395500" cy="572700"/>
          </a:xfrm>
          <a:prstGeom prst="leftArrowCallout">
            <a:avLst>
              <a:gd fmla="val 25000" name="adj1"/>
              <a:gd fmla="val 25000" name="adj2"/>
              <a:gd fmla="val 25000" name="adj3"/>
              <a:gd fmla="val 89113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Placing a semicolon at the end of the while-clause creates an infinite loop - be careful! You do not want to create infinite loops.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3896900" y="1547263"/>
            <a:ext cx="469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 </a:t>
            </a:r>
            <a:r>
              <a:rPr b="0" i="0" lang="en" sz="1200" u="none" cap="none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// Initializes the loop control variable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&lt;= 4)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2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200" u="none" cap="none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"The value of count is "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" sz="12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3508925" y="2470675"/>
            <a:ext cx="554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infinite loop because (count &lt;= 4) will always be true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 changes the value of count in the loop body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accidentally create infinite loop, use terminate button (red square) to make it stop!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1a695be0f_0_173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🚫 BAD: Using break to Exit Early (Avoid)</a:t>
            </a:r>
            <a:endParaRPr/>
          </a:p>
        </p:txBody>
      </p:sp>
      <p:sp>
        <p:nvSpPr>
          <p:cNvPr id="354" name="Google Shape;354;g331a695be0f_0_173"/>
          <p:cNvSpPr txBox="1"/>
          <p:nvPr>
            <p:ph idx="1" type="body"/>
          </p:nvPr>
        </p:nvSpPr>
        <p:spPr>
          <a:xfrm>
            <a:off x="460025" y="715725"/>
            <a:ext cx="8684100" cy="44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❌ Bad Example (Using infinite loop and using break to Exit a Loop)</a:t>
            </a:r>
            <a:endParaRPr/>
          </a:p>
        </p:txBody>
      </p:sp>
      <p:sp>
        <p:nvSpPr>
          <p:cNvPr id="355" name="Google Shape;355;g331a695be0f_0_173"/>
          <p:cNvSpPr txBox="1"/>
          <p:nvPr/>
        </p:nvSpPr>
        <p:spPr>
          <a:xfrm>
            <a:off x="460025" y="1094575"/>
            <a:ext cx="4474500" cy="23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7F0055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) { </a:t>
            </a:r>
            <a:r>
              <a:rPr lang="en">
                <a:solidFill>
                  <a:srgbClr val="3F7F5F"/>
                </a:solidFill>
              </a:rPr>
              <a:t>// Infinite loop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.print(</a:t>
            </a:r>
            <a:r>
              <a:rPr lang="en">
                <a:solidFill>
                  <a:srgbClr val="2A00FF"/>
                </a:solidFill>
              </a:rPr>
              <a:t>"Enter a positive number: 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 u="sng">
                <a:solidFill>
                  <a:schemeClr val="dk1"/>
                </a:solidFill>
              </a:rPr>
              <a:t>num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6A3E3E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.nextInt();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 u="sng">
                <a:solidFill>
                  <a:schemeClr val="dk1"/>
                </a:solidFill>
              </a:rPr>
              <a:t>num</a:t>
            </a:r>
            <a:r>
              <a:rPr lang="en">
                <a:solidFill>
                  <a:schemeClr val="dk1"/>
                </a:solidFill>
              </a:rPr>
              <a:t> &gt; 0) {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"You entered: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 u="sng">
                <a:solidFill>
                  <a:schemeClr val="dk1"/>
                </a:solidFill>
              </a:rPr>
              <a:t>num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b="1" lang="en">
                <a:solidFill>
                  <a:srgbClr val="7F0055"/>
                </a:solidFill>
              </a:rPr>
              <a:t>break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3F7F5F"/>
                </a:solidFill>
              </a:rPr>
              <a:t>// Unstructured exit from loop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"Invalid input. Try again."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6" name="Google Shape;356;g331a695be0f_0_173"/>
          <p:cNvSpPr/>
          <p:nvPr/>
        </p:nvSpPr>
        <p:spPr>
          <a:xfrm>
            <a:off x="4499800" y="2118150"/>
            <a:ext cx="4340100" cy="907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527" name="adj4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 break statement forces the loop to stop immediately, which is not good for structured programming.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7" name="Google Shape;357;g331a695be0f_0_173"/>
          <p:cNvSpPr txBox="1"/>
          <p:nvPr/>
        </p:nvSpPr>
        <p:spPr>
          <a:xfrm>
            <a:off x="409350" y="3635925"/>
            <a:ext cx="66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⚠ Why This is Bad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Breaks loop flow early instead of using a clear loop condition.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Makes the logic harder to follow.</a:t>
            </a:r>
            <a:endParaRPr/>
          </a:p>
        </p:txBody>
      </p:sp>
      <p:sp>
        <p:nvSpPr>
          <p:cNvPr id="358" name="Google Shape;358;g331a695be0f_0_173"/>
          <p:cNvSpPr/>
          <p:nvPr/>
        </p:nvSpPr>
        <p:spPr>
          <a:xfrm>
            <a:off x="4398825" y="1094575"/>
            <a:ext cx="4340100" cy="664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527" name="adj4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Do not make infinite loop and instead make a condition that can be true or false.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1a695be0f_0_202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 Bad Example Using System.exit(0)</a:t>
            </a:r>
            <a:endParaRPr/>
          </a:p>
        </p:txBody>
      </p:sp>
      <p:sp>
        <p:nvSpPr>
          <p:cNvPr id="364" name="Google Shape;364;g331a695be0f_0_202"/>
          <p:cNvSpPr txBox="1"/>
          <p:nvPr>
            <p:ph idx="1" type="body"/>
          </p:nvPr>
        </p:nvSpPr>
        <p:spPr>
          <a:xfrm>
            <a:off x="460025" y="3151100"/>
            <a:ext cx="8384100" cy="158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⚠ Why This is Still BAD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❌ Program ends abruptly if 0 is entered, instead of finishing the loop naturally.</a:t>
            </a:r>
            <a:br>
              <a:rPr lang="en" sz="1400"/>
            </a:br>
            <a:r>
              <a:rPr lang="en" sz="1400"/>
              <a:t>❌ Prevents final cleanup code from running, meaning any necessary post-loop logic never executes.</a:t>
            </a:r>
            <a:br>
              <a:rPr lang="en" sz="1400"/>
            </a:br>
            <a:r>
              <a:rPr lang="en" sz="1400"/>
              <a:t>❌ Does not allow for proper error handling or expansion, making the code harder to maintain.</a:t>
            </a:r>
            <a:endParaRPr sz="1400"/>
          </a:p>
        </p:txBody>
      </p:sp>
      <p:sp>
        <p:nvSpPr>
          <p:cNvPr id="365" name="Google Shape;365;g331a695be0f_0_202"/>
          <p:cNvSpPr txBox="1"/>
          <p:nvPr/>
        </p:nvSpPr>
        <p:spPr>
          <a:xfrm>
            <a:off x="304050" y="696775"/>
            <a:ext cx="7287000" cy="23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0055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7F0055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1;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&lt;= 5; </a:t>
            </a:r>
            <a:r>
              <a:rPr lang="en">
                <a:solidFill>
                  <a:srgbClr val="6A3E3E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++) { </a:t>
            </a:r>
            <a:r>
              <a:rPr lang="en">
                <a:solidFill>
                  <a:srgbClr val="3F7F5F"/>
                </a:solidFill>
              </a:rPr>
              <a:t>// ✅ Ensures the loop will run at most 5 times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.print(</a:t>
            </a:r>
            <a:r>
              <a:rPr lang="en">
                <a:solidFill>
                  <a:srgbClr val="2A00FF"/>
                </a:solidFill>
              </a:rPr>
              <a:t>"Enter a number: 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3E3E"/>
                </a:solidFill>
              </a:rPr>
              <a:t>number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6A3E3E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.nextInt();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b="1" lang="en">
                <a:solidFill>
                  <a:srgbClr val="7F0055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rgbClr val="6A3E3E"/>
                </a:solidFill>
              </a:rPr>
              <a:t>number</a:t>
            </a:r>
            <a:r>
              <a:rPr lang="en">
                <a:solidFill>
                  <a:schemeClr val="dk1"/>
                </a:solidFill>
              </a:rPr>
              <a:t> == 0) {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"Exiting program..."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System.</a:t>
            </a:r>
            <a:r>
              <a:rPr i="1" lang="en">
                <a:solidFill>
                  <a:schemeClr val="dk1"/>
                </a:solidFill>
              </a:rPr>
              <a:t>exit</a:t>
            </a:r>
            <a:r>
              <a:rPr lang="en">
                <a:solidFill>
                  <a:schemeClr val="dk1"/>
                </a:solidFill>
              </a:rPr>
              <a:t>(0); </a:t>
            </a:r>
            <a:r>
              <a:rPr lang="en">
                <a:solidFill>
                  <a:srgbClr val="3F7F5F"/>
                </a:solidFill>
              </a:rPr>
              <a:t>// 🚨 BAD: Ends the program abruptly instead of finishing naturally</a:t>
            </a:r>
            <a:endParaRPr>
              <a:solidFill>
                <a:srgbClr val="3F7F5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System.</a:t>
            </a:r>
            <a:r>
              <a:rPr b="1" i="1" lang="en">
                <a:solidFill>
                  <a:srgbClr val="0000C0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.println(</a:t>
            </a:r>
            <a:r>
              <a:rPr lang="en">
                <a:solidFill>
                  <a:srgbClr val="2A00FF"/>
                </a:solidFill>
              </a:rPr>
              <a:t>"You entered: "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>
                <a:solidFill>
                  <a:srgbClr val="6A3E3E"/>
                </a:solidFill>
              </a:rPr>
              <a:t>number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1a695be0f_0_193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🔥 Summary: Proper Ways to Exit a Loop</a:t>
            </a:r>
            <a:endParaRPr/>
          </a:p>
        </p:txBody>
      </p:sp>
      <p:graphicFrame>
        <p:nvGraphicFramePr>
          <p:cNvPr id="371" name="Google Shape;371;g331a695be0f_0_193"/>
          <p:cNvGraphicFramePr/>
          <p:nvPr/>
        </p:nvGraphicFramePr>
        <p:xfrm>
          <a:off x="384025" y="100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{7B6B3486-10F9-4106-8E56-C09CD0C69D8E}</a:tableStyleId>
              </a:tblPr>
              <a:tblGrid>
                <a:gridCol w="2666950"/>
                <a:gridCol w="2810725"/>
              </a:tblGrid>
              <a:tr h="3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Bad Approach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Better Approach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Using </a:t>
                      </a:r>
                      <a:r>
                        <a:rPr b="1" lang="en">
                          <a:highlight>
                            <a:srgbClr val="F4CCCC"/>
                          </a:highlight>
                        </a:rPr>
                        <a:t>break</a:t>
                      </a:r>
                      <a:r>
                        <a:rPr lang="en"/>
                        <a:t> unnecessarily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a proper loop condition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Using </a:t>
                      </a:r>
                      <a:r>
                        <a:rPr b="1" lang="en">
                          <a:highlight>
                            <a:srgbClr val="F4CCCC"/>
                          </a:highlight>
                        </a:rPr>
                        <a:t>System.exit(0)</a:t>
                      </a:r>
                      <a:endParaRPr b="1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Let the loop end naturally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Using </a:t>
                      </a:r>
                      <a:r>
                        <a:rPr b="1" lang="en">
                          <a:highlight>
                            <a:srgbClr val="F4CCCC"/>
                          </a:highlight>
                        </a:rPr>
                        <a:t>continue</a:t>
                      </a:r>
                      <a:r>
                        <a:rPr lang="en"/>
                        <a:t> unnecessarily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if-else instead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Creating an </a:t>
                      </a:r>
                      <a:r>
                        <a:rPr lang="en">
                          <a:solidFill>
                            <a:srgbClr val="3F3F3F"/>
                          </a:solidFill>
                          <a:highlight>
                            <a:srgbClr val="F4CCCC"/>
                          </a:highlight>
                        </a:rPr>
                        <a:t>infinite loop</a:t>
                      </a:r>
                      <a:endParaRPr>
                        <a:solidFill>
                          <a:srgbClr val="3F3F3F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Ensure loop condition is correct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g331a695be0f_0_193"/>
          <p:cNvSpPr txBox="1"/>
          <p:nvPr/>
        </p:nvSpPr>
        <p:spPr>
          <a:xfrm>
            <a:off x="6015725" y="743950"/>
            <a:ext cx="30000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When is an Infinite Loop Useful?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Useful in: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Event-driven programming</a:t>
            </a:r>
            <a:r>
              <a:rPr lang="en" sz="1100">
                <a:solidFill>
                  <a:schemeClr val="dk1"/>
                </a:solidFill>
              </a:rPr>
              <a:t> (e.g., game loops).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Server processes</a:t>
            </a:r>
            <a:r>
              <a:rPr lang="en" sz="1100">
                <a:solidFill>
                  <a:schemeClr val="dk1"/>
                </a:solidFill>
              </a:rPr>
              <a:t> that wait for user input or network requests.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Embedded systems</a:t>
            </a:r>
            <a:r>
              <a:rPr lang="en" sz="1100">
                <a:solidFill>
                  <a:schemeClr val="dk1"/>
                </a:solidFill>
              </a:rPr>
              <a:t> where programs should not terminate.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Best Practices to Avoid Unintentional Infinite Loops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 loop conditions eventually become false.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1a695be0f_0_365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01 and Course Grades</a:t>
            </a:r>
            <a:endParaRPr/>
          </a:p>
        </p:txBody>
      </p:sp>
      <p:sp>
        <p:nvSpPr>
          <p:cNvPr id="378" name="Google Shape;378;g331a695be0f_0_365"/>
          <p:cNvSpPr txBox="1"/>
          <p:nvPr>
            <p:ph idx="1" type="body"/>
          </p:nvPr>
        </p:nvSpPr>
        <p:spPr>
          <a:xfrm>
            <a:off x="460025" y="715725"/>
            <a:ext cx="8384100" cy="34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Quiz 1 Solutions  </a:t>
            </a:r>
            <a:endParaRPr/>
          </a:p>
        </p:txBody>
      </p:sp>
      <p:graphicFrame>
        <p:nvGraphicFramePr>
          <p:cNvPr id="379" name="Google Shape;379;g331a695be0f_0_365"/>
          <p:cNvGraphicFramePr/>
          <p:nvPr/>
        </p:nvGraphicFramePr>
        <p:xfrm>
          <a:off x="384025" y="11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{3FAB2328-2047-46E0-AA7B-390F72CD6051}</a:tableStyleId>
              </a:tblPr>
              <a:tblGrid>
                <a:gridCol w="1177125"/>
                <a:gridCol w="1594550"/>
                <a:gridCol w="759650"/>
                <a:gridCol w="1177125"/>
                <a:gridCol w="1177125"/>
                <a:gridCol w="1177125"/>
                <a:gridCol w="1177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Quiz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Didn’t Take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 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    High 49/50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 004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High 49/50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Google Shape;380;g331a695be0f_0_365"/>
          <p:cNvGraphicFramePr/>
          <p:nvPr/>
        </p:nvGraphicFramePr>
        <p:xfrm>
          <a:off x="384025" y="31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{3FAB2328-2047-46E0-AA7B-390F72CD6051}</a:tableStyleId>
              </a:tblPr>
              <a:tblGrid>
                <a:gridCol w="1216950"/>
                <a:gridCol w="1761700"/>
                <a:gridCol w="1064925"/>
                <a:gridCol w="874900"/>
                <a:gridCol w="967100"/>
                <a:gridCol w="922050"/>
                <a:gridCol w="171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Didn’t 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 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   High 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 004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 High 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460025" y="841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460025" y="625051"/>
            <a:ext cx="8384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Go to canvas </a:t>
            </a:r>
            <a:r>
              <a:rPr lang="en"/>
              <a:t>and open class participation questions. Use paper to help you answer question 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/>
              <a:t>Then work on GE02 or practice creating loops.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360599" y="1686675"/>
            <a:ext cx="4506900" cy="2018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Practice: What will the loop print out?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After class make a for loop, a while loop and a do while  to run 5 times.  </a:t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5175888" y="1833000"/>
            <a:ext cx="3105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count = 1;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(count &lt; 5)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System.out.println(count);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count++;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1a7d62941_0_9"/>
          <p:cNvSpPr txBox="1"/>
          <p:nvPr>
            <p:ph type="title"/>
          </p:nvPr>
        </p:nvSpPr>
        <p:spPr>
          <a:xfrm>
            <a:off x="311700" y="155550"/>
            <a:ext cx="43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Think, write, discuss</a:t>
            </a:r>
            <a:endParaRPr/>
          </a:p>
        </p:txBody>
      </p:sp>
      <p:sp>
        <p:nvSpPr>
          <p:cNvPr id="84" name="Google Shape;84;g331a7d62941_0_9"/>
          <p:cNvSpPr txBox="1"/>
          <p:nvPr>
            <p:ph idx="1" type="body"/>
          </p:nvPr>
        </p:nvSpPr>
        <p:spPr>
          <a:xfrm>
            <a:off x="197700" y="728250"/>
            <a:ext cx="4504800" cy="21525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your name on paper for notes.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Write slide 4  then put</a:t>
            </a:r>
            <a:r>
              <a:rPr lang="en"/>
              <a:t> a list of words you have learned that are </a:t>
            </a:r>
            <a:r>
              <a:rPr lang="en"/>
              <a:t>connected</a:t>
            </a:r>
            <a:r>
              <a:rPr lang="en"/>
              <a:t> to the example on the right.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Rotate around each person in your group share information as you go through each line in the program.</a:t>
            </a:r>
            <a:endParaRPr/>
          </a:p>
        </p:txBody>
      </p:sp>
      <p:pic>
        <p:nvPicPr>
          <p:cNvPr id="85" name="Google Shape;85;g331a7d62941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275" y="42818"/>
            <a:ext cx="4322400" cy="505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31a7d62941_0_9"/>
          <p:cNvPicPr preferRelativeResize="0"/>
          <p:nvPr/>
        </p:nvPicPr>
        <p:blipFill rotWithShape="1">
          <a:blip r:embed="rId4">
            <a:alphaModFix/>
          </a:blip>
          <a:srcRect b="9333" l="10415" r="9776" t="14161"/>
          <a:stretch/>
        </p:blipFill>
        <p:spPr>
          <a:xfrm>
            <a:off x="197700" y="3106625"/>
            <a:ext cx="2080000" cy="19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331a7d62941_0_9"/>
          <p:cNvPicPr preferRelativeResize="0"/>
          <p:nvPr/>
        </p:nvPicPr>
        <p:blipFill rotWithShape="1">
          <a:blip r:embed="rId5">
            <a:alphaModFix/>
          </a:blip>
          <a:srcRect b="20426" l="0" r="0" t="0"/>
          <a:stretch/>
        </p:blipFill>
        <p:spPr>
          <a:xfrm>
            <a:off x="2378000" y="3106625"/>
            <a:ext cx="2080000" cy="178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206075" y="13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Explore Increment and Decrement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179100"/>
            <a:ext cx="3928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will be displayed?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311700" y="1826950"/>
            <a:ext cx="306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numDays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 (</a:t>
            </a:r>
            <a:r>
              <a:rPr b="0" i="0" lang="en" sz="14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numDays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 (++</a:t>
            </a:r>
            <a:r>
              <a:rPr b="0" i="0" lang="en" sz="14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numDays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 (</a:t>
            </a:r>
            <a:r>
              <a:rPr b="0" i="0" lang="en" sz="14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numDays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400" u="none" cap="none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 (</a:t>
            </a:r>
            <a:r>
              <a:rPr b="0" i="0" lang="en" sz="1400" u="none" cap="none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numDays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300" y="860613"/>
            <a:ext cx="587825" cy="96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6306" y="2399550"/>
            <a:ext cx="1404469" cy="7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5323400" y="803725"/>
            <a:ext cx="3521700" cy="107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rPr lang="en" sz="176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Slide 5 Pretest: </a:t>
            </a:r>
            <a:r>
              <a:rPr b="0" i="0" lang="en" sz="17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Write what you think</a:t>
            </a:r>
            <a:r>
              <a:rPr lang="en" sz="176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will be printed out for each println. </a:t>
            </a:r>
            <a:endParaRPr b="0" i="0" sz="17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52000" y="116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Increment and Decrement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9150" y="835725"/>
            <a:ext cx="7063500" cy="246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numDays = 100;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System.out.println (numDays);		// Displays 100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System.out.println (++numDays);		// Displays 101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System.out.println (numDays++);		// Displays 101 - increments after displays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System.out.println (numDays);		// Displays 102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a7d62941_0_29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"/>
              <a:t>Increment and Decrement Operators</a:t>
            </a:r>
            <a:endParaRPr/>
          </a:p>
        </p:txBody>
      </p:sp>
      <p:sp>
        <p:nvSpPr>
          <p:cNvPr id="109" name="Google Shape;109;g331a7d62941_0_29"/>
          <p:cNvSpPr txBox="1"/>
          <p:nvPr>
            <p:ph idx="1" type="body"/>
          </p:nvPr>
        </p:nvSpPr>
        <p:spPr>
          <a:xfrm>
            <a:off x="215775" y="723325"/>
            <a:ext cx="85206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Increment operators </a:t>
            </a:r>
            <a:r>
              <a:rPr lang="en"/>
              <a:t>are used in programming languages to increase the value of a variable by one. There are two types of increment operators: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 Increment Operator (++x):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prefix increment operator increases the value of the variable by 1 before the value is used in the expression.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Syntax: ++x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 If x is initially 5, ++x will increment x to 6 and return the new value (6).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Postfix Increment Operator (x++):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postfix increment operator increases the value of the variable by 1 after the value is used in the expression.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Syntax: x++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 If x is initially 5, x++ will return the current value of x (5) and then increment x to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311700" y="210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Increment and Decrement Operators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88" y="2051025"/>
            <a:ext cx="7791825" cy="28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311700" y="959825"/>
            <a:ext cx="80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 ++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Decrement --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11700" y="51300"/>
            <a:ext cx="85206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Postfix and Prefix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11700" y="7282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Operator can be placed before (postfix)                      or after (prefix) variables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311700" y="1194250"/>
            <a:ext cx="40488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(</a:t>
            </a:r>
            <a:r>
              <a:rPr b="0" i="0" lang="en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postfix</a:t>
            </a: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increment/decrement)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 i = 1;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j = 3;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i++;     // Same as i = i + 1;   i will become 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j--;      // Same as j = j – 1;   j will become 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572000" y="1194250"/>
            <a:ext cx="44508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(</a:t>
            </a:r>
            <a:r>
              <a:rPr b="0" i="0" lang="en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increment/decrement)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 = 1;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j = 3;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++i;     // Same as i = i + 1;   i will become 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--j;      // Same as j = j – 1;   j will become 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82700" y="2976675"/>
            <a:ext cx="87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Placement of operator (prefix or postfix) cause different results when in expressions so be careful!!!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11700" y="3579600"/>
            <a:ext cx="765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Prefix increment vs Postfix increment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x = 1;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y = 3;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++x;     	do </a:t>
            </a:r>
            <a:r>
              <a:rPr b="1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</a:t>
            </a: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assignment =&gt; y becomes 2, x becomes 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x++;    	do </a:t>
            </a:r>
            <a:r>
              <a:rPr b="1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increment =&gt; y becomes 1, x becomes 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