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swU4GWzuFxFm5fIDiLcnZldX7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773189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773189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9e00c11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39e00c11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711375"/>
            <a:ext cx="85206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60025" y="715726"/>
            <a:ext cx="83841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711375"/>
            <a:ext cx="85206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U83ywMMMwm2YeMscpSl0vOoWdQjBid4-/edit#slide=id.p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IjUff3tKchfY3_YmSYVRr0T8HrKIuxUyWkLIhPk4-bQ/edit?tab=t.0" TargetMode="External"/><Relationship Id="rId4" Type="http://schemas.openxmlformats.org/officeDocument/2006/relationships/hyperlink" Target="http://www.youtube.com/watch?v=1QSocgE3yFY" TargetMode="External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veexample.pearsoncmg.com/liang/intro12e/html/TestMax.html" TargetMode="External"/><Relationship Id="rId4" Type="http://schemas.openxmlformats.org/officeDocument/2006/relationships/hyperlink" Target="https://liveexample.pearsoncmg.com/liang/intro12e/html/TestVoidMetho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1778150" y="333225"/>
            <a:ext cx="40959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/>
              <a:t>Methods 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50" y="1933225"/>
            <a:ext cx="5591950" cy="2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550" y="2804926"/>
            <a:ext cx="4251224" cy="21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303575"/>
            <a:ext cx="5153232" cy="1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>
            <p:ph type="title"/>
          </p:nvPr>
        </p:nvSpPr>
        <p:spPr>
          <a:xfrm>
            <a:off x="311700" y="158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With Parameter and No Return Value (Void method)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311700" y="73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/>
              <a:t>Example of calling the method that has a parameter and no return value from main.</a:t>
            </a:r>
            <a:endParaRPr sz="1600"/>
          </a:p>
        </p:txBody>
      </p:sp>
      <p:sp>
        <p:nvSpPr>
          <p:cNvPr id="203" name="Google Shape;203;p9"/>
          <p:cNvSpPr/>
          <p:nvPr/>
        </p:nvSpPr>
        <p:spPr>
          <a:xfrm>
            <a:off x="5479325" y="820500"/>
            <a:ext cx="9393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4091475" y="820500"/>
            <a:ext cx="1007700" cy="334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2502925" y="3395625"/>
            <a:ext cx="274500" cy="18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66950" y="2082475"/>
            <a:ext cx="1554600" cy="631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8887" name="adj4"/>
            </a:avLst>
          </a:prstGeom>
          <a:solidFill>
            <a:srgbClr val="D0E0E3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return value so no variable needed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21800" y="3083850"/>
            <a:ext cx="1554600" cy="72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8887" name="adj4"/>
            </a:avLst>
          </a:prstGeom>
          <a:solidFill>
            <a:srgbClr val="D0E0E3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is needed to define that there is not a return value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66950" y="4453675"/>
            <a:ext cx="1554600" cy="523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8887" name="adj4"/>
            </a:avLst>
          </a:prstGeom>
          <a:solidFill>
            <a:srgbClr val="D0E0E3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return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251025" y="3428625"/>
            <a:ext cx="549900" cy="155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051675" y="31386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no value is returned: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type must be set to void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return statement is used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returns to caller when the methods closing curly brace is reached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21800" y="1154700"/>
            <a:ext cx="1554600" cy="631800"/>
          </a:xfrm>
          <a:prstGeom prst="rightArrowCallout">
            <a:avLst>
              <a:gd fmla="val 8641" name="adj1"/>
              <a:gd fmla="val 16237" name="adj2"/>
              <a:gd fmla="val 25000" name="adj3"/>
              <a:gd fmla="val 8200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returns void, no return value at end of main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-138525" y="2930650"/>
            <a:ext cx="6426300" cy="21363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219100" y="1401700"/>
            <a:ext cx="7199100" cy="1555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00" y="1423650"/>
            <a:ext cx="4304401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>
            <p:ph type="title"/>
          </p:nvPr>
        </p:nvSpPr>
        <p:spPr>
          <a:xfrm>
            <a:off x="254325" y="172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Sum Method Example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311700" y="745200"/>
            <a:ext cx="6652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Method sums all the values from 1 to maxNumber</a:t>
            </a:r>
            <a:endParaRPr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200" y="1285575"/>
            <a:ext cx="3705651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/>
          <p:nvPr/>
        </p:nvSpPr>
        <p:spPr>
          <a:xfrm>
            <a:off x="5092775" y="3255650"/>
            <a:ext cx="2165100" cy="1118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variables names in the method that are the same as the method name.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206525" y="3523125"/>
            <a:ext cx="2553000" cy="1025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name of the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and the variable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different.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3047100" y="3777425"/>
            <a:ext cx="1661100" cy="961200"/>
          </a:xfrm>
          <a:prstGeom prst="cloudCallout">
            <a:avLst>
              <a:gd fmla="val -71569" name="adj1"/>
              <a:gd fmla="val -75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another way to sum the numbers?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0150" y="902813"/>
            <a:ext cx="1171126" cy="11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240925" y="1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One Return Value </a:t>
            </a:r>
            <a:endParaRPr/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378525" y="645525"/>
            <a:ext cx="4572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When creating your methods you should use only one return value.</a:t>
            </a:r>
            <a:endParaRPr sz="1400"/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600" y="1439275"/>
            <a:ext cx="37889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/>
          <p:nvPr/>
        </p:nvSpPr>
        <p:spPr>
          <a:xfrm>
            <a:off x="6710750" y="1872725"/>
            <a:ext cx="2289600" cy="909000"/>
          </a:xfrm>
          <a:prstGeom prst="leftArrowCallout">
            <a:avLst>
              <a:gd fmla="val 25000" name="adj1"/>
              <a:gd fmla="val 25000" name="adj2"/>
              <a:gd fmla="val 25000" name="adj3"/>
              <a:gd fmla="val 79183" name="adj4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multiple return values in your methods.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681200" y="2945525"/>
            <a:ext cx="2348700" cy="105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79183" name="adj4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to use { } to show where the block of code starts and ends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675" y="161888"/>
            <a:ext cx="1171126" cy="11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100100" y="1384875"/>
            <a:ext cx="4366500" cy="32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static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char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determineLetterGrade(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double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finalGrade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){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char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 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finalGrade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&gt;= 90){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'A'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}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finalGrade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&gt;= 80){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'B'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}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finalGrade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&gt;= 70){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'C'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}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finalGrade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&gt;= 60){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'D'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} 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100">
                <a:solidFill>
                  <a:srgbClr val="2A00FF"/>
                </a:solidFill>
                <a:highlight>
                  <a:srgbClr val="FFFFFF"/>
                </a:highlight>
              </a:rPr>
              <a:t>'F'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" sz="1100">
                <a:solidFill>
                  <a:srgbClr val="7F0055"/>
                </a:solidFill>
                <a:highlight>
                  <a:srgbClr val="FFFFFF"/>
                </a:highlight>
              </a:rPr>
              <a:t>return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6A3E3E"/>
                </a:solidFill>
                <a:highlight>
                  <a:srgbClr val="FFFFFF"/>
                </a:highlight>
              </a:rPr>
              <a:t>letterGrade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843" y="1986188"/>
            <a:ext cx="1391006" cy="11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773189b51_0_0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43" name="Google Shape;243;g32773189b51_0_0"/>
          <p:cNvSpPr txBox="1"/>
          <p:nvPr>
            <p:ph idx="1" type="body"/>
          </p:nvPr>
        </p:nvSpPr>
        <p:spPr>
          <a:xfrm>
            <a:off x="311700" y="711375"/>
            <a:ext cx="8520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canvas and submit participation.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decide what you want to work 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Prepare for quiz</a:t>
            </a:r>
            <a:r>
              <a:rPr lang="en"/>
              <a:t>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 to Module 02 objectives and see if you can write examples and explain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Practice writing code again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Practice writing the </a:t>
            </a:r>
            <a:r>
              <a:rPr lang="en" sz="1600"/>
              <a:t>output</a:t>
            </a:r>
            <a:r>
              <a:rPr lang="en" sz="1600"/>
              <a:t> of code from lectures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your documentation and print for the quiz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on GE03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Tips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copying and pasting code into word document and google document from Eclipse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Study groups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160425" y="88575"/>
            <a:ext cx="21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Check In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60425" y="661275"/>
            <a:ext cx="88965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Quiz 2 -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and print your tech documentation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Student Loop Questions </a:t>
            </a:r>
            <a:r>
              <a:rPr lang="en" sz="1400"/>
              <a:t>- answered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Goals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Examine Java defined methods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how to create user defined methods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values and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Calling methods and passing arguments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 scope and Stack frames</a:t>
            </a:r>
            <a:endParaRPr sz="1400"/>
          </a:p>
        </p:txBody>
      </p:sp>
      <p:pic>
        <p:nvPicPr>
          <p:cNvPr descr="Original: https://www.youtube.com/watch?v=FUx3s8F5X2Q" id="68" name="Google Shape;68;p2" title="What learning looks like (clean)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425" y="434875"/>
            <a:ext cx="5188625" cy="31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/>
          <p:nvPr/>
        </p:nvSpPr>
        <p:spPr>
          <a:xfrm>
            <a:off x="3786425" y="88575"/>
            <a:ext cx="30783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learning looks like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9e00c11db_0_61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200"/>
              <a:t>Java Program Chat</a:t>
            </a:r>
            <a:endParaRPr sz="2200"/>
          </a:p>
        </p:txBody>
      </p:sp>
      <p:sp>
        <p:nvSpPr>
          <p:cNvPr id="75" name="Google Shape;75;g339e00c11db_0_61"/>
          <p:cNvSpPr txBox="1"/>
          <p:nvPr/>
        </p:nvSpPr>
        <p:spPr>
          <a:xfrm>
            <a:off x="135075" y="1053100"/>
            <a:ext cx="4530300" cy="378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example from the code and brief description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Predefined class and method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add a class to use in your program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object - an Instance of a class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to read in information from the keyboard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that has a return value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that doesn’t have a return value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that has a parameter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that doesn’t have a parameter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data type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Non-primitive data type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Algorithm used for the conditions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 that needs to be fixed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number variable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guess variable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to implement conditions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to repeat code</a:t>
            </a:r>
            <a:endParaRPr sz="1300"/>
          </a:p>
        </p:txBody>
      </p:sp>
      <p:pic>
        <p:nvPicPr>
          <p:cNvPr id="76" name="Google Shape;76;g339e00c11db_0_61"/>
          <p:cNvPicPr preferRelativeResize="0"/>
          <p:nvPr/>
        </p:nvPicPr>
        <p:blipFill rotWithShape="1">
          <a:blip r:embed="rId3">
            <a:alphaModFix/>
          </a:blip>
          <a:srcRect b="29223" l="0" r="0" t="0"/>
          <a:stretch/>
        </p:blipFill>
        <p:spPr>
          <a:xfrm>
            <a:off x="3145627" y="227048"/>
            <a:ext cx="936100" cy="44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339e00c11db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484" y="107134"/>
            <a:ext cx="414835" cy="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339e00c11db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1275" y="42818"/>
            <a:ext cx="4322400" cy="50578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9e00c11db_0_61"/>
          <p:cNvSpPr txBox="1"/>
          <p:nvPr/>
        </p:nvSpPr>
        <p:spPr>
          <a:xfrm>
            <a:off x="103125" y="668225"/>
            <a:ext cx="459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your technical document.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39e00c11db_0_61"/>
          <p:cNvSpPr/>
          <p:nvPr/>
        </p:nvSpPr>
        <p:spPr>
          <a:xfrm>
            <a:off x="6760800" y="80875"/>
            <a:ext cx="2322900" cy="12804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Celebrate how much you have </a:t>
            </a:r>
            <a:r>
              <a:rPr lang="en"/>
              <a:t>learned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239975" y="12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Review Predefined Methods in Java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147675" y="573750"/>
            <a:ext cx="66762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We use predefined methods to reuse code and break our problem into smaller tasks.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System.out.println() is a method in the System class to display information.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39934" l="53421" r="0" t="12545"/>
          <a:stretch/>
        </p:blipFill>
        <p:spPr>
          <a:xfrm>
            <a:off x="2619063" y="3805325"/>
            <a:ext cx="3170424" cy="8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50" y="2288625"/>
            <a:ext cx="29673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2600" y="2475150"/>
            <a:ext cx="2533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1275" y="2294425"/>
            <a:ext cx="3938875" cy="6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4413" y="1701001"/>
            <a:ext cx="6676161" cy="4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147669" y="2962463"/>
            <a:ext cx="76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next() is a method in the Scanner class to read a string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7025" y="3323526"/>
            <a:ext cx="3526700" cy="3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2875975" y="2507850"/>
            <a:ext cx="4374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647025" y="1701004"/>
            <a:ext cx="437400" cy="3816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2244750" y="2507850"/>
            <a:ext cx="566700" cy="266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652200" y="1663375"/>
            <a:ext cx="4939500" cy="230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652200" y="1893475"/>
            <a:ext cx="3641400" cy="230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31525" y="1549100"/>
            <a:ext cx="1424400" cy="663900"/>
          </a:xfrm>
          <a:prstGeom prst="cloudCallout">
            <a:avLst>
              <a:gd fmla="val 67023" name="adj1"/>
              <a:gd fmla="val -4037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 method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288650" y="2620500"/>
            <a:ext cx="1936500" cy="358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647025" y="3297125"/>
            <a:ext cx="1006500" cy="3816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805075" y="3285975"/>
            <a:ext cx="215100" cy="358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789475" y="3019550"/>
            <a:ext cx="2400600" cy="744900"/>
          </a:xfrm>
          <a:prstGeom prst="cloudCallout">
            <a:avLst>
              <a:gd fmla="val -94508" name="adj1"/>
              <a:gd fmla="val -4783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method need passed to it to do the task?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594500" y="573750"/>
            <a:ext cx="2449200" cy="804300"/>
          </a:xfrm>
          <a:prstGeom prst="cloudCallout">
            <a:avLst>
              <a:gd fmla="val -56127" name="adj1"/>
              <a:gd fmla="val 71036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method need passed to it to do the task?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096725" y="4270300"/>
            <a:ext cx="1339500" cy="358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023050" y="2571750"/>
            <a:ext cx="8013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295850" y="3786825"/>
            <a:ext cx="2275224" cy="890425"/>
            <a:chOff x="295850" y="3786825"/>
            <a:chExt cx="2275224" cy="890425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3">
              <a:alphaModFix/>
            </a:blip>
            <a:srcRect b="50423" l="0" r="66573" t="0"/>
            <a:stretch/>
          </p:blipFill>
          <p:spPr>
            <a:xfrm>
              <a:off x="295850" y="3786825"/>
              <a:ext cx="2275224" cy="890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3"/>
            <p:cNvSpPr/>
            <p:nvPr/>
          </p:nvSpPr>
          <p:spPr>
            <a:xfrm>
              <a:off x="1138600" y="4498450"/>
              <a:ext cx="130800" cy="178800"/>
            </a:xfrm>
            <a:prstGeom prst="rect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18925" y="4446400"/>
              <a:ext cx="303600" cy="2301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"/>
          <p:cNvSpPr/>
          <p:nvPr/>
        </p:nvSpPr>
        <p:spPr>
          <a:xfrm>
            <a:off x="2707825" y="4431675"/>
            <a:ext cx="1006500" cy="230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25150" y="3861425"/>
            <a:ext cx="2739600" cy="1105200"/>
          </a:xfrm>
          <a:prstGeom prst="cloudCallout">
            <a:avLst>
              <a:gd fmla="val 48951" name="adj1"/>
              <a:gd fmla="val 41873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the charAt() string method. What parameters are needed and what returns? If any?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96950" y="147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Method Parameters and Return Data Types 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30950" y="652975"/>
            <a:ext cx="88821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The number, order, and type of values passed in must match the number, order, and type of the parameters declared in the method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Notice these errors when using charAt() method and the parameter or return types do not match.</a:t>
            </a:r>
            <a:endParaRPr sz="140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492400" y="1803550"/>
            <a:ext cx="1848425" cy="381600"/>
            <a:chOff x="5258800" y="3703975"/>
            <a:chExt cx="1848425" cy="381600"/>
          </a:xfrm>
        </p:grpSpPr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26573" t="0"/>
            <a:stretch/>
          </p:blipFill>
          <p:spPr>
            <a:xfrm>
              <a:off x="5258800" y="3703975"/>
              <a:ext cx="1848425" cy="31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4"/>
            <p:cNvSpPr/>
            <p:nvPr/>
          </p:nvSpPr>
          <p:spPr>
            <a:xfrm>
              <a:off x="6656500" y="3703975"/>
              <a:ext cx="378900" cy="3816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902350" y="3751525"/>
              <a:ext cx="647100" cy="263100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196950" y="2424725"/>
            <a:ext cx="3790650" cy="909025"/>
            <a:chOff x="129700" y="4133125"/>
            <a:chExt cx="3790650" cy="909025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00" y="4161073"/>
              <a:ext cx="3356550" cy="353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5" name="Google Shape;125;p4"/>
            <p:cNvGrpSpPr/>
            <p:nvPr/>
          </p:nvGrpSpPr>
          <p:grpSpPr>
            <a:xfrm>
              <a:off x="129700" y="4133125"/>
              <a:ext cx="3790650" cy="909025"/>
              <a:chOff x="129700" y="4133125"/>
              <a:chExt cx="3790650" cy="90902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353200" y="4133125"/>
                <a:ext cx="1181700" cy="381600"/>
              </a:xfrm>
              <a:prstGeom prst="rect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327700" y="4206350"/>
                <a:ext cx="254400" cy="263100"/>
              </a:xfrm>
              <a:prstGeom prst="rect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29700" y="4469450"/>
                <a:ext cx="1628700" cy="572700"/>
              </a:xfrm>
              <a:prstGeom prst="upArrowCallout">
                <a:avLst>
                  <a:gd fmla="val 25000" name="adj1"/>
                  <a:gd fmla="val 25000" name="adj2"/>
                  <a:gd fmla="val 25000" name="adj3"/>
                  <a:gd fmla="val 64977" name="adj4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Return type needs to be a char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989450" y="4469450"/>
                <a:ext cx="930900" cy="572700"/>
              </a:xfrm>
              <a:prstGeom prst="upArrowCallout">
                <a:avLst>
                  <a:gd fmla="val 25000" name="adj1"/>
                  <a:gd fmla="val 25000" name="adj2"/>
                  <a:gd fmla="val 25000" name="adj3"/>
                  <a:gd fmla="val 64977" name="adj4"/>
                </a:avLst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Parameter Passing int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" name="Google Shape;130;p4"/>
          <p:cNvGrpSpPr/>
          <p:nvPr/>
        </p:nvGrpSpPr>
        <p:grpSpPr>
          <a:xfrm>
            <a:off x="196950" y="3911925"/>
            <a:ext cx="4246075" cy="940325"/>
            <a:chOff x="4360425" y="4147100"/>
            <a:chExt cx="4246075" cy="940325"/>
          </a:xfrm>
        </p:grpSpPr>
        <p:pic>
          <p:nvPicPr>
            <p:cNvPr id="131" name="Google Shape;131;p4"/>
            <p:cNvPicPr preferRelativeResize="0"/>
            <p:nvPr/>
          </p:nvPicPr>
          <p:blipFill rotWithShape="1">
            <a:blip r:embed="rId5">
              <a:alphaModFix/>
            </a:blip>
            <a:srcRect b="27714" l="0" r="0" t="0"/>
            <a:stretch/>
          </p:blipFill>
          <p:spPr>
            <a:xfrm>
              <a:off x="4360425" y="4161075"/>
              <a:ext cx="3906801" cy="35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4"/>
            <p:cNvSpPr/>
            <p:nvPr/>
          </p:nvSpPr>
          <p:spPr>
            <a:xfrm>
              <a:off x="4360425" y="4147100"/>
              <a:ext cx="1124100" cy="3816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625350" y="4147100"/>
              <a:ext cx="333600" cy="3816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977800" y="4469450"/>
              <a:ext cx="1628700" cy="5727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for parameter needs to be an int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406600" y="4514725"/>
              <a:ext cx="1077900" cy="5727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Char Return matches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000" y="1888860"/>
            <a:ext cx="3907600" cy="18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27200" y="660075"/>
            <a:ext cx="87051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Purpose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Provides a way to organize and simplify code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code is in a method it can be called many times so do not repeat code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Improves code quality!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Breaking code into units makes it easier to plan, code, test and modify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Just like when you use java predefined methods A method may or may not return a value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method must declare a return type!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</a:pPr>
            <a:r>
              <a:rPr lang="en" sz="1500"/>
              <a:t>If a method returns a value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returnType in this case is the data type of the value being returned by the method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the return statement is used inside the method to return the value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</a:pPr>
            <a:r>
              <a:rPr lang="en" sz="1500"/>
              <a:t>If a method does not return a value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returnType in this case is void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no return statement inside the method is needed</a:t>
            </a:r>
            <a:endParaRPr sz="150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36556" t="0"/>
          <a:stretch/>
        </p:blipFill>
        <p:spPr>
          <a:xfrm>
            <a:off x="6060363" y="4114725"/>
            <a:ext cx="2202725" cy="3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7825675" y="4164113"/>
            <a:ext cx="437400" cy="2667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50423" l="9282" r="80672" t="36764"/>
          <a:stretch/>
        </p:blipFill>
        <p:spPr>
          <a:xfrm>
            <a:off x="4829402" y="2799825"/>
            <a:ext cx="1388701" cy="4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5624600" y="2918478"/>
            <a:ext cx="507900" cy="266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737225" y="4060163"/>
            <a:ext cx="437400" cy="2667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014450" y="3185175"/>
            <a:ext cx="879000" cy="365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311700" y="13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Define Methods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239975" y="677075"/>
            <a:ext cx="85206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Define your own methods to do a task. Need to think about the following just like the java predefined methods API explains.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the method does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to name the method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Meaning full verb, begin with lowercase and use camelCase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parameters are needed (if any)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value it returns (if any)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General form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public - makes method's access public - this means visible to all classes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static - static methods belong to a class – for now make methods static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returnType - data type for value that is returned (int, double, boolean, etc.) or void (nothing to return)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methodName - a user defined 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formal parameter list - information that is coming into the method</a:t>
            </a:r>
            <a:endParaRPr sz="140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25" y="4017250"/>
            <a:ext cx="3588426" cy="10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4174925" y="4017250"/>
            <a:ext cx="482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method signature: </a:t>
            </a:r>
            <a:r>
              <a:rPr lang="en" sz="1100">
                <a:solidFill>
                  <a:schemeClr val="dk1"/>
                </a:solidFill>
                <a:highlight>
                  <a:srgbClr val="D9EAD3"/>
                </a:highlight>
                <a:latin typeface="Droid Sans"/>
                <a:ea typeface="Droid Sans"/>
                <a:cs typeface="Droid Sans"/>
                <a:sym typeface="Droid Sans"/>
              </a:rPr>
              <a:t>return value</a:t>
            </a:r>
            <a:r>
              <a:rPr lang="en" sz="11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CFE2F3"/>
                </a:highlight>
                <a:latin typeface="Droid Sans"/>
                <a:ea typeface="Droid Sans"/>
                <a:cs typeface="Droid Sans"/>
                <a:sym typeface="Droid Sans"/>
              </a:rPr>
              <a:t>method name</a:t>
            </a:r>
            <a:r>
              <a:rPr lang="en" sz="11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(parameters)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11700" y="8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Explore How Methods are Created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906400" y="998400"/>
            <a:ext cx="37494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TestMax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/** Main method */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main(String[] args)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max(i, j);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 Invoke max method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"The maximum between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i +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j +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 is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k);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main method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/** Return the max between two numbers */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max(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num1,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num2)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(num1 &gt; num2)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result = num1;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result = num2;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result;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 Return result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max method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TestMax Class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5622725" y="387300"/>
            <a:ext cx="33717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TestVoidMethod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main(String[] args)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"The grade is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printGrade(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78.5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"The grade is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printGrade(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59.5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main method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printGrade(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(score &gt;=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90.0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(score &gt;=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80.0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(score &gt;=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70.0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(score &gt;=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60.0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multi way if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max method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//end TestVoidMethod Class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 rot="-163892">
            <a:off x="2201070" y="624035"/>
            <a:ext cx="1724860" cy="580271"/>
          </a:xfrm>
          <a:prstGeom prst="leftArrowCallout">
            <a:avLst>
              <a:gd fmla="val 25000" name="adj1"/>
              <a:gd fmla="val 25000" name="adj2"/>
              <a:gd fmla="val 25000" name="adj3"/>
              <a:gd fmla="val 78165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TestMax returns int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4104625" y="672375"/>
            <a:ext cx="15807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2176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0" i="0" lang="en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TestVoidMethod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-217300" y="1087050"/>
            <a:ext cx="721500" cy="3873300"/>
          </a:xfrm>
          <a:prstGeom prst="leftBrace">
            <a:avLst>
              <a:gd fmla="val 9818" name="adj1"/>
              <a:gd fmla="val 50195" name="adj2"/>
            </a:avLst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5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0" i="0" sz="15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ass</a:t>
            </a:r>
            <a:endParaRPr b="0" i="0" sz="15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311700" y="3013050"/>
            <a:ext cx="601500" cy="1673400"/>
          </a:xfrm>
          <a:prstGeom prst="leftBrace">
            <a:avLst>
              <a:gd fmla="val 8333" name="adj1"/>
              <a:gd fmla="val 49625" name="adj2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max</a:t>
            </a:r>
            <a:endParaRPr b="0" i="0" sz="10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1073825" y="4419750"/>
            <a:ext cx="919800" cy="2145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889375" y="2930700"/>
            <a:ext cx="256500" cy="2145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23675" y="3069000"/>
            <a:ext cx="256500" cy="2145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047475" y="1910500"/>
            <a:ext cx="435000" cy="2145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827500" y="1910500"/>
            <a:ext cx="256500" cy="214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2449400" y="2930700"/>
            <a:ext cx="1215600" cy="214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430025" y="1452200"/>
            <a:ext cx="601500" cy="1262400"/>
          </a:xfrm>
          <a:prstGeom prst="leftBrace">
            <a:avLst>
              <a:gd fmla="val 8333" name="adj1"/>
              <a:gd fmla="val 49625" name="adj2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0" i="0" sz="10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ain</a:t>
            </a:r>
            <a:endParaRPr b="0" i="0" sz="10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50" y="1279925"/>
            <a:ext cx="5082151" cy="151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>
            <p:ph type="title"/>
          </p:nvPr>
        </p:nvSpPr>
        <p:spPr>
          <a:xfrm>
            <a:off x="311700" y="158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Create Sum Method with Parameter and Return Value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311700" y="730875"/>
            <a:ext cx="8520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/>
              <a:t>Example of calling the method that has a parameter and a return value from main.</a:t>
            </a:r>
            <a:endParaRPr sz="1600"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288" y="1279925"/>
            <a:ext cx="3648719" cy="19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/>
          <p:nvPr/>
        </p:nvSpPr>
        <p:spPr>
          <a:xfrm>
            <a:off x="6796150" y="1454450"/>
            <a:ext cx="789000" cy="188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6239425" y="1415450"/>
            <a:ext cx="2745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091475" y="820500"/>
            <a:ext cx="1007700" cy="334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674825" y="820500"/>
            <a:ext cx="5646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819875" y="2787050"/>
            <a:ext cx="839100" cy="266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819875" y="1683375"/>
            <a:ext cx="598800" cy="18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52475" y="3224175"/>
            <a:ext cx="49467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value is returned: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must specify the type of value it returns in the return type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return statement inside the method is required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return statement is the point at which control returns to the caller and normally the last statement in the method.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returned by the method should be stored in a variable by the code that called the method.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5366338" y="3613575"/>
            <a:ext cx="36486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method is called and a value is passed.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parameter is variable that is declared in memory and  initialized with a copy of the value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 rot="10800000">
            <a:off x="1201975" y="2357600"/>
            <a:ext cx="4617900" cy="562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endCxn id="183" idx="1"/>
          </p:cNvCxnSpPr>
          <p:nvPr/>
        </p:nvCxnSpPr>
        <p:spPr>
          <a:xfrm flipH="1" rot="10800000">
            <a:off x="2012650" y="1548800"/>
            <a:ext cx="4783500" cy="594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8"/>
          <p:cNvSpPr/>
          <p:nvPr/>
        </p:nvSpPr>
        <p:spPr>
          <a:xfrm>
            <a:off x="3484900" y="1448625"/>
            <a:ext cx="1835700" cy="790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argument (copy of what is in memory for number) with same datatype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3227650" y="2537200"/>
            <a:ext cx="1835700" cy="56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result and assign to totalSum memory location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