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6" roundtripDataSignature="AMtx7mhUfd5rrpPTot4Buv3gjfm8nijV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penSans-regular.fntdata"/><Relationship Id="rId21" Type="http://schemas.openxmlformats.org/officeDocument/2006/relationships/slide" Target="slides/slide16.xml"/><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3eea1b10f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33eea1b10f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600"/>
              <a:buNone/>
              <a:defRPr/>
            </a:lvl1pPr>
          </a:lstStyle>
          <a:p/>
        </p:txBody>
      </p:sp>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2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30200" lvl="0" marL="457200" algn="ctr">
              <a:lnSpc>
                <a:spcPct val="115000"/>
              </a:lnSpc>
              <a:spcBef>
                <a:spcPts val="0"/>
              </a:spcBef>
              <a:spcAft>
                <a:spcPts val="0"/>
              </a:spcAft>
              <a:buSzPts val="16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3" name="Google Shape;5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8"/>
          <p:cNvSpPr txBox="1"/>
          <p:nvPr>
            <p:ph type="title"/>
          </p:nvPr>
        </p:nvSpPr>
        <p:spPr>
          <a:xfrm>
            <a:off x="311700" y="8735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5" name="Google Shape;15;p18"/>
          <p:cNvSpPr txBox="1"/>
          <p:nvPr>
            <p:ph idx="1" type="body"/>
          </p:nvPr>
        </p:nvSpPr>
        <p:spPr>
          <a:xfrm>
            <a:off x="311700" y="731575"/>
            <a:ext cx="8520600" cy="3831300"/>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SzPts val="16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460025" y="84148"/>
            <a:ext cx="7886700" cy="5409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19"/>
          <p:cNvSpPr txBox="1"/>
          <p:nvPr>
            <p:ph idx="1" type="body"/>
          </p:nvPr>
        </p:nvSpPr>
        <p:spPr>
          <a:xfrm>
            <a:off x="460025" y="715726"/>
            <a:ext cx="8384100" cy="36615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6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20" name="Google Shape;20;p19"/>
          <p:cNvSpPr txBox="1"/>
          <p:nvPr>
            <p:ph idx="10" type="dt"/>
          </p:nvPr>
        </p:nvSpPr>
        <p:spPr>
          <a:xfrm>
            <a:off x="628650" y="4767264"/>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1" name="Google Shape;21;p19"/>
          <p:cNvSpPr txBox="1"/>
          <p:nvPr>
            <p:ph idx="11" type="ftr"/>
          </p:nvPr>
        </p:nvSpPr>
        <p:spPr>
          <a:xfrm>
            <a:off x="3028950" y="4767264"/>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2" name="Google Shape;22;p19"/>
          <p:cNvSpPr txBox="1"/>
          <p:nvPr>
            <p:ph idx="12" type="sldNum"/>
          </p:nvPr>
        </p:nvSpPr>
        <p:spPr>
          <a:xfrm>
            <a:off x="6457950" y="4767264"/>
            <a:ext cx="2057400" cy="2739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21"/>
          <p:cNvSpPr txBox="1"/>
          <p:nvPr>
            <p:ph type="title"/>
          </p:nvPr>
        </p:nvSpPr>
        <p:spPr>
          <a:xfrm>
            <a:off x="311700" y="8735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8" name="Google Shape;28;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22"/>
          <p:cNvSpPr txBox="1"/>
          <p:nvPr>
            <p:ph type="title"/>
          </p:nvPr>
        </p:nvSpPr>
        <p:spPr>
          <a:xfrm>
            <a:off x="311700" y="8735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33" name="Google Shape;3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30200" lvl="0" marL="457200" algn="l">
              <a:lnSpc>
                <a:spcPct val="115000"/>
              </a:lnSpc>
              <a:spcBef>
                <a:spcPts val="0"/>
              </a:spcBef>
              <a:spcAft>
                <a:spcPts val="0"/>
              </a:spcAft>
              <a:buSzPts val="16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6" name="Google Shape;4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87350"/>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7" name="Google Shape;7;p16"/>
          <p:cNvSpPr txBox="1"/>
          <p:nvPr>
            <p:ph idx="1" type="body"/>
          </p:nvPr>
        </p:nvSpPr>
        <p:spPr>
          <a:xfrm>
            <a:off x="311700" y="731575"/>
            <a:ext cx="8520600" cy="3831300"/>
          </a:xfrm>
          <a:prstGeom prst="rect">
            <a:avLst/>
          </a:prstGeom>
          <a:noFill/>
          <a:ln>
            <a:noFill/>
          </a:ln>
        </p:spPr>
        <p:txBody>
          <a:bodyPr anchorCtr="0" anchor="t" bIns="91425" lIns="91425" spcFirstLastPara="1" rIns="91425" wrap="square" tIns="91425">
            <a:normAutofit/>
          </a:bodyPr>
          <a:lstStyle>
            <a:lvl1pPr indent="-330200" lvl="0" marL="457200" marR="0" rtl="0" algn="l">
              <a:lnSpc>
                <a:spcPct val="115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23.png"/><Relationship Id="rId9" Type="http://schemas.openxmlformats.org/officeDocument/2006/relationships/image" Target="../media/image29.png"/><Relationship Id="rId5" Type="http://schemas.openxmlformats.org/officeDocument/2006/relationships/image" Target="../media/image24.png"/><Relationship Id="rId6" Type="http://schemas.openxmlformats.org/officeDocument/2006/relationships/image" Target="../media/image21.png"/><Relationship Id="rId7" Type="http://schemas.openxmlformats.org/officeDocument/2006/relationships/image" Target="../media/image26.png"/><Relationship Id="rId8"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8.png"/><Relationship Id="rId9" Type="http://schemas.openxmlformats.org/officeDocument/2006/relationships/image" Target="../media/image16.png"/><Relationship Id="rId5" Type="http://schemas.openxmlformats.org/officeDocument/2006/relationships/image" Target="../media/image27.png"/><Relationship Id="rId6" Type="http://schemas.openxmlformats.org/officeDocument/2006/relationships/image" Target="../media/image32.png"/><Relationship Id="rId7" Type="http://schemas.openxmlformats.org/officeDocument/2006/relationships/image" Target="../media/image30.png"/><Relationship Id="rId8"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3.png"/><Relationship Id="rId6"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8.png"/><Relationship Id="rId4" Type="http://schemas.openxmlformats.org/officeDocument/2006/relationships/image" Target="../media/image34.png"/><Relationship Id="rId5"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9.png"/><Relationship Id="rId4" Type="http://schemas.openxmlformats.org/officeDocument/2006/relationships/hyperlink" Target="https://docs.google.com/presentation/d/1GNVTjZu4YdGPs6kaXF_DOECYMwzhDGxYufdeTUN9XYk/edit#slide=id.p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github.com/debmhteach/CS1050StudentCodeExamples/blob/main/BookExamples/ClassExamples/M03SwapMethod.java" TargetMode="External"/><Relationship Id="rId4" Type="http://schemas.openxmlformats.org/officeDocument/2006/relationships/hyperlink" Target="https://dzone.com/articles/how-add-existing-files-eclipse" TargetMode="External"/><Relationship Id="rId9"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17.png"/><Relationship Id="rId7" Type="http://schemas.openxmlformats.org/officeDocument/2006/relationships/image" Target="../media/image13.png"/><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9.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322050" y="385600"/>
            <a:ext cx="8164200" cy="14409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Methods Pass by Value and Software Development</a:t>
            </a:r>
            <a:endParaRPr/>
          </a:p>
        </p:txBody>
      </p:sp>
      <p:pic>
        <p:nvPicPr>
          <p:cNvPr id="61" name="Google Shape;61;p1"/>
          <p:cNvPicPr preferRelativeResize="0"/>
          <p:nvPr/>
        </p:nvPicPr>
        <p:blipFill rotWithShape="1">
          <a:blip r:embed="rId3">
            <a:alphaModFix/>
          </a:blip>
          <a:srcRect b="0" l="0" r="0" t="0"/>
          <a:stretch/>
        </p:blipFill>
        <p:spPr>
          <a:xfrm>
            <a:off x="3639100" y="2963174"/>
            <a:ext cx="2243511" cy="2049452"/>
          </a:xfrm>
          <a:prstGeom prst="rect">
            <a:avLst/>
          </a:prstGeom>
          <a:noFill/>
          <a:ln>
            <a:noFill/>
          </a:ln>
        </p:spPr>
      </p:pic>
      <p:pic>
        <p:nvPicPr>
          <p:cNvPr id="62" name="Google Shape;62;p1"/>
          <p:cNvPicPr preferRelativeResize="0"/>
          <p:nvPr/>
        </p:nvPicPr>
        <p:blipFill rotWithShape="1">
          <a:blip r:embed="rId4">
            <a:alphaModFix/>
          </a:blip>
          <a:srcRect b="0" l="0" r="0" t="0"/>
          <a:stretch/>
        </p:blipFill>
        <p:spPr>
          <a:xfrm>
            <a:off x="6035011" y="2941649"/>
            <a:ext cx="2163564" cy="20494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62250" y="671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Methods, Stacks and Memory</a:t>
            </a:r>
            <a:endParaRPr/>
          </a:p>
        </p:txBody>
      </p:sp>
      <p:sp>
        <p:nvSpPr>
          <p:cNvPr id="165" name="Google Shape;165;p11"/>
          <p:cNvSpPr txBox="1"/>
          <p:nvPr>
            <p:ph idx="1" type="body"/>
          </p:nvPr>
        </p:nvSpPr>
        <p:spPr>
          <a:xfrm>
            <a:off x="114900" y="639825"/>
            <a:ext cx="8914200" cy="875700"/>
          </a:xfrm>
          <a:prstGeom prst="rect">
            <a:avLst/>
          </a:prstGeom>
          <a:noFill/>
          <a:ln>
            <a:noFill/>
          </a:ln>
        </p:spPr>
        <p:txBody>
          <a:bodyPr anchorCtr="0" anchor="t" bIns="91425" lIns="91425" spcFirstLastPara="1" rIns="91425" wrap="square" tIns="91425">
            <a:normAutofit fontScale="92500"/>
          </a:bodyPr>
          <a:lstStyle/>
          <a:p>
            <a:pPr indent="-322580" lvl="0" marL="457200" rtl="0" algn="l">
              <a:lnSpc>
                <a:spcPct val="115000"/>
              </a:lnSpc>
              <a:spcBef>
                <a:spcPts val="0"/>
              </a:spcBef>
              <a:spcAft>
                <a:spcPts val="0"/>
              </a:spcAft>
              <a:buSzPct val="100000"/>
              <a:buAutoNum type="arabicPeriod"/>
            </a:pPr>
            <a:r>
              <a:rPr lang="en" sz="1600"/>
              <a:t>Main method called first and stack created in memory for declared variables in main method.</a:t>
            </a:r>
            <a:endParaRPr sz="1600"/>
          </a:p>
          <a:p>
            <a:pPr indent="-322580" lvl="0" marL="457200" rtl="0" algn="l">
              <a:lnSpc>
                <a:spcPct val="115000"/>
              </a:lnSpc>
              <a:spcBef>
                <a:spcPts val="0"/>
              </a:spcBef>
              <a:spcAft>
                <a:spcPts val="0"/>
              </a:spcAft>
              <a:buSzPct val="100000"/>
              <a:buAutoNum type="arabicPeriod"/>
            </a:pPr>
            <a:r>
              <a:rPr lang="en" sz="1600"/>
              <a:t>Then swap invoked (called) and another stack of memory for declared variables in swap method</a:t>
            </a:r>
            <a:endParaRPr sz="1600"/>
          </a:p>
        </p:txBody>
      </p:sp>
      <p:grpSp>
        <p:nvGrpSpPr>
          <p:cNvPr id="166" name="Google Shape;166;p11"/>
          <p:cNvGrpSpPr/>
          <p:nvPr/>
        </p:nvGrpSpPr>
        <p:grpSpPr>
          <a:xfrm>
            <a:off x="118363" y="1757550"/>
            <a:ext cx="8907275" cy="1684522"/>
            <a:chOff x="62250" y="3396000"/>
            <a:chExt cx="8907275" cy="1684522"/>
          </a:xfrm>
        </p:grpSpPr>
        <p:pic>
          <p:nvPicPr>
            <p:cNvPr id="167" name="Google Shape;167;p11"/>
            <p:cNvPicPr preferRelativeResize="0"/>
            <p:nvPr/>
          </p:nvPicPr>
          <p:blipFill rotWithShape="1">
            <a:blip r:embed="rId3">
              <a:alphaModFix/>
            </a:blip>
            <a:srcRect b="0" l="0" r="0" t="0"/>
            <a:stretch/>
          </p:blipFill>
          <p:spPr>
            <a:xfrm>
              <a:off x="5087650" y="3460850"/>
              <a:ext cx="3881750" cy="1619672"/>
            </a:xfrm>
            <a:prstGeom prst="rect">
              <a:avLst/>
            </a:prstGeom>
            <a:noFill/>
            <a:ln>
              <a:noFill/>
            </a:ln>
          </p:spPr>
        </p:pic>
        <p:sp>
          <p:nvSpPr>
            <p:cNvPr id="168" name="Google Shape;168;p11"/>
            <p:cNvSpPr/>
            <p:nvPr/>
          </p:nvSpPr>
          <p:spPr>
            <a:xfrm>
              <a:off x="7123425" y="3460850"/>
              <a:ext cx="798900" cy="2667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1"/>
            <p:cNvSpPr/>
            <p:nvPr/>
          </p:nvSpPr>
          <p:spPr>
            <a:xfrm>
              <a:off x="7966800" y="3460850"/>
              <a:ext cx="865500" cy="2667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1"/>
            <p:cNvSpPr/>
            <p:nvPr/>
          </p:nvSpPr>
          <p:spPr>
            <a:xfrm>
              <a:off x="5429100" y="4013400"/>
              <a:ext cx="798900" cy="2667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1" name="Google Shape;171;p11"/>
            <p:cNvPicPr preferRelativeResize="0"/>
            <p:nvPr/>
          </p:nvPicPr>
          <p:blipFill rotWithShape="1">
            <a:blip r:embed="rId4">
              <a:alphaModFix/>
            </a:blip>
            <a:srcRect b="0" l="65334" r="366" t="1429"/>
            <a:stretch/>
          </p:blipFill>
          <p:spPr>
            <a:xfrm rot="5400000">
              <a:off x="3106163" y="3226371"/>
              <a:ext cx="1283450" cy="1685200"/>
            </a:xfrm>
            <a:prstGeom prst="rect">
              <a:avLst/>
            </a:prstGeom>
            <a:noFill/>
            <a:ln>
              <a:noFill/>
            </a:ln>
          </p:spPr>
        </p:pic>
        <p:sp>
          <p:nvSpPr>
            <p:cNvPr id="172" name="Google Shape;172;p11"/>
            <p:cNvSpPr txBox="1"/>
            <p:nvPr/>
          </p:nvSpPr>
          <p:spPr>
            <a:xfrm>
              <a:off x="3673186" y="4011594"/>
              <a:ext cx="807900" cy="2703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0x7fff6771c456 </a:t>
              </a:r>
              <a:endParaRPr b="0" i="0" sz="1200" u="none" cap="none" strike="noStrike">
                <a:solidFill>
                  <a:srgbClr val="FFFFFF"/>
                </a:solidFill>
                <a:latin typeface="Verdana"/>
                <a:ea typeface="Verdana"/>
                <a:cs typeface="Verdana"/>
                <a:sym typeface="Verdana"/>
              </a:endParaRPr>
            </a:p>
          </p:txBody>
        </p:sp>
        <p:sp>
          <p:nvSpPr>
            <p:cNvPr id="173" name="Google Shape;173;p11"/>
            <p:cNvSpPr txBox="1"/>
            <p:nvPr/>
          </p:nvSpPr>
          <p:spPr>
            <a:xfrm>
              <a:off x="3593761" y="3599275"/>
              <a:ext cx="807900" cy="2703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0x7fff6771c324</a:t>
              </a:r>
              <a:r>
                <a:rPr b="0" i="0" lang="en" sz="800" u="none" cap="none" strike="noStrike">
                  <a:solidFill>
                    <a:srgbClr val="FFFFFF"/>
                  </a:solidFill>
                  <a:highlight>
                    <a:srgbClr val="000000"/>
                  </a:highlight>
                  <a:latin typeface="Verdana"/>
                  <a:ea typeface="Verdana"/>
                  <a:cs typeface="Verdana"/>
                  <a:sym typeface="Verdana"/>
                </a:rPr>
                <a:t> </a:t>
              </a:r>
              <a:endParaRPr b="0" i="0" sz="1200" u="none" cap="none" strike="noStrike">
                <a:solidFill>
                  <a:srgbClr val="FFFFFF"/>
                </a:solidFill>
                <a:latin typeface="Verdana"/>
                <a:ea typeface="Verdana"/>
                <a:cs typeface="Verdana"/>
                <a:sym typeface="Verdana"/>
              </a:endParaRPr>
            </a:p>
          </p:txBody>
        </p:sp>
        <p:pic>
          <p:nvPicPr>
            <p:cNvPr id="174" name="Google Shape;174;p11"/>
            <p:cNvPicPr preferRelativeResize="0"/>
            <p:nvPr/>
          </p:nvPicPr>
          <p:blipFill rotWithShape="1">
            <a:blip r:embed="rId5">
              <a:alphaModFix/>
            </a:blip>
            <a:srcRect b="0" l="0" r="0" t="0"/>
            <a:stretch/>
          </p:blipFill>
          <p:spPr>
            <a:xfrm>
              <a:off x="2204563" y="3601075"/>
              <a:ext cx="838200" cy="266700"/>
            </a:xfrm>
            <a:prstGeom prst="rect">
              <a:avLst/>
            </a:prstGeom>
            <a:noFill/>
            <a:ln>
              <a:noFill/>
            </a:ln>
          </p:spPr>
        </p:pic>
        <p:pic>
          <p:nvPicPr>
            <p:cNvPr id="175" name="Google Shape;175;p11"/>
            <p:cNvPicPr preferRelativeResize="0"/>
            <p:nvPr/>
          </p:nvPicPr>
          <p:blipFill rotWithShape="1">
            <a:blip r:embed="rId6">
              <a:alphaModFix/>
            </a:blip>
            <a:srcRect b="0" l="0" r="0" t="0"/>
            <a:stretch/>
          </p:blipFill>
          <p:spPr>
            <a:xfrm>
              <a:off x="2180763" y="3935625"/>
              <a:ext cx="885825" cy="266700"/>
            </a:xfrm>
            <a:prstGeom prst="rect">
              <a:avLst/>
            </a:prstGeom>
            <a:noFill/>
            <a:ln>
              <a:noFill/>
            </a:ln>
          </p:spPr>
        </p:pic>
        <p:sp>
          <p:nvSpPr>
            <p:cNvPr id="176" name="Google Shape;176;p11"/>
            <p:cNvSpPr txBox="1"/>
            <p:nvPr/>
          </p:nvSpPr>
          <p:spPr>
            <a:xfrm>
              <a:off x="3593761" y="4389044"/>
              <a:ext cx="807900" cy="2703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0x7fff677af799 </a:t>
              </a:r>
              <a:endParaRPr b="0" i="0" sz="1200" u="none" cap="none" strike="noStrike">
                <a:solidFill>
                  <a:srgbClr val="FFFFFF"/>
                </a:solidFill>
                <a:latin typeface="Verdana"/>
                <a:ea typeface="Verdana"/>
                <a:cs typeface="Verdana"/>
                <a:sym typeface="Verdana"/>
              </a:endParaRPr>
            </a:p>
          </p:txBody>
        </p:sp>
        <p:pic>
          <p:nvPicPr>
            <p:cNvPr id="177" name="Google Shape;177;p11"/>
            <p:cNvPicPr preferRelativeResize="0"/>
            <p:nvPr/>
          </p:nvPicPr>
          <p:blipFill rotWithShape="1">
            <a:blip r:embed="rId7">
              <a:alphaModFix/>
            </a:blip>
            <a:srcRect b="0" l="0" r="0" t="0"/>
            <a:stretch/>
          </p:blipFill>
          <p:spPr>
            <a:xfrm>
              <a:off x="2180775" y="4349802"/>
              <a:ext cx="809625" cy="228600"/>
            </a:xfrm>
            <a:prstGeom prst="rect">
              <a:avLst/>
            </a:prstGeom>
            <a:noFill/>
            <a:ln>
              <a:noFill/>
            </a:ln>
          </p:spPr>
        </p:pic>
        <p:sp>
          <p:nvSpPr>
            <p:cNvPr id="178" name="Google Shape;178;p11"/>
            <p:cNvSpPr/>
            <p:nvPr/>
          </p:nvSpPr>
          <p:spPr>
            <a:xfrm>
              <a:off x="62250" y="3396000"/>
              <a:ext cx="2118600" cy="1501500"/>
            </a:xfrm>
            <a:prstGeom prst="rightArrowCallout">
              <a:avLst>
                <a:gd fmla="val 25000" name="adj1"/>
                <a:gd fmla="val 25000" name="adj2"/>
                <a:gd fmla="val 25000" name="adj3"/>
                <a:gd fmla="val 76236"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t>2.</a:t>
              </a:r>
              <a:r>
                <a:rPr b="0" i="0" lang="en" sz="1200" u="none" cap="none" strike="noStrike">
                  <a:solidFill>
                    <a:srgbClr val="000000"/>
                  </a:solidFill>
                  <a:latin typeface="Arial"/>
                  <a:ea typeface="Arial"/>
                  <a:cs typeface="Arial"/>
                  <a:sym typeface="Arial"/>
                </a:rPr>
                <a:t>These variables are in a separate swap stack of memory and once the method ends the memory is deallocated (deleted)</a:t>
              </a:r>
              <a:endParaRPr b="0" i="0" sz="1200" u="none" cap="none" strike="noStrike">
                <a:solidFill>
                  <a:srgbClr val="000000"/>
                </a:solidFill>
                <a:latin typeface="Arial"/>
                <a:ea typeface="Arial"/>
                <a:cs typeface="Arial"/>
                <a:sym typeface="Arial"/>
              </a:endParaRPr>
            </a:p>
          </p:txBody>
        </p:sp>
        <p:sp>
          <p:nvSpPr>
            <p:cNvPr id="179" name="Google Shape;179;p11"/>
            <p:cNvSpPr/>
            <p:nvPr/>
          </p:nvSpPr>
          <p:spPr>
            <a:xfrm>
              <a:off x="7391825" y="3867775"/>
              <a:ext cx="1577700" cy="1176300"/>
            </a:xfrm>
            <a:prstGeom prst="wedgeRoundRectCallout">
              <a:avLst>
                <a:gd fmla="val -63246" name="adj1"/>
                <a:gd fmla="val -43163"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What happens to the memory allocated after swap method ends?</a:t>
              </a:r>
              <a:endParaRPr b="0" i="0" sz="1400" u="none" cap="none" strike="noStrike">
                <a:solidFill>
                  <a:srgbClr val="000000"/>
                </a:solidFill>
                <a:latin typeface="Arial"/>
                <a:ea typeface="Arial"/>
                <a:cs typeface="Arial"/>
                <a:sym typeface="Arial"/>
              </a:endParaRPr>
            </a:p>
          </p:txBody>
        </p:sp>
      </p:grpSp>
      <p:grpSp>
        <p:nvGrpSpPr>
          <p:cNvPr id="180" name="Google Shape;180;p11"/>
          <p:cNvGrpSpPr/>
          <p:nvPr/>
        </p:nvGrpSpPr>
        <p:grpSpPr>
          <a:xfrm>
            <a:off x="36600" y="3684100"/>
            <a:ext cx="9070800" cy="1459400"/>
            <a:chOff x="0" y="1675325"/>
            <a:chExt cx="9070800" cy="1459400"/>
          </a:xfrm>
        </p:grpSpPr>
        <p:pic>
          <p:nvPicPr>
            <p:cNvPr id="181" name="Google Shape;181;p11"/>
            <p:cNvPicPr preferRelativeResize="0"/>
            <p:nvPr/>
          </p:nvPicPr>
          <p:blipFill rotWithShape="1">
            <a:blip r:embed="rId8">
              <a:alphaModFix/>
            </a:blip>
            <a:srcRect b="0" l="0" r="0" t="0"/>
            <a:stretch/>
          </p:blipFill>
          <p:spPr>
            <a:xfrm>
              <a:off x="5087650" y="1675325"/>
              <a:ext cx="3535126" cy="1459400"/>
            </a:xfrm>
            <a:prstGeom prst="rect">
              <a:avLst/>
            </a:prstGeom>
            <a:noFill/>
            <a:ln>
              <a:noFill/>
            </a:ln>
          </p:spPr>
        </p:pic>
        <p:sp>
          <p:nvSpPr>
            <p:cNvPr id="182" name="Google Shape;182;p11"/>
            <p:cNvSpPr/>
            <p:nvPr/>
          </p:nvSpPr>
          <p:spPr>
            <a:xfrm>
              <a:off x="5397250" y="2060000"/>
              <a:ext cx="865500" cy="1968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1"/>
            <p:cNvSpPr/>
            <p:nvPr/>
          </p:nvSpPr>
          <p:spPr>
            <a:xfrm>
              <a:off x="5397250" y="2256800"/>
              <a:ext cx="927300" cy="1968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4" name="Google Shape;184;p11"/>
            <p:cNvGrpSpPr/>
            <p:nvPr/>
          </p:nvGrpSpPr>
          <p:grpSpPr>
            <a:xfrm>
              <a:off x="3207801" y="1917366"/>
              <a:ext cx="1709650" cy="875674"/>
              <a:chOff x="7994357" y="-90270"/>
              <a:chExt cx="2884512" cy="1046456"/>
            </a:xfrm>
          </p:grpSpPr>
          <p:pic>
            <p:nvPicPr>
              <p:cNvPr id="185" name="Google Shape;185;p11"/>
              <p:cNvPicPr preferRelativeResize="0"/>
              <p:nvPr/>
            </p:nvPicPr>
            <p:blipFill rotWithShape="1">
              <a:blip r:embed="rId4">
                <a:alphaModFix/>
              </a:blip>
              <a:srcRect b="0" l="0" r="76597" t="0"/>
              <a:stretch/>
            </p:blipFill>
            <p:spPr>
              <a:xfrm rot="5400000">
                <a:off x="8913385" y="-1009298"/>
                <a:ext cx="1046456" cy="2884512"/>
              </a:xfrm>
              <a:prstGeom prst="rect">
                <a:avLst/>
              </a:prstGeom>
              <a:noFill/>
              <a:ln>
                <a:noFill/>
              </a:ln>
            </p:spPr>
          </p:pic>
          <p:sp>
            <p:nvSpPr>
              <p:cNvPr id="186" name="Google Shape;186;p11"/>
              <p:cNvSpPr txBox="1"/>
              <p:nvPr/>
            </p:nvSpPr>
            <p:spPr>
              <a:xfrm>
                <a:off x="9003106" y="629007"/>
                <a:ext cx="1363200" cy="3231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0x7fff6771g123</a:t>
                </a:r>
                <a:endParaRPr b="0" i="0" sz="1200" u="none" cap="none" strike="noStrike">
                  <a:solidFill>
                    <a:srgbClr val="FFFFFF"/>
                  </a:solidFill>
                  <a:latin typeface="Verdana"/>
                  <a:ea typeface="Verdana"/>
                  <a:cs typeface="Verdana"/>
                  <a:sym typeface="Verdana"/>
                </a:endParaRPr>
              </a:p>
            </p:txBody>
          </p:sp>
          <p:sp>
            <p:nvSpPr>
              <p:cNvPr id="187" name="Google Shape;187;p11"/>
              <p:cNvSpPr txBox="1"/>
              <p:nvPr/>
            </p:nvSpPr>
            <p:spPr>
              <a:xfrm>
                <a:off x="9003106" y="85067"/>
                <a:ext cx="1363200" cy="3231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0x7fff6771h587</a:t>
                </a:r>
                <a:endParaRPr b="0" i="0" sz="1200" u="none" cap="none" strike="noStrike">
                  <a:solidFill>
                    <a:srgbClr val="FFFFFF"/>
                  </a:solidFill>
                  <a:latin typeface="Verdana"/>
                  <a:ea typeface="Verdana"/>
                  <a:cs typeface="Verdana"/>
                  <a:sym typeface="Verdana"/>
                </a:endParaRPr>
              </a:p>
            </p:txBody>
          </p:sp>
        </p:grpSp>
        <p:sp>
          <p:nvSpPr>
            <p:cNvPr id="188" name="Google Shape;188;p11"/>
            <p:cNvSpPr/>
            <p:nvPr/>
          </p:nvSpPr>
          <p:spPr>
            <a:xfrm>
              <a:off x="0" y="1917375"/>
              <a:ext cx="1709700" cy="765000"/>
            </a:xfrm>
            <a:prstGeom prst="rightArrowCallout">
              <a:avLst>
                <a:gd fmla="val 25000" name="adj1"/>
                <a:gd fmla="val 25000" name="adj2"/>
                <a:gd fmla="val 25000" name="adj3"/>
                <a:gd fmla="val 71690"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t>1. </a:t>
              </a:r>
              <a:r>
                <a:rPr b="0" i="0" lang="en" sz="1200" u="none" cap="none" strike="noStrike">
                  <a:solidFill>
                    <a:srgbClr val="000000"/>
                  </a:solidFill>
                  <a:latin typeface="Arial"/>
                  <a:ea typeface="Arial"/>
                  <a:cs typeface="Arial"/>
                  <a:sym typeface="Arial"/>
                </a:rPr>
                <a:t>Memory allocated with main stack</a:t>
              </a:r>
              <a:endParaRPr b="0" i="0" sz="1200" u="none" cap="none" strike="noStrike">
                <a:solidFill>
                  <a:srgbClr val="000000"/>
                </a:solidFill>
                <a:latin typeface="Arial"/>
                <a:ea typeface="Arial"/>
                <a:cs typeface="Arial"/>
                <a:sym typeface="Arial"/>
              </a:endParaRPr>
            </a:p>
          </p:txBody>
        </p:sp>
        <p:pic>
          <p:nvPicPr>
            <p:cNvPr id="189" name="Google Shape;189;p11"/>
            <p:cNvPicPr preferRelativeResize="0"/>
            <p:nvPr/>
          </p:nvPicPr>
          <p:blipFill rotWithShape="1">
            <a:blip r:embed="rId9">
              <a:alphaModFix/>
            </a:blip>
            <a:srcRect b="0" l="0" r="10354" t="0"/>
            <a:stretch/>
          </p:blipFill>
          <p:spPr>
            <a:xfrm>
              <a:off x="1862250" y="2100125"/>
              <a:ext cx="1709650" cy="510145"/>
            </a:xfrm>
            <a:prstGeom prst="rect">
              <a:avLst/>
            </a:prstGeom>
            <a:noFill/>
            <a:ln>
              <a:noFill/>
            </a:ln>
          </p:spPr>
        </p:pic>
        <p:sp>
          <p:nvSpPr>
            <p:cNvPr id="190" name="Google Shape;190;p11"/>
            <p:cNvSpPr/>
            <p:nvPr/>
          </p:nvSpPr>
          <p:spPr>
            <a:xfrm>
              <a:off x="7196400" y="1917375"/>
              <a:ext cx="1874400" cy="765000"/>
            </a:xfrm>
            <a:prstGeom prst="leftArrowCallout">
              <a:avLst>
                <a:gd fmla="val 25000" name="adj1"/>
                <a:gd fmla="val 25000" name="adj2"/>
                <a:gd fmla="val 25000" name="adj3"/>
                <a:gd fmla="val 77332" name="adj4"/>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Rename so different from parameter names in method below</a:t>
              </a:r>
              <a:endParaRPr b="0" i="0" sz="12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12"/>
          <p:cNvPicPr preferRelativeResize="0"/>
          <p:nvPr/>
        </p:nvPicPr>
        <p:blipFill rotWithShape="1">
          <a:blip r:embed="rId3">
            <a:alphaModFix/>
          </a:blip>
          <a:srcRect b="0" l="0" r="0" t="0"/>
          <a:stretch/>
        </p:blipFill>
        <p:spPr>
          <a:xfrm>
            <a:off x="75575" y="1018249"/>
            <a:ext cx="4519932" cy="2081612"/>
          </a:xfrm>
          <a:prstGeom prst="rect">
            <a:avLst/>
          </a:prstGeom>
          <a:noFill/>
          <a:ln>
            <a:noFill/>
          </a:ln>
        </p:spPr>
      </p:pic>
      <p:sp>
        <p:nvSpPr>
          <p:cNvPr id="196" name="Google Shape;196;p12"/>
          <p:cNvSpPr txBox="1"/>
          <p:nvPr>
            <p:ph type="title"/>
          </p:nvPr>
        </p:nvSpPr>
        <p:spPr>
          <a:xfrm>
            <a:off x="267275" y="113775"/>
            <a:ext cx="35802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sz="2300"/>
              <a:t>Call and Stack Frames</a:t>
            </a:r>
            <a:endParaRPr sz="2300"/>
          </a:p>
        </p:txBody>
      </p:sp>
      <p:pic>
        <p:nvPicPr>
          <p:cNvPr id="197" name="Google Shape;197;p12"/>
          <p:cNvPicPr preferRelativeResize="0"/>
          <p:nvPr/>
        </p:nvPicPr>
        <p:blipFill rotWithShape="1">
          <a:blip r:embed="rId4">
            <a:alphaModFix/>
          </a:blip>
          <a:srcRect b="0" l="0" r="0" t="0"/>
          <a:stretch/>
        </p:blipFill>
        <p:spPr>
          <a:xfrm>
            <a:off x="677575" y="3403925"/>
            <a:ext cx="7034050" cy="1695150"/>
          </a:xfrm>
          <a:prstGeom prst="rect">
            <a:avLst/>
          </a:prstGeom>
          <a:noFill/>
          <a:ln>
            <a:noFill/>
          </a:ln>
        </p:spPr>
      </p:pic>
      <p:sp>
        <p:nvSpPr>
          <p:cNvPr id="198" name="Google Shape;198;p12"/>
          <p:cNvSpPr/>
          <p:nvPr/>
        </p:nvSpPr>
        <p:spPr>
          <a:xfrm>
            <a:off x="677575" y="3461625"/>
            <a:ext cx="1980900" cy="756900"/>
          </a:xfrm>
          <a:prstGeom prst="rect">
            <a:avLst/>
          </a:prstGeom>
          <a:solidFill>
            <a:srgbClr val="CFE2F3"/>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1000" u="none" cap="none" strike="noStrike">
                <a:solidFill>
                  <a:srgbClr val="000000"/>
                </a:solidFill>
                <a:latin typeface="Arial"/>
                <a:ea typeface="Arial"/>
                <a:cs typeface="Arial"/>
                <a:sym typeface="Arial"/>
              </a:rPr>
              <a:t>Run program calls main method; when variables are declared space is allocated in memory based on the data type</a:t>
            </a:r>
            <a:endParaRPr b="0" i="0" sz="1000" u="none" cap="none" strike="noStrike">
              <a:solidFill>
                <a:srgbClr val="000000"/>
              </a:solidFill>
              <a:latin typeface="Arial"/>
              <a:ea typeface="Arial"/>
              <a:cs typeface="Arial"/>
              <a:sym typeface="Arial"/>
            </a:endParaRPr>
          </a:p>
        </p:txBody>
      </p:sp>
      <p:sp>
        <p:nvSpPr>
          <p:cNvPr id="199" name="Google Shape;199;p12"/>
          <p:cNvSpPr/>
          <p:nvPr/>
        </p:nvSpPr>
        <p:spPr>
          <a:xfrm>
            <a:off x="2780475" y="2853425"/>
            <a:ext cx="2212200" cy="968100"/>
          </a:xfrm>
          <a:prstGeom prst="rect">
            <a:avLst/>
          </a:prstGeom>
          <a:solidFill>
            <a:srgbClr val="CFE2F3"/>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1000" u="none" cap="none" strike="noStrike">
                <a:solidFill>
                  <a:srgbClr val="000000"/>
                </a:solidFill>
                <a:latin typeface="Arial"/>
                <a:ea typeface="Arial"/>
                <a:cs typeface="Arial"/>
                <a:sym typeface="Arial"/>
              </a:rPr>
              <a:t>Main method calls user defined method swap;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1000" u="none" cap="none" strike="noStrike">
                <a:solidFill>
                  <a:srgbClr val="000000"/>
                </a:solidFill>
                <a:latin typeface="Arial"/>
                <a:ea typeface="Arial"/>
                <a:cs typeface="Arial"/>
                <a:sym typeface="Arial"/>
              </a:rPr>
              <a:t>when variables (parameters/local) are declared space is allocated in memory based on the type</a:t>
            </a:r>
            <a:endParaRPr b="0" i="0" sz="1000" u="none" cap="none" strike="noStrike">
              <a:solidFill>
                <a:srgbClr val="000000"/>
              </a:solidFill>
              <a:latin typeface="Arial"/>
              <a:ea typeface="Arial"/>
              <a:cs typeface="Arial"/>
              <a:sym typeface="Arial"/>
            </a:endParaRPr>
          </a:p>
        </p:txBody>
      </p:sp>
      <p:sp>
        <p:nvSpPr>
          <p:cNvPr id="200" name="Google Shape;200;p12"/>
          <p:cNvSpPr/>
          <p:nvPr/>
        </p:nvSpPr>
        <p:spPr>
          <a:xfrm>
            <a:off x="5158325" y="2750225"/>
            <a:ext cx="1839000" cy="653700"/>
          </a:xfrm>
          <a:prstGeom prst="rect">
            <a:avLst/>
          </a:prstGeom>
          <a:solidFill>
            <a:srgbClr val="CFE2F3"/>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1000" u="none" cap="none" strike="noStrike">
                <a:solidFill>
                  <a:srgbClr val="000000"/>
                </a:solidFill>
                <a:latin typeface="Arial"/>
                <a:ea typeface="Arial"/>
                <a:cs typeface="Arial"/>
                <a:sym typeface="Arial"/>
              </a:rPr>
              <a:t>User defined method swap ends and memory (parameters/local) released</a:t>
            </a:r>
            <a:endParaRPr b="0" i="0" sz="1000" u="none" cap="none" strike="noStrike">
              <a:solidFill>
                <a:srgbClr val="000000"/>
              </a:solidFill>
              <a:latin typeface="Arial"/>
              <a:ea typeface="Arial"/>
              <a:cs typeface="Arial"/>
              <a:sym typeface="Arial"/>
            </a:endParaRPr>
          </a:p>
        </p:txBody>
      </p:sp>
      <p:grpSp>
        <p:nvGrpSpPr>
          <p:cNvPr id="201" name="Google Shape;201;p12"/>
          <p:cNvGrpSpPr/>
          <p:nvPr/>
        </p:nvGrpSpPr>
        <p:grpSpPr>
          <a:xfrm>
            <a:off x="7233550" y="3669997"/>
            <a:ext cx="928125" cy="1073478"/>
            <a:chOff x="6500775" y="3634447"/>
            <a:chExt cx="928125" cy="1073478"/>
          </a:xfrm>
        </p:grpSpPr>
        <p:pic>
          <p:nvPicPr>
            <p:cNvPr id="202" name="Google Shape;202;p12"/>
            <p:cNvPicPr preferRelativeResize="0"/>
            <p:nvPr/>
          </p:nvPicPr>
          <p:blipFill rotWithShape="1">
            <a:blip r:embed="rId5">
              <a:alphaModFix/>
            </a:blip>
            <a:srcRect b="25600" l="0" r="0" t="0"/>
            <a:stretch/>
          </p:blipFill>
          <p:spPr>
            <a:xfrm>
              <a:off x="6500775" y="4054225"/>
              <a:ext cx="928125" cy="653700"/>
            </a:xfrm>
            <a:prstGeom prst="rect">
              <a:avLst/>
            </a:prstGeom>
            <a:noFill/>
            <a:ln>
              <a:noFill/>
            </a:ln>
          </p:spPr>
        </p:pic>
        <p:pic>
          <p:nvPicPr>
            <p:cNvPr id="203" name="Google Shape;203;p12"/>
            <p:cNvPicPr preferRelativeResize="0"/>
            <p:nvPr/>
          </p:nvPicPr>
          <p:blipFill rotWithShape="1">
            <a:blip r:embed="rId6">
              <a:alphaModFix/>
            </a:blip>
            <a:srcRect b="-17369" l="0" r="0" t="0"/>
            <a:stretch/>
          </p:blipFill>
          <p:spPr>
            <a:xfrm>
              <a:off x="6707225" y="4412952"/>
              <a:ext cx="515250" cy="252900"/>
            </a:xfrm>
            <a:prstGeom prst="rect">
              <a:avLst/>
            </a:prstGeom>
            <a:noFill/>
            <a:ln>
              <a:noFill/>
            </a:ln>
          </p:spPr>
        </p:pic>
        <p:pic>
          <p:nvPicPr>
            <p:cNvPr id="204" name="Google Shape;204;p12"/>
            <p:cNvPicPr preferRelativeResize="0"/>
            <p:nvPr/>
          </p:nvPicPr>
          <p:blipFill rotWithShape="1">
            <a:blip r:embed="rId7">
              <a:alphaModFix/>
            </a:blip>
            <a:srcRect b="0" l="0" r="0" t="0"/>
            <a:stretch/>
          </p:blipFill>
          <p:spPr>
            <a:xfrm>
              <a:off x="6800225" y="3634447"/>
              <a:ext cx="486633" cy="468600"/>
            </a:xfrm>
            <a:prstGeom prst="rect">
              <a:avLst/>
            </a:prstGeom>
            <a:noFill/>
            <a:ln>
              <a:noFill/>
            </a:ln>
          </p:spPr>
        </p:pic>
      </p:grpSp>
      <p:sp>
        <p:nvSpPr>
          <p:cNvPr id="205" name="Google Shape;205;p12"/>
          <p:cNvSpPr/>
          <p:nvPr/>
        </p:nvSpPr>
        <p:spPr>
          <a:xfrm>
            <a:off x="7384575" y="3201400"/>
            <a:ext cx="1588500" cy="468600"/>
          </a:xfrm>
          <a:prstGeom prst="rect">
            <a:avLst/>
          </a:prstGeom>
          <a:solidFill>
            <a:srgbClr val="CFE2F3"/>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1100" u="none" cap="none" strike="noStrike">
                <a:solidFill>
                  <a:srgbClr val="000000"/>
                </a:solidFill>
                <a:latin typeface="Arial"/>
                <a:ea typeface="Arial"/>
                <a:cs typeface="Arial"/>
                <a:sym typeface="Arial"/>
              </a:rPr>
              <a:t>Main method ends and memory released</a:t>
            </a:r>
            <a:endParaRPr b="0" i="0" sz="1100" u="none" cap="none" strike="noStrike">
              <a:solidFill>
                <a:srgbClr val="000000"/>
              </a:solidFill>
              <a:latin typeface="Arial"/>
              <a:ea typeface="Arial"/>
              <a:cs typeface="Arial"/>
              <a:sym typeface="Arial"/>
            </a:endParaRPr>
          </a:p>
        </p:txBody>
      </p:sp>
      <p:sp>
        <p:nvSpPr>
          <p:cNvPr id="206" name="Google Shape;206;p12"/>
          <p:cNvSpPr/>
          <p:nvPr/>
        </p:nvSpPr>
        <p:spPr>
          <a:xfrm>
            <a:off x="125225" y="644200"/>
            <a:ext cx="1980900" cy="252900"/>
          </a:xfrm>
          <a:prstGeom prst="rect">
            <a:avLst/>
          </a:prstGeom>
          <a:solidFill>
            <a:srgbClr val="CFE2F3"/>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 main method stack</a:t>
            </a:r>
            <a:endParaRPr b="0" i="0" sz="1400" u="none" cap="none" strike="noStrike">
              <a:solidFill>
                <a:srgbClr val="000000"/>
              </a:solidFill>
              <a:latin typeface="Arial"/>
              <a:ea typeface="Arial"/>
              <a:cs typeface="Arial"/>
              <a:sym typeface="Arial"/>
            </a:endParaRPr>
          </a:p>
        </p:txBody>
      </p:sp>
      <p:sp>
        <p:nvSpPr>
          <p:cNvPr id="207" name="Google Shape;207;p12"/>
          <p:cNvSpPr/>
          <p:nvPr/>
        </p:nvSpPr>
        <p:spPr>
          <a:xfrm>
            <a:off x="4931063" y="113775"/>
            <a:ext cx="2293500" cy="252900"/>
          </a:xfrm>
          <a:prstGeom prst="rect">
            <a:avLst/>
          </a:prstGeom>
          <a:solidFill>
            <a:srgbClr val="CFE2F3"/>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 swap method stack</a:t>
            </a:r>
            <a:endParaRPr b="0" i="0" sz="1400" u="none" cap="none" strike="noStrike">
              <a:solidFill>
                <a:srgbClr val="000000"/>
              </a:solidFill>
              <a:latin typeface="Arial"/>
              <a:ea typeface="Arial"/>
              <a:cs typeface="Arial"/>
              <a:sym typeface="Arial"/>
            </a:endParaRPr>
          </a:p>
        </p:txBody>
      </p:sp>
      <p:pic>
        <p:nvPicPr>
          <p:cNvPr id="208" name="Google Shape;208;p12"/>
          <p:cNvPicPr preferRelativeResize="0"/>
          <p:nvPr/>
        </p:nvPicPr>
        <p:blipFill rotWithShape="1">
          <a:blip r:embed="rId8">
            <a:alphaModFix/>
          </a:blip>
          <a:srcRect b="0" l="0" r="0" t="0"/>
          <a:stretch/>
        </p:blipFill>
        <p:spPr>
          <a:xfrm>
            <a:off x="75575" y="2924150"/>
            <a:ext cx="787401" cy="305850"/>
          </a:xfrm>
          <a:prstGeom prst="rect">
            <a:avLst/>
          </a:prstGeom>
          <a:noFill/>
          <a:ln>
            <a:noFill/>
          </a:ln>
        </p:spPr>
      </p:pic>
      <p:pic>
        <p:nvPicPr>
          <p:cNvPr id="209" name="Google Shape;209;p12"/>
          <p:cNvPicPr preferRelativeResize="0"/>
          <p:nvPr/>
        </p:nvPicPr>
        <p:blipFill rotWithShape="1">
          <a:blip r:embed="rId9">
            <a:alphaModFix/>
          </a:blip>
          <a:srcRect b="0" l="0" r="0" t="0"/>
          <a:stretch/>
        </p:blipFill>
        <p:spPr>
          <a:xfrm>
            <a:off x="4992675" y="387026"/>
            <a:ext cx="3492097" cy="2264525"/>
          </a:xfrm>
          <a:prstGeom prst="rect">
            <a:avLst/>
          </a:prstGeom>
          <a:noFill/>
          <a:ln>
            <a:noFill/>
          </a:ln>
        </p:spPr>
      </p:pic>
      <p:cxnSp>
        <p:nvCxnSpPr>
          <p:cNvPr id="210" name="Google Shape;210;p12"/>
          <p:cNvCxnSpPr/>
          <p:nvPr/>
        </p:nvCxnSpPr>
        <p:spPr>
          <a:xfrm flipH="1" rot="10800000">
            <a:off x="1493225" y="570263"/>
            <a:ext cx="3384600" cy="1855800"/>
          </a:xfrm>
          <a:prstGeom prst="straightConnector1">
            <a:avLst/>
          </a:prstGeom>
          <a:noFill/>
          <a:ln cap="flat" cmpd="sng" w="19050">
            <a:solidFill>
              <a:schemeClr val="dk2"/>
            </a:solidFill>
            <a:prstDash val="solid"/>
            <a:round/>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3"/>
          <p:cNvSpPr txBox="1"/>
          <p:nvPr>
            <p:ph type="title"/>
          </p:nvPr>
        </p:nvSpPr>
        <p:spPr>
          <a:xfrm>
            <a:off x="112050" y="47300"/>
            <a:ext cx="83307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Pass by Value </a:t>
            </a:r>
            <a:endParaRPr/>
          </a:p>
        </p:txBody>
      </p:sp>
      <p:sp>
        <p:nvSpPr>
          <p:cNvPr id="216" name="Google Shape;216;p13"/>
          <p:cNvSpPr txBox="1"/>
          <p:nvPr>
            <p:ph idx="1" type="body"/>
          </p:nvPr>
        </p:nvSpPr>
        <p:spPr>
          <a:xfrm>
            <a:off x="95975" y="525800"/>
            <a:ext cx="87141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800"/>
              <a:buNone/>
            </a:pPr>
            <a:r>
              <a:rPr lang="en" sz="1500"/>
              <a:t>When passing primitive data types from one method to another we are passing-by-value. </a:t>
            </a:r>
            <a:endParaRPr sz="1500"/>
          </a:p>
        </p:txBody>
      </p:sp>
      <p:pic>
        <p:nvPicPr>
          <p:cNvPr id="217" name="Google Shape;217;p13"/>
          <p:cNvPicPr preferRelativeResize="0"/>
          <p:nvPr/>
        </p:nvPicPr>
        <p:blipFill rotWithShape="1">
          <a:blip r:embed="rId3">
            <a:alphaModFix/>
          </a:blip>
          <a:srcRect b="0" l="0" r="0" t="0"/>
          <a:stretch/>
        </p:blipFill>
        <p:spPr>
          <a:xfrm>
            <a:off x="1501050" y="915188"/>
            <a:ext cx="2760787" cy="395600"/>
          </a:xfrm>
          <a:prstGeom prst="rect">
            <a:avLst/>
          </a:prstGeom>
          <a:noFill/>
          <a:ln>
            <a:noFill/>
          </a:ln>
        </p:spPr>
      </p:pic>
      <p:pic>
        <p:nvPicPr>
          <p:cNvPr id="218" name="Google Shape;218;p13"/>
          <p:cNvPicPr preferRelativeResize="0"/>
          <p:nvPr/>
        </p:nvPicPr>
        <p:blipFill rotWithShape="1">
          <a:blip r:embed="rId4">
            <a:alphaModFix/>
          </a:blip>
          <a:srcRect b="0" l="0" r="0" t="0"/>
          <a:stretch/>
        </p:blipFill>
        <p:spPr>
          <a:xfrm>
            <a:off x="95975" y="2077788"/>
            <a:ext cx="4245225" cy="340225"/>
          </a:xfrm>
          <a:prstGeom prst="rect">
            <a:avLst/>
          </a:prstGeom>
          <a:noFill/>
          <a:ln>
            <a:noFill/>
          </a:ln>
        </p:spPr>
      </p:pic>
      <p:pic>
        <p:nvPicPr>
          <p:cNvPr id="219" name="Google Shape;219;p13"/>
          <p:cNvPicPr preferRelativeResize="0"/>
          <p:nvPr/>
        </p:nvPicPr>
        <p:blipFill rotWithShape="1">
          <a:blip r:embed="rId5">
            <a:alphaModFix/>
          </a:blip>
          <a:srcRect b="0" l="0" r="0" t="0"/>
          <a:stretch/>
        </p:blipFill>
        <p:spPr>
          <a:xfrm>
            <a:off x="2080475" y="1203978"/>
            <a:ext cx="276225" cy="314325"/>
          </a:xfrm>
          <a:prstGeom prst="rect">
            <a:avLst/>
          </a:prstGeom>
          <a:noFill/>
          <a:ln>
            <a:noFill/>
          </a:ln>
        </p:spPr>
      </p:pic>
      <p:pic>
        <p:nvPicPr>
          <p:cNvPr id="220" name="Google Shape;220;p13"/>
          <p:cNvPicPr preferRelativeResize="0"/>
          <p:nvPr/>
        </p:nvPicPr>
        <p:blipFill rotWithShape="1">
          <a:blip r:embed="rId6">
            <a:alphaModFix/>
          </a:blip>
          <a:srcRect b="0" l="0" r="0" t="0"/>
          <a:stretch/>
        </p:blipFill>
        <p:spPr>
          <a:xfrm>
            <a:off x="3041500" y="1166838"/>
            <a:ext cx="276225" cy="285750"/>
          </a:xfrm>
          <a:prstGeom prst="rect">
            <a:avLst/>
          </a:prstGeom>
          <a:noFill/>
          <a:ln>
            <a:noFill/>
          </a:ln>
        </p:spPr>
      </p:pic>
      <p:pic>
        <p:nvPicPr>
          <p:cNvPr id="221" name="Google Shape;221;p13"/>
          <p:cNvPicPr preferRelativeResize="0"/>
          <p:nvPr/>
        </p:nvPicPr>
        <p:blipFill rotWithShape="1">
          <a:blip r:embed="rId5">
            <a:alphaModFix/>
          </a:blip>
          <a:srcRect b="0" l="0" r="0" t="0"/>
          <a:stretch/>
        </p:blipFill>
        <p:spPr>
          <a:xfrm>
            <a:off x="2819750" y="2339628"/>
            <a:ext cx="276225" cy="314325"/>
          </a:xfrm>
          <a:prstGeom prst="rect">
            <a:avLst/>
          </a:prstGeom>
          <a:noFill/>
          <a:ln>
            <a:noFill/>
          </a:ln>
        </p:spPr>
      </p:pic>
      <p:pic>
        <p:nvPicPr>
          <p:cNvPr id="222" name="Google Shape;222;p13"/>
          <p:cNvPicPr preferRelativeResize="0"/>
          <p:nvPr/>
        </p:nvPicPr>
        <p:blipFill rotWithShape="1">
          <a:blip r:embed="rId6">
            <a:alphaModFix/>
          </a:blip>
          <a:srcRect b="0" l="0" r="0" t="0"/>
          <a:stretch/>
        </p:blipFill>
        <p:spPr>
          <a:xfrm>
            <a:off x="3881600" y="2353913"/>
            <a:ext cx="276225" cy="285750"/>
          </a:xfrm>
          <a:prstGeom prst="rect">
            <a:avLst/>
          </a:prstGeom>
          <a:noFill/>
          <a:ln>
            <a:noFill/>
          </a:ln>
        </p:spPr>
      </p:pic>
      <p:sp>
        <p:nvSpPr>
          <p:cNvPr id="223" name="Google Shape;223;p13"/>
          <p:cNvSpPr txBox="1"/>
          <p:nvPr/>
        </p:nvSpPr>
        <p:spPr>
          <a:xfrm>
            <a:off x="140850" y="2631425"/>
            <a:ext cx="8273100" cy="895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chemeClr val="dk1"/>
                </a:solidFill>
                <a:latin typeface="Arial"/>
                <a:ea typeface="Arial"/>
                <a:cs typeface="Arial"/>
                <a:sym typeface="Arial"/>
              </a:rPr>
              <a:t>Pass by value means a copy of the value from one memory location is put in another memory location. Even if you would make the formal parameter names the same they are still located in two different memory locations. Remember to not use the same variable names for </a:t>
            </a:r>
            <a:endParaRPr b="0" i="0" sz="1400" u="none" cap="none" strike="noStrike">
              <a:solidFill>
                <a:schemeClr val="dk1"/>
              </a:solidFill>
              <a:latin typeface="Arial"/>
              <a:ea typeface="Arial"/>
              <a:cs typeface="Arial"/>
              <a:sym typeface="Arial"/>
            </a:endParaRPr>
          </a:p>
        </p:txBody>
      </p:sp>
      <p:sp>
        <p:nvSpPr>
          <p:cNvPr id="224" name="Google Shape;224;p13"/>
          <p:cNvSpPr/>
          <p:nvPr/>
        </p:nvSpPr>
        <p:spPr>
          <a:xfrm>
            <a:off x="1623050" y="1577350"/>
            <a:ext cx="1232400" cy="340200"/>
          </a:xfrm>
          <a:prstGeom prst="downArrow">
            <a:avLst>
              <a:gd fmla="val 50000" name="adj1"/>
              <a:gd fmla="val 52124"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copy</a:t>
            </a:r>
            <a:endParaRPr b="0" i="0" sz="1400" u="none" cap="none" strike="noStrike">
              <a:solidFill>
                <a:srgbClr val="000000"/>
              </a:solidFill>
              <a:latin typeface="Arial"/>
              <a:ea typeface="Arial"/>
              <a:cs typeface="Arial"/>
              <a:sym typeface="Arial"/>
            </a:endParaRPr>
          </a:p>
        </p:txBody>
      </p:sp>
      <p:sp>
        <p:nvSpPr>
          <p:cNvPr id="225" name="Google Shape;225;p13"/>
          <p:cNvSpPr/>
          <p:nvPr/>
        </p:nvSpPr>
        <p:spPr>
          <a:xfrm>
            <a:off x="2819750" y="1524200"/>
            <a:ext cx="1232400" cy="340200"/>
          </a:xfrm>
          <a:prstGeom prst="downArrow">
            <a:avLst>
              <a:gd fmla="val 50000" name="adj1"/>
              <a:gd fmla="val 52124"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copy</a:t>
            </a:r>
            <a:endParaRPr b="0" i="0" sz="1400" u="none" cap="none" strike="noStrike">
              <a:solidFill>
                <a:srgbClr val="000000"/>
              </a:solidFill>
              <a:latin typeface="Arial"/>
              <a:ea typeface="Arial"/>
              <a:cs typeface="Arial"/>
              <a:sym typeface="Arial"/>
            </a:endParaRPr>
          </a:p>
        </p:txBody>
      </p:sp>
      <p:sp>
        <p:nvSpPr>
          <p:cNvPr id="226" name="Google Shape;226;p13"/>
          <p:cNvSpPr/>
          <p:nvPr/>
        </p:nvSpPr>
        <p:spPr>
          <a:xfrm>
            <a:off x="6068200" y="915200"/>
            <a:ext cx="1998900" cy="1146000"/>
          </a:xfrm>
          <a:prstGeom prst="wedgeEllipseCallout">
            <a:avLst>
              <a:gd fmla="val -71332" name="adj1"/>
              <a:gd fmla="val 11621"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What are primitive data types? What are examples?</a:t>
            </a:r>
            <a:endParaRPr b="0" i="0" sz="1400" u="none" cap="none" strike="noStrike">
              <a:solidFill>
                <a:srgbClr val="000000"/>
              </a:solidFill>
              <a:latin typeface="Arial"/>
              <a:ea typeface="Arial"/>
              <a:cs typeface="Arial"/>
              <a:sym typeface="Arial"/>
            </a:endParaRPr>
          </a:p>
        </p:txBody>
      </p:sp>
      <p:sp>
        <p:nvSpPr>
          <p:cNvPr id="227" name="Google Shape;227;p13"/>
          <p:cNvSpPr/>
          <p:nvPr/>
        </p:nvSpPr>
        <p:spPr>
          <a:xfrm>
            <a:off x="462750" y="3866125"/>
            <a:ext cx="6902400" cy="11460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Look at part 2 code.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Give an example of a method and parameter that is pass by value.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Give an example of a method and parameter that is not pass by value.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33eea1b10fa_0_1"/>
          <p:cNvSpPr txBox="1"/>
          <p:nvPr>
            <p:ph idx="1" type="body"/>
          </p:nvPr>
        </p:nvSpPr>
        <p:spPr>
          <a:xfrm>
            <a:off x="2799075" y="87350"/>
            <a:ext cx="6230100" cy="4945800"/>
          </a:xfrm>
          <a:prstGeom prst="rect">
            <a:avLst/>
          </a:prstGeom>
          <a:noFill/>
          <a:ln>
            <a:noFill/>
          </a:ln>
        </p:spPr>
        <p:txBody>
          <a:bodyPr anchorCtr="0" anchor="t" bIns="91425" lIns="91425" spcFirstLastPara="1" rIns="91425" wrap="square" tIns="91425">
            <a:noAutofit/>
          </a:bodyPr>
          <a:lstStyle/>
          <a:p>
            <a:pPr indent="0" lvl="0" marL="25400" rtl="0" algn="l">
              <a:lnSpc>
                <a:spcPct val="115000"/>
              </a:lnSpc>
              <a:spcBef>
                <a:spcPts val="0"/>
              </a:spcBef>
              <a:spcAft>
                <a:spcPts val="0"/>
              </a:spcAft>
              <a:buClr>
                <a:schemeClr val="dk1"/>
              </a:buClr>
              <a:buSzPts val="1100"/>
              <a:buFont typeface="Arial"/>
              <a:buNone/>
            </a:pPr>
            <a:r>
              <a:rPr b="1" lang="en" sz="1100">
                <a:solidFill>
                  <a:srgbClr val="7F0055"/>
                </a:solidFill>
                <a:highlight>
                  <a:srgbClr val="FFFFFF"/>
                </a:highlight>
              </a:rPr>
              <a:t>public</a:t>
            </a:r>
            <a:r>
              <a:rPr lang="en" sz="1100">
                <a:highlight>
                  <a:srgbClr val="FFFFFF"/>
                </a:highlight>
              </a:rPr>
              <a:t> </a:t>
            </a:r>
            <a:r>
              <a:rPr b="1" lang="en" sz="1100">
                <a:solidFill>
                  <a:srgbClr val="7F0055"/>
                </a:solidFill>
                <a:highlight>
                  <a:srgbClr val="FFFFFF"/>
                </a:highlight>
              </a:rPr>
              <a:t>class</a:t>
            </a:r>
            <a:r>
              <a:rPr lang="en" sz="1100">
                <a:highlight>
                  <a:srgbClr val="FFFFFF"/>
                </a:highlight>
              </a:rPr>
              <a:t> M03LoopsConditinsMethods</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public</a:t>
            </a:r>
            <a:r>
              <a:rPr lang="en" sz="1100">
                <a:highlight>
                  <a:srgbClr val="FFFFFF"/>
                </a:highlight>
              </a:rPr>
              <a:t> </a:t>
            </a:r>
            <a:r>
              <a:rPr b="1" lang="en" sz="1100">
                <a:solidFill>
                  <a:srgbClr val="7F0055"/>
                </a:solidFill>
                <a:highlight>
                  <a:srgbClr val="FFFFFF"/>
                </a:highlight>
              </a:rPr>
              <a:t>static</a:t>
            </a:r>
            <a:r>
              <a:rPr lang="en" sz="1100">
                <a:highlight>
                  <a:srgbClr val="FFFFFF"/>
                </a:highlight>
              </a:rPr>
              <a:t> </a:t>
            </a:r>
            <a:r>
              <a:rPr b="1" lang="en" sz="1100">
                <a:solidFill>
                  <a:srgbClr val="7F0055"/>
                </a:solidFill>
                <a:highlight>
                  <a:srgbClr val="FFFFFF"/>
                </a:highlight>
              </a:rPr>
              <a:t>void</a:t>
            </a:r>
            <a:r>
              <a:rPr lang="en" sz="1100">
                <a:highlight>
                  <a:srgbClr val="FFFFFF"/>
                </a:highlight>
              </a:rPr>
              <a:t> main(String[] </a:t>
            </a:r>
            <a:r>
              <a:rPr lang="en" sz="1100">
                <a:solidFill>
                  <a:srgbClr val="6A3E3E"/>
                </a:solidFill>
                <a:highlight>
                  <a:srgbClr val="FFFFFF"/>
                </a:highlight>
              </a:rPr>
              <a:t>args</a:t>
            </a:r>
            <a:r>
              <a:rPr lang="en" sz="1100">
                <a:highlight>
                  <a:srgbClr val="FFFFFF"/>
                </a:highlight>
              </a:rPr>
              <a:t>) {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String </a:t>
            </a:r>
            <a:r>
              <a:rPr lang="en" sz="1100">
                <a:solidFill>
                  <a:srgbClr val="6A3E3E"/>
                </a:solidFill>
                <a:highlight>
                  <a:srgbClr val="FFFFFF"/>
                </a:highlight>
              </a:rPr>
              <a:t>startingString</a:t>
            </a:r>
            <a:r>
              <a:rPr lang="en" sz="1100">
                <a:highlight>
                  <a:srgbClr val="FFFFFF"/>
                </a:highlight>
              </a:rPr>
              <a:t> = </a:t>
            </a:r>
            <a:r>
              <a:rPr lang="en" sz="1100">
                <a:solidFill>
                  <a:srgbClr val="2A00FF"/>
                </a:solidFill>
                <a:highlight>
                  <a:srgbClr val="FFFFFF"/>
                </a:highlight>
              </a:rPr>
              <a:t>"SquarePants"</a:t>
            </a: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i="1" lang="en" sz="1100">
                <a:highlight>
                  <a:srgbClr val="FFFFFF"/>
                </a:highlight>
              </a:rPr>
              <a:t>methodOutputs</a:t>
            </a:r>
            <a:r>
              <a:rPr lang="en" sz="1100">
                <a:highlight>
                  <a:srgbClr val="FFFFFF"/>
                </a:highlight>
              </a:rPr>
              <a:t>(</a:t>
            </a:r>
            <a:r>
              <a:rPr lang="en" sz="1100">
                <a:solidFill>
                  <a:srgbClr val="6A3E3E"/>
                </a:solidFill>
                <a:highlight>
                  <a:srgbClr val="FFFFFF"/>
                </a:highlight>
              </a:rPr>
              <a:t>startingString</a:t>
            </a: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System.</a:t>
            </a:r>
            <a:r>
              <a:rPr b="1" i="1" lang="en" sz="1100">
                <a:solidFill>
                  <a:srgbClr val="0000C0"/>
                </a:solidFill>
                <a:highlight>
                  <a:srgbClr val="FFFFFF"/>
                </a:highlight>
              </a:rPr>
              <a:t>out</a:t>
            </a:r>
            <a:r>
              <a:rPr lang="en" sz="1100">
                <a:highlight>
                  <a:srgbClr val="FFFFFF"/>
                </a:highlight>
              </a:rPr>
              <a:t>.printf(</a:t>
            </a:r>
            <a:r>
              <a:rPr lang="en" sz="1100">
                <a:solidFill>
                  <a:srgbClr val="2A00FF"/>
                </a:solidFill>
                <a:highlight>
                  <a:srgbClr val="FFFFFF"/>
                </a:highlight>
              </a:rPr>
              <a:t>"\nString after method: %s"</a:t>
            </a:r>
            <a:r>
              <a:rPr lang="en" sz="1100">
                <a:highlight>
                  <a:srgbClr val="FFFFFF"/>
                </a:highlight>
              </a:rPr>
              <a:t>, </a:t>
            </a:r>
            <a:r>
              <a:rPr lang="en" sz="1100">
                <a:solidFill>
                  <a:srgbClr val="6A3E3E"/>
                </a:solidFill>
                <a:highlight>
                  <a:srgbClr val="FFFFFF"/>
                </a:highlight>
              </a:rPr>
              <a:t>startingString</a:t>
            </a: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public</a:t>
            </a:r>
            <a:r>
              <a:rPr lang="en" sz="1100">
                <a:highlight>
                  <a:srgbClr val="FFFFFF"/>
                </a:highlight>
              </a:rPr>
              <a:t> </a:t>
            </a:r>
            <a:r>
              <a:rPr b="1" lang="en" sz="1100">
                <a:solidFill>
                  <a:srgbClr val="7F0055"/>
                </a:solidFill>
                <a:highlight>
                  <a:srgbClr val="FFFFFF"/>
                </a:highlight>
              </a:rPr>
              <a:t>static</a:t>
            </a:r>
            <a:r>
              <a:rPr lang="en" sz="1100">
                <a:highlight>
                  <a:srgbClr val="FFFFFF"/>
                </a:highlight>
              </a:rPr>
              <a:t> </a:t>
            </a:r>
            <a:r>
              <a:rPr b="1" lang="en" sz="1100">
                <a:solidFill>
                  <a:srgbClr val="7F0055"/>
                </a:solidFill>
                <a:highlight>
                  <a:srgbClr val="FFFFFF"/>
                </a:highlight>
              </a:rPr>
              <a:t>void</a:t>
            </a:r>
            <a:r>
              <a:rPr lang="en" sz="1100">
                <a:highlight>
                  <a:srgbClr val="FFFFFF"/>
                </a:highlight>
              </a:rPr>
              <a:t> methodOutputs(String </a:t>
            </a:r>
            <a:r>
              <a:rPr lang="en" sz="1100">
                <a:solidFill>
                  <a:srgbClr val="6A3E3E"/>
                </a:solidFill>
                <a:highlight>
                  <a:srgbClr val="FFFFFF"/>
                </a:highlight>
              </a:rPr>
              <a:t>stringParameterInput</a:t>
            </a: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int</a:t>
            </a:r>
            <a:r>
              <a:rPr lang="en" sz="1100">
                <a:highlight>
                  <a:srgbClr val="FFFFFF"/>
                </a:highlight>
              </a:rPr>
              <a:t> </a:t>
            </a:r>
            <a:r>
              <a:rPr lang="en" sz="1100">
                <a:solidFill>
                  <a:srgbClr val="6A3E3E"/>
                </a:solidFill>
                <a:highlight>
                  <a:srgbClr val="FFFFFF"/>
                </a:highlight>
              </a:rPr>
              <a:t>stringLength</a:t>
            </a:r>
            <a:r>
              <a:rPr lang="en" sz="1100">
                <a:highlight>
                  <a:srgbClr val="FFFFFF"/>
                </a:highlight>
              </a:rPr>
              <a:t> = </a:t>
            </a:r>
            <a:r>
              <a:rPr lang="en" sz="1100">
                <a:solidFill>
                  <a:srgbClr val="6A3E3E"/>
                </a:solidFill>
                <a:highlight>
                  <a:srgbClr val="FFFFFF"/>
                </a:highlight>
              </a:rPr>
              <a:t>stringParameterInput</a:t>
            </a:r>
            <a:r>
              <a:rPr lang="en" sz="1100">
                <a:highlight>
                  <a:srgbClr val="FFFFFF"/>
                </a:highlight>
              </a:rPr>
              <a:t>.length();</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SzPts val="1100"/>
              <a:buNone/>
            </a:pPr>
            <a:r>
              <a:rPr lang="en" sz="1100">
                <a:highlight>
                  <a:srgbClr val="FFFFFF"/>
                </a:highlight>
              </a:rPr>
              <a:t>		</a:t>
            </a:r>
            <a:r>
              <a:rPr b="1" lang="en" sz="1100">
                <a:solidFill>
                  <a:srgbClr val="7F0055"/>
                </a:solidFill>
                <a:highlight>
                  <a:srgbClr val="FFFFFF"/>
                </a:highlight>
              </a:rPr>
              <a:t>for</a:t>
            </a:r>
            <a:r>
              <a:rPr lang="en" sz="1100">
                <a:highlight>
                  <a:srgbClr val="FFFFFF"/>
                </a:highlight>
              </a:rPr>
              <a:t> (</a:t>
            </a:r>
            <a:r>
              <a:rPr b="1" lang="en" sz="1100">
                <a:solidFill>
                  <a:srgbClr val="7F0055"/>
                </a:solidFill>
                <a:highlight>
                  <a:srgbClr val="FFFFFF"/>
                </a:highlight>
              </a:rPr>
              <a:t>int</a:t>
            </a:r>
            <a:r>
              <a:rPr lang="en" sz="1100">
                <a:highlight>
                  <a:srgbClr val="FFFFFF"/>
                </a:highlight>
              </a:rPr>
              <a:t> </a:t>
            </a:r>
            <a:r>
              <a:rPr lang="en" sz="1100">
                <a:solidFill>
                  <a:srgbClr val="6A3E3E"/>
                </a:solidFill>
                <a:highlight>
                  <a:srgbClr val="FFFFFF"/>
                </a:highlight>
              </a:rPr>
              <a:t>i</a:t>
            </a:r>
            <a:r>
              <a:rPr lang="en" sz="1100">
                <a:highlight>
                  <a:srgbClr val="FFFFFF"/>
                </a:highlight>
              </a:rPr>
              <a:t> = (</a:t>
            </a:r>
            <a:r>
              <a:rPr lang="en" sz="1100">
                <a:solidFill>
                  <a:srgbClr val="6A3E3E"/>
                </a:solidFill>
                <a:highlight>
                  <a:srgbClr val="FFFFFF"/>
                </a:highlight>
              </a:rPr>
              <a:t>stringLength</a:t>
            </a:r>
            <a:r>
              <a:rPr lang="en" sz="1100">
                <a:highlight>
                  <a:srgbClr val="FFFFFF"/>
                </a:highlight>
              </a:rPr>
              <a:t>-1); </a:t>
            </a:r>
            <a:r>
              <a:rPr lang="en" sz="1100">
                <a:solidFill>
                  <a:srgbClr val="6A3E3E"/>
                </a:solidFill>
                <a:highlight>
                  <a:srgbClr val="FFFFFF"/>
                </a:highlight>
              </a:rPr>
              <a:t>i</a:t>
            </a:r>
            <a:r>
              <a:rPr lang="en" sz="1100">
                <a:highlight>
                  <a:srgbClr val="FFFFFF"/>
                </a:highlight>
              </a:rPr>
              <a:t> &gt;= 0; </a:t>
            </a:r>
            <a:r>
              <a:rPr lang="en" sz="1100">
                <a:solidFill>
                  <a:srgbClr val="6A3E3E"/>
                </a:solidFill>
                <a:highlight>
                  <a:srgbClr val="FFFFFF"/>
                </a:highlight>
              </a:rPr>
              <a:t>i</a:t>
            </a:r>
            <a:r>
              <a:rPr lang="en" sz="1100">
                <a:highlight>
                  <a:srgbClr val="FFFFFF"/>
                </a:highlight>
              </a:rPr>
              <a:t>--) </a:t>
            </a:r>
            <a:endParaRPr sz="1100">
              <a:highlight>
                <a:srgbClr val="FFFFFF"/>
              </a:highlight>
            </a:endParaRPr>
          </a:p>
          <a:p>
            <a:pPr indent="431800" lvl="0" marL="482600" rtl="0" algn="l">
              <a:lnSpc>
                <a:spcPct val="115000"/>
              </a:lnSpc>
              <a:spcBef>
                <a:spcPts val="0"/>
              </a:spcBef>
              <a:spcAft>
                <a:spcPts val="0"/>
              </a:spcAft>
              <a:buClr>
                <a:schemeClr val="dk1"/>
              </a:buClr>
              <a:buSzPts val="1100"/>
              <a:buFont typeface="Arial"/>
              <a:buNone/>
            </a:pP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char</a:t>
            </a:r>
            <a:r>
              <a:rPr lang="en" sz="1100">
                <a:highlight>
                  <a:srgbClr val="FFFFFF"/>
                </a:highlight>
              </a:rPr>
              <a:t> </a:t>
            </a:r>
            <a:r>
              <a:rPr lang="en" sz="1100">
                <a:solidFill>
                  <a:srgbClr val="6A3E3E"/>
                </a:solidFill>
                <a:highlight>
                  <a:srgbClr val="FFFFFF"/>
                </a:highlight>
              </a:rPr>
              <a:t>currentChar</a:t>
            </a:r>
            <a:r>
              <a:rPr lang="en" sz="1100">
                <a:highlight>
                  <a:srgbClr val="FFFFFF"/>
                </a:highlight>
              </a:rPr>
              <a:t> = </a:t>
            </a:r>
            <a:r>
              <a:rPr lang="en" sz="1100">
                <a:solidFill>
                  <a:srgbClr val="6A3E3E"/>
                </a:solidFill>
                <a:highlight>
                  <a:srgbClr val="FFFFFF"/>
                </a:highlight>
              </a:rPr>
              <a:t>stringParameterInput</a:t>
            </a:r>
            <a:r>
              <a:rPr lang="en" sz="1100">
                <a:highlight>
                  <a:srgbClr val="FFFFFF"/>
                </a:highlight>
              </a:rPr>
              <a:t>.charAt(</a:t>
            </a:r>
            <a:r>
              <a:rPr lang="en" sz="1100">
                <a:solidFill>
                  <a:srgbClr val="6A3E3E"/>
                </a:solidFill>
                <a:highlight>
                  <a:srgbClr val="FFFFFF"/>
                </a:highlight>
              </a:rPr>
              <a:t>i</a:t>
            </a: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if</a:t>
            </a:r>
            <a:r>
              <a:rPr lang="en" sz="1100">
                <a:highlight>
                  <a:srgbClr val="FFFFFF"/>
                </a:highlight>
              </a:rPr>
              <a:t> (</a:t>
            </a:r>
            <a:r>
              <a:rPr lang="en" sz="1100">
                <a:solidFill>
                  <a:srgbClr val="6A3E3E"/>
                </a:solidFill>
                <a:highlight>
                  <a:srgbClr val="FFFFFF"/>
                </a:highlight>
              </a:rPr>
              <a:t>currentChar</a:t>
            </a:r>
            <a:r>
              <a:rPr lang="en" sz="1100">
                <a:highlight>
                  <a:srgbClr val="FFFFFF"/>
                </a:highlight>
              </a:rPr>
              <a:t> == </a:t>
            </a:r>
            <a:r>
              <a:rPr lang="en" sz="1100">
                <a:solidFill>
                  <a:srgbClr val="2A00FF"/>
                </a:solidFill>
                <a:highlight>
                  <a:srgbClr val="FFFFFF"/>
                </a:highlight>
              </a:rPr>
              <a:t>'a'</a:t>
            </a:r>
            <a:r>
              <a:rPr lang="en" sz="1100">
                <a:highlight>
                  <a:srgbClr val="FFFFFF"/>
                </a:highlight>
              </a:rPr>
              <a:t> || </a:t>
            </a:r>
            <a:r>
              <a:rPr lang="en" sz="1100">
                <a:solidFill>
                  <a:srgbClr val="6A3E3E"/>
                </a:solidFill>
                <a:highlight>
                  <a:srgbClr val="FFFFFF"/>
                </a:highlight>
              </a:rPr>
              <a:t>currentChar</a:t>
            </a:r>
            <a:r>
              <a:rPr lang="en" sz="1100">
                <a:highlight>
                  <a:srgbClr val="FFFFFF"/>
                </a:highlight>
              </a:rPr>
              <a:t> == </a:t>
            </a:r>
            <a:r>
              <a:rPr lang="en" sz="1100">
                <a:solidFill>
                  <a:srgbClr val="2A00FF"/>
                </a:solidFill>
                <a:highlight>
                  <a:srgbClr val="FFFFFF"/>
                </a:highlight>
              </a:rPr>
              <a:t>'e'</a:t>
            </a:r>
            <a:r>
              <a:rPr lang="en" sz="1100">
                <a:highlight>
                  <a:srgbClr val="FFFFFF"/>
                </a:highlight>
              </a:rPr>
              <a:t> || </a:t>
            </a:r>
            <a:r>
              <a:rPr lang="en" sz="1100">
                <a:solidFill>
                  <a:srgbClr val="6A3E3E"/>
                </a:solidFill>
                <a:highlight>
                  <a:srgbClr val="FFFFFF"/>
                </a:highlight>
              </a:rPr>
              <a:t>currentChar</a:t>
            </a:r>
            <a:r>
              <a:rPr lang="en" sz="1100">
                <a:highlight>
                  <a:srgbClr val="FFFFFF"/>
                </a:highlight>
              </a:rPr>
              <a:t> == </a:t>
            </a:r>
            <a:r>
              <a:rPr lang="en" sz="1100">
                <a:solidFill>
                  <a:srgbClr val="2A00FF"/>
                </a:solidFill>
                <a:highlight>
                  <a:srgbClr val="FFFFFF"/>
                </a:highlight>
              </a:rPr>
              <a:t>'i'</a:t>
            </a: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lang="en" sz="1100">
                <a:solidFill>
                  <a:srgbClr val="6A3E3E"/>
                </a:solidFill>
                <a:highlight>
                  <a:srgbClr val="FFFFFF"/>
                </a:highlight>
              </a:rPr>
              <a:t>currentChar</a:t>
            </a:r>
            <a:r>
              <a:rPr lang="en" sz="1100">
                <a:highlight>
                  <a:srgbClr val="FFFFFF"/>
                </a:highlight>
              </a:rPr>
              <a:t> == </a:t>
            </a:r>
            <a:r>
              <a:rPr lang="en" sz="1100">
                <a:solidFill>
                  <a:srgbClr val="2A00FF"/>
                </a:solidFill>
                <a:highlight>
                  <a:srgbClr val="FFFFFF"/>
                </a:highlight>
              </a:rPr>
              <a:t>'o'</a:t>
            </a:r>
            <a:r>
              <a:rPr lang="en" sz="1100">
                <a:highlight>
                  <a:srgbClr val="FFFFFF"/>
                </a:highlight>
              </a:rPr>
              <a:t> || </a:t>
            </a:r>
            <a:r>
              <a:rPr lang="en" sz="1100">
                <a:solidFill>
                  <a:srgbClr val="6A3E3E"/>
                </a:solidFill>
                <a:highlight>
                  <a:srgbClr val="FFFFFF"/>
                </a:highlight>
              </a:rPr>
              <a:t>currentChar</a:t>
            </a:r>
            <a:r>
              <a:rPr lang="en" sz="1100">
                <a:highlight>
                  <a:srgbClr val="FFFFFF"/>
                </a:highlight>
              </a:rPr>
              <a:t> == </a:t>
            </a:r>
            <a:r>
              <a:rPr lang="en" sz="1100">
                <a:solidFill>
                  <a:srgbClr val="2A00FF"/>
                </a:solidFill>
                <a:highlight>
                  <a:srgbClr val="FFFFFF"/>
                </a:highlight>
              </a:rPr>
              <a:t>'u'</a:t>
            </a:r>
            <a:r>
              <a:rPr lang="en" sz="1100">
                <a:highlight>
                  <a:srgbClr val="FFFFFF"/>
                </a:highlight>
              </a:rPr>
              <a:t>) {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lang="en" sz="1100">
                <a:solidFill>
                  <a:srgbClr val="6A3E3E"/>
                </a:solidFill>
                <a:highlight>
                  <a:srgbClr val="FFFFFF"/>
                </a:highlight>
              </a:rPr>
              <a:t>currentChar</a:t>
            </a:r>
            <a:r>
              <a:rPr lang="en" sz="1100">
                <a:highlight>
                  <a:srgbClr val="FFFFFF"/>
                </a:highlight>
              </a:rPr>
              <a:t> = Character.</a:t>
            </a:r>
            <a:r>
              <a:rPr i="1" lang="en" sz="1100">
                <a:highlight>
                  <a:srgbClr val="FFFFFF"/>
                </a:highlight>
              </a:rPr>
              <a:t>toLowerCase</a:t>
            </a:r>
            <a:r>
              <a:rPr lang="en" sz="1100">
                <a:highlight>
                  <a:srgbClr val="FFFFFF"/>
                </a:highlight>
              </a:rPr>
              <a:t>(</a:t>
            </a:r>
            <a:r>
              <a:rPr lang="en" sz="1100">
                <a:solidFill>
                  <a:srgbClr val="6A3E3E"/>
                </a:solidFill>
                <a:highlight>
                  <a:srgbClr val="FFFFFF"/>
                </a:highlight>
              </a:rPr>
              <a:t>currentChar</a:t>
            </a: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else</a:t>
            </a: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lang="en" sz="1100">
                <a:solidFill>
                  <a:srgbClr val="6A3E3E"/>
                </a:solidFill>
                <a:highlight>
                  <a:srgbClr val="FFFFFF"/>
                </a:highlight>
              </a:rPr>
              <a:t>currentChar</a:t>
            </a:r>
            <a:r>
              <a:rPr lang="en" sz="1100">
                <a:highlight>
                  <a:srgbClr val="FFFFFF"/>
                </a:highlight>
              </a:rPr>
              <a:t> = Character.</a:t>
            </a:r>
            <a:r>
              <a:rPr i="1" lang="en" sz="1100">
                <a:highlight>
                  <a:srgbClr val="FFFFFF"/>
                </a:highlight>
              </a:rPr>
              <a:t>toUpperCase</a:t>
            </a:r>
            <a:r>
              <a:rPr lang="en" sz="1100">
                <a:highlight>
                  <a:srgbClr val="FFFFFF"/>
                </a:highlight>
              </a:rPr>
              <a:t>(</a:t>
            </a:r>
            <a:r>
              <a:rPr lang="en" sz="1100">
                <a:solidFill>
                  <a:srgbClr val="6A3E3E"/>
                </a:solidFill>
                <a:highlight>
                  <a:srgbClr val="FFFFFF"/>
                </a:highlight>
              </a:rPr>
              <a:t>currentChar</a:t>
            </a: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System.</a:t>
            </a:r>
            <a:r>
              <a:rPr b="1" i="1" lang="en" sz="1100">
                <a:solidFill>
                  <a:srgbClr val="0000C0"/>
                </a:solidFill>
                <a:highlight>
                  <a:srgbClr val="FFFFFF"/>
                </a:highlight>
              </a:rPr>
              <a:t>out</a:t>
            </a:r>
            <a:r>
              <a:rPr lang="en" sz="1100">
                <a:highlight>
                  <a:srgbClr val="FFFFFF"/>
                </a:highlight>
              </a:rPr>
              <a:t>.print(</a:t>
            </a:r>
            <a:r>
              <a:rPr lang="en" sz="1100">
                <a:solidFill>
                  <a:srgbClr val="6A3E3E"/>
                </a:solidFill>
                <a:highlight>
                  <a:srgbClr val="FFFFFF"/>
                </a:highlight>
              </a:rPr>
              <a:t>currentChar</a:t>
            </a: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a:t>
            </a:r>
            <a:endParaRPr sz="1100">
              <a:highlight>
                <a:srgbClr val="FFFFFF"/>
              </a:highlight>
            </a:endParaRPr>
          </a:p>
          <a:p>
            <a:pPr indent="0" lvl="0" marL="25400" rtl="0" algn="l">
              <a:lnSpc>
                <a:spcPct val="105000"/>
              </a:lnSpc>
              <a:spcBef>
                <a:spcPts val="0"/>
              </a:spcBef>
              <a:spcAft>
                <a:spcPts val="0"/>
              </a:spcAft>
              <a:buClr>
                <a:schemeClr val="dk1"/>
              </a:buClr>
              <a:buSzPts val="523"/>
              <a:buFont typeface="Arial"/>
              <a:buNone/>
            </a:pPr>
            <a:r>
              <a:t/>
            </a:r>
            <a:endParaRPr b="1" sz="1100">
              <a:solidFill>
                <a:srgbClr val="7F0055"/>
              </a:solidFill>
              <a:highlight>
                <a:srgbClr val="FFFFFF"/>
              </a:highlight>
            </a:endParaRPr>
          </a:p>
          <a:p>
            <a:pPr indent="0" lvl="0" marL="0" rtl="0" algn="l">
              <a:lnSpc>
                <a:spcPct val="105000"/>
              </a:lnSpc>
              <a:spcBef>
                <a:spcPts val="0"/>
              </a:spcBef>
              <a:spcAft>
                <a:spcPts val="1200"/>
              </a:spcAft>
              <a:buSzPts val="523"/>
              <a:buNone/>
            </a:pPr>
            <a:r>
              <a:t/>
            </a:r>
            <a:endParaRPr sz="1100"/>
          </a:p>
        </p:txBody>
      </p:sp>
      <p:sp>
        <p:nvSpPr>
          <p:cNvPr id="233" name="Google Shape;233;g33eea1b10fa_0_1"/>
          <p:cNvSpPr/>
          <p:nvPr/>
        </p:nvSpPr>
        <p:spPr>
          <a:xfrm>
            <a:off x="912250" y="987450"/>
            <a:ext cx="2535300" cy="473100"/>
          </a:xfrm>
          <a:prstGeom prs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What is printed out?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4"/>
          <p:cNvSpPr txBox="1"/>
          <p:nvPr>
            <p:ph type="title"/>
          </p:nvPr>
        </p:nvSpPr>
        <p:spPr>
          <a:xfrm>
            <a:off x="311700" y="873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Part 2: Passing Objects</a:t>
            </a:r>
            <a:endParaRPr/>
          </a:p>
        </p:txBody>
      </p:sp>
      <p:sp>
        <p:nvSpPr>
          <p:cNvPr id="239" name="Google Shape;239;p14"/>
          <p:cNvSpPr txBox="1"/>
          <p:nvPr>
            <p:ph idx="1" type="body"/>
          </p:nvPr>
        </p:nvSpPr>
        <p:spPr>
          <a:xfrm>
            <a:off x="142900" y="525990"/>
            <a:ext cx="8520600" cy="6396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1200"/>
              </a:spcAft>
              <a:buSzPct val="108108"/>
              <a:buNone/>
            </a:pPr>
            <a:r>
              <a:rPr lang="en"/>
              <a:t>Remove breakpoints for part 1. Set breakpoint in main for part2 as shown below for main, calculateSum and enterPositiveNumber</a:t>
            </a:r>
            <a:endParaRPr/>
          </a:p>
        </p:txBody>
      </p:sp>
      <p:pic>
        <p:nvPicPr>
          <p:cNvPr id="240" name="Google Shape;240;p14"/>
          <p:cNvPicPr preferRelativeResize="0"/>
          <p:nvPr/>
        </p:nvPicPr>
        <p:blipFill rotWithShape="1">
          <a:blip r:embed="rId3">
            <a:alphaModFix/>
          </a:blip>
          <a:srcRect b="0" l="0" r="0" t="0"/>
          <a:stretch/>
        </p:blipFill>
        <p:spPr>
          <a:xfrm>
            <a:off x="222850" y="3228299"/>
            <a:ext cx="4401520" cy="1738875"/>
          </a:xfrm>
          <a:prstGeom prst="rect">
            <a:avLst/>
          </a:prstGeom>
          <a:noFill/>
          <a:ln>
            <a:noFill/>
          </a:ln>
        </p:spPr>
      </p:pic>
      <p:pic>
        <p:nvPicPr>
          <p:cNvPr id="241" name="Google Shape;241;p14"/>
          <p:cNvPicPr preferRelativeResize="0"/>
          <p:nvPr/>
        </p:nvPicPr>
        <p:blipFill rotWithShape="1">
          <a:blip r:embed="rId4">
            <a:alphaModFix/>
          </a:blip>
          <a:srcRect b="0" l="0" r="0" t="0"/>
          <a:stretch/>
        </p:blipFill>
        <p:spPr>
          <a:xfrm>
            <a:off x="4686575" y="3432601"/>
            <a:ext cx="4274799" cy="1489300"/>
          </a:xfrm>
          <a:prstGeom prst="rect">
            <a:avLst/>
          </a:prstGeom>
          <a:noFill/>
          <a:ln>
            <a:noFill/>
          </a:ln>
        </p:spPr>
      </p:pic>
      <p:pic>
        <p:nvPicPr>
          <p:cNvPr id="242" name="Google Shape;242;p14"/>
          <p:cNvPicPr preferRelativeResize="0"/>
          <p:nvPr/>
        </p:nvPicPr>
        <p:blipFill rotWithShape="1">
          <a:blip r:embed="rId5">
            <a:alphaModFix/>
          </a:blip>
          <a:srcRect b="0" l="0" r="0" t="0"/>
          <a:stretch/>
        </p:blipFill>
        <p:spPr>
          <a:xfrm>
            <a:off x="222851" y="1165602"/>
            <a:ext cx="6384227" cy="18534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
          <p:cNvSpPr txBox="1"/>
          <p:nvPr>
            <p:ph type="title"/>
          </p:nvPr>
        </p:nvSpPr>
        <p:spPr>
          <a:xfrm>
            <a:off x="153300" y="1654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Decomposition of a Problem</a:t>
            </a:r>
            <a:endParaRPr/>
          </a:p>
        </p:txBody>
      </p:sp>
      <p:pic>
        <p:nvPicPr>
          <p:cNvPr id="248" name="Google Shape;248;p4"/>
          <p:cNvPicPr preferRelativeResize="0"/>
          <p:nvPr/>
        </p:nvPicPr>
        <p:blipFill rotWithShape="1">
          <a:blip r:embed="rId3">
            <a:alphaModFix/>
          </a:blip>
          <a:srcRect b="0" l="0" r="0" t="0"/>
          <a:stretch/>
        </p:blipFill>
        <p:spPr>
          <a:xfrm>
            <a:off x="242125" y="2458050"/>
            <a:ext cx="5266401" cy="2602600"/>
          </a:xfrm>
          <a:prstGeom prst="rect">
            <a:avLst/>
          </a:prstGeom>
          <a:noFill/>
          <a:ln>
            <a:noFill/>
          </a:ln>
        </p:spPr>
      </p:pic>
      <p:sp>
        <p:nvSpPr>
          <p:cNvPr id="249" name="Google Shape;249;p4"/>
          <p:cNvSpPr txBox="1"/>
          <p:nvPr/>
        </p:nvSpPr>
        <p:spPr>
          <a:xfrm>
            <a:off x="0" y="738175"/>
            <a:ext cx="6025800" cy="20088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What is decomposition?</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Why Use Methods? </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What is modular programming? </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How can you design a modular solution?</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What do you think single responsibility principle (SRP) means?</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What do you thin do not repeat yourself (DRY) means?</a:t>
            </a:r>
            <a:endParaRPr b="0" i="0" sz="15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sp>
        <p:nvSpPr>
          <p:cNvPr id="250" name="Google Shape;250;p4"/>
          <p:cNvSpPr txBox="1"/>
          <p:nvPr/>
        </p:nvSpPr>
        <p:spPr>
          <a:xfrm>
            <a:off x="4889000" y="837800"/>
            <a:ext cx="393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Open </a:t>
            </a:r>
            <a:r>
              <a:rPr lang="en" sz="1800" u="sng">
                <a:solidFill>
                  <a:schemeClr val="accent5"/>
                </a:solidFill>
                <a:hlinkClick r:id="rId4">
                  <a:extLst>
                    <a:ext uri="{A12FA001-AC4F-418D-AE19-62706E023703}">
                      <ahyp:hlinkClr val="tx"/>
                    </a:ext>
                  </a:extLst>
                </a:hlinkClick>
              </a:rPr>
              <a:t>Agile Software Development </a:t>
            </a:r>
            <a:r>
              <a:rPr lang="en" sz="1800">
                <a:solidFill>
                  <a:schemeClr val="dk1"/>
                </a:solidFill>
              </a:rPr>
              <a:t>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5"/>
          <p:cNvSpPr txBox="1"/>
          <p:nvPr>
            <p:ph type="title"/>
          </p:nvPr>
        </p:nvSpPr>
        <p:spPr>
          <a:xfrm>
            <a:off x="311700" y="873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Preparation</a:t>
            </a:r>
            <a:endParaRPr/>
          </a:p>
        </p:txBody>
      </p:sp>
      <p:sp>
        <p:nvSpPr>
          <p:cNvPr id="256" name="Google Shape;256;p15"/>
          <p:cNvSpPr txBox="1"/>
          <p:nvPr>
            <p:ph idx="1" type="body"/>
          </p:nvPr>
        </p:nvSpPr>
        <p:spPr>
          <a:xfrm>
            <a:off x="311700" y="700975"/>
            <a:ext cx="8520600" cy="3831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a:t>Discussion: Using the code in part 2 main method that calls enterPositiveInteger and calculateSum explain:</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rPr lang="en"/>
              <a:t>1. The stack frames that are called and what is happening in memory. </a:t>
            </a:r>
            <a:endParaRPr/>
          </a:p>
          <a:p>
            <a:pPr indent="0" lvl="0" marL="0" rtl="0" algn="l">
              <a:lnSpc>
                <a:spcPct val="100000"/>
              </a:lnSpc>
              <a:spcBef>
                <a:spcPts val="0"/>
              </a:spcBef>
              <a:spcAft>
                <a:spcPts val="0"/>
              </a:spcAft>
              <a:buSzPts val="1600"/>
              <a:buNone/>
            </a:pPr>
            <a:r>
              <a:rPr lang="en"/>
              <a:t>2. What is being passed by value and what is not being passed by value.</a:t>
            </a:r>
            <a:endParaRPr/>
          </a:p>
          <a:p>
            <a:pPr indent="0" lvl="0" marL="0" rtl="0" algn="l">
              <a:lnSpc>
                <a:spcPct val="115000"/>
              </a:lnSpc>
              <a:spcBef>
                <a:spcPts val="0"/>
              </a:spcBef>
              <a:spcAft>
                <a:spcPts val="0"/>
              </a:spcAft>
              <a:buSzPts val="1600"/>
              <a:buNone/>
            </a:pPr>
            <a:r>
              <a:t/>
            </a:r>
            <a:endParaRPr/>
          </a:p>
          <a:p>
            <a:pPr indent="0" lvl="0" marL="0" rtl="0" algn="l">
              <a:lnSpc>
                <a:spcPct val="115000"/>
              </a:lnSpc>
              <a:spcBef>
                <a:spcPts val="1200"/>
              </a:spcBef>
              <a:spcAft>
                <a:spcPts val="0"/>
              </a:spcAft>
              <a:buSzPts val="1600"/>
              <a:buNone/>
            </a:pPr>
            <a:r>
              <a:rPr lang="en"/>
              <a:t>Go to canvas and complete participation. Then work on GE03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203675" y="1242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Check In </a:t>
            </a:r>
            <a:endParaRPr/>
          </a:p>
        </p:txBody>
      </p:sp>
      <p:sp>
        <p:nvSpPr>
          <p:cNvPr id="68" name="Google Shape;68;p2"/>
          <p:cNvSpPr txBox="1"/>
          <p:nvPr>
            <p:ph idx="1" type="body"/>
          </p:nvPr>
        </p:nvSpPr>
        <p:spPr>
          <a:xfrm>
            <a:off x="160425" y="661275"/>
            <a:ext cx="8633700" cy="13995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sz="1400"/>
              <a:t>Quiz module 02</a:t>
            </a:r>
            <a:endParaRPr sz="1400"/>
          </a:p>
          <a:p>
            <a:pPr indent="-317500" lvl="0" marL="457200" rtl="0" algn="l">
              <a:lnSpc>
                <a:spcPct val="115000"/>
              </a:lnSpc>
              <a:spcBef>
                <a:spcPts val="0"/>
              </a:spcBef>
              <a:spcAft>
                <a:spcPts val="0"/>
              </a:spcAft>
              <a:buSzPts val="1400"/>
              <a:buChar char="●"/>
            </a:pPr>
            <a:r>
              <a:rPr lang="en" sz="1400"/>
              <a:t>GE 03 Loops and Methods - when is it due? What must you submit?</a:t>
            </a:r>
            <a:endParaRPr sz="1400"/>
          </a:p>
        </p:txBody>
      </p:sp>
      <p:sp>
        <p:nvSpPr>
          <p:cNvPr id="69" name="Google Shape;69;p2"/>
          <p:cNvSpPr txBox="1"/>
          <p:nvPr>
            <p:ph idx="1" type="body"/>
          </p:nvPr>
        </p:nvSpPr>
        <p:spPr>
          <a:xfrm>
            <a:off x="80375" y="2298375"/>
            <a:ext cx="6835800" cy="2095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t>Goals</a:t>
            </a:r>
            <a:endParaRPr sz="1600"/>
          </a:p>
          <a:p>
            <a:pPr indent="-330200" lvl="0" marL="457200" rtl="0" algn="l">
              <a:lnSpc>
                <a:spcPct val="115000"/>
              </a:lnSpc>
              <a:spcBef>
                <a:spcPts val="0"/>
              </a:spcBef>
              <a:spcAft>
                <a:spcPts val="0"/>
              </a:spcAft>
              <a:buSzPts val="1600"/>
              <a:buChar char="●"/>
            </a:pPr>
            <a:r>
              <a:rPr lang="en"/>
              <a:t>Design solutions by decomposing into methods</a:t>
            </a:r>
            <a:endParaRPr sz="1600"/>
          </a:p>
          <a:p>
            <a:pPr indent="-330200" lvl="0" marL="457200" rtl="0" algn="l">
              <a:lnSpc>
                <a:spcPct val="115000"/>
              </a:lnSpc>
              <a:spcBef>
                <a:spcPts val="1200"/>
              </a:spcBef>
              <a:spcAft>
                <a:spcPts val="0"/>
              </a:spcAft>
              <a:buSzPts val="1600"/>
              <a:buChar char="●"/>
            </a:pPr>
            <a:r>
              <a:rPr lang="en"/>
              <a:t>Examine passing values to methods </a:t>
            </a:r>
            <a:endParaRPr/>
          </a:p>
          <a:p>
            <a:pPr indent="-330200" lvl="0" marL="457200" rtl="0" algn="l">
              <a:lnSpc>
                <a:spcPct val="115000"/>
              </a:lnSpc>
              <a:spcBef>
                <a:spcPts val="0"/>
              </a:spcBef>
              <a:spcAft>
                <a:spcPts val="0"/>
              </a:spcAft>
              <a:buSzPts val="1600"/>
              <a:buChar char="●"/>
            </a:pPr>
            <a:r>
              <a:rPr lang="en"/>
              <a:t>Understand scope and Stack frames</a:t>
            </a:r>
            <a:endParaRPr/>
          </a:p>
          <a:p>
            <a:pPr indent="-330200" lvl="0" marL="457200" rtl="0" algn="l">
              <a:lnSpc>
                <a:spcPct val="115000"/>
              </a:lnSpc>
              <a:spcBef>
                <a:spcPts val="0"/>
              </a:spcBef>
              <a:spcAft>
                <a:spcPts val="0"/>
              </a:spcAft>
              <a:buSzPts val="1600"/>
              <a:buChar char="●"/>
            </a:pPr>
            <a:r>
              <a:rPr lang="en"/>
              <a:t>Software Development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311700" y="87350"/>
            <a:ext cx="23208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2100"/>
              <a:t>1. Trace Code</a:t>
            </a:r>
            <a:endParaRPr sz="2100"/>
          </a:p>
        </p:txBody>
      </p:sp>
      <p:sp>
        <p:nvSpPr>
          <p:cNvPr id="75" name="Google Shape;75;p3"/>
          <p:cNvSpPr txBox="1"/>
          <p:nvPr>
            <p:ph idx="1" type="body"/>
          </p:nvPr>
        </p:nvSpPr>
        <p:spPr>
          <a:xfrm>
            <a:off x="2799075" y="87350"/>
            <a:ext cx="6230100" cy="4945800"/>
          </a:xfrm>
          <a:prstGeom prst="rect">
            <a:avLst/>
          </a:prstGeom>
          <a:noFill/>
          <a:ln>
            <a:noFill/>
          </a:ln>
        </p:spPr>
        <p:txBody>
          <a:bodyPr anchorCtr="0" anchor="t" bIns="91425" lIns="91425" spcFirstLastPara="1" rIns="91425" wrap="square" tIns="91425">
            <a:noAutofit/>
          </a:bodyPr>
          <a:lstStyle/>
          <a:p>
            <a:pPr indent="0" lvl="0" marL="25400" rtl="0" algn="l">
              <a:lnSpc>
                <a:spcPct val="115000"/>
              </a:lnSpc>
              <a:spcBef>
                <a:spcPts val="0"/>
              </a:spcBef>
              <a:spcAft>
                <a:spcPts val="0"/>
              </a:spcAft>
              <a:buClr>
                <a:schemeClr val="dk1"/>
              </a:buClr>
              <a:buSzPts val="1100"/>
              <a:buFont typeface="Arial"/>
              <a:buNone/>
            </a:pPr>
            <a:r>
              <a:rPr b="1" lang="en" sz="1100">
                <a:solidFill>
                  <a:srgbClr val="7F0055"/>
                </a:solidFill>
                <a:highlight>
                  <a:srgbClr val="FFFFFF"/>
                </a:highlight>
              </a:rPr>
              <a:t>public</a:t>
            </a:r>
            <a:r>
              <a:rPr lang="en" sz="1100">
                <a:highlight>
                  <a:srgbClr val="FFFFFF"/>
                </a:highlight>
              </a:rPr>
              <a:t> </a:t>
            </a:r>
            <a:r>
              <a:rPr b="1" lang="en" sz="1100">
                <a:solidFill>
                  <a:srgbClr val="7F0055"/>
                </a:solidFill>
                <a:highlight>
                  <a:srgbClr val="FFFFFF"/>
                </a:highlight>
              </a:rPr>
              <a:t>class</a:t>
            </a:r>
            <a:r>
              <a:rPr lang="en" sz="1100">
                <a:highlight>
                  <a:srgbClr val="FFFFFF"/>
                </a:highlight>
              </a:rPr>
              <a:t> M03LoopsConditinsMethods</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public</a:t>
            </a:r>
            <a:r>
              <a:rPr lang="en" sz="1100">
                <a:highlight>
                  <a:srgbClr val="FFFFFF"/>
                </a:highlight>
              </a:rPr>
              <a:t> </a:t>
            </a:r>
            <a:r>
              <a:rPr b="1" lang="en" sz="1100">
                <a:solidFill>
                  <a:srgbClr val="7F0055"/>
                </a:solidFill>
                <a:highlight>
                  <a:srgbClr val="FFFFFF"/>
                </a:highlight>
              </a:rPr>
              <a:t>static</a:t>
            </a:r>
            <a:r>
              <a:rPr lang="en" sz="1100">
                <a:highlight>
                  <a:srgbClr val="FFFFFF"/>
                </a:highlight>
              </a:rPr>
              <a:t> </a:t>
            </a:r>
            <a:r>
              <a:rPr b="1" lang="en" sz="1100">
                <a:solidFill>
                  <a:srgbClr val="7F0055"/>
                </a:solidFill>
                <a:highlight>
                  <a:srgbClr val="FFFFFF"/>
                </a:highlight>
              </a:rPr>
              <a:t>void</a:t>
            </a:r>
            <a:r>
              <a:rPr lang="en" sz="1100">
                <a:highlight>
                  <a:srgbClr val="FFFFFF"/>
                </a:highlight>
              </a:rPr>
              <a:t> main(String[] </a:t>
            </a:r>
            <a:r>
              <a:rPr lang="en" sz="1100">
                <a:solidFill>
                  <a:srgbClr val="6A3E3E"/>
                </a:solidFill>
                <a:highlight>
                  <a:srgbClr val="FFFFFF"/>
                </a:highlight>
              </a:rPr>
              <a:t>args</a:t>
            </a:r>
            <a:r>
              <a:rPr lang="en" sz="1100">
                <a:highlight>
                  <a:srgbClr val="FFFFFF"/>
                </a:highlight>
              </a:rPr>
              <a:t>) {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String </a:t>
            </a:r>
            <a:r>
              <a:rPr lang="en" sz="1100">
                <a:solidFill>
                  <a:srgbClr val="6A3E3E"/>
                </a:solidFill>
                <a:highlight>
                  <a:srgbClr val="FFFFFF"/>
                </a:highlight>
              </a:rPr>
              <a:t>startingString</a:t>
            </a:r>
            <a:r>
              <a:rPr lang="en" sz="1100">
                <a:highlight>
                  <a:srgbClr val="FFFFFF"/>
                </a:highlight>
              </a:rPr>
              <a:t> = </a:t>
            </a:r>
            <a:r>
              <a:rPr lang="en" sz="1100">
                <a:solidFill>
                  <a:srgbClr val="2A00FF"/>
                </a:solidFill>
                <a:highlight>
                  <a:srgbClr val="FFFFFF"/>
                </a:highlight>
              </a:rPr>
              <a:t>"SquarePants"</a:t>
            </a: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i="1" lang="en" sz="1100">
                <a:highlight>
                  <a:srgbClr val="FFFFFF"/>
                </a:highlight>
              </a:rPr>
              <a:t>methodOutputs</a:t>
            </a:r>
            <a:r>
              <a:rPr lang="en" sz="1100">
                <a:highlight>
                  <a:srgbClr val="FFFFFF"/>
                </a:highlight>
              </a:rPr>
              <a:t>(</a:t>
            </a:r>
            <a:r>
              <a:rPr lang="en" sz="1100">
                <a:solidFill>
                  <a:srgbClr val="6A3E3E"/>
                </a:solidFill>
                <a:highlight>
                  <a:srgbClr val="FFFFFF"/>
                </a:highlight>
              </a:rPr>
              <a:t>startingString</a:t>
            </a: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System.</a:t>
            </a:r>
            <a:r>
              <a:rPr b="1" i="1" lang="en" sz="1100">
                <a:solidFill>
                  <a:srgbClr val="0000C0"/>
                </a:solidFill>
                <a:highlight>
                  <a:srgbClr val="FFFFFF"/>
                </a:highlight>
              </a:rPr>
              <a:t>out</a:t>
            </a:r>
            <a:r>
              <a:rPr lang="en" sz="1100">
                <a:highlight>
                  <a:srgbClr val="FFFFFF"/>
                </a:highlight>
              </a:rPr>
              <a:t>.printf(</a:t>
            </a:r>
            <a:r>
              <a:rPr lang="en" sz="1100">
                <a:solidFill>
                  <a:srgbClr val="2A00FF"/>
                </a:solidFill>
                <a:highlight>
                  <a:srgbClr val="FFFFFF"/>
                </a:highlight>
              </a:rPr>
              <a:t>"\nString after method: %s"</a:t>
            </a:r>
            <a:r>
              <a:rPr lang="en" sz="1100">
                <a:highlight>
                  <a:srgbClr val="FFFFFF"/>
                </a:highlight>
              </a:rPr>
              <a:t>, </a:t>
            </a:r>
            <a:r>
              <a:rPr lang="en" sz="1100">
                <a:solidFill>
                  <a:srgbClr val="6A3E3E"/>
                </a:solidFill>
                <a:highlight>
                  <a:srgbClr val="FFFFFF"/>
                </a:highlight>
              </a:rPr>
              <a:t>startingString</a:t>
            </a: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public</a:t>
            </a:r>
            <a:r>
              <a:rPr lang="en" sz="1100">
                <a:highlight>
                  <a:srgbClr val="FFFFFF"/>
                </a:highlight>
              </a:rPr>
              <a:t> </a:t>
            </a:r>
            <a:r>
              <a:rPr b="1" lang="en" sz="1100">
                <a:solidFill>
                  <a:srgbClr val="7F0055"/>
                </a:solidFill>
                <a:highlight>
                  <a:srgbClr val="FFFFFF"/>
                </a:highlight>
              </a:rPr>
              <a:t>static</a:t>
            </a:r>
            <a:r>
              <a:rPr lang="en" sz="1100">
                <a:highlight>
                  <a:srgbClr val="FFFFFF"/>
                </a:highlight>
              </a:rPr>
              <a:t> </a:t>
            </a:r>
            <a:r>
              <a:rPr b="1" lang="en" sz="1100">
                <a:solidFill>
                  <a:srgbClr val="7F0055"/>
                </a:solidFill>
                <a:highlight>
                  <a:srgbClr val="FFFFFF"/>
                </a:highlight>
              </a:rPr>
              <a:t>void</a:t>
            </a:r>
            <a:r>
              <a:rPr lang="en" sz="1100">
                <a:highlight>
                  <a:srgbClr val="FFFFFF"/>
                </a:highlight>
              </a:rPr>
              <a:t> methodOutputs(String </a:t>
            </a:r>
            <a:r>
              <a:rPr lang="en" sz="1100">
                <a:solidFill>
                  <a:srgbClr val="6A3E3E"/>
                </a:solidFill>
                <a:highlight>
                  <a:srgbClr val="FFFFFF"/>
                </a:highlight>
              </a:rPr>
              <a:t>stringParameterInput</a:t>
            </a: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int</a:t>
            </a:r>
            <a:r>
              <a:rPr lang="en" sz="1100">
                <a:highlight>
                  <a:srgbClr val="FFFFFF"/>
                </a:highlight>
              </a:rPr>
              <a:t> </a:t>
            </a:r>
            <a:r>
              <a:rPr lang="en" sz="1100">
                <a:solidFill>
                  <a:srgbClr val="6A3E3E"/>
                </a:solidFill>
                <a:highlight>
                  <a:srgbClr val="FFFFFF"/>
                </a:highlight>
              </a:rPr>
              <a:t>stringLength</a:t>
            </a:r>
            <a:r>
              <a:rPr lang="en" sz="1100">
                <a:highlight>
                  <a:srgbClr val="FFFFFF"/>
                </a:highlight>
              </a:rPr>
              <a:t> = </a:t>
            </a:r>
            <a:r>
              <a:rPr lang="en" sz="1100">
                <a:solidFill>
                  <a:srgbClr val="6A3E3E"/>
                </a:solidFill>
                <a:highlight>
                  <a:srgbClr val="FFFFFF"/>
                </a:highlight>
              </a:rPr>
              <a:t>stringParameterInput</a:t>
            </a:r>
            <a:r>
              <a:rPr lang="en" sz="1100">
                <a:highlight>
                  <a:srgbClr val="FFFFFF"/>
                </a:highlight>
              </a:rPr>
              <a:t>.length();</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SzPts val="1100"/>
              <a:buNone/>
            </a:pPr>
            <a:r>
              <a:rPr lang="en" sz="1100">
                <a:highlight>
                  <a:srgbClr val="FFFFFF"/>
                </a:highlight>
              </a:rPr>
              <a:t>		</a:t>
            </a:r>
            <a:r>
              <a:rPr b="1" lang="en" sz="1100">
                <a:solidFill>
                  <a:srgbClr val="7F0055"/>
                </a:solidFill>
                <a:highlight>
                  <a:srgbClr val="FFFFFF"/>
                </a:highlight>
              </a:rPr>
              <a:t>for</a:t>
            </a:r>
            <a:r>
              <a:rPr lang="en" sz="1100">
                <a:highlight>
                  <a:srgbClr val="FFFFFF"/>
                </a:highlight>
              </a:rPr>
              <a:t> (</a:t>
            </a:r>
            <a:r>
              <a:rPr b="1" lang="en" sz="1100">
                <a:solidFill>
                  <a:srgbClr val="7F0055"/>
                </a:solidFill>
                <a:highlight>
                  <a:srgbClr val="FFFFFF"/>
                </a:highlight>
              </a:rPr>
              <a:t>int</a:t>
            </a:r>
            <a:r>
              <a:rPr lang="en" sz="1100">
                <a:highlight>
                  <a:srgbClr val="FFFFFF"/>
                </a:highlight>
              </a:rPr>
              <a:t> </a:t>
            </a:r>
            <a:r>
              <a:rPr lang="en" sz="1100">
                <a:solidFill>
                  <a:srgbClr val="6A3E3E"/>
                </a:solidFill>
                <a:highlight>
                  <a:srgbClr val="FFFFFF"/>
                </a:highlight>
              </a:rPr>
              <a:t>i</a:t>
            </a:r>
            <a:r>
              <a:rPr lang="en" sz="1100">
                <a:highlight>
                  <a:srgbClr val="FFFFFF"/>
                </a:highlight>
              </a:rPr>
              <a:t> = (</a:t>
            </a:r>
            <a:r>
              <a:rPr lang="en" sz="1100">
                <a:solidFill>
                  <a:srgbClr val="6A3E3E"/>
                </a:solidFill>
                <a:highlight>
                  <a:srgbClr val="FFFFFF"/>
                </a:highlight>
              </a:rPr>
              <a:t>stringLength</a:t>
            </a:r>
            <a:r>
              <a:rPr lang="en" sz="1100">
                <a:highlight>
                  <a:srgbClr val="FFFFFF"/>
                </a:highlight>
              </a:rPr>
              <a:t>-1); </a:t>
            </a:r>
            <a:r>
              <a:rPr lang="en" sz="1100">
                <a:solidFill>
                  <a:srgbClr val="6A3E3E"/>
                </a:solidFill>
                <a:highlight>
                  <a:srgbClr val="FFFFFF"/>
                </a:highlight>
              </a:rPr>
              <a:t>i</a:t>
            </a:r>
            <a:r>
              <a:rPr lang="en" sz="1100">
                <a:highlight>
                  <a:srgbClr val="FFFFFF"/>
                </a:highlight>
              </a:rPr>
              <a:t> &gt;= 0; </a:t>
            </a:r>
            <a:r>
              <a:rPr lang="en" sz="1100">
                <a:solidFill>
                  <a:srgbClr val="6A3E3E"/>
                </a:solidFill>
                <a:highlight>
                  <a:srgbClr val="FFFFFF"/>
                </a:highlight>
              </a:rPr>
              <a:t>i</a:t>
            </a:r>
            <a:r>
              <a:rPr lang="en" sz="1100">
                <a:highlight>
                  <a:srgbClr val="FFFFFF"/>
                </a:highlight>
              </a:rPr>
              <a:t>--) </a:t>
            </a:r>
            <a:endParaRPr sz="1100">
              <a:highlight>
                <a:srgbClr val="FFFFFF"/>
              </a:highlight>
            </a:endParaRPr>
          </a:p>
          <a:p>
            <a:pPr indent="431800" lvl="0" marL="482600" rtl="0" algn="l">
              <a:lnSpc>
                <a:spcPct val="115000"/>
              </a:lnSpc>
              <a:spcBef>
                <a:spcPts val="0"/>
              </a:spcBef>
              <a:spcAft>
                <a:spcPts val="0"/>
              </a:spcAft>
              <a:buClr>
                <a:schemeClr val="dk1"/>
              </a:buClr>
              <a:buSzPts val="1100"/>
              <a:buFont typeface="Arial"/>
              <a:buNone/>
            </a:pP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char</a:t>
            </a:r>
            <a:r>
              <a:rPr lang="en" sz="1100">
                <a:highlight>
                  <a:srgbClr val="FFFFFF"/>
                </a:highlight>
              </a:rPr>
              <a:t> </a:t>
            </a:r>
            <a:r>
              <a:rPr lang="en" sz="1100">
                <a:solidFill>
                  <a:srgbClr val="6A3E3E"/>
                </a:solidFill>
                <a:highlight>
                  <a:srgbClr val="FFFFFF"/>
                </a:highlight>
              </a:rPr>
              <a:t>currentChar</a:t>
            </a:r>
            <a:r>
              <a:rPr lang="en" sz="1100">
                <a:highlight>
                  <a:srgbClr val="FFFFFF"/>
                </a:highlight>
              </a:rPr>
              <a:t> = </a:t>
            </a:r>
            <a:r>
              <a:rPr lang="en" sz="1100">
                <a:solidFill>
                  <a:srgbClr val="6A3E3E"/>
                </a:solidFill>
                <a:highlight>
                  <a:srgbClr val="FFFFFF"/>
                </a:highlight>
              </a:rPr>
              <a:t>stringParameterInput</a:t>
            </a:r>
            <a:r>
              <a:rPr lang="en" sz="1100">
                <a:highlight>
                  <a:srgbClr val="FFFFFF"/>
                </a:highlight>
              </a:rPr>
              <a:t>.charAt(</a:t>
            </a:r>
            <a:r>
              <a:rPr lang="en" sz="1100">
                <a:solidFill>
                  <a:srgbClr val="6A3E3E"/>
                </a:solidFill>
                <a:highlight>
                  <a:srgbClr val="FFFFFF"/>
                </a:highlight>
              </a:rPr>
              <a:t>i</a:t>
            </a: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if</a:t>
            </a:r>
            <a:r>
              <a:rPr lang="en" sz="1100">
                <a:highlight>
                  <a:srgbClr val="FFFFFF"/>
                </a:highlight>
              </a:rPr>
              <a:t> (</a:t>
            </a:r>
            <a:r>
              <a:rPr lang="en" sz="1100">
                <a:solidFill>
                  <a:srgbClr val="6A3E3E"/>
                </a:solidFill>
                <a:highlight>
                  <a:srgbClr val="FFFFFF"/>
                </a:highlight>
              </a:rPr>
              <a:t>currentChar</a:t>
            </a:r>
            <a:r>
              <a:rPr lang="en" sz="1100">
                <a:highlight>
                  <a:srgbClr val="FFFFFF"/>
                </a:highlight>
              </a:rPr>
              <a:t> == </a:t>
            </a:r>
            <a:r>
              <a:rPr lang="en" sz="1100">
                <a:solidFill>
                  <a:srgbClr val="2A00FF"/>
                </a:solidFill>
                <a:highlight>
                  <a:srgbClr val="FFFFFF"/>
                </a:highlight>
              </a:rPr>
              <a:t>'a'</a:t>
            </a:r>
            <a:r>
              <a:rPr lang="en" sz="1100">
                <a:highlight>
                  <a:srgbClr val="FFFFFF"/>
                </a:highlight>
              </a:rPr>
              <a:t> || </a:t>
            </a:r>
            <a:r>
              <a:rPr lang="en" sz="1100">
                <a:solidFill>
                  <a:srgbClr val="6A3E3E"/>
                </a:solidFill>
                <a:highlight>
                  <a:srgbClr val="FFFFFF"/>
                </a:highlight>
              </a:rPr>
              <a:t>currentChar</a:t>
            </a:r>
            <a:r>
              <a:rPr lang="en" sz="1100">
                <a:highlight>
                  <a:srgbClr val="FFFFFF"/>
                </a:highlight>
              </a:rPr>
              <a:t> == </a:t>
            </a:r>
            <a:r>
              <a:rPr lang="en" sz="1100">
                <a:solidFill>
                  <a:srgbClr val="2A00FF"/>
                </a:solidFill>
                <a:highlight>
                  <a:srgbClr val="FFFFFF"/>
                </a:highlight>
              </a:rPr>
              <a:t>'e'</a:t>
            </a:r>
            <a:r>
              <a:rPr lang="en" sz="1100">
                <a:highlight>
                  <a:srgbClr val="FFFFFF"/>
                </a:highlight>
              </a:rPr>
              <a:t> || </a:t>
            </a:r>
            <a:r>
              <a:rPr lang="en" sz="1100">
                <a:solidFill>
                  <a:srgbClr val="6A3E3E"/>
                </a:solidFill>
                <a:highlight>
                  <a:srgbClr val="FFFFFF"/>
                </a:highlight>
              </a:rPr>
              <a:t>currentChar</a:t>
            </a:r>
            <a:r>
              <a:rPr lang="en" sz="1100">
                <a:highlight>
                  <a:srgbClr val="FFFFFF"/>
                </a:highlight>
              </a:rPr>
              <a:t> == </a:t>
            </a:r>
            <a:r>
              <a:rPr lang="en" sz="1100">
                <a:solidFill>
                  <a:srgbClr val="2A00FF"/>
                </a:solidFill>
                <a:highlight>
                  <a:srgbClr val="FFFFFF"/>
                </a:highlight>
              </a:rPr>
              <a:t>'i'</a:t>
            </a: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lang="en" sz="1100">
                <a:solidFill>
                  <a:srgbClr val="6A3E3E"/>
                </a:solidFill>
                <a:highlight>
                  <a:srgbClr val="FFFFFF"/>
                </a:highlight>
              </a:rPr>
              <a:t>currentChar</a:t>
            </a:r>
            <a:r>
              <a:rPr lang="en" sz="1100">
                <a:highlight>
                  <a:srgbClr val="FFFFFF"/>
                </a:highlight>
              </a:rPr>
              <a:t> == </a:t>
            </a:r>
            <a:r>
              <a:rPr lang="en" sz="1100">
                <a:solidFill>
                  <a:srgbClr val="2A00FF"/>
                </a:solidFill>
                <a:highlight>
                  <a:srgbClr val="FFFFFF"/>
                </a:highlight>
              </a:rPr>
              <a:t>'o'</a:t>
            </a:r>
            <a:r>
              <a:rPr lang="en" sz="1100">
                <a:highlight>
                  <a:srgbClr val="FFFFFF"/>
                </a:highlight>
              </a:rPr>
              <a:t> || </a:t>
            </a:r>
            <a:r>
              <a:rPr lang="en" sz="1100">
                <a:solidFill>
                  <a:srgbClr val="6A3E3E"/>
                </a:solidFill>
                <a:highlight>
                  <a:srgbClr val="FFFFFF"/>
                </a:highlight>
              </a:rPr>
              <a:t>currentChar</a:t>
            </a:r>
            <a:r>
              <a:rPr lang="en" sz="1100">
                <a:highlight>
                  <a:srgbClr val="FFFFFF"/>
                </a:highlight>
              </a:rPr>
              <a:t> == </a:t>
            </a:r>
            <a:r>
              <a:rPr lang="en" sz="1100">
                <a:solidFill>
                  <a:srgbClr val="2A00FF"/>
                </a:solidFill>
                <a:highlight>
                  <a:srgbClr val="FFFFFF"/>
                </a:highlight>
              </a:rPr>
              <a:t>'u'</a:t>
            </a:r>
            <a:r>
              <a:rPr lang="en" sz="1100">
                <a:highlight>
                  <a:srgbClr val="FFFFFF"/>
                </a:highlight>
              </a:rPr>
              <a:t>) {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lang="en" sz="1100">
                <a:solidFill>
                  <a:srgbClr val="6A3E3E"/>
                </a:solidFill>
                <a:highlight>
                  <a:srgbClr val="FFFFFF"/>
                </a:highlight>
              </a:rPr>
              <a:t>currentChar</a:t>
            </a:r>
            <a:r>
              <a:rPr lang="en" sz="1100">
                <a:highlight>
                  <a:srgbClr val="FFFFFF"/>
                </a:highlight>
              </a:rPr>
              <a:t> = Character.</a:t>
            </a:r>
            <a:r>
              <a:rPr i="1" lang="en" sz="1100">
                <a:highlight>
                  <a:srgbClr val="FFFFFF"/>
                </a:highlight>
              </a:rPr>
              <a:t>toLowerCase</a:t>
            </a:r>
            <a:r>
              <a:rPr lang="en" sz="1100">
                <a:highlight>
                  <a:srgbClr val="FFFFFF"/>
                </a:highlight>
              </a:rPr>
              <a:t>(</a:t>
            </a:r>
            <a:r>
              <a:rPr lang="en" sz="1100">
                <a:solidFill>
                  <a:srgbClr val="6A3E3E"/>
                </a:solidFill>
                <a:highlight>
                  <a:srgbClr val="FFFFFF"/>
                </a:highlight>
              </a:rPr>
              <a:t>currentChar</a:t>
            </a: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else</a:t>
            </a: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lang="en" sz="1100">
                <a:solidFill>
                  <a:srgbClr val="6A3E3E"/>
                </a:solidFill>
                <a:highlight>
                  <a:srgbClr val="FFFFFF"/>
                </a:highlight>
              </a:rPr>
              <a:t>currentChar</a:t>
            </a:r>
            <a:r>
              <a:rPr lang="en" sz="1100">
                <a:highlight>
                  <a:srgbClr val="FFFFFF"/>
                </a:highlight>
              </a:rPr>
              <a:t> = Character.</a:t>
            </a:r>
            <a:r>
              <a:rPr i="1" lang="en" sz="1100">
                <a:highlight>
                  <a:srgbClr val="FFFFFF"/>
                </a:highlight>
              </a:rPr>
              <a:t>toUpperCase</a:t>
            </a:r>
            <a:r>
              <a:rPr lang="en" sz="1100">
                <a:highlight>
                  <a:srgbClr val="FFFFFF"/>
                </a:highlight>
              </a:rPr>
              <a:t>(</a:t>
            </a:r>
            <a:r>
              <a:rPr lang="en" sz="1100">
                <a:solidFill>
                  <a:srgbClr val="6A3E3E"/>
                </a:solidFill>
                <a:highlight>
                  <a:srgbClr val="FFFFFF"/>
                </a:highlight>
              </a:rPr>
              <a:t>currentChar</a:t>
            </a: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System.</a:t>
            </a:r>
            <a:r>
              <a:rPr b="1" i="1" lang="en" sz="1100">
                <a:solidFill>
                  <a:srgbClr val="0000C0"/>
                </a:solidFill>
                <a:highlight>
                  <a:srgbClr val="FFFFFF"/>
                </a:highlight>
              </a:rPr>
              <a:t>out</a:t>
            </a:r>
            <a:r>
              <a:rPr lang="en" sz="1100">
                <a:highlight>
                  <a:srgbClr val="FFFFFF"/>
                </a:highlight>
              </a:rPr>
              <a:t>.print(</a:t>
            </a:r>
            <a:r>
              <a:rPr lang="en" sz="1100">
                <a:solidFill>
                  <a:srgbClr val="6A3E3E"/>
                </a:solidFill>
                <a:highlight>
                  <a:srgbClr val="FFFFFF"/>
                </a:highlight>
              </a:rPr>
              <a:t>currentChar</a:t>
            </a: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a:t>
            </a:r>
            <a:endParaRPr sz="1100">
              <a:highlight>
                <a:srgbClr val="FFFFFF"/>
              </a:highlight>
            </a:endParaRPr>
          </a:p>
          <a:p>
            <a:pPr indent="0" lvl="0" marL="25400" rtl="0" algn="l">
              <a:lnSpc>
                <a:spcPct val="105000"/>
              </a:lnSpc>
              <a:spcBef>
                <a:spcPts val="0"/>
              </a:spcBef>
              <a:spcAft>
                <a:spcPts val="0"/>
              </a:spcAft>
              <a:buClr>
                <a:schemeClr val="dk1"/>
              </a:buClr>
              <a:buSzPts val="523"/>
              <a:buFont typeface="Arial"/>
              <a:buNone/>
            </a:pPr>
            <a:r>
              <a:t/>
            </a:r>
            <a:endParaRPr b="1" sz="1100">
              <a:solidFill>
                <a:srgbClr val="7F0055"/>
              </a:solidFill>
              <a:highlight>
                <a:srgbClr val="FFFFFF"/>
              </a:highlight>
            </a:endParaRPr>
          </a:p>
          <a:p>
            <a:pPr indent="0" lvl="0" marL="0" rtl="0" algn="l">
              <a:lnSpc>
                <a:spcPct val="105000"/>
              </a:lnSpc>
              <a:spcBef>
                <a:spcPts val="0"/>
              </a:spcBef>
              <a:spcAft>
                <a:spcPts val="1200"/>
              </a:spcAft>
              <a:buSzPts val="523"/>
              <a:buNone/>
            </a:pPr>
            <a:r>
              <a:t/>
            </a:r>
            <a:endParaRPr sz="1100"/>
          </a:p>
        </p:txBody>
      </p:sp>
      <p:sp>
        <p:nvSpPr>
          <p:cNvPr id="76" name="Google Shape;76;p3"/>
          <p:cNvSpPr txBox="1"/>
          <p:nvPr>
            <p:ph idx="1" type="body"/>
          </p:nvPr>
        </p:nvSpPr>
        <p:spPr>
          <a:xfrm>
            <a:off x="71375" y="827725"/>
            <a:ext cx="2798700" cy="826500"/>
          </a:xfrm>
          <a:prstGeom prst="rect">
            <a:avLst/>
          </a:prstGeom>
          <a:solidFill>
            <a:srgbClr val="FFF2CC"/>
          </a:solid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1200"/>
              </a:spcAft>
              <a:buSzPts val="935"/>
              <a:buNone/>
            </a:pPr>
            <a:r>
              <a:rPr lang="en" sz="1330">
                <a:solidFill>
                  <a:srgbClr val="000000"/>
                </a:solidFill>
              </a:rPr>
              <a:t>1. Write down what the output will be for the problem below.</a:t>
            </a:r>
            <a:endParaRPr sz="133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ph type="title"/>
          </p:nvPr>
        </p:nvSpPr>
        <p:spPr>
          <a:xfrm>
            <a:off x="311700" y="873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2. Algorithms</a:t>
            </a:r>
            <a:endParaRPr/>
          </a:p>
        </p:txBody>
      </p:sp>
      <p:sp>
        <p:nvSpPr>
          <p:cNvPr id="82" name="Google Shape;82;p5"/>
          <p:cNvSpPr txBox="1"/>
          <p:nvPr>
            <p:ph idx="1" type="body"/>
          </p:nvPr>
        </p:nvSpPr>
        <p:spPr>
          <a:xfrm>
            <a:off x="169575" y="731575"/>
            <a:ext cx="8662800" cy="42717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600"/>
              <a:buNone/>
            </a:pPr>
            <a:r>
              <a:rPr lang="en" sz="1400"/>
              <a:t>On paper write an algorithm in pseudocode for a method and include the following for each of the three problems below. </a:t>
            </a:r>
            <a:endParaRPr sz="1400"/>
          </a:p>
          <a:p>
            <a:pPr indent="-317500" lvl="0" marL="457200" rtl="0" algn="l">
              <a:lnSpc>
                <a:spcPct val="105000"/>
              </a:lnSpc>
              <a:spcBef>
                <a:spcPts val="1200"/>
              </a:spcBef>
              <a:spcAft>
                <a:spcPts val="0"/>
              </a:spcAft>
              <a:buSzPts val="1400"/>
              <a:buChar char="●"/>
            </a:pPr>
            <a:r>
              <a:rPr lang="en" sz="1400"/>
              <a:t>Create two test cases </a:t>
            </a:r>
            <a:endParaRPr sz="1400"/>
          </a:p>
          <a:p>
            <a:pPr indent="-317500" lvl="0" marL="457200" rtl="0" algn="l">
              <a:lnSpc>
                <a:spcPct val="105000"/>
              </a:lnSpc>
              <a:spcBef>
                <a:spcPts val="0"/>
              </a:spcBef>
              <a:spcAft>
                <a:spcPts val="0"/>
              </a:spcAft>
              <a:buSzPts val="1400"/>
              <a:buChar char="●"/>
            </a:pPr>
            <a:r>
              <a:rPr lang="en" sz="1400"/>
              <a:t>Start the algorithm with the method return value, method name and parameters.</a:t>
            </a:r>
            <a:endParaRPr sz="1400"/>
          </a:p>
          <a:p>
            <a:pPr indent="-317500" lvl="0" marL="457200" rtl="0" algn="l">
              <a:lnSpc>
                <a:spcPct val="105000"/>
              </a:lnSpc>
              <a:spcBef>
                <a:spcPts val="0"/>
              </a:spcBef>
              <a:spcAft>
                <a:spcPts val="0"/>
              </a:spcAft>
              <a:buSzPts val="1400"/>
              <a:buChar char="●"/>
            </a:pPr>
            <a:r>
              <a:rPr lang="en" sz="1400"/>
              <a:t>Write the method algorithm using pseudocode</a:t>
            </a:r>
            <a:endParaRPr sz="1400"/>
          </a:p>
          <a:p>
            <a:pPr indent="0" lvl="0" marL="0" rtl="0" algn="l">
              <a:lnSpc>
                <a:spcPct val="105000"/>
              </a:lnSpc>
              <a:spcBef>
                <a:spcPts val="1200"/>
              </a:spcBef>
              <a:spcAft>
                <a:spcPts val="0"/>
              </a:spcAft>
              <a:buSzPts val="1600"/>
              <a:buNone/>
            </a:pPr>
            <a:r>
              <a:t/>
            </a:r>
            <a:endParaRPr sz="1400"/>
          </a:p>
          <a:p>
            <a:pPr indent="0" lvl="0" marL="0" rtl="0" algn="l">
              <a:lnSpc>
                <a:spcPct val="105000"/>
              </a:lnSpc>
              <a:spcBef>
                <a:spcPts val="1200"/>
              </a:spcBef>
              <a:spcAft>
                <a:spcPts val="0"/>
              </a:spcAft>
              <a:buSzPts val="1600"/>
              <a:buNone/>
            </a:pPr>
            <a:r>
              <a:rPr lang="en" sz="1400"/>
              <a:t>1 Method Algorithm to swap two integer numbers that are passed to the method so the first number is stored in the second number variable and the second number is stored in the first number variable. Displays first and second number before and after swap.</a:t>
            </a:r>
            <a:endParaRPr sz="1400"/>
          </a:p>
          <a:p>
            <a:pPr indent="0" lvl="0" marL="0" rtl="0" algn="l">
              <a:lnSpc>
                <a:spcPct val="115000"/>
              </a:lnSpc>
              <a:spcBef>
                <a:spcPts val="1200"/>
              </a:spcBef>
              <a:spcAft>
                <a:spcPts val="0"/>
              </a:spcAft>
              <a:buSzPts val="1600"/>
              <a:buNone/>
            </a:pPr>
            <a:r>
              <a:rPr lang="en" sz="1400"/>
              <a:t>2 Method algorithm that repeats prompting for integer number until number is positive  and returns positive integer number.</a:t>
            </a:r>
            <a:endParaRPr sz="1400"/>
          </a:p>
          <a:p>
            <a:pPr indent="0" lvl="0" marL="0" rtl="0" algn="l">
              <a:lnSpc>
                <a:spcPct val="105000"/>
              </a:lnSpc>
              <a:spcBef>
                <a:spcPts val="1200"/>
              </a:spcBef>
              <a:spcAft>
                <a:spcPts val="0"/>
              </a:spcAft>
              <a:buSzPts val="1600"/>
              <a:buNone/>
            </a:pPr>
            <a:r>
              <a:t/>
            </a:r>
            <a:endParaRPr sz="1400"/>
          </a:p>
          <a:p>
            <a:pPr indent="0" lvl="0" marL="0" rtl="0" algn="l">
              <a:lnSpc>
                <a:spcPct val="105000"/>
              </a:lnSpc>
              <a:spcBef>
                <a:spcPts val="1200"/>
              </a:spcBef>
              <a:spcAft>
                <a:spcPts val="1200"/>
              </a:spcAft>
              <a:buSzPts val="1600"/>
              <a:buNone/>
            </a:pPr>
            <a:r>
              <a:t/>
            </a:r>
            <a:endParaRPr sz="1400"/>
          </a:p>
        </p:txBody>
      </p:sp>
      <p:sp>
        <p:nvSpPr>
          <p:cNvPr id="83" name="Google Shape;83;p5"/>
          <p:cNvSpPr/>
          <p:nvPr/>
        </p:nvSpPr>
        <p:spPr>
          <a:xfrm>
            <a:off x="7000950" y="1574225"/>
            <a:ext cx="1973400" cy="1057200"/>
          </a:xfrm>
          <a:prstGeom prst="cloudCallout">
            <a:avLst>
              <a:gd fmla="val -171543" name="adj1"/>
              <a:gd fmla="val -2105" name="adj2"/>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What type of structures would be best?</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7"/>
          <p:cNvSpPr txBox="1"/>
          <p:nvPr>
            <p:ph idx="1" type="body"/>
          </p:nvPr>
        </p:nvSpPr>
        <p:spPr>
          <a:xfrm>
            <a:off x="181684" y="839800"/>
            <a:ext cx="7218900" cy="1453200"/>
          </a:xfrm>
          <a:prstGeom prst="rect">
            <a:avLst/>
          </a:prstGeom>
          <a:solidFill>
            <a:srgbClr val="FFF2CC"/>
          </a:solid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15315"/>
              <a:buNone/>
            </a:pPr>
            <a:r>
              <a:rPr lang="en" sz="1500"/>
              <a:t>Match the following variables with the letter for scope</a:t>
            </a:r>
            <a:endParaRPr sz="1500"/>
          </a:p>
          <a:p>
            <a:pPr indent="0" lvl="0" marL="0" rtl="0" algn="l">
              <a:lnSpc>
                <a:spcPct val="115000"/>
              </a:lnSpc>
              <a:spcBef>
                <a:spcPts val="0"/>
              </a:spcBef>
              <a:spcAft>
                <a:spcPts val="0"/>
              </a:spcAft>
              <a:buSzPct val="115315"/>
              <a:buNone/>
            </a:pPr>
            <a:r>
              <a:rPr lang="en" sz="1500"/>
              <a:t>3.1 num1 in main</a:t>
            </a:r>
            <a:endParaRPr sz="1500"/>
          </a:p>
          <a:p>
            <a:pPr indent="0" lvl="0" marL="0" rtl="0" algn="l">
              <a:lnSpc>
                <a:spcPct val="115000"/>
              </a:lnSpc>
              <a:spcBef>
                <a:spcPts val="0"/>
              </a:spcBef>
              <a:spcAft>
                <a:spcPts val="0"/>
              </a:spcAft>
              <a:buSzPct val="115315"/>
              <a:buNone/>
            </a:pPr>
            <a:r>
              <a:rPr lang="en" sz="1500"/>
              <a:t>3.2 num2 in main</a:t>
            </a:r>
            <a:endParaRPr sz="1500"/>
          </a:p>
          <a:p>
            <a:pPr indent="0" lvl="0" marL="0" rtl="0" algn="l">
              <a:lnSpc>
                <a:spcPct val="115000"/>
              </a:lnSpc>
              <a:spcBef>
                <a:spcPts val="0"/>
              </a:spcBef>
              <a:spcAft>
                <a:spcPts val="0"/>
              </a:spcAft>
              <a:buSzPct val="115315"/>
              <a:buNone/>
            </a:pPr>
            <a:r>
              <a:rPr lang="en" sz="1500"/>
              <a:t>3.3 num1 in swap</a:t>
            </a:r>
            <a:endParaRPr sz="1500"/>
          </a:p>
          <a:p>
            <a:pPr indent="0" lvl="0" marL="0" rtl="0" algn="l">
              <a:lnSpc>
                <a:spcPct val="115000"/>
              </a:lnSpc>
              <a:spcBef>
                <a:spcPts val="0"/>
              </a:spcBef>
              <a:spcAft>
                <a:spcPts val="0"/>
              </a:spcAft>
              <a:buSzPct val="115315"/>
              <a:buNone/>
            </a:pPr>
            <a:r>
              <a:rPr lang="en" sz="1500"/>
              <a:t>3.4 num2 in swap</a:t>
            </a:r>
            <a:endParaRPr sz="1500"/>
          </a:p>
          <a:p>
            <a:pPr indent="0" lvl="0" marL="0" rtl="0" algn="l">
              <a:lnSpc>
                <a:spcPct val="115000"/>
              </a:lnSpc>
              <a:spcBef>
                <a:spcPts val="0"/>
              </a:spcBef>
              <a:spcAft>
                <a:spcPts val="0"/>
              </a:spcAft>
              <a:buSzPct val="115315"/>
              <a:buNone/>
            </a:pPr>
            <a:r>
              <a:rPr lang="en" sz="1500"/>
              <a:t>3.5 temp in swap</a:t>
            </a:r>
            <a:endParaRPr sz="1500"/>
          </a:p>
        </p:txBody>
      </p:sp>
      <p:sp>
        <p:nvSpPr>
          <p:cNvPr id="89" name="Google Shape;89;p7"/>
          <p:cNvSpPr txBox="1"/>
          <p:nvPr>
            <p:ph type="title"/>
          </p:nvPr>
        </p:nvSpPr>
        <p:spPr>
          <a:xfrm>
            <a:off x="311700" y="1655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3. Scope</a:t>
            </a:r>
            <a:endParaRPr/>
          </a:p>
        </p:txBody>
      </p:sp>
      <p:sp>
        <p:nvSpPr>
          <p:cNvPr id="90" name="Google Shape;90;p7"/>
          <p:cNvSpPr txBox="1"/>
          <p:nvPr>
            <p:ph idx="1" type="body"/>
          </p:nvPr>
        </p:nvSpPr>
        <p:spPr>
          <a:xfrm>
            <a:off x="4671300" y="1212700"/>
            <a:ext cx="4161000" cy="10803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AutoNum type="alphaUcPeriod"/>
            </a:pPr>
            <a:r>
              <a:rPr lang="en" sz="1500"/>
              <a:t>Only in main</a:t>
            </a:r>
            <a:endParaRPr sz="1500"/>
          </a:p>
          <a:p>
            <a:pPr indent="-323850" lvl="0" marL="457200" rtl="0" algn="l">
              <a:lnSpc>
                <a:spcPct val="115000"/>
              </a:lnSpc>
              <a:spcBef>
                <a:spcPts val="0"/>
              </a:spcBef>
              <a:spcAft>
                <a:spcPts val="0"/>
              </a:spcAft>
              <a:buSzPts val="1500"/>
              <a:buAutoNum type="alphaUcPeriod"/>
            </a:pPr>
            <a:r>
              <a:rPr lang="en" sz="1500"/>
              <a:t>In main and in swap</a:t>
            </a:r>
            <a:endParaRPr sz="1500"/>
          </a:p>
          <a:p>
            <a:pPr indent="-323850" lvl="0" marL="457200" rtl="0" algn="l">
              <a:lnSpc>
                <a:spcPct val="115000"/>
              </a:lnSpc>
              <a:spcBef>
                <a:spcPts val="0"/>
              </a:spcBef>
              <a:spcAft>
                <a:spcPts val="0"/>
              </a:spcAft>
              <a:buSzPts val="1500"/>
              <a:buAutoNum type="alphaUcPeriod"/>
            </a:pPr>
            <a:r>
              <a:rPr lang="en" sz="1500"/>
              <a:t>Only in swap method </a:t>
            </a:r>
            <a:endParaRPr sz="1500"/>
          </a:p>
        </p:txBody>
      </p:sp>
      <p:pic>
        <p:nvPicPr>
          <p:cNvPr id="91" name="Google Shape;91;p7"/>
          <p:cNvPicPr preferRelativeResize="0"/>
          <p:nvPr/>
        </p:nvPicPr>
        <p:blipFill rotWithShape="1">
          <a:blip r:embed="rId3">
            <a:alphaModFix/>
          </a:blip>
          <a:srcRect b="0" l="0" r="0" t="0"/>
          <a:stretch/>
        </p:blipFill>
        <p:spPr>
          <a:xfrm>
            <a:off x="200348" y="2741275"/>
            <a:ext cx="4123625" cy="1702350"/>
          </a:xfrm>
          <a:prstGeom prst="rect">
            <a:avLst/>
          </a:prstGeom>
          <a:noFill/>
          <a:ln>
            <a:noFill/>
          </a:ln>
        </p:spPr>
      </p:pic>
      <p:pic>
        <p:nvPicPr>
          <p:cNvPr id="92" name="Google Shape;92;p7"/>
          <p:cNvPicPr preferRelativeResize="0"/>
          <p:nvPr/>
        </p:nvPicPr>
        <p:blipFill rotWithShape="1">
          <a:blip r:embed="rId4">
            <a:alphaModFix/>
          </a:blip>
          <a:srcRect b="0" l="0" r="0" t="0"/>
          <a:stretch/>
        </p:blipFill>
        <p:spPr>
          <a:xfrm>
            <a:off x="604350" y="3067550"/>
            <a:ext cx="1759450" cy="725650"/>
          </a:xfrm>
          <a:prstGeom prst="rect">
            <a:avLst/>
          </a:prstGeom>
          <a:noFill/>
          <a:ln>
            <a:noFill/>
          </a:ln>
        </p:spPr>
      </p:pic>
      <p:sp>
        <p:nvSpPr>
          <p:cNvPr id="93" name="Google Shape;93;p7"/>
          <p:cNvSpPr/>
          <p:nvPr/>
        </p:nvSpPr>
        <p:spPr>
          <a:xfrm>
            <a:off x="1144450" y="3154125"/>
            <a:ext cx="604500" cy="2667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7"/>
          <p:cNvSpPr/>
          <p:nvPr/>
        </p:nvSpPr>
        <p:spPr>
          <a:xfrm>
            <a:off x="1170100" y="3459100"/>
            <a:ext cx="553200" cy="2667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7"/>
          <p:cNvSpPr/>
          <p:nvPr/>
        </p:nvSpPr>
        <p:spPr>
          <a:xfrm>
            <a:off x="5305500" y="165500"/>
            <a:ext cx="3526800" cy="1036500"/>
          </a:xfrm>
          <a:prstGeom prst="cloudCallout">
            <a:avLst>
              <a:gd fmla="val -73315" name="adj1"/>
              <a:gd fmla="val -5109" name="adj2"/>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When is a variable declared? What happens when a variable is declared?</a:t>
            </a:r>
            <a:endParaRPr b="0" i="0" sz="1200" u="none" cap="none" strike="noStrike">
              <a:solidFill>
                <a:srgbClr val="000000"/>
              </a:solidFill>
              <a:latin typeface="Arial"/>
              <a:ea typeface="Arial"/>
              <a:cs typeface="Arial"/>
              <a:sym typeface="Arial"/>
            </a:endParaRPr>
          </a:p>
        </p:txBody>
      </p:sp>
      <p:grpSp>
        <p:nvGrpSpPr>
          <p:cNvPr id="96" name="Google Shape;96;p7"/>
          <p:cNvGrpSpPr/>
          <p:nvPr/>
        </p:nvGrpSpPr>
        <p:grpSpPr>
          <a:xfrm>
            <a:off x="4417250" y="2741273"/>
            <a:ext cx="4475699" cy="1867500"/>
            <a:chOff x="4500575" y="2660923"/>
            <a:chExt cx="4475699" cy="1867500"/>
          </a:xfrm>
        </p:grpSpPr>
        <p:pic>
          <p:nvPicPr>
            <p:cNvPr id="97" name="Google Shape;97;p7"/>
            <p:cNvPicPr preferRelativeResize="0"/>
            <p:nvPr/>
          </p:nvPicPr>
          <p:blipFill rotWithShape="1">
            <a:blip r:embed="rId5">
              <a:alphaModFix/>
            </a:blip>
            <a:srcRect b="0" l="0" r="0" t="0"/>
            <a:stretch/>
          </p:blipFill>
          <p:spPr>
            <a:xfrm>
              <a:off x="4500575" y="2660923"/>
              <a:ext cx="4475699" cy="1867500"/>
            </a:xfrm>
            <a:prstGeom prst="rect">
              <a:avLst/>
            </a:prstGeom>
            <a:noFill/>
            <a:ln>
              <a:noFill/>
            </a:ln>
          </p:spPr>
        </p:pic>
        <p:sp>
          <p:nvSpPr>
            <p:cNvPr id="98" name="Google Shape;98;p7"/>
            <p:cNvSpPr/>
            <p:nvPr/>
          </p:nvSpPr>
          <p:spPr>
            <a:xfrm>
              <a:off x="7305250" y="2726325"/>
              <a:ext cx="500400" cy="2667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7"/>
            <p:cNvSpPr/>
            <p:nvPr/>
          </p:nvSpPr>
          <p:spPr>
            <a:xfrm>
              <a:off x="8221725" y="2726325"/>
              <a:ext cx="500400" cy="2667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7"/>
            <p:cNvSpPr/>
            <p:nvPr/>
          </p:nvSpPr>
          <p:spPr>
            <a:xfrm>
              <a:off x="5317825" y="3340475"/>
              <a:ext cx="500400" cy="2667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p7"/>
          <p:cNvSpPr/>
          <p:nvPr/>
        </p:nvSpPr>
        <p:spPr>
          <a:xfrm>
            <a:off x="1246750" y="3764075"/>
            <a:ext cx="1488000" cy="266700"/>
          </a:xfrm>
          <a:prstGeom prst="rect">
            <a:avLst/>
          </a:prstGeom>
          <a:solidFill>
            <a:schemeClr val="lt1"/>
          </a:solid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num1, num2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
          <p:cNvSpPr txBox="1"/>
          <p:nvPr>
            <p:ph type="title"/>
          </p:nvPr>
        </p:nvSpPr>
        <p:spPr>
          <a:xfrm>
            <a:off x="246475" y="1468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4. Trace Code</a:t>
            </a:r>
            <a:endParaRPr/>
          </a:p>
        </p:txBody>
      </p:sp>
      <p:sp>
        <p:nvSpPr>
          <p:cNvPr id="107" name="Google Shape;107;p6"/>
          <p:cNvSpPr txBox="1"/>
          <p:nvPr>
            <p:ph idx="1" type="body"/>
          </p:nvPr>
        </p:nvSpPr>
        <p:spPr>
          <a:xfrm>
            <a:off x="71375" y="827725"/>
            <a:ext cx="8861400" cy="572700"/>
          </a:xfrm>
          <a:prstGeom prst="rect">
            <a:avLst/>
          </a:prstGeom>
          <a:solidFill>
            <a:srgbClr val="FFF2CC"/>
          </a:solid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1200"/>
              </a:spcAft>
              <a:buSzPts val="935"/>
              <a:buNone/>
            </a:pPr>
            <a:r>
              <a:rPr lang="en" sz="1330">
                <a:solidFill>
                  <a:srgbClr val="000000"/>
                </a:solidFill>
              </a:rPr>
              <a:t>4</a:t>
            </a:r>
            <a:r>
              <a:rPr lang="en" sz="1330">
                <a:solidFill>
                  <a:srgbClr val="000000"/>
                </a:solidFill>
              </a:rPr>
              <a:t>. Write down what the output will be for the code below starting in main method and calling swap method.</a:t>
            </a:r>
            <a:endParaRPr sz="1330">
              <a:solidFill>
                <a:srgbClr val="000000"/>
              </a:solidFill>
            </a:endParaRPr>
          </a:p>
        </p:txBody>
      </p:sp>
      <p:pic>
        <p:nvPicPr>
          <p:cNvPr id="108" name="Google Shape;108;p6"/>
          <p:cNvPicPr preferRelativeResize="0"/>
          <p:nvPr/>
        </p:nvPicPr>
        <p:blipFill rotWithShape="1">
          <a:blip r:embed="rId3">
            <a:alphaModFix/>
          </a:blip>
          <a:srcRect b="0" l="0" r="0" t="0"/>
          <a:stretch/>
        </p:blipFill>
        <p:spPr>
          <a:xfrm>
            <a:off x="71375" y="1920650"/>
            <a:ext cx="4917098" cy="2264525"/>
          </a:xfrm>
          <a:prstGeom prst="rect">
            <a:avLst/>
          </a:prstGeom>
          <a:noFill/>
          <a:ln>
            <a:noFill/>
          </a:ln>
        </p:spPr>
      </p:pic>
      <p:pic>
        <p:nvPicPr>
          <p:cNvPr id="109" name="Google Shape;109;p6"/>
          <p:cNvPicPr preferRelativeResize="0"/>
          <p:nvPr/>
        </p:nvPicPr>
        <p:blipFill rotWithShape="1">
          <a:blip r:embed="rId4">
            <a:alphaModFix/>
          </a:blip>
          <a:srcRect b="0" l="0" r="0" t="0"/>
          <a:stretch/>
        </p:blipFill>
        <p:spPr>
          <a:xfrm>
            <a:off x="196800" y="4185175"/>
            <a:ext cx="787401" cy="305850"/>
          </a:xfrm>
          <a:prstGeom prst="rect">
            <a:avLst/>
          </a:prstGeom>
          <a:noFill/>
          <a:ln>
            <a:noFill/>
          </a:ln>
        </p:spPr>
      </p:pic>
      <p:pic>
        <p:nvPicPr>
          <p:cNvPr id="110" name="Google Shape;110;p6"/>
          <p:cNvPicPr preferRelativeResize="0"/>
          <p:nvPr/>
        </p:nvPicPr>
        <p:blipFill rotWithShape="1">
          <a:blip r:embed="rId5">
            <a:alphaModFix/>
          </a:blip>
          <a:srcRect b="0" l="0" r="0" t="0"/>
          <a:stretch/>
        </p:blipFill>
        <p:spPr>
          <a:xfrm>
            <a:off x="5160751" y="1920649"/>
            <a:ext cx="3772029" cy="2446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type="title"/>
          </p:nvPr>
        </p:nvSpPr>
        <p:spPr>
          <a:xfrm>
            <a:off x="311700" y="873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Step Through Code</a:t>
            </a:r>
            <a:endParaRPr/>
          </a:p>
        </p:txBody>
      </p:sp>
      <p:sp>
        <p:nvSpPr>
          <p:cNvPr id="116" name="Google Shape;116;p8"/>
          <p:cNvSpPr txBox="1"/>
          <p:nvPr>
            <p:ph idx="1" type="body"/>
          </p:nvPr>
        </p:nvSpPr>
        <p:spPr>
          <a:xfrm>
            <a:off x="311700" y="641500"/>
            <a:ext cx="6168300" cy="1151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a:t>Download and import </a:t>
            </a:r>
            <a:r>
              <a:rPr lang="en" sz="1400" u="sng">
                <a:solidFill>
                  <a:schemeClr val="hlink"/>
                </a:solidFill>
                <a:hlinkClick r:id="rId3"/>
              </a:rPr>
              <a:t>Swap Code</a:t>
            </a:r>
            <a:r>
              <a:rPr lang="en" sz="1400">
                <a:solidFill>
                  <a:srgbClr val="000000"/>
                </a:solidFill>
              </a:rPr>
              <a:t>. (</a:t>
            </a:r>
            <a:r>
              <a:rPr lang="en" sz="1100" u="sng">
                <a:solidFill>
                  <a:srgbClr val="1155CC"/>
                </a:solidFill>
                <a:latin typeface="Calibri"/>
                <a:ea typeface="Calibri"/>
                <a:cs typeface="Calibri"/>
                <a:sym typeface="Calibri"/>
                <a:hlinkClick r:id="rId4">
                  <a:extLst>
                    <a:ext uri="{A12FA001-AC4F-418D-AE19-62706E023703}">
                      <ahyp:hlinkClr val="tx"/>
                    </a:ext>
                  </a:extLst>
                </a:hlinkClick>
              </a:rPr>
              <a:t>How to Add Existing Files to Eclipse Projects - DZone</a:t>
            </a:r>
            <a:r>
              <a:rPr lang="en" sz="1100">
                <a:latin typeface="Calibri"/>
                <a:ea typeface="Calibri"/>
                <a:cs typeface="Calibri"/>
                <a:sym typeface="Calibri"/>
              </a:rPr>
              <a:t> ) </a:t>
            </a:r>
            <a:r>
              <a:rPr lang="en" sz="1400">
                <a:solidFill>
                  <a:srgbClr val="000000"/>
                </a:solidFill>
              </a:rPr>
              <a:t>Set the breakpoints shown below and step through code. Notice what is being stored in variables when in main method and when in swap method. Stop when you get to part 2.</a:t>
            </a:r>
            <a:endParaRPr/>
          </a:p>
        </p:txBody>
      </p:sp>
      <p:pic>
        <p:nvPicPr>
          <p:cNvPr id="117" name="Google Shape;117;p8"/>
          <p:cNvPicPr preferRelativeResize="0"/>
          <p:nvPr/>
        </p:nvPicPr>
        <p:blipFill rotWithShape="1">
          <a:blip r:embed="rId5">
            <a:alphaModFix/>
          </a:blip>
          <a:srcRect b="0" l="0" r="0" t="0"/>
          <a:stretch/>
        </p:blipFill>
        <p:spPr>
          <a:xfrm>
            <a:off x="444175" y="1996025"/>
            <a:ext cx="4061123" cy="1151450"/>
          </a:xfrm>
          <a:prstGeom prst="rect">
            <a:avLst/>
          </a:prstGeom>
          <a:noFill/>
          <a:ln>
            <a:noFill/>
          </a:ln>
        </p:spPr>
      </p:pic>
      <p:pic>
        <p:nvPicPr>
          <p:cNvPr id="118" name="Google Shape;118;p8"/>
          <p:cNvPicPr preferRelativeResize="0"/>
          <p:nvPr/>
        </p:nvPicPr>
        <p:blipFill rotWithShape="1">
          <a:blip r:embed="rId6">
            <a:alphaModFix/>
          </a:blip>
          <a:srcRect b="0" l="0" r="0" t="0"/>
          <a:stretch/>
        </p:blipFill>
        <p:spPr>
          <a:xfrm>
            <a:off x="444174" y="3243929"/>
            <a:ext cx="4292874" cy="1571946"/>
          </a:xfrm>
          <a:prstGeom prst="rect">
            <a:avLst/>
          </a:prstGeom>
          <a:noFill/>
          <a:ln>
            <a:noFill/>
          </a:ln>
        </p:spPr>
      </p:pic>
      <p:pic>
        <p:nvPicPr>
          <p:cNvPr id="119" name="Google Shape;119;p8"/>
          <p:cNvPicPr preferRelativeResize="0"/>
          <p:nvPr/>
        </p:nvPicPr>
        <p:blipFill rotWithShape="1">
          <a:blip r:embed="rId7">
            <a:alphaModFix/>
          </a:blip>
          <a:srcRect b="0" l="0" r="0" t="0"/>
          <a:stretch/>
        </p:blipFill>
        <p:spPr>
          <a:xfrm>
            <a:off x="5755200" y="1928813"/>
            <a:ext cx="2470300" cy="988125"/>
          </a:xfrm>
          <a:prstGeom prst="rect">
            <a:avLst/>
          </a:prstGeom>
          <a:noFill/>
          <a:ln>
            <a:noFill/>
          </a:ln>
        </p:spPr>
      </p:pic>
      <p:pic>
        <p:nvPicPr>
          <p:cNvPr id="120" name="Google Shape;120;p8"/>
          <p:cNvPicPr preferRelativeResize="0"/>
          <p:nvPr/>
        </p:nvPicPr>
        <p:blipFill rotWithShape="1">
          <a:blip r:embed="rId8">
            <a:alphaModFix/>
          </a:blip>
          <a:srcRect b="0" l="0" r="0" t="0"/>
          <a:stretch/>
        </p:blipFill>
        <p:spPr>
          <a:xfrm>
            <a:off x="5104450" y="3321349"/>
            <a:ext cx="3374549" cy="1151451"/>
          </a:xfrm>
          <a:prstGeom prst="rect">
            <a:avLst/>
          </a:prstGeom>
          <a:noFill/>
          <a:ln>
            <a:noFill/>
          </a:ln>
        </p:spPr>
      </p:pic>
      <p:pic>
        <p:nvPicPr>
          <p:cNvPr id="121" name="Google Shape;121;p8"/>
          <p:cNvPicPr preferRelativeResize="0"/>
          <p:nvPr/>
        </p:nvPicPr>
        <p:blipFill>
          <a:blip r:embed="rId9">
            <a:alphaModFix/>
          </a:blip>
          <a:stretch>
            <a:fillRect/>
          </a:stretch>
        </p:blipFill>
        <p:spPr>
          <a:xfrm>
            <a:off x="6741850" y="586100"/>
            <a:ext cx="1968925" cy="79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ph type="title"/>
          </p:nvPr>
        </p:nvSpPr>
        <p:spPr>
          <a:xfrm>
            <a:off x="216888" y="43025"/>
            <a:ext cx="7886700" cy="6684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500"/>
              <a:buFont typeface="Open Sans"/>
              <a:buNone/>
            </a:pPr>
            <a:r>
              <a:rPr lang="en" sz="2200"/>
              <a:t>Call and Stack Frame  </a:t>
            </a:r>
            <a:endParaRPr sz="2200"/>
          </a:p>
        </p:txBody>
      </p:sp>
      <p:sp>
        <p:nvSpPr>
          <p:cNvPr id="127" name="Google Shape;127;p9"/>
          <p:cNvSpPr txBox="1"/>
          <p:nvPr>
            <p:ph idx="1" type="body"/>
          </p:nvPr>
        </p:nvSpPr>
        <p:spPr>
          <a:xfrm>
            <a:off x="141213" y="654125"/>
            <a:ext cx="8482200" cy="4134600"/>
          </a:xfrm>
          <a:prstGeom prst="rect">
            <a:avLst/>
          </a:prstGeom>
          <a:noFill/>
          <a:ln>
            <a:noFill/>
          </a:ln>
        </p:spPr>
        <p:txBody>
          <a:bodyPr anchorCtr="0" anchor="t" bIns="34275" lIns="68575" spcFirstLastPara="1" rIns="68575" wrap="square" tIns="34275">
            <a:normAutofit/>
          </a:bodyPr>
          <a:lstStyle/>
          <a:p>
            <a:pPr indent="-120650" lvl="0" marL="127000" rtl="0" algn="l">
              <a:lnSpc>
                <a:spcPct val="90000"/>
              </a:lnSpc>
              <a:spcBef>
                <a:spcPts val="600"/>
              </a:spcBef>
              <a:spcAft>
                <a:spcPts val="0"/>
              </a:spcAft>
              <a:buSzPts val="1300"/>
              <a:buFont typeface="Lato"/>
              <a:buChar char="●"/>
            </a:pPr>
            <a:r>
              <a:rPr lang="en" sz="1300"/>
              <a:t>The call stack is used to keep track of active methods. Stacks are last in, first out (LIFO)  last item pushed onto stack is 1st item popped off</a:t>
            </a:r>
            <a:endParaRPr sz="1400"/>
          </a:p>
          <a:p>
            <a:pPr indent="-120650" lvl="0" marL="127000" rtl="0" algn="l">
              <a:lnSpc>
                <a:spcPct val="90000"/>
              </a:lnSpc>
              <a:spcBef>
                <a:spcPts val="1200"/>
              </a:spcBef>
              <a:spcAft>
                <a:spcPts val="0"/>
              </a:spcAft>
              <a:buSzPts val="1300"/>
              <a:buFont typeface="Lato"/>
              <a:buChar char="●"/>
            </a:pPr>
            <a:r>
              <a:rPr lang="en" sz="1300"/>
              <a:t>The call stack is used to keep track of active methods. When method is called (invoked) information for that method called a stack frame is pushed onto the stack -  (add) a plate onto the stack</a:t>
            </a:r>
            <a:endParaRPr sz="1300"/>
          </a:p>
          <a:p>
            <a:pPr indent="-133350" lvl="2" marL="647700" rtl="0" algn="l">
              <a:lnSpc>
                <a:spcPct val="90000"/>
              </a:lnSpc>
              <a:spcBef>
                <a:spcPts val="1200"/>
              </a:spcBef>
              <a:spcAft>
                <a:spcPts val="0"/>
              </a:spcAft>
              <a:buSzPts val="1300"/>
              <a:buChar char="■"/>
            </a:pPr>
            <a:r>
              <a:rPr lang="en" sz="1300"/>
              <a:t>Values of parameters and local variables (automatic storage duration)</a:t>
            </a:r>
            <a:endParaRPr sz="1300"/>
          </a:p>
          <a:p>
            <a:pPr indent="-133350" lvl="2" marL="647700" rtl="0" algn="l">
              <a:lnSpc>
                <a:spcPct val="90000"/>
              </a:lnSpc>
              <a:spcBef>
                <a:spcPts val="1200"/>
              </a:spcBef>
              <a:spcAft>
                <a:spcPts val="0"/>
              </a:spcAft>
              <a:buSzPts val="1300"/>
              <a:buChar char="■"/>
            </a:pPr>
            <a:r>
              <a:rPr lang="en" sz="1300"/>
              <a:t>Current line of code executing</a:t>
            </a:r>
            <a:endParaRPr sz="1300"/>
          </a:p>
          <a:p>
            <a:pPr indent="-133350" lvl="2" marL="647700" rtl="0" algn="l">
              <a:lnSpc>
                <a:spcPct val="90000"/>
              </a:lnSpc>
              <a:spcBef>
                <a:spcPts val="1200"/>
              </a:spcBef>
              <a:spcAft>
                <a:spcPts val="0"/>
              </a:spcAft>
              <a:buSzPts val="1300"/>
              <a:buChar char="■"/>
            </a:pPr>
            <a:r>
              <a:rPr lang="en" sz="1300"/>
              <a:t>Return address to return to calling function</a:t>
            </a:r>
            <a:endParaRPr sz="1300"/>
          </a:p>
          <a:p>
            <a:pPr indent="-120650" lvl="0" marL="127000" rtl="0" algn="l">
              <a:lnSpc>
                <a:spcPct val="90000"/>
              </a:lnSpc>
              <a:spcBef>
                <a:spcPts val="1200"/>
              </a:spcBef>
              <a:spcAft>
                <a:spcPts val="0"/>
              </a:spcAft>
              <a:buSzPts val="1300"/>
              <a:buChar char="●"/>
            </a:pPr>
            <a:r>
              <a:rPr lang="en" sz="1300"/>
              <a:t>Method on the top of stack is the current executing method.</a:t>
            </a:r>
            <a:endParaRPr sz="1300"/>
          </a:p>
          <a:p>
            <a:pPr indent="-120650" lvl="0" marL="127000" rtl="0" algn="l">
              <a:lnSpc>
                <a:spcPct val="90000"/>
              </a:lnSpc>
              <a:spcBef>
                <a:spcPts val="1200"/>
              </a:spcBef>
              <a:spcAft>
                <a:spcPts val="0"/>
              </a:spcAft>
              <a:buSzPts val="1300"/>
              <a:buChar char="●"/>
            </a:pPr>
            <a:r>
              <a:rPr lang="en" sz="1300"/>
              <a:t>Method stays on top until the ending curly brace is reached</a:t>
            </a:r>
            <a:endParaRPr sz="1300"/>
          </a:p>
          <a:p>
            <a:pPr indent="-120650" lvl="0" marL="127000" rtl="0" algn="l">
              <a:lnSpc>
                <a:spcPct val="90000"/>
              </a:lnSpc>
              <a:spcBef>
                <a:spcPts val="1200"/>
              </a:spcBef>
              <a:spcAft>
                <a:spcPts val="0"/>
              </a:spcAft>
              <a:buSzPts val="1300"/>
              <a:buChar char="●"/>
            </a:pPr>
            <a:r>
              <a:rPr lang="en" sz="1300"/>
              <a:t>When the Method returns (completes)</a:t>
            </a:r>
            <a:endParaRPr sz="1300"/>
          </a:p>
          <a:p>
            <a:pPr indent="-120650" lvl="1" marL="381000" rtl="0" algn="l">
              <a:lnSpc>
                <a:spcPct val="90000"/>
              </a:lnSpc>
              <a:spcBef>
                <a:spcPts val="1200"/>
              </a:spcBef>
              <a:spcAft>
                <a:spcPts val="0"/>
              </a:spcAft>
              <a:buSzPts val="1300"/>
              <a:buChar char="○"/>
            </a:pPr>
            <a:r>
              <a:rPr lang="en" sz="1300"/>
              <a:t>Information for that method is popped off the stack (frame is removed) </a:t>
            </a:r>
            <a:endParaRPr sz="1300"/>
          </a:p>
          <a:p>
            <a:pPr indent="-120650" lvl="1" marL="381000" rtl="0" algn="l">
              <a:lnSpc>
                <a:spcPct val="90000"/>
              </a:lnSpc>
              <a:spcBef>
                <a:spcPts val="1200"/>
              </a:spcBef>
              <a:spcAft>
                <a:spcPts val="1200"/>
              </a:spcAft>
              <a:buSzPts val="1300"/>
              <a:buChar char="○"/>
            </a:pPr>
            <a:r>
              <a:rPr lang="en" sz="1300"/>
              <a:t>Memory local to that stack is deallocated</a:t>
            </a:r>
            <a:endParaRPr sz="1300"/>
          </a:p>
        </p:txBody>
      </p:sp>
      <p:pic>
        <p:nvPicPr>
          <p:cNvPr id="128" name="Google Shape;128;p9"/>
          <p:cNvPicPr preferRelativeResize="0"/>
          <p:nvPr/>
        </p:nvPicPr>
        <p:blipFill rotWithShape="1">
          <a:blip r:embed="rId3">
            <a:alphaModFix/>
          </a:blip>
          <a:srcRect b="5623" l="0" r="0" t="0"/>
          <a:stretch/>
        </p:blipFill>
        <p:spPr>
          <a:xfrm>
            <a:off x="6088325" y="2651660"/>
            <a:ext cx="3019300" cy="2137066"/>
          </a:xfrm>
          <a:prstGeom prst="rect">
            <a:avLst/>
          </a:prstGeom>
          <a:noFill/>
          <a:ln>
            <a:noFill/>
          </a:ln>
        </p:spPr>
      </p:pic>
      <p:sp>
        <p:nvSpPr>
          <p:cNvPr id="129" name="Google Shape;129;p9"/>
          <p:cNvSpPr/>
          <p:nvPr/>
        </p:nvSpPr>
        <p:spPr>
          <a:xfrm>
            <a:off x="6531425" y="1333525"/>
            <a:ext cx="2612574" cy="1238220"/>
          </a:xfrm>
          <a:prstGeom prst="irregularSeal2">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Think of stack of plates at buffet line</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0"/>
          <p:cNvSpPr txBox="1"/>
          <p:nvPr>
            <p:ph type="title"/>
          </p:nvPr>
        </p:nvSpPr>
        <p:spPr>
          <a:xfrm>
            <a:off x="4538938" y="110700"/>
            <a:ext cx="3584700" cy="376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48148"/>
              <a:buNone/>
            </a:pPr>
            <a:r>
              <a:rPr lang="en" sz="2100"/>
              <a:t>Memory and Calling Methods</a:t>
            </a:r>
            <a:endParaRPr sz="2100"/>
          </a:p>
        </p:txBody>
      </p:sp>
      <p:sp>
        <p:nvSpPr>
          <p:cNvPr id="135" name="Google Shape;135;p10"/>
          <p:cNvSpPr txBox="1"/>
          <p:nvPr>
            <p:ph idx="1" type="body"/>
          </p:nvPr>
        </p:nvSpPr>
        <p:spPr>
          <a:xfrm>
            <a:off x="4312075" y="487500"/>
            <a:ext cx="5111400" cy="3181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1800"/>
              <a:buFont typeface="Arial"/>
              <a:buNone/>
            </a:pPr>
            <a:r>
              <a:rPr lang="en" sz="1200"/>
              <a:t>2. When main method calls swap method it allocates memory in a new location. </a:t>
            </a:r>
            <a:endParaRPr sz="1200"/>
          </a:p>
          <a:p>
            <a:pPr indent="-304800" lvl="0" marL="457200" rtl="0" algn="l">
              <a:lnSpc>
                <a:spcPct val="95000"/>
              </a:lnSpc>
              <a:spcBef>
                <a:spcPts val="1200"/>
              </a:spcBef>
              <a:spcAft>
                <a:spcPts val="0"/>
              </a:spcAft>
              <a:buSzPts val="1200"/>
              <a:buChar char="●"/>
            </a:pPr>
            <a:r>
              <a:rPr lang="en" sz="1200"/>
              <a:t>When variables are declared in swap method new memory is allocated</a:t>
            </a:r>
            <a:endParaRPr sz="1200"/>
          </a:p>
          <a:p>
            <a:pPr indent="-304800" lvl="0" marL="457200" rtl="0" algn="l">
              <a:lnSpc>
                <a:spcPct val="95000"/>
              </a:lnSpc>
              <a:spcBef>
                <a:spcPts val="0"/>
              </a:spcBef>
              <a:spcAft>
                <a:spcPts val="0"/>
              </a:spcAft>
              <a:buSzPts val="1200"/>
              <a:buChar char="●"/>
            </a:pPr>
            <a:r>
              <a:rPr lang="en" sz="1200"/>
              <a:t>Variable declared in swap method only have scope in wasp method. </a:t>
            </a:r>
            <a:endParaRPr sz="1200"/>
          </a:p>
          <a:p>
            <a:pPr indent="0" lvl="0" marL="0" rtl="0" algn="l">
              <a:lnSpc>
                <a:spcPct val="95000"/>
              </a:lnSpc>
              <a:spcBef>
                <a:spcPts val="0"/>
              </a:spcBef>
              <a:spcAft>
                <a:spcPts val="0"/>
              </a:spcAft>
              <a:buSzPts val="1800"/>
              <a:buNone/>
            </a:pPr>
            <a:r>
              <a:t/>
            </a:r>
            <a:endParaRPr sz="1200"/>
          </a:p>
          <a:p>
            <a:pPr indent="0" lvl="0" marL="0" rtl="0" algn="l">
              <a:lnSpc>
                <a:spcPct val="95000"/>
              </a:lnSpc>
              <a:spcBef>
                <a:spcPts val="0"/>
              </a:spcBef>
              <a:spcAft>
                <a:spcPts val="0"/>
              </a:spcAft>
              <a:buSzPts val="1800"/>
              <a:buNone/>
            </a:pPr>
            <a:r>
              <a:t/>
            </a:r>
            <a:endParaRPr sz="1200"/>
          </a:p>
          <a:p>
            <a:pPr indent="0" lvl="0" marL="0" rtl="0" algn="l">
              <a:lnSpc>
                <a:spcPct val="95000"/>
              </a:lnSpc>
              <a:spcBef>
                <a:spcPts val="0"/>
              </a:spcBef>
              <a:spcAft>
                <a:spcPts val="0"/>
              </a:spcAft>
              <a:buSzPts val="1800"/>
              <a:buNone/>
            </a:pPr>
            <a:r>
              <a:t/>
            </a:r>
            <a:endParaRPr sz="1200"/>
          </a:p>
          <a:p>
            <a:pPr indent="0" lvl="0" marL="0" rtl="0" algn="l">
              <a:lnSpc>
                <a:spcPct val="95000"/>
              </a:lnSpc>
              <a:spcBef>
                <a:spcPts val="0"/>
              </a:spcBef>
              <a:spcAft>
                <a:spcPts val="0"/>
              </a:spcAft>
              <a:buSzPts val="1800"/>
              <a:buNone/>
            </a:pPr>
            <a:r>
              <a:t/>
            </a:r>
            <a:endParaRPr sz="1200"/>
          </a:p>
          <a:p>
            <a:pPr indent="0" lvl="0" marL="0" rtl="0" algn="l">
              <a:lnSpc>
                <a:spcPct val="95000"/>
              </a:lnSpc>
              <a:spcBef>
                <a:spcPts val="0"/>
              </a:spcBef>
              <a:spcAft>
                <a:spcPts val="0"/>
              </a:spcAft>
              <a:buSzPts val="1800"/>
              <a:buNone/>
            </a:pPr>
            <a:r>
              <a:rPr lang="en" sz="1200"/>
              <a:t>1. Main methods loads in memory first. </a:t>
            </a:r>
            <a:endParaRPr sz="1200"/>
          </a:p>
          <a:p>
            <a:pPr indent="0" lvl="0" marL="0" rtl="0" algn="l">
              <a:lnSpc>
                <a:spcPct val="95000"/>
              </a:lnSpc>
              <a:spcBef>
                <a:spcPts val="0"/>
              </a:spcBef>
              <a:spcAft>
                <a:spcPts val="0"/>
              </a:spcAft>
              <a:buSzPts val="1600"/>
              <a:buNone/>
            </a:pPr>
            <a:r>
              <a:t/>
            </a:r>
            <a:endParaRPr sz="1200"/>
          </a:p>
          <a:p>
            <a:pPr indent="-304800" lvl="0" marL="457200" rtl="0" algn="l">
              <a:lnSpc>
                <a:spcPct val="95000"/>
              </a:lnSpc>
              <a:spcBef>
                <a:spcPts val="0"/>
              </a:spcBef>
              <a:spcAft>
                <a:spcPts val="0"/>
              </a:spcAft>
              <a:buSzPts val="1200"/>
              <a:buChar char="●"/>
            </a:pPr>
            <a:r>
              <a:rPr lang="en" sz="1200"/>
              <a:t>When variables are declared in main, memory is allocated in relation to the main method</a:t>
            </a:r>
            <a:endParaRPr sz="1200"/>
          </a:p>
          <a:p>
            <a:pPr indent="-304800" lvl="0" marL="457200" rtl="0" algn="l">
              <a:lnSpc>
                <a:spcPct val="95000"/>
              </a:lnSpc>
              <a:spcBef>
                <a:spcPts val="0"/>
              </a:spcBef>
              <a:spcAft>
                <a:spcPts val="0"/>
              </a:spcAft>
              <a:buSzPts val="1200"/>
              <a:buChar char="●"/>
            </a:pPr>
            <a:r>
              <a:rPr lang="en" sz="1200"/>
              <a:t>Variables declared in main method { } only have scope in main. </a:t>
            </a:r>
            <a:endParaRPr sz="1200"/>
          </a:p>
        </p:txBody>
      </p:sp>
      <p:grpSp>
        <p:nvGrpSpPr>
          <p:cNvPr id="136" name="Google Shape;136;p10"/>
          <p:cNvGrpSpPr/>
          <p:nvPr/>
        </p:nvGrpSpPr>
        <p:grpSpPr>
          <a:xfrm>
            <a:off x="5717192" y="1762667"/>
            <a:ext cx="1538639" cy="533135"/>
            <a:chOff x="4572000" y="1388100"/>
            <a:chExt cx="1759450" cy="725650"/>
          </a:xfrm>
        </p:grpSpPr>
        <p:pic>
          <p:nvPicPr>
            <p:cNvPr id="137" name="Google Shape;137;p10"/>
            <p:cNvPicPr preferRelativeResize="0"/>
            <p:nvPr/>
          </p:nvPicPr>
          <p:blipFill rotWithShape="1">
            <a:blip r:embed="rId3">
              <a:alphaModFix/>
            </a:blip>
            <a:srcRect b="0" l="0" r="0" t="0"/>
            <a:stretch/>
          </p:blipFill>
          <p:spPr>
            <a:xfrm>
              <a:off x="4572000" y="1388100"/>
              <a:ext cx="1759450" cy="725650"/>
            </a:xfrm>
            <a:prstGeom prst="rect">
              <a:avLst/>
            </a:prstGeom>
            <a:noFill/>
            <a:ln>
              <a:noFill/>
            </a:ln>
          </p:spPr>
        </p:pic>
        <p:sp>
          <p:nvSpPr>
            <p:cNvPr id="138" name="Google Shape;138;p10"/>
            <p:cNvSpPr/>
            <p:nvPr/>
          </p:nvSpPr>
          <p:spPr>
            <a:xfrm>
              <a:off x="5086450" y="1474675"/>
              <a:ext cx="604500" cy="2667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0"/>
            <p:cNvSpPr/>
            <p:nvPr/>
          </p:nvSpPr>
          <p:spPr>
            <a:xfrm>
              <a:off x="5112100" y="1741375"/>
              <a:ext cx="553200" cy="2667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10"/>
          <p:cNvGrpSpPr/>
          <p:nvPr/>
        </p:nvGrpSpPr>
        <p:grpSpPr>
          <a:xfrm>
            <a:off x="4312072" y="3570981"/>
            <a:ext cx="4038423" cy="1471030"/>
            <a:chOff x="4500575" y="2660923"/>
            <a:chExt cx="4475699" cy="1867500"/>
          </a:xfrm>
        </p:grpSpPr>
        <p:pic>
          <p:nvPicPr>
            <p:cNvPr id="141" name="Google Shape;141;p10"/>
            <p:cNvPicPr preferRelativeResize="0"/>
            <p:nvPr/>
          </p:nvPicPr>
          <p:blipFill rotWithShape="1">
            <a:blip r:embed="rId4">
              <a:alphaModFix/>
            </a:blip>
            <a:srcRect b="0" l="0" r="0" t="0"/>
            <a:stretch/>
          </p:blipFill>
          <p:spPr>
            <a:xfrm>
              <a:off x="4500575" y="2660923"/>
              <a:ext cx="4475699" cy="1867500"/>
            </a:xfrm>
            <a:prstGeom prst="rect">
              <a:avLst/>
            </a:prstGeom>
            <a:noFill/>
            <a:ln>
              <a:noFill/>
            </a:ln>
          </p:spPr>
        </p:pic>
        <p:sp>
          <p:nvSpPr>
            <p:cNvPr id="142" name="Google Shape;142;p10"/>
            <p:cNvSpPr/>
            <p:nvPr/>
          </p:nvSpPr>
          <p:spPr>
            <a:xfrm>
              <a:off x="7305250" y="2726325"/>
              <a:ext cx="500400" cy="2667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0"/>
            <p:cNvSpPr/>
            <p:nvPr/>
          </p:nvSpPr>
          <p:spPr>
            <a:xfrm>
              <a:off x="8221725" y="2726325"/>
              <a:ext cx="500400" cy="2667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0"/>
            <p:cNvSpPr/>
            <p:nvPr/>
          </p:nvSpPr>
          <p:spPr>
            <a:xfrm>
              <a:off x="5317825" y="3340475"/>
              <a:ext cx="500400" cy="2667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 name="Google Shape;145;p10"/>
          <p:cNvSpPr/>
          <p:nvPr/>
        </p:nvSpPr>
        <p:spPr>
          <a:xfrm>
            <a:off x="6331450" y="3889025"/>
            <a:ext cx="2722200" cy="1057200"/>
          </a:xfrm>
          <a:prstGeom prst="upArrowCallout">
            <a:avLst>
              <a:gd fmla="val 25000" name="adj1"/>
              <a:gd fmla="val 25000" name="adj2"/>
              <a:gd fmla="val 25000" name="adj3"/>
              <a:gd fmla="val 64977" name="adj4"/>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Since these are separate memory locations it is best practice to not use same variable names. </a:t>
            </a:r>
            <a:endParaRPr b="0" i="0" sz="1200" u="none" cap="none" strike="noStrike">
              <a:solidFill>
                <a:srgbClr val="000000"/>
              </a:solidFill>
              <a:latin typeface="Arial"/>
              <a:ea typeface="Arial"/>
              <a:cs typeface="Arial"/>
              <a:sym typeface="Arial"/>
            </a:endParaRPr>
          </a:p>
        </p:txBody>
      </p:sp>
      <p:grpSp>
        <p:nvGrpSpPr>
          <p:cNvPr id="146" name="Google Shape;146;p10"/>
          <p:cNvGrpSpPr/>
          <p:nvPr/>
        </p:nvGrpSpPr>
        <p:grpSpPr>
          <a:xfrm>
            <a:off x="-1" y="2778175"/>
            <a:ext cx="4401251" cy="2215250"/>
            <a:chOff x="-289801" y="534975"/>
            <a:chExt cx="4401251" cy="2215250"/>
          </a:xfrm>
        </p:grpSpPr>
        <p:grpSp>
          <p:nvGrpSpPr>
            <p:cNvPr id="147" name="Google Shape;147;p10"/>
            <p:cNvGrpSpPr/>
            <p:nvPr/>
          </p:nvGrpSpPr>
          <p:grpSpPr>
            <a:xfrm>
              <a:off x="-289801" y="534975"/>
              <a:ext cx="4401251" cy="2172050"/>
              <a:chOff x="-289801" y="534975"/>
              <a:chExt cx="4401251" cy="2172050"/>
            </a:xfrm>
          </p:grpSpPr>
          <p:pic>
            <p:nvPicPr>
              <p:cNvPr id="148" name="Google Shape;148;p10"/>
              <p:cNvPicPr preferRelativeResize="0"/>
              <p:nvPr/>
            </p:nvPicPr>
            <p:blipFill rotWithShape="1">
              <a:blip r:embed="rId5">
                <a:alphaModFix/>
              </a:blip>
              <a:srcRect b="0" l="0" r="0" t="0"/>
              <a:stretch/>
            </p:blipFill>
            <p:spPr>
              <a:xfrm>
                <a:off x="299975" y="730875"/>
                <a:ext cx="3811475" cy="1912125"/>
              </a:xfrm>
              <a:prstGeom prst="rect">
                <a:avLst/>
              </a:prstGeom>
              <a:noFill/>
              <a:ln>
                <a:noFill/>
              </a:ln>
            </p:spPr>
          </p:pic>
          <p:pic>
            <p:nvPicPr>
              <p:cNvPr id="149" name="Google Shape;149;p10"/>
              <p:cNvPicPr preferRelativeResize="0"/>
              <p:nvPr/>
            </p:nvPicPr>
            <p:blipFill rotWithShape="1">
              <a:blip r:embed="rId6">
                <a:alphaModFix/>
              </a:blip>
              <a:srcRect b="0" l="0" r="0" t="0"/>
              <a:stretch/>
            </p:blipFill>
            <p:spPr>
              <a:xfrm>
                <a:off x="228600" y="534975"/>
                <a:ext cx="2940950" cy="2108025"/>
              </a:xfrm>
              <a:prstGeom prst="rect">
                <a:avLst/>
              </a:prstGeom>
              <a:noFill/>
              <a:ln>
                <a:noFill/>
              </a:ln>
            </p:spPr>
          </p:pic>
          <p:sp>
            <p:nvSpPr>
              <p:cNvPr id="150" name="Google Shape;150;p10"/>
              <p:cNvSpPr/>
              <p:nvPr/>
            </p:nvSpPr>
            <p:spPr>
              <a:xfrm>
                <a:off x="540300" y="1075400"/>
                <a:ext cx="755100" cy="3768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0"/>
              <p:cNvSpPr/>
              <p:nvPr/>
            </p:nvSpPr>
            <p:spPr>
              <a:xfrm>
                <a:off x="-289801" y="794825"/>
                <a:ext cx="589800" cy="1912200"/>
              </a:xfrm>
              <a:prstGeom prst="leftBrace">
                <a:avLst>
                  <a:gd fmla="val 8333" name="adj1"/>
                  <a:gd fmla="val 49625" name="adj2"/>
                </a:avLst>
              </a:prstGeom>
              <a:solidFill>
                <a:srgbClr val="CFE2F3"/>
              </a:solidFill>
              <a:ln cap="flat" cmpd="sng" w="28575">
                <a:solidFill>
                  <a:srgbClr val="00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000" u="none" cap="none" strike="noStrike">
                    <a:solidFill>
                      <a:srgbClr val="000000"/>
                    </a:solidFill>
                    <a:latin typeface="Open Sans"/>
                    <a:ea typeface="Open Sans"/>
                    <a:cs typeface="Open Sans"/>
                    <a:sym typeface="Open Sans"/>
                  </a:rPr>
                  <a:t>m</a:t>
                </a:r>
                <a:endParaRPr b="0" i="0" sz="10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800"/>
                  <a:buFont typeface="Arial"/>
                  <a:buNone/>
                </a:pPr>
                <a:r>
                  <a:rPr b="0" i="0" lang="en" sz="1000" u="none" cap="none" strike="noStrike">
                    <a:solidFill>
                      <a:srgbClr val="000000"/>
                    </a:solidFill>
                    <a:latin typeface="Open Sans"/>
                    <a:ea typeface="Open Sans"/>
                    <a:cs typeface="Open Sans"/>
                    <a:sym typeface="Open Sans"/>
                  </a:rPr>
                  <a:t>ain</a:t>
                </a:r>
                <a:endParaRPr b="0" i="0" sz="1000" u="none" cap="none" strike="noStrike">
                  <a:solidFill>
                    <a:srgbClr val="000000"/>
                  </a:solidFill>
                  <a:latin typeface="Open Sans"/>
                  <a:ea typeface="Open Sans"/>
                  <a:cs typeface="Open Sans"/>
                  <a:sym typeface="Open Sans"/>
                </a:endParaRPr>
              </a:p>
            </p:txBody>
          </p:sp>
        </p:grpSp>
        <p:pic>
          <p:nvPicPr>
            <p:cNvPr id="152" name="Google Shape;152;p10"/>
            <p:cNvPicPr preferRelativeResize="0"/>
            <p:nvPr/>
          </p:nvPicPr>
          <p:blipFill rotWithShape="1">
            <a:blip r:embed="rId7">
              <a:alphaModFix/>
            </a:blip>
            <a:srcRect b="0" l="0" r="0" t="0"/>
            <a:stretch/>
          </p:blipFill>
          <p:spPr>
            <a:xfrm>
              <a:off x="392629" y="2491971"/>
              <a:ext cx="637383" cy="258254"/>
            </a:xfrm>
            <a:prstGeom prst="rect">
              <a:avLst/>
            </a:prstGeom>
            <a:noFill/>
            <a:ln>
              <a:noFill/>
            </a:ln>
          </p:spPr>
        </p:pic>
      </p:grpSp>
      <p:grpSp>
        <p:nvGrpSpPr>
          <p:cNvPr id="153" name="Google Shape;153;p10"/>
          <p:cNvGrpSpPr/>
          <p:nvPr/>
        </p:nvGrpSpPr>
        <p:grpSpPr>
          <a:xfrm>
            <a:off x="-1" y="227375"/>
            <a:ext cx="4174546" cy="2550800"/>
            <a:chOff x="-63101" y="2838900"/>
            <a:chExt cx="4174546" cy="2550800"/>
          </a:xfrm>
        </p:grpSpPr>
        <p:grpSp>
          <p:nvGrpSpPr>
            <p:cNvPr id="154" name="Google Shape;154;p10"/>
            <p:cNvGrpSpPr/>
            <p:nvPr/>
          </p:nvGrpSpPr>
          <p:grpSpPr>
            <a:xfrm>
              <a:off x="-63101" y="2838900"/>
              <a:ext cx="4174546" cy="2550800"/>
              <a:chOff x="-278101" y="2750225"/>
              <a:chExt cx="4174546" cy="2550800"/>
            </a:xfrm>
          </p:grpSpPr>
          <p:pic>
            <p:nvPicPr>
              <p:cNvPr id="155" name="Google Shape;155;p10"/>
              <p:cNvPicPr preferRelativeResize="0"/>
              <p:nvPr/>
            </p:nvPicPr>
            <p:blipFill rotWithShape="1">
              <a:blip r:embed="rId8">
                <a:alphaModFix/>
              </a:blip>
              <a:srcRect b="0" l="0" r="0" t="0"/>
              <a:stretch/>
            </p:blipFill>
            <p:spPr>
              <a:xfrm>
                <a:off x="392625" y="2878151"/>
                <a:ext cx="3429501" cy="2223925"/>
              </a:xfrm>
              <a:prstGeom prst="rect">
                <a:avLst/>
              </a:prstGeom>
              <a:noFill/>
              <a:ln>
                <a:noFill/>
              </a:ln>
            </p:spPr>
          </p:pic>
          <p:pic>
            <p:nvPicPr>
              <p:cNvPr id="156" name="Google Shape;156;p10"/>
              <p:cNvPicPr preferRelativeResize="0"/>
              <p:nvPr/>
            </p:nvPicPr>
            <p:blipFill rotWithShape="1">
              <a:blip r:embed="rId6">
                <a:alphaModFix/>
              </a:blip>
              <a:srcRect b="0" l="0" r="0" t="0"/>
              <a:stretch/>
            </p:blipFill>
            <p:spPr>
              <a:xfrm>
                <a:off x="-142149" y="2750225"/>
                <a:ext cx="4038594" cy="2550800"/>
              </a:xfrm>
              <a:prstGeom prst="rect">
                <a:avLst/>
              </a:prstGeom>
              <a:noFill/>
              <a:ln>
                <a:noFill/>
              </a:ln>
            </p:spPr>
          </p:pic>
          <p:sp>
            <p:nvSpPr>
              <p:cNvPr id="157" name="Google Shape;157;p10"/>
              <p:cNvSpPr/>
              <p:nvPr/>
            </p:nvSpPr>
            <p:spPr>
              <a:xfrm>
                <a:off x="-278101" y="3034013"/>
                <a:ext cx="589800" cy="1912200"/>
              </a:xfrm>
              <a:prstGeom prst="leftBrace">
                <a:avLst>
                  <a:gd fmla="val 8333" name="adj1"/>
                  <a:gd fmla="val 49625" name="adj2"/>
                </a:avLst>
              </a:prstGeom>
              <a:solidFill>
                <a:srgbClr val="D9D2E9"/>
              </a:solidFill>
              <a:ln cap="flat" cmpd="sng" w="28575">
                <a:solidFill>
                  <a:srgbClr val="99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000" u="none" cap="none" strike="noStrike">
                    <a:solidFill>
                      <a:srgbClr val="000000"/>
                    </a:solidFill>
                    <a:latin typeface="Open Sans"/>
                    <a:ea typeface="Open Sans"/>
                    <a:cs typeface="Open Sans"/>
                    <a:sym typeface="Open Sans"/>
                  </a:rPr>
                  <a:t>swap</a:t>
                </a:r>
                <a:endParaRPr b="0" i="0" sz="1000" u="none" cap="none" strike="noStrike">
                  <a:solidFill>
                    <a:srgbClr val="000000"/>
                  </a:solidFill>
                  <a:latin typeface="Open Sans"/>
                  <a:ea typeface="Open Sans"/>
                  <a:cs typeface="Open Sans"/>
                  <a:sym typeface="Open Sans"/>
                </a:endParaRPr>
              </a:p>
            </p:txBody>
          </p:sp>
          <p:sp>
            <p:nvSpPr>
              <p:cNvPr id="158" name="Google Shape;158;p10"/>
              <p:cNvSpPr/>
              <p:nvPr/>
            </p:nvSpPr>
            <p:spPr>
              <a:xfrm>
                <a:off x="631900" y="3837225"/>
                <a:ext cx="1110000" cy="1977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 name="Google Shape;159;p10"/>
            <p:cNvSpPr/>
            <p:nvPr/>
          </p:nvSpPr>
          <p:spPr>
            <a:xfrm>
              <a:off x="2134175" y="2838900"/>
              <a:ext cx="1395900" cy="3768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