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0" roundtripDataSignature="AMtx7mj6Zz6pzciz2xMqGzhRdf46oEYU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6BC090-504C-4211-A533-68B679A449AD}">
  <a:tblStyle styleId="{9E6BC090-504C-4211-A533-68B679A449AD}" styleName="Table_0">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 name="Google Shape;58;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9" name="Google Shape;49;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3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3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3" name="Google Shape;53;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7"/>
          <p:cNvSpPr txBox="1"/>
          <p:nvPr>
            <p:ph type="title"/>
          </p:nvPr>
        </p:nvSpPr>
        <p:spPr>
          <a:xfrm>
            <a:off x="311700" y="2587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300"/>
              <a:buNone/>
              <a:defRPr sz="2300"/>
            </a:lvl1pPr>
            <a:lvl2pPr lvl="1" algn="l">
              <a:lnSpc>
                <a:spcPct val="100000"/>
              </a:lnSpc>
              <a:spcBef>
                <a:spcPts val="0"/>
              </a:spcBef>
              <a:spcAft>
                <a:spcPts val="0"/>
              </a:spcAft>
              <a:buSzPts val="2300"/>
              <a:buNone/>
              <a:defRPr sz="2300"/>
            </a:lvl2pPr>
            <a:lvl3pPr lvl="2" algn="l">
              <a:lnSpc>
                <a:spcPct val="100000"/>
              </a:lnSpc>
              <a:spcBef>
                <a:spcPts val="0"/>
              </a:spcBef>
              <a:spcAft>
                <a:spcPts val="0"/>
              </a:spcAft>
              <a:buSzPts val="2300"/>
              <a:buNone/>
              <a:defRPr sz="2300"/>
            </a:lvl3pPr>
            <a:lvl4pPr lvl="3" algn="l">
              <a:lnSpc>
                <a:spcPct val="100000"/>
              </a:lnSpc>
              <a:spcBef>
                <a:spcPts val="0"/>
              </a:spcBef>
              <a:spcAft>
                <a:spcPts val="0"/>
              </a:spcAft>
              <a:buSzPts val="2300"/>
              <a:buNone/>
              <a:defRPr sz="2300"/>
            </a:lvl4pPr>
            <a:lvl5pPr lvl="4" algn="l">
              <a:lnSpc>
                <a:spcPct val="100000"/>
              </a:lnSpc>
              <a:spcBef>
                <a:spcPts val="0"/>
              </a:spcBef>
              <a:spcAft>
                <a:spcPts val="0"/>
              </a:spcAft>
              <a:buSzPts val="2300"/>
              <a:buNone/>
              <a:defRPr sz="2300"/>
            </a:lvl5pPr>
            <a:lvl6pPr lvl="5" algn="l">
              <a:lnSpc>
                <a:spcPct val="100000"/>
              </a:lnSpc>
              <a:spcBef>
                <a:spcPts val="0"/>
              </a:spcBef>
              <a:spcAft>
                <a:spcPts val="0"/>
              </a:spcAft>
              <a:buSzPts val="2300"/>
              <a:buNone/>
              <a:defRPr sz="2300"/>
            </a:lvl6pPr>
            <a:lvl7pPr lvl="6" algn="l">
              <a:lnSpc>
                <a:spcPct val="100000"/>
              </a:lnSpc>
              <a:spcBef>
                <a:spcPts val="0"/>
              </a:spcBef>
              <a:spcAft>
                <a:spcPts val="0"/>
              </a:spcAft>
              <a:buSzPts val="2300"/>
              <a:buNone/>
              <a:defRPr sz="2300"/>
            </a:lvl7pPr>
            <a:lvl8pPr lvl="7" algn="l">
              <a:lnSpc>
                <a:spcPct val="100000"/>
              </a:lnSpc>
              <a:spcBef>
                <a:spcPts val="0"/>
              </a:spcBef>
              <a:spcAft>
                <a:spcPts val="0"/>
              </a:spcAft>
              <a:buSzPts val="2300"/>
              <a:buNone/>
              <a:defRPr sz="2300"/>
            </a:lvl8pPr>
            <a:lvl9pPr lvl="8" algn="l">
              <a:lnSpc>
                <a:spcPct val="100000"/>
              </a:lnSpc>
              <a:spcBef>
                <a:spcPts val="0"/>
              </a:spcBef>
              <a:spcAft>
                <a:spcPts val="0"/>
              </a:spcAft>
              <a:buSzPts val="2300"/>
              <a:buNone/>
              <a:defRPr sz="2300"/>
            </a:lvl9pPr>
          </a:lstStyle>
          <a:p/>
        </p:txBody>
      </p:sp>
      <p:sp>
        <p:nvSpPr>
          <p:cNvPr id="15" name="Google Shape;15;p27"/>
          <p:cNvSpPr txBox="1"/>
          <p:nvPr>
            <p:ph idx="1" type="body"/>
          </p:nvPr>
        </p:nvSpPr>
        <p:spPr>
          <a:xfrm>
            <a:off x="251075" y="863550"/>
            <a:ext cx="8520600" cy="3416400"/>
          </a:xfrm>
          <a:prstGeom prst="rect">
            <a:avLst/>
          </a:prstGeom>
          <a:noFill/>
          <a:ln>
            <a:noFill/>
          </a:ln>
        </p:spPr>
        <p:txBody>
          <a:bodyPr anchorCtr="0" anchor="t" bIns="91425" lIns="91425" spcFirstLastPara="1" rIns="91425" wrap="square" tIns="91425">
            <a:normAutofit/>
          </a:bodyPr>
          <a:lstStyle>
            <a:lvl1pPr indent="-323850" lvl="0" marL="457200" algn="l">
              <a:lnSpc>
                <a:spcPct val="115000"/>
              </a:lnSpc>
              <a:spcBef>
                <a:spcPts val="0"/>
              </a:spcBef>
              <a:spcAft>
                <a:spcPts val="0"/>
              </a:spcAft>
              <a:buClr>
                <a:schemeClr val="dk1"/>
              </a:buClr>
              <a:buSzPts val="1500"/>
              <a:buChar char="●"/>
              <a:defRPr sz="1500">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16" name="Google Shape;16;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type="obj">
  <p:cSld name="OBJECT">
    <p:spTree>
      <p:nvGrpSpPr>
        <p:cNvPr id="17" name="Shape 17"/>
        <p:cNvGrpSpPr/>
        <p:nvPr/>
      </p:nvGrpSpPr>
      <p:grpSpPr>
        <a:xfrm>
          <a:off x="0" y="0"/>
          <a:ext cx="0" cy="0"/>
          <a:chOff x="0" y="0"/>
          <a:chExt cx="0" cy="0"/>
        </a:xfrm>
      </p:grpSpPr>
      <p:sp>
        <p:nvSpPr>
          <p:cNvPr id="18" name="Google Shape;18;p28"/>
          <p:cNvSpPr txBox="1"/>
          <p:nvPr>
            <p:ph type="title"/>
          </p:nvPr>
        </p:nvSpPr>
        <p:spPr>
          <a:xfrm>
            <a:off x="628650" y="273845"/>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2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600"/>
              </a:spcBef>
              <a:spcAft>
                <a:spcPts val="0"/>
              </a:spcAft>
              <a:buClr>
                <a:schemeClr val="dk1"/>
              </a:buClr>
              <a:buSzPts val="1400"/>
              <a:buChar char="●"/>
              <a:defRPr/>
            </a:lvl1pPr>
            <a:lvl2pPr indent="-317500" lvl="1" marL="914400" algn="l">
              <a:lnSpc>
                <a:spcPct val="90000"/>
              </a:lnSpc>
              <a:spcBef>
                <a:spcPts val="1200"/>
              </a:spcBef>
              <a:spcAft>
                <a:spcPts val="0"/>
              </a:spcAft>
              <a:buClr>
                <a:schemeClr val="dk1"/>
              </a:buClr>
              <a:buSzPts val="1400"/>
              <a:buChar char="○"/>
              <a:defRPr/>
            </a:lvl2pPr>
            <a:lvl3pPr indent="-317500" lvl="2" marL="1371600" algn="l">
              <a:lnSpc>
                <a:spcPct val="90000"/>
              </a:lnSpc>
              <a:spcBef>
                <a:spcPts val="1200"/>
              </a:spcBef>
              <a:spcAft>
                <a:spcPts val="0"/>
              </a:spcAft>
              <a:buClr>
                <a:schemeClr val="dk1"/>
              </a:buClr>
              <a:buSzPts val="1400"/>
              <a:buChar char="■"/>
              <a:defRPr/>
            </a:lvl3pPr>
            <a:lvl4pPr indent="-317500" lvl="3" marL="1828800" algn="l">
              <a:lnSpc>
                <a:spcPct val="90000"/>
              </a:lnSpc>
              <a:spcBef>
                <a:spcPts val="1200"/>
              </a:spcBef>
              <a:spcAft>
                <a:spcPts val="0"/>
              </a:spcAft>
              <a:buClr>
                <a:schemeClr val="dk1"/>
              </a:buClr>
              <a:buSzPts val="1400"/>
              <a:buChar char="●"/>
              <a:defRPr/>
            </a:lvl4pPr>
            <a:lvl5pPr indent="-317500" lvl="4" marL="2286000" algn="l">
              <a:lnSpc>
                <a:spcPct val="90000"/>
              </a:lnSpc>
              <a:spcBef>
                <a:spcPts val="1200"/>
              </a:spcBef>
              <a:spcAft>
                <a:spcPts val="0"/>
              </a:spcAft>
              <a:buClr>
                <a:schemeClr val="dk1"/>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20" name="Google Shape;20;p28"/>
          <p:cNvSpPr txBox="1"/>
          <p:nvPr>
            <p:ph idx="10" type="dt"/>
          </p:nvPr>
        </p:nvSpPr>
        <p:spPr>
          <a:xfrm>
            <a:off x="628650" y="4767264"/>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21" name="Google Shape;21;p28"/>
          <p:cNvSpPr txBox="1"/>
          <p:nvPr>
            <p:ph idx="11" type="ftr"/>
          </p:nvPr>
        </p:nvSpPr>
        <p:spPr>
          <a:xfrm>
            <a:off x="3028950" y="4767264"/>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22" name="Google Shape;22;p28"/>
          <p:cNvSpPr txBox="1"/>
          <p:nvPr>
            <p:ph idx="12" type="sldNum"/>
          </p:nvPr>
        </p:nvSpPr>
        <p:spPr>
          <a:xfrm>
            <a:off x="6457950" y="4767264"/>
            <a:ext cx="2057400" cy="273900"/>
          </a:xfrm>
          <a:prstGeom prst="rect">
            <a:avLst/>
          </a:prstGeom>
          <a:noFill/>
          <a:ln>
            <a:noFill/>
          </a:ln>
        </p:spPr>
        <p:txBody>
          <a:bodyPr anchorCtr="0" anchor="ctr" bIns="34275" lIns="68575" spcFirstLastPara="1" rIns="68575" wrap="square" tIns="3427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3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3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3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 name="Google Shape;37;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3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3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3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6" name="Google Shape;46;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1.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48.png"/><Relationship Id="rId5"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9.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22.png"/><Relationship Id="rId5" Type="http://schemas.openxmlformats.org/officeDocument/2006/relationships/image" Target="../media/image3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8.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1.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drive.google.com/file/d/1rLGymTcLNN7_QcJ3M_gfD8QcRkNDv5fC/view?usp=drive_link"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5.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7.png"/><Relationship Id="rId4" Type="http://schemas.openxmlformats.org/officeDocument/2006/relationships/image" Target="../media/image33.png"/><Relationship Id="rId5" Type="http://schemas.openxmlformats.org/officeDocument/2006/relationships/image" Target="../media/image41.png"/><Relationship Id="rId6" Type="http://schemas.openxmlformats.org/officeDocument/2006/relationships/image" Target="../media/image34.png"/><Relationship Id="rId7" Type="http://schemas.openxmlformats.org/officeDocument/2006/relationships/image" Target="../media/image37.png"/><Relationship Id="rId8" Type="http://schemas.openxmlformats.org/officeDocument/2006/relationships/image" Target="../media/image4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5.png"/><Relationship Id="rId4" Type="http://schemas.openxmlformats.org/officeDocument/2006/relationships/image" Target="../media/image44.png"/><Relationship Id="rId5" Type="http://schemas.openxmlformats.org/officeDocument/2006/relationships/image" Target="../media/image42.png"/><Relationship Id="rId6" Type="http://schemas.openxmlformats.org/officeDocument/2006/relationships/image" Target="../media/image47.png"/><Relationship Id="rId7" Type="http://schemas.openxmlformats.org/officeDocument/2006/relationships/image" Target="../media/image2.png"/><Relationship Id="rId8" Type="http://schemas.openxmlformats.org/officeDocument/2006/relationships/image" Target="../media/image4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w3schools.com/java/java_data_types.asp" TargetMode="External"/><Relationship Id="rId4" Type="http://schemas.openxmlformats.org/officeDocument/2006/relationships/hyperlink" Target="https://docs.google.com/spreadsheets/d/1gmp57yP146WeZUo6N0ix2Cwkl_NmLlNL/edit#gid=940128438"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hyperlink" Target="https://liveexample.pearsoncmg.com/liang/intro12e/html/AnalyzeNumbers.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 name="Shape 59"/>
        <p:cNvGrpSpPr/>
        <p:nvPr/>
      </p:nvGrpSpPr>
      <p:grpSpPr>
        <a:xfrm>
          <a:off x="0" y="0"/>
          <a:ext cx="0" cy="0"/>
          <a:chOff x="0" y="0"/>
          <a:chExt cx="0" cy="0"/>
        </a:xfrm>
      </p:grpSpPr>
      <p:sp>
        <p:nvSpPr>
          <p:cNvPr id="60" name="Google Shape;60;p1"/>
          <p:cNvSpPr txBox="1"/>
          <p:nvPr>
            <p:ph type="ctrTitle"/>
          </p:nvPr>
        </p:nvSpPr>
        <p:spPr>
          <a:xfrm>
            <a:off x="311708" y="121125"/>
            <a:ext cx="8520600" cy="20526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rgbClr val="FFFFFF"/>
              </a:buClr>
              <a:buSzPts val="4100"/>
              <a:buFont typeface="EB Garamond"/>
              <a:buNone/>
            </a:pPr>
            <a:r>
              <a:rPr lang="en"/>
              <a:t>M04 Arrays and Memory</a:t>
            </a:r>
            <a:br>
              <a:rPr lang="en">
                <a:solidFill>
                  <a:srgbClr val="FFFFFF"/>
                </a:solidFill>
              </a:rPr>
            </a:br>
            <a:r>
              <a:rPr lang="en">
                <a:solidFill>
                  <a:srgbClr val="FFFFFF"/>
                </a:solidFill>
              </a:rPr>
              <a:t>Arrays</a:t>
            </a:r>
            <a:endParaRPr>
              <a:solidFill>
                <a:srgbClr val="FFFFFF"/>
              </a:solidFill>
            </a:endParaRPr>
          </a:p>
        </p:txBody>
      </p:sp>
      <p:pic>
        <p:nvPicPr>
          <p:cNvPr id="61" name="Google Shape;61;p1"/>
          <p:cNvPicPr preferRelativeResize="0"/>
          <p:nvPr/>
        </p:nvPicPr>
        <p:blipFill rotWithShape="1">
          <a:blip r:embed="rId3">
            <a:alphaModFix/>
          </a:blip>
          <a:srcRect b="19868" l="16757" r="20621" t="11619"/>
          <a:stretch/>
        </p:blipFill>
        <p:spPr>
          <a:xfrm>
            <a:off x="4840325" y="2416388"/>
            <a:ext cx="2878337" cy="2414150"/>
          </a:xfrm>
          <a:prstGeom prst="rect">
            <a:avLst/>
          </a:prstGeom>
          <a:noFill/>
          <a:ln>
            <a:noFill/>
          </a:ln>
        </p:spPr>
      </p:pic>
      <p:pic>
        <p:nvPicPr>
          <p:cNvPr id="62" name="Google Shape;62;p1"/>
          <p:cNvPicPr preferRelativeResize="0"/>
          <p:nvPr/>
        </p:nvPicPr>
        <p:blipFill rotWithShape="1">
          <a:blip r:embed="rId4">
            <a:alphaModFix/>
          </a:blip>
          <a:srcRect b="0" l="24572" r="19744" t="0"/>
          <a:stretch/>
        </p:blipFill>
        <p:spPr>
          <a:xfrm>
            <a:off x="1268986" y="2546425"/>
            <a:ext cx="2861414" cy="2154099"/>
          </a:xfrm>
          <a:prstGeom prst="rect">
            <a:avLst/>
          </a:prstGeom>
          <a:noFill/>
          <a:ln>
            <a:noFill/>
          </a:ln>
        </p:spPr>
      </p:pic>
      <p:sp>
        <p:nvSpPr>
          <p:cNvPr id="63" name="Google Shape;63;p1"/>
          <p:cNvSpPr txBox="1"/>
          <p:nvPr>
            <p:ph idx="1" type="subTitle"/>
          </p:nvPr>
        </p:nvSpPr>
        <p:spPr>
          <a:xfrm>
            <a:off x="114275" y="162877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a:t>Method Stack Memory and Heap Memory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0"/>
          <p:cNvSpPr txBox="1"/>
          <p:nvPr>
            <p:ph type="title"/>
          </p:nvPr>
        </p:nvSpPr>
        <p:spPr>
          <a:xfrm>
            <a:off x="311700" y="22467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Review Memory Primitive Datatypes</a:t>
            </a:r>
            <a:endParaRPr/>
          </a:p>
        </p:txBody>
      </p:sp>
      <p:sp>
        <p:nvSpPr>
          <p:cNvPr id="141" name="Google Shape;141;p10"/>
          <p:cNvSpPr txBox="1"/>
          <p:nvPr>
            <p:ph idx="1" type="body"/>
          </p:nvPr>
        </p:nvSpPr>
        <p:spPr>
          <a:xfrm>
            <a:off x="197100" y="744800"/>
            <a:ext cx="6993600" cy="253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400"/>
              <a:t>Variables are used to store a value that may change (vary) </a:t>
            </a:r>
            <a:endParaRPr sz="1400"/>
          </a:p>
          <a:p>
            <a:pPr indent="-317500" lvl="0" marL="457200" rtl="0" algn="l">
              <a:lnSpc>
                <a:spcPct val="115000"/>
              </a:lnSpc>
              <a:spcBef>
                <a:spcPts val="1200"/>
              </a:spcBef>
              <a:spcAft>
                <a:spcPts val="0"/>
              </a:spcAft>
              <a:buSzPts val="1400"/>
              <a:buChar char="●"/>
            </a:pPr>
            <a:r>
              <a:rPr lang="en" sz="1400"/>
              <a:t>Have a data type</a:t>
            </a:r>
            <a:endParaRPr sz="1400"/>
          </a:p>
          <a:p>
            <a:pPr indent="-317500" lvl="0" marL="457200" rtl="0" algn="l">
              <a:lnSpc>
                <a:spcPct val="115000"/>
              </a:lnSpc>
              <a:spcBef>
                <a:spcPts val="0"/>
              </a:spcBef>
              <a:spcAft>
                <a:spcPts val="0"/>
              </a:spcAft>
              <a:buSzPts val="1400"/>
              <a:buChar char="●"/>
            </a:pPr>
            <a:r>
              <a:rPr lang="en" sz="1400"/>
              <a:t>Are stored in computer memory</a:t>
            </a:r>
            <a:endParaRPr sz="1400"/>
          </a:p>
          <a:p>
            <a:pPr indent="-317500" lvl="0" marL="457200" rtl="0" algn="l">
              <a:lnSpc>
                <a:spcPct val="115000"/>
              </a:lnSpc>
              <a:spcBef>
                <a:spcPts val="0"/>
              </a:spcBef>
              <a:spcAft>
                <a:spcPts val="0"/>
              </a:spcAft>
              <a:buSzPts val="1400"/>
              <a:buChar char="●"/>
            </a:pPr>
            <a:r>
              <a:rPr lang="en" sz="1400"/>
              <a:t>Have scope - defines the part of the program where the variable is accessible. </a:t>
            </a:r>
            <a:endParaRPr sz="1400"/>
          </a:p>
          <a:p>
            <a:pPr indent="-317500" lvl="0" marL="457200" rtl="0" algn="l">
              <a:lnSpc>
                <a:spcPct val="115000"/>
              </a:lnSpc>
              <a:spcBef>
                <a:spcPts val="0"/>
              </a:spcBef>
              <a:spcAft>
                <a:spcPts val="0"/>
              </a:spcAft>
              <a:buSzPts val="1400"/>
              <a:buChar char="●"/>
            </a:pPr>
            <a:r>
              <a:rPr lang="en" sz="1400"/>
              <a:t>What we do with variables</a:t>
            </a:r>
            <a:endParaRPr sz="1400"/>
          </a:p>
          <a:p>
            <a:pPr indent="-317500" lvl="1" marL="914400" rtl="0" algn="l">
              <a:lnSpc>
                <a:spcPct val="115000"/>
              </a:lnSpc>
              <a:spcBef>
                <a:spcPts val="0"/>
              </a:spcBef>
              <a:spcAft>
                <a:spcPts val="0"/>
              </a:spcAft>
              <a:buSzPts val="1400"/>
              <a:buChar char="o"/>
            </a:pPr>
            <a:r>
              <a:rPr lang="en"/>
              <a:t>Declare identifier and data type </a:t>
            </a:r>
            <a:endParaRPr/>
          </a:p>
          <a:p>
            <a:pPr indent="-317500" lvl="1" marL="914400" rtl="0" algn="l">
              <a:lnSpc>
                <a:spcPct val="115000"/>
              </a:lnSpc>
              <a:spcBef>
                <a:spcPts val="0"/>
              </a:spcBef>
              <a:spcAft>
                <a:spcPts val="0"/>
              </a:spcAft>
              <a:buSzPts val="1400"/>
              <a:buChar char="o"/>
            </a:pPr>
            <a:r>
              <a:rPr lang="en"/>
              <a:t>Initialize by assigning a value in memory</a:t>
            </a:r>
            <a:endParaRPr/>
          </a:p>
          <a:p>
            <a:pPr indent="-317500" lvl="1" marL="914400" rtl="0" algn="l">
              <a:lnSpc>
                <a:spcPct val="115000"/>
              </a:lnSpc>
              <a:spcBef>
                <a:spcPts val="0"/>
              </a:spcBef>
              <a:spcAft>
                <a:spcPts val="0"/>
              </a:spcAft>
              <a:buSzPts val="1400"/>
              <a:buChar char="o"/>
            </a:pPr>
            <a:r>
              <a:rPr lang="en"/>
              <a:t>Assign a new value in memory</a:t>
            </a:r>
            <a:endParaRPr/>
          </a:p>
          <a:p>
            <a:pPr indent="-317500" lvl="1" marL="914400" rtl="0" algn="l">
              <a:lnSpc>
                <a:spcPct val="115000"/>
              </a:lnSpc>
              <a:spcBef>
                <a:spcPts val="0"/>
              </a:spcBef>
              <a:spcAft>
                <a:spcPts val="0"/>
              </a:spcAft>
              <a:buSzPts val="1400"/>
              <a:buChar char="o"/>
            </a:pPr>
            <a:r>
              <a:rPr lang="en"/>
              <a:t>Read the value from memory</a:t>
            </a:r>
            <a:endParaRPr/>
          </a:p>
        </p:txBody>
      </p:sp>
      <p:pic>
        <p:nvPicPr>
          <p:cNvPr id="142" name="Google Shape;142;p10"/>
          <p:cNvPicPr preferRelativeResize="0"/>
          <p:nvPr/>
        </p:nvPicPr>
        <p:blipFill rotWithShape="1">
          <a:blip r:embed="rId3">
            <a:alphaModFix/>
          </a:blip>
          <a:srcRect b="0" l="0" r="0" t="0"/>
          <a:stretch/>
        </p:blipFill>
        <p:spPr>
          <a:xfrm>
            <a:off x="5598125" y="307250"/>
            <a:ext cx="2192997" cy="906825"/>
          </a:xfrm>
          <a:prstGeom prst="rect">
            <a:avLst/>
          </a:prstGeom>
          <a:noFill/>
          <a:ln>
            <a:noFill/>
          </a:ln>
        </p:spPr>
      </p:pic>
      <p:pic>
        <p:nvPicPr>
          <p:cNvPr id="143" name="Google Shape;143;p10"/>
          <p:cNvPicPr preferRelativeResize="0"/>
          <p:nvPr/>
        </p:nvPicPr>
        <p:blipFill rotWithShape="1">
          <a:blip r:embed="rId4">
            <a:alphaModFix/>
          </a:blip>
          <a:srcRect b="0" l="0" r="0" t="0"/>
          <a:stretch/>
        </p:blipFill>
        <p:spPr>
          <a:xfrm>
            <a:off x="311712" y="3282800"/>
            <a:ext cx="5323724" cy="1730350"/>
          </a:xfrm>
          <a:prstGeom prst="rect">
            <a:avLst/>
          </a:prstGeom>
          <a:noFill/>
          <a:ln>
            <a:noFill/>
          </a:ln>
        </p:spPr>
      </p:pic>
      <p:sp>
        <p:nvSpPr>
          <p:cNvPr id="144" name="Google Shape;144;p10"/>
          <p:cNvSpPr txBox="1"/>
          <p:nvPr/>
        </p:nvSpPr>
        <p:spPr>
          <a:xfrm>
            <a:off x="8079300" y="3105625"/>
            <a:ext cx="621000" cy="424200"/>
          </a:xfrm>
          <a:prstGeom prst="rect">
            <a:avLst/>
          </a:prstGeom>
          <a:solidFill>
            <a:srgbClr val="D9EAD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Verdana"/>
                <a:ea typeface="Verdana"/>
                <a:cs typeface="Verdana"/>
                <a:sym typeface="Verdana"/>
              </a:rPr>
              <a:t>4</a:t>
            </a:r>
            <a:endParaRPr b="1" i="0" sz="2100" u="none" cap="none" strike="noStrike">
              <a:solidFill>
                <a:srgbClr val="000000"/>
              </a:solidFill>
              <a:latin typeface="Verdana"/>
              <a:ea typeface="Verdana"/>
              <a:cs typeface="Verdana"/>
              <a:sym typeface="Verdana"/>
            </a:endParaRPr>
          </a:p>
        </p:txBody>
      </p:sp>
      <p:grpSp>
        <p:nvGrpSpPr>
          <p:cNvPr id="145" name="Google Shape;145;p10"/>
          <p:cNvGrpSpPr/>
          <p:nvPr/>
        </p:nvGrpSpPr>
        <p:grpSpPr>
          <a:xfrm>
            <a:off x="6297446" y="2946024"/>
            <a:ext cx="1770284" cy="1805223"/>
            <a:chOff x="6905043" y="201009"/>
            <a:chExt cx="2029910" cy="1912718"/>
          </a:xfrm>
        </p:grpSpPr>
        <p:pic>
          <p:nvPicPr>
            <p:cNvPr id="146" name="Google Shape;146;p10"/>
            <p:cNvPicPr preferRelativeResize="0"/>
            <p:nvPr/>
          </p:nvPicPr>
          <p:blipFill rotWithShape="1">
            <a:blip r:embed="rId5">
              <a:alphaModFix/>
            </a:blip>
            <a:srcRect b="0" l="0" r="59661" t="0"/>
            <a:stretch/>
          </p:blipFill>
          <p:spPr>
            <a:xfrm rot="5400000">
              <a:off x="6950045" y="156007"/>
              <a:ext cx="1912718" cy="2002723"/>
            </a:xfrm>
            <a:prstGeom prst="rect">
              <a:avLst/>
            </a:prstGeom>
            <a:noFill/>
            <a:ln>
              <a:noFill/>
            </a:ln>
          </p:spPr>
        </p:pic>
        <p:sp>
          <p:nvSpPr>
            <p:cNvPr id="147" name="Google Shape;147;p10"/>
            <p:cNvSpPr txBox="1"/>
            <p:nvPr/>
          </p:nvSpPr>
          <p:spPr>
            <a:xfrm>
              <a:off x="7089052" y="382748"/>
              <a:ext cx="1845900" cy="424200"/>
            </a:xfrm>
            <a:prstGeom prst="rect">
              <a:avLst/>
            </a:prstGeom>
            <a:solidFill>
              <a:srgbClr val="000000"/>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50"/>
                <a:buFont typeface="Arial"/>
                <a:buNone/>
              </a:pPr>
              <a:r>
                <a:rPr b="0" i="0" lang="en" sz="1350" u="none" cap="none" strike="noStrike">
                  <a:solidFill>
                    <a:srgbClr val="FFFFFF"/>
                  </a:solidFill>
                  <a:highlight>
                    <a:srgbClr val="000000"/>
                  </a:highlight>
                  <a:latin typeface="Verdana"/>
                  <a:ea typeface="Verdana"/>
                  <a:cs typeface="Verdana"/>
                  <a:sym typeface="Verdana"/>
                </a:rPr>
                <a:t>009AFD30</a:t>
              </a:r>
              <a:endParaRPr b="0" i="0" sz="1350" u="none" cap="none" strike="noStrike">
                <a:solidFill>
                  <a:srgbClr val="FFFFFF"/>
                </a:solidFill>
                <a:highlight>
                  <a:srgbClr val="000000"/>
                </a:highlight>
                <a:latin typeface="Verdana"/>
                <a:ea typeface="Verdana"/>
                <a:cs typeface="Verdana"/>
                <a:sym typeface="Verdana"/>
              </a:endParaRPr>
            </a:p>
          </p:txBody>
        </p:sp>
      </p:grpSp>
      <p:sp>
        <p:nvSpPr>
          <p:cNvPr id="148" name="Google Shape;148;p10"/>
          <p:cNvSpPr txBox="1"/>
          <p:nvPr/>
        </p:nvSpPr>
        <p:spPr>
          <a:xfrm>
            <a:off x="5635425" y="2792600"/>
            <a:ext cx="914400" cy="400200"/>
          </a:xfrm>
          <a:prstGeom prst="rect">
            <a:avLst/>
          </a:prstGeom>
          <a:solidFill>
            <a:srgbClr val="D9EAD3"/>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radius</a:t>
            </a:r>
            <a:endParaRPr b="0" i="0" sz="1400" u="none" cap="none" strike="noStrike">
              <a:solidFill>
                <a:srgbClr val="000000"/>
              </a:solidFill>
              <a:latin typeface="Arial"/>
              <a:ea typeface="Arial"/>
              <a:cs typeface="Arial"/>
              <a:sym typeface="Arial"/>
            </a:endParaRPr>
          </a:p>
        </p:txBody>
      </p:sp>
      <p:sp>
        <p:nvSpPr>
          <p:cNvPr id="149" name="Google Shape;149;p10"/>
          <p:cNvSpPr/>
          <p:nvPr/>
        </p:nvSpPr>
        <p:spPr>
          <a:xfrm>
            <a:off x="5834200" y="2068400"/>
            <a:ext cx="3171900" cy="724200"/>
          </a:xfrm>
          <a:prstGeom prst="downArrowCallout">
            <a:avLst>
              <a:gd fmla="val 25000" name="adj1"/>
              <a:gd fmla="val 25000" name="adj2"/>
              <a:gd fmla="val 25000" name="adj3"/>
              <a:gd fmla="val 64977"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Identer to assign value in memory or to read value from memory</a:t>
            </a:r>
            <a:endParaRPr b="0" i="0" sz="1100" u="none" cap="none" strike="noStrike">
              <a:solidFill>
                <a:srgbClr val="000000"/>
              </a:solidFill>
              <a:latin typeface="Arial"/>
              <a:ea typeface="Arial"/>
              <a:cs typeface="Arial"/>
              <a:sym typeface="Arial"/>
            </a:endParaRPr>
          </a:p>
        </p:txBody>
      </p:sp>
      <p:sp>
        <p:nvSpPr>
          <p:cNvPr id="150" name="Google Shape;150;p10"/>
          <p:cNvSpPr/>
          <p:nvPr/>
        </p:nvSpPr>
        <p:spPr>
          <a:xfrm>
            <a:off x="1669800" y="3473700"/>
            <a:ext cx="4017000" cy="321900"/>
          </a:xfrm>
          <a:prstGeom prst="leftArrowCallout">
            <a:avLst>
              <a:gd fmla="val 25000" name="adj1"/>
              <a:gd fmla="val 25000" name="adj2"/>
              <a:gd fmla="val 25000" name="adj3"/>
              <a:gd fmla="val 87980"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Create location in memory to with enough bytes to store a double. The memory location identifier of the variable is radius</a:t>
            </a:r>
            <a:endParaRPr b="0" i="0" sz="900" u="none" cap="none" strike="noStrike">
              <a:solidFill>
                <a:srgbClr val="000000"/>
              </a:solidFill>
              <a:latin typeface="Arial"/>
              <a:ea typeface="Arial"/>
              <a:cs typeface="Arial"/>
              <a:sym typeface="Arial"/>
            </a:endParaRPr>
          </a:p>
        </p:txBody>
      </p:sp>
      <p:sp>
        <p:nvSpPr>
          <p:cNvPr id="151" name="Google Shape;151;p10"/>
          <p:cNvSpPr/>
          <p:nvPr/>
        </p:nvSpPr>
        <p:spPr>
          <a:xfrm>
            <a:off x="1413150" y="3934575"/>
            <a:ext cx="4017000" cy="321900"/>
          </a:xfrm>
          <a:prstGeom prst="leftArrowCallout">
            <a:avLst>
              <a:gd fmla="val 25000" name="adj1"/>
              <a:gd fmla="val 25000" name="adj2"/>
              <a:gd fmla="val 25000" name="adj3"/>
              <a:gd fmla="val 87980"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Assign the value 4 into memory. Will be stored as a double 4.0.</a:t>
            </a:r>
            <a:endParaRPr b="0" i="0" sz="900" u="none" cap="none" strike="noStrike">
              <a:solidFill>
                <a:srgbClr val="000000"/>
              </a:solidFill>
              <a:latin typeface="Arial"/>
              <a:ea typeface="Arial"/>
              <a:cs typeface="Arial"/>
              <a:sym typeface="Arial"/>
            </a:endParaRPr>
          </a:p>
        </p:txBody>
      </p:sp>
      <p:sp>
        <p:nvSpPr>
          <p:cNvPr id="152" name="Google Shape;152;p10"/>
          <p:cNvSpPr/>
          <p:nvPr/>
        </p:nvSpPr>
        <p:spPr>
          <a:xfrm>
            <a:off x="1498500" y="4395450"/>
            <a:ext cx="2531700" cy="321900"/>
          </a:xfrm>
          <a:prstGeom prst="leftArrowCallout">
            <a:avLst>
              <a:gd fmla="val 25000" name="adj1"/>
              <a:gd fmla="val 25000" name="adj2"/>
              <a:gd fmla="val 25000" name="adj3"/>
              <a:gd fmla="val 87980"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Assign a new value in memory 4.5.</a:t>
            </a:r>
            <a:endParaRPr b="0" i="0" sz="900" u="none" cap="none" strike="noStrike">
              <a:solidFill>
                <a:srgbClr val="000000"/>
              </a:solidFill>
              <a:latin typeface="Arial"/>
              <a:ea typeface="Arial"/>
              <a:cs typeface="Arial"/>
              <a:sym typeface="Arial"/>
            </a:endParaRPr>
          </a:p>
        </p:txBody>
      </p:sp>
      <p:sp>
        <p:nvSpPr>
          <p:cNvPr id="153" name="Google Shape;153;p10"/>
          <p:cNvSpPr/>
          <p:nvPr/>
        </p:nvSpPr>
        <p:spPr>
          <a:xfrm>
            <a:off x="5473325" y="4771325"/>
            <a:ext cx="2962800" cy="321900"/>
          </a:xfrm>
          <a:prstGeom prst="leftArrowCallout">
            <a:avLst>
              <a:gd fmla="val 25000" name="adj1"/>
              <a:gd fmla="val 25000" name="adj2"/>
              <a:gd fmla="val 25000" name="adj3"/>
              <a:gd fmla="val 87980"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Get the current value from memory 4.5</a:t>
            </a:r>
            <a:endParaRPr b="0" i="0" sz="9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11"/>
          <p:cNvPicPr preferRelativeResize="0"/>
          <p:nvPr/>
        </p:nvPicPr>
        <p:blipFill rotWithShape="1">
          <a:blip r:embed="rId3">
            <a:alphaModFix/>
          </a:blip>
          <a:srcRect b="19868" l="16757" r="20621" t="11619"/>
          <a:stretch/>
        </p:blipFill>
        <p:spPr>
          <a:xfrm>
            <a:off x="4738625" y="2418900"/>
            <a:ext cx="3265375" cy="2738774"/>
          </a:xfrm>
          <a:prstGeom prst="rect">
            <a:avLst/>
          </a:prstGeom>
          <a:noFill/>
          <a:ln>
            <a:noFill/>
          </a:ln>
        </p:spPr>
      </p:pic>
      <p:sp>
        <p:nvSpPr>
          <p:cNvPr id="159" name="Google Shape;159;p11"/>
          <p:cNvSpPr txBox="1"/>
          <p:nvPr>
            <p:ph type="title"/>
          </p:nvPr>
        </p:nvSpPr>
        <p:spPr>
          <a:xfrm>
            <a:off x="175600" y="14317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Declaring and Creating a New Array: Memory</a:t>
            </a:r>
            <a:endParaRPr/>
          </a:p>
        </p:txBody>
      </p:sp>
      <p:pic>
        <p:nvPicPr>
          <p:cNvPr id="160" name="Google Shape;160;p11"/>
          <p:cNvPicPr preferRelativeResize="0"/>
          <p:nvPr/>
        </p:nvPicPr>
        <p:blipFill rotWithShape="1">
          <a:blip r:embed="rId4">
            <a:alphaModFix/>
          </a:blip>
          <a:srcRect b="0" l="0" r="0" t="0"/>
          <a:stretch/>
        </p:blipFill>
        <p:spPr>
          <a:xfrm>
            <a:off x="269625" y="673625"/>
            <a:ext cx="1676400" cy="352425"/>
          </a:xfrm>
          <a:prstGeom prst="rect">
            <a:avLst/>
          </a:prstGeom>
          <a:noFill/>
          <a:ln>
            <a:noFill/>
          </a:ln>
        </p:spPr>
      </p:pic>
      <p:grpSp>
        <p:nvGrpSpPr>
          <p:cNvPr id="161" name="Google Shape;161;p11"/>
          <p:cNvGrpSpPr/>
          <p:nvPr/>
        </p:nvGrpSpPr>
        <p:grpSpPr>
          <a:xfrm>
            <a:off x="5619019" y="3194881"/>
            <a:ext cx="1560215" cy="1615594"/>
            <a:chOff x="405588" y="303674"/>
            <a:chExt cx="2884479" cy="2139010"/>
          </a:xfrm>
        </p:grpSpPr>
        <p:pic>
          <p:nvPicPr>
            <p:cNvPr id="162" name="Google Shape;162;p11"/>
            <p:cNvPicPr preferRelativeResize="0"/>
            <p:nvPr/>
          </p:nvPicPr>
          <p:blipFill rotWithShape="1">
            <a:blip r:embed="rId5">
              <a:alphaModFix/>
            </a:blip>
            <a:srcRect b="0" l="0" r="52166" t="0"/>
            <a:stretch/>
          </p:blipFill>
          <p:spPr>
            <a:xfrm rot="5400000">
              <a:off x="778323" y="-69061"/>
              <a:ext cx="2139010" cy="2884479"/>
            </a:xfrm>
            <a:prstGeom prst="rect">
              <a:avLst/>
            </a:prstGeom>
            <a:noFill/>
            <a:ln>
              <a:noFill/>
            </a:ln>
          </p:spPr>
        </p:pic>
        <p:sp>
          <p:nvSpPr>
            <p:cNvPr id="163" name="Google Shape;163;p11"/>
            <p:cNvSpPr txBox="1"/>
            <p:nvPr/>
          </p:nvSpPr>
          <p:spPr>
            <a:xfrm>
              <a:off x="1149959" y="527198"/>
              <a:ext cx="1963500" cy="287700"/>
            </a:xfrm>
            <a:prstGeom prst="rect">
              <a:avLst/>
            </a:prstGeom>
            <a:solidFill>
              <a:srgbClr val="000000"/>
            </a:solid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700"/>
                <a:buFont typeface="Arial"/>
                <a:buNone/>
              </a:pPr>
              <a:r>
                <a:rPr b="0" i="0" lang="en" sz="900" u="none" cap="none" strike="noStrike">
                  <a:solidFill>
                    <a:schemeClr val="lt1"/>
                  </a:solidFill>
                  <a:highlight>
                    <a:schemeClr val="dk1"/>
                  </a:highlight>
                  <a:latin typeface="Verdana"/>
                  <a:ea typeface="Verdana"/>
                  <a:cs typeface="Verdana"/>
                  <a:sym typeface="Verdana"/>
                </a:rPr>
                <a:t>0x7fff6771c324</a:t>
              </a:r>
              <a:endParaRPr b="0" i="0" sz="1600" u="none" cap="none" strike="noStrike">
                <a:solidFill>
                  <a:srgbClr val="FFFFFF"/>
                </a:solidFill>
                <a:latin typeface="Verdana"/>
                <a:ea typeface="Verdana"/>
                <a:cs typeface="Verdana"/>
                <a:sym typeface="Verdana"/>
              </a:endParaRPr>
            </a:p>
          </p:txBody>
        </p:sp>
      </p:grpSp>
      <p:sp>
        <p:nvSpPr>
          <p:cNvPr id="164" name="Google Shape;164;p11"/>
          <p:cNvSpPr/>
          <p:nvPr/>
        </p:nvSpPr>
        <p:spPr>
          <a:xfrm>
            <a:off x="318150" y="1194063"/>
            <a:ext cx="5157000" cy="818400"/>
          </a:xfrm>
          <a:prstGeom prst="rightArrowCallout">
            <a:avLst>
              <a:gd fmla="val 29461" name="adj1"/>
              <a:gd fmla="val 25000" name="adj2"/>
              <a:gd fmla="val 25000" name="adj3"/>
              <a:gd fmla="val 92312"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Declaring array creates memory on the stack for the numbers variable to store the address to refer to where the array will be in memory on the heap. When not initialized it stores null.</a:t>
            </a:r>
            <a:endParaRPr b="0" i="0" sz="1600" u="none" cap="none" strike="noStrike">
              <a:solidFill>
                <a:srgbClr val="000000"/>
              </a:solidFill>
              <a:latin typeface="Arial"/>
              <a:ea typeface="Arial"/>
              <a:cs typeface="Arial"/>
              <a:sym typeface="Arial"/>
            </a:endParaRPr>
          </a:p>
        </p:txBody>
      </p:sp>
      <p:pic>
        <p:nvPicPr>
          <p:cNvPr id="165" name="Google Shape;165;p11"/>
          <p:cNvPicPr preferRelativeResize="0"/>
          <p:nvPr/>
        </p:nvPicPr>
        <p:blipFill rotWithShape="1">
          <a:blip r:embed="rId5">
            <a:alphaModFix/>
          </a:blip>
          <a:srcRect b="0" l="2445" r="87218" t="0"/>
          <a:stretch/>
        </p:blipFill>
        <p:spPr>
          <a:xfrm rot="5400000">
            <a:off x="6223213" y="4083188"/>
            <a:ext cx="351800" cy="1560175"/>
          </a:xfrm>
          <a:prstGeom prst="rect">
            <a:avLst/>
          </a:prstGeom>
          <a:noFill/>
          <a:ln>
            <a:noFill/>
          </a:ln>
        </p:spPr>
      </p:pic>
      <p:sp>
        <p:nvSpPr>
          <p:cNvPr id="166" name="Google Shape;166;p11"/>
          <p:cNvSpPr/>
          <p:nvPr/>
        </p:nvSpPr>
        <p:spPr>
          <a:xfrm>
            <a:off x="5945275" y="2299363"/>
            <a:ext cx="2228400" cy="5727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New allocates memory on heap to store each integer</a:t>
            </a:r>
            <a:endParaRPr b="0" i="0" sz="1300" u="none" cap="none" strike="noStrike">
              <a:solidFill>
                <a:srgbClr val="000000"/>
              </a:solidFill>
              <a:latin typeface="Arial"/>
              <a:ea typeface="Arial"/>
              <a:cs typeface="Arial"/>
              <a:sym typeface="Arial"/>
            </a:endParaRPr>
          </a:p>
        </p:txBody>
      </p:sp>
      <p:sp>
        <p:nvSpPr>
          <p:cNvPr id="167" name="Google Shape;167;p11"/>
          <p:cNvSpPr/>
          <p:nvPr/>
        </p:nvSpPr>
        <p:spPr>
          <a:xfrm>
            <a:off x="1946025" y="563475"/>
            <a:ext cx="3940800" cy="572700"/>
          </a:xfrm>
          <a:prstGeom prst="lef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variable for an array is a reference variable </a:t>
            </a:r>
            <a:endParaRPr b="0" i="0" sz="1400" u="none" cap="none" strike="noStrike">
              <a:solidFill>
                <a:srgbClr val="000000"/>
              </a:solidFill>
              <a:latin typeface="Arial"/>
              <a:ea typeface="Arial"/>
              <a:cs typeface="Arial"/>
              <a:sym typeface="Arial"/>
            </a:endParaRPr>
          </a:p>
        </p:txBody>
      </p:sp>
      <p:pic>
        <p:nvPicPr>
          <p:cNvPr id="168" name="Google Shape;168;p11"/>
          <p:cNvPicPr preferRelativeResize="0"/>
          <p:nvPr/>
        </p:nvPicPr>
        <p:blipFill rotWithShape="1">
          <a:blip r:embed="rId6">
            <a:alphaModFix/>
          </a:blip>
          <a:srcRect b="0" l="0" r="0" t="0"/>
          <a:stretch/>
        </p:blipFill>
        <p:spPr>
          <a:xfrm>
            <a:off x="251800" y="2774063"/>
            <a:ext cx="4238623" cy="352425"/>
          </a:xfrm>
          <a:prstGeom prst="rect">
            <a:avLst/>
          </a:prstGeom>
          <a:noFill/>
          <a:ln>
            <a:noFill/>
          </a:ln>
        </p:spPr>
      </p:pic>
      <p:sp>
        <p:nvSpPr>
          <p:cNvPr id="169" name="Google Shape;169;p11"/>
          <p:cNvSpPr/>
          <p:nvPr/>
        </p:nvSpPr>
        <p:spPr>
          <a:xfrm>
            <a:off x="7130700" y="3421200"/>
            <a:ext cx="345600" cy="386700"/>
          </a:xfrm>
          <a:prstGeom prst="curvedLeftArrow">
            <a:avLst>
              <a:gd fmla="val 25000" name="adj1"/>
              <a:gd fmla="val 50000" name="adj2"/>
              <a:gd fmla="val 25000" name="adj3"/>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1"/>
          <p:cNvSpPr/>
          <p:nvPr/>
        </p:nvSpPr>
        <p:spPr>
          <a:xfrm>
            <a:off x="223875" y="3677275"/>
            <a:ext cx="4754100" cy="572700"/>
          </a:xfrm>
          <a:prstGeom prst="rightArrowCallout">
            <a:avLst>
              <a:gd fmla="val 25188" name="adj1"/>
              <a:gd fmla="val 25000" name="adj2"/>
              <a:gd fmla="val 15547" name="adj3"/>
              <a:gd fmla="val 91816" name="adj4"/>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Array name numbers now contains memory address on heap where array starts at index 0. The heap is not on the stack</a:t>
            </a:r>
            <a:endParaRPr b="0" i="0" sz="1200" u="none" cap="none" strike="noStrike">
              <a:solidFill>
                <a:srgbClr val="000000"/>
              </a:solidFill>
              <a:latin typeface="Arial"/>
              <a:ea typeface="Arial"/>
              <a:cs typeface="Arial"/>
              <a:sym typeface="Arial"/>
            </a:endParaRPr>
          </a:p>
        </p:txBody>
      </p:sp>
      <p:sp>
        <p:nvSpPr>
          <p:cNvPr id="171" name="Google Shape;171;p11"/>
          <p:cNvSpPr/>
          <p:nvPr/>
        </p:nvSpPr>
        <p:spPr>
          <a:xfrm>
            <a:off x="7130700" y="3816325"/>
            <a:ext cx="345600" cy="351900"/>
          </a:xfrm>
          <a:prstGeom prst="curvedLeftArrow">
            <a:avLst>
              <a:gd fmla="val 25000" name="adj1"/>
              <a:gd fmla="val 50000" name="adj2"/>
              <a:gd fmla="val 25000" name="adj3"/>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1"/>
          <p:cNvSpPr/>
          <p:nvPr/>
        </p:nvSpPr>
        <p:spPr>
          <a:xfrm>
            <a:off x="7130700" y="4209925"/>
            <a:ext cx="345600" cy="386700"/>
          </a:xfrm>
          <a:prstGeom prst="curvedLeftArrow">
            <a:avLst>
              <a:gd fmla="val 25000" name="adj1"/>
              <a:gd fmla="val 50000" name="adj2"/>
              <a:gd fmla="val 25000" name="adj3"/>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1"/>
          <p:cNvSpPr/>
          <p:nvPr/>
        </p:nvSpPr>
        <p:spPr>
          <a:xfrm>
            <a:off x="7130700" y="4527325"/>
            <a:ext cx="345600" cy="386700"/>
          </a:xfrm>
          <a:prstGeom prst="curvedLeftArrow">
            <a:avLst>
              <a:gd fmla="val 25000" name="adj1"/>
              <a:gd fmla="val 50000" name="adj2"/>
              <a:gd fmla="val 25000" name="adj3"/>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4" name="Google Shape;174;p11"/>
          <p:cNvPicPr preferRelativeResize="0"/>
          <p:nvPr/>
        </p:nvPicPr>
        <p:blipFill rotWithShape="1">
          <a:blip r:embed="rId5">
            <a:alphaModFix/>
          </a:blip>
          <a:srcRect b="0" l="0" r="84939" t="0"/>
          <a:stretch/>
        </p:blipFill>
        <p:spPr>
          <a:xfrm rot="5400000">
            <a:off x="6864912" y="766287"/>
            <a:ext cx="674000" cy="1746575"/>
          </a:xfrm>
          <a:prstGeom prst="rect">
            <a:avLst/>
          </a:prstGeom>
          <a:noFill/>
          <a:ln>
            <a:noFill/>
          </a:ln>
        </p:spPr>
      </p:pic>
      <p:sp>
        <p:nvSpPr>
          <p:cNvPr id="175" name="Google Shape;175;p11"/>
          <p:cNvSpPr txBox="1"/>
          <p:nvPr/>
        </p:nvSpPr>
        <p:spPr>
          <a:xfrm>
            <a:off x="6728099" y="1493325"/>
            <a:ext cx="1278900" cy="292500"/>
          </a:xfrm>
          <a:prstGeom prst="rect">
            <a:avLst/>
          </a:prstGeom>
          <a:solidFill>
            <a:srgbClr val="000000"/>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50"/>
              <a:buFont typeface="Arial"/>
              <a:buNone/>
            </a:pPr>
            <a:r>
              <a:rPr b="0" i="0" lang="en" sz="1150" u="none" cap="none" strike="noStrike">
                <a:solidFill>
                  <a:srgbClr val="FFFFFF"/>
                </a:solidFill>
                <a:highlight>
                  <a:srgbClr val="000000"/>
                </a:highlight>
                <a:latin typeface="Verdana"/>
                <a:ea typeface="Verdana"/>
                <a:cs typeface="Verdana"/>
                <a:sym typeface="Verdana"/>
              </a:rPr>
              <a:t>009AFD30</a:t>
            </a:r>
            <a:endParaRPr b="0" i="0" sz="1150" u="none" cap="none" strike="noStrike">
              <a:solidFill>
                <a:srgbClr val="FFFFFF"/>
              </a:solidFill>
              <a:highlight>
                <a:srgbClr val="000000"/>
              </a:highlight>
              <a:latin typeface="Verdana"/>
              <a:ea typeface="Verdana"/>
              <a:cs typeface="Verdana"/>
              <a:sym typeface="Verdana"/>
            </a:endParaRPr>
          </a:p>
        </p:txBody>
      </p:sp>
      <p:sp>
        <p:nvSpPr>
          <p:cNvPr id="176" name="Google Shape;176;p11"/>
          <p:cNvSpPr txBox="1"/>
          <p:nvPr/>
        </p:nvSpPr>
        <p:spPr>
          <a:xfrm>
            <a:off x="8075200" y="1427475"/>
            <a:ext cx="621000" cy="424200"/>
          </a:xfrm>
          <a:prstGeom prst="rect">
            <a:avLst/>
          </a:prstGeom>
          <a:solidFill>
            <a:srgbClr val="D9EAD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400" u="none" cap="none" strike="noStrike">
                <a:solidFill>
                  <a:srgbClr val="000000"/>
                </a:solidFill>
                <a:latin typeface="Verdana"/>
                <a:ea typeface="Verdana"/>
                <a:cs typeface="Verdana"/>
                <a:sym typeface="Verdana"/>
              </a:rPr>
              <a:t>null</a:t>
            </a:r>
            <a:endParaRPr b="0" i="0" sz="1400" u="none" cap="none" strike="noStrike">
              <a:solidFill>
                <a:srgbClr val="000000"/>
              </a:solidFill>
              <a:latin typeface="Verdana"/>
              <a:ea typeface="Verdana"/>
              <a:cs typeface="Verdana"/>
              <a:sym typeface="Verdana"/>
            </a:endParaRPr>
          </a:p>
        </p:txBody>
      </p:sp>
      <p:sp>
        <p:nvSpPr>
          <p:cNvPr id="177" name="Google Shape;177;p11"/>
          <p:cNvSpPr txBox="1"/>
          <p:nvPr/>
        </p:nvSpPr>
        <p:spPr>
          <a:xfrm>
            <a:off x="5531525" y="1440075"/>
            <a:ext cx="914400" cy="400200"/>
          </a:xfrm>
          <a:prstGeom prst="rect">
            <a:avLst/>
          </a:prstGeom>
          <a:solidFill>
            <a:srgbClr val="D9EAD3"/>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numbers</a:t>
            </a:r>
            <a:endParaRPr b="0" i="0" sz="1400" u="none" cap="none" strike="noStrike">
              <a:solidFill>
                <a:srgbClr val="000000"/>
              </a:solidFill>
              <a:latin typeface="Arial"/>
              <a:ea typeface="Arial"/>
              <a:cs typeface="Arial"/>
              <a:sym typeface="Arial"/>
            </a:endParaRPr>
          </a:p>
        </p:txBody>
      </p:sp>
      <p:sp>
        <p:nvSpPr>
          <p:cNvPr id="178" name="Google Shape;178;p11"/>
          <p:cNvSpPr/>
          <p:nvPr/>
        </p:nvSpPr>
        <p:spPr>
          <a:xfrm>
            <a:off x="6328625" y="545475"/>
            <a:ext cx="2386500" cy="818400"/>
          </a:xfrm>
          <a:prstGeom prst="downArrowCallout">
            <a:avLst>
              <a:gd fmla="val 25000" name="adj1"/>
              <a:gd fmla="val 25000" name="adj2"/>
              <a:gd fmla="val 25000" name="adj3"/>
              <a:gd fmla="val 64977"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Identerfier numbers had a memory location holds null until new array created with a size</a:t>
            </a:r>
            <a:endParaRPr b="0" i="0" sz="1100" u="none" cap="none" strike="noStrike">
              <a:solidFill>
                <a:srgbClr val="000000"/>
              </a:solidFill>
              <a:latin typeface="Arial"/>
              <a:ea typeface="Arial"/>
              <a:cs typeface="Arial"/>
              <a:sym typeface="Arial"/>
            </a:endParaRPr>
          </a:p>
        </p:txBody>
      </p:sp>
      <p:sp>
        <p:nvSpPr>
          <p:cNvPr id="179" name="Google Shape;179;p11"/>
          <p:cNvSpPr/>
          <p:nvPr/>
        </p:nvSpPr>
        <p:spPr>
          <a:xfrm>
            <a:off x="7591375" y="3575125"/>
            <a:ext cx="1455600" cy="10215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Memory for each integer is stored consecutively in heap memory</a:t>
            </a:r>
            <a:endParaRPr b="0" i="0" sz="1300" u="none" cap="none" strike="noStrike">
              <a:solidFill>
                <a:srgbClr val="000000"/>
              </a:solidFill>
              <a:latin typeface="Arial"/>
              <a:ea typeface="Arial"/>
              <a:cs typeface="Arial"/>
              <a:sym typeface="Arial"/>
            </a:endParaRPr>
          </a:p>
        </p:txBody>
      </p:sp>
      <p:pic>
        <p:nvPicPr>
          <p:cNvPr id="180" name="Google Shape;180;p11"/>
          <p:cNvPicPr preferRelativeResize="0"/>
          <p:nvPr/>
        </p:nvPicPr>
        <p:blipFill rotWithShape="1">
          <a:blip r:embed="rId5">
            <a:alphaModFix/>
          </a:blip>
          <a:srcRect b="0" l="0" r="84939" t="0"/>
          <a:stretch/>
        </p:blipFill>
        <p:spPr>
          <a:xfrm rot="5400000">
            <a:off x="1967312" y="3767337"/>
            <a:ext cx="674000" cy="1746575"/>
          </a:xfrm>
          <a:prstGeom prst="rect">
            <a:avLst/>
          </a:prstGeom>
          <a:noFill/>
          <a:ln>
            <a:noFill/>
          </a:ln>
        </p:spPr>
      </p:pic>
      <p:sp>
        <p:nvSpPr>
          <p:cNvPr id="181" name="Google Shape;181;p11"/>
          <p:cNvSpPr txBox="1"/>
          <p:nvPr/>
        </p:nvSpPr>
        <p:spPr>
          <a:xfrm>
            <a:off x="1830499" y="4494375"/>
            <a:ext cx="1278900" cy="292500"/>
          </a:xfrm>
          <a:prstGeom prst="rect">
            <a:avLst/>
          </a:prstGeom>
          <a:solidFill>
            <a:srgbClr val="000000"/>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50"/>
              <a:buFont typeface="Arial"/>
              <a:buNone/>
            </a:pPr>
            <a:r>
              <a:rPr b="0" i="0" lang="en" sz="1150" u="none" cap="none" strike="noStrike">
                <a:solidFill>
                  <a:srgbClr val="FFFFFF"/>
                </a:solidFill>
                <a:highlight>
                  <a:srgbClr val="000000"/>
                </a:highlight>
                <a:latin typeface="Verdana"/>
                <a:ea typeface="Verdana"/>
                <a:cs typeface="Verdana"/>
                <a:sym typeface="Verdana"/>
              </a:rPr>
              <a:t>009AFD30</a:t>
            </a:r>
            <a:endParaRPr b="0" i="0" sz="1150" u="none" cap="none" strike="noStrike">
              <a:solidFill>
                <a:srgbClr val="FFFFFF"/>
              </a:solidFill>
              <a:highlight>
                <a:srgbClr val="000000"/>
              </a:highlight>
              <a:latin typeface="Verdana"/>
              <a:ea typeface="Verdana"/>
              <a:cs typeface="Verdana"/>
              <a:sym typeface="Verdana"/>
            </a:endParaRPr>
          </a:p>
        </p:txBody>
      </p:sp>
      <p:sp>
        <p:nvSpPr>
          <p:cNvPr id="182" name="Google Shape;182;p11"/>
          <p:cNvSpPr txBox="1"/>
          <p:nvPr/>
        </p:nvSpPr>
        <p:spPr>
          <a:xfrm>
            <a:off x="3177600" y="4428525"/>
            <a:ext cx="1278900" cy="400200"/>
          </a:xfrm>
          <a:prstGeom prst="rect">
            <a:avLst/>
          </a:prstGeom>
          <a:solidFill>
            <a:srgbClr val="D9EAD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700"/>
              <a:buFont typeface="Arial"/>
              <a:buNone/>
            </a:pPr>
            <a:r>
              <a:rPr b="0" i="0" lang="en" sz="900" u="none" cap="none" strike="noStrike">
                <a:solidFill>
                  <a:schemeClr val="lt1"/>
                </a:solidFill>
                <a:highlight>
                  <a:schemeClr val="dk1"/>
                </a:highlight>
                <a:latin typeface="Verdana"/>
                <a:ea typeface="Verdana"/>
                <a:cs typeface="Verdana"/>
                <a:sym typeface="Verdana"/>
              </a:rPr>
              <a:t>0x7fff6771c324</a:t>
            </a:r>
            <a:endParaRPr b="0" i="0" sz="1400" u="none" cap="none" strike="noStrike">
              <a:solidFill>
                <a:srgbClr val="000000"/>
              </a:solidFill>
              <a:latin typeface="Verdana"/>
              <a:ea typeface="Verdana"/>
              <a:cs typeface="Verdana"/>
              <a:sym typeface="Verdana"/>
            </a:endParaRPr>
          </a:p>
        </p:txBody>
      </p:sp>
      <p:sp>
        <p:nvSpPr>
          <p:cNvPr id="183" name="Google Shape;183;p11"/>
          <p:cNvSpPr txBox="1"/>
          <p:nvPr/>
        </p:nvSpPr>
        <p:spPr>
          <a:xfrm>
            <a:off x="633925" y="4441125"/>
            <a:ext cx="914400" cy="400200"/>
          </a:xfrm>
          <a:prstGeom prst="rect">
            <a:avLst/>
          </a:prstGeom>
          <a:solidFill>
            <a:srgbClr val="D9EAD3"/>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numbers</a:t>
            </a:r>
            <a:endParaRPr b="0" i="0" sz="1400" u="none" cap="none" strike="noStrike">
              <a:solidFill>
                <a:srgbClr val="000000"/>
              </a:solidFill>
              <a:latin typeface="Arial"/>
              <a:ea typeface="Arial"/>
              <a:cs typeface="Arial"/>
              <a:sym typeface="Arial"/>
            </a:endParaRPr>
          </a:p>
        </p:txBody>
      </p:sp>
      <p:sp>
        <p:nvSpPr>
          <p:cNvPr id="184" name="Google Shape;184;p11"/>
          <p:cNvSpPr/>
          <p:nvPr/>
        </p:nvSpPr>
        <p:spPr>
          <a:xfrm>
            <a:off x="815238" y="2066738"/>
            <a:ext cx="4162800" cy="674100"/>
          </a:xfrm>
          <a:prstGeom prst="downArrowCallout">
            <a:avLst>
              <a:gd fmla="val 25000" name="adj1"/>
              <a:gd fmla="val 25000" name="adj2"/>
              <a:gd fmla="val 25000" name="adj3"/>
              <a:gd fmla="val 64977" name="adj4"/>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rPr lang="en" sz="1200">
                <a:solidFill>
                  <a:schemeClr val="dk1"/>
                </a:solidFill>
              </a:rPr>
              <a:t>This assigns a new array object to hold 5 integers. This creates memory on the heap based on needing 5 integers. </a:t>
            </a:r>
            <a:endParaRPr/>
          </a:p>
        </p:txBody>
      </p:sp>
      <p:sp>
        <p:nvSpPr>
          <p:cNvPr id="185" name="Google Shape;185;p11"/>
          <p:cNvSpPr/>
          <p:nvPr/>
        </p:nvSpPr>
        <p:spPr>
          <a:xfrm>
            <a:off x="2106125" y="3050925"/>
            <a:ext cx="2632500" cy="572700"/>
          </a:xfrm>
          <a:prstGeom prst="upArrowCallout">
            <a:avLst>
              <a:gd fmla="val 25000" name="adj1"/>
              <a:gd fmla="val 25000" name="adj2"/>
              <a:gd fmla="val 25000" name="adj3"/>
              <a:gd fmla="val 64977"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f</a:t>
            </a:r>
            <a:r>
              <a:rPr lang="en">
                <a:solidFill>
                  <a:schemeClr val="dk1"/>
                </a:solidFill>
              </a:rPr>
              <a:t>inal </a:t>
            </a:r>
            <a:r>
              <a:rPr lang="en">
                <a:solidFill>
                  <a:schemeClr val="dk1"/>
                </a:solidFill>
              </a:rPr>
              <a:t>TOTAL_NUMBERS = 5</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2"/>
          <p:cNvSpPr txBox="1"/>
          <p:nvPr>
            <p:ph type="title"/>
          </p:nvPr>
        </p:nvSpPr>
        <p:spPr>
          <a:xfrm>
            <a:off x="311700" y="2587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Declare an Array</a:t>
            </a:r>
            <a:endParaRPr/>
          </a:p>
        </p:txBody>
      </p:sp>
      <p:sp>
        <p:nvSpPr>
          <p:cNvPr id="191" name="Google Shape;191;p12"/>
          <p:cNvSpPr txBox="1"/>
          <p:nvPr>
            <p:ph idx="1" type="body"/>
          </p:nvPr>
        </p:nvSpPr>
        <p:spPr>
          <a:xfrm>
            <a:off x="251075" y="863550"/>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Be aware of the differences when declaring arrays</a:t>
            </a:r>
            <a:endParaRPr/>
          </a:p>
          <a:p>
            <a:pPr indent="-342900" lvl="0" marL="457200" rtl="0" algn="l">
              <a:lnSpc>
                <a:spcPct val="115000"/>
              </a:lnSpc>
              <a:spcBef>
                <a:spcPts val="1200"/>
              </a:spcBef>
              <a:spcAft>
                <a:spcPts val="0"/>
              </a:spcAft>
              <a:buSzPts val="1800"/>
              <a:buChar char="●"/>
            </a:pPr>
            <a:r>
              <a:rPr lang="en"/>
              <a:t>Primitive Types</a:t>
            </a:r>
            <a:endParaRPr/>
          </a:p>
          <a:p>
            <a:pPr indent="-317500" lvl="1" marL="914400" rtl="0" algn="l">
              <a:lnSpc>
                <a:spcPct val="115000"/>
              </a:lnSpc>
              <a:spcBef>
                <a:spcPts val="0"/>
              </a:spcBef>
              <a:spcAft>
                <a:spcPts val="0"/>
              </a:spcAft>
              <a:buSzPts val="1400"/>
              <a:buChar char="o"/>
            </a:pPr>
            <a:r>
              <a:rPr lang="en"/>
              <a:t>Declare an integer -&gt; int number = 7;</a:t>
            </a:r>
            <a:endParaRPr/>
          </a:p>
          <a:p>
            <a:pPr indent="-317500" lvl="1" marL="914400" rtl="0" algn="l">
              <a:lnSpc>
                <a:spcPct val="115000"/>
              </a:lnSpc>
              <a:spcBef>
                <a:spcPts val="0"/>
              </a:spcBef>
              <a:spcAft>
                <a:spcPts val="0"/>
              </a:spcAft>
              <a:buSzPts val="1400"/>
              <a:buChar char="o"/>
            </a:pPr>
            <a:r>
              <a:rPr lang="en"/>
              <a:t>The declaration indicates </a:t>
            </a:r>
            <a:endParaRPr/>
          </a:p>
          <a:p>
            <a:pPr indent="-317500" lvl="2" marL="1371600" rtl="0" algn="l">
              <a:lnSpc>
                <a:spcPct val="115000"/>
              </a:lnSpc>
              <a:spcBef>
                <a:spcPts val="0"/>
              </a:spcBef>
              <a:spcAft>
                <a:spcPts val="0"/>
              </a:spcAft>
              <a:buSzPts val="1400"/>
              <a:buChar char="▪"/>
            </a:pPr>
            <a:r>
              <a:rPr lang="en"/>
              <a:t>type of data you are declaring, and </a:t>
            </a:r>
            <a:endParaRPr/>
          </a:p>
          <a:p>
            <a:pPr indent="-317500" lvl="2" marL="1371600" rtl="0" algn="l">
              <a:lnSpc>
                <a:spcPct val="115000"/>
              </a:lnSpc>
              <a:spcBef>
                <a:spcPts val="0"/>
              </a:spcBef>
              <a:spcAft>
                <a:spcPts val="0"/>
              </a:spcAft>
              <a:buSzPts val="1400"/>
              <a:buChar char="▪"/>
            </a:pPr>
            <a:r>
              <a:rPr lang="en"/>
              <a:t>allocates memory </a:t>
            </a:r>
            <a:endParaRPr/>
          </a:p>
          <a:p>
            <a:pPr indent="-342900" lvl="0" marL="457200" rtl="0" algn="l">
              <a:lnSpc>
                <a:spcPct val="115000"/>
              </a:lnSpc>
              <a:spcBef>
                <a:spcPts val="0"/>
              </a:spcBef>
              <a:spcAft>
                <a:spcPts val="0"/>
              </a:spcAft>
              <a:buSzPts val="1800"/>
              <a:buChar char="●"/>
            </a:pPr>
            <a:r>
              <a:rPr lang="en"/>
              <a:t>Array Types</a:t>
            </a:r>
            <a:endParaRPr/>
          </a:p>
          <a:p>
            <a:pPr indent="-317500" lvl="1" marL="914400" rtl="0" algn="l">
              <a:lnSpc>
                <a:spcPct val="115000"/>
              </a:lnSpc>
              <a:spcBef>
                <a:spcPts val="0"/>
              </a:spcBef>
              <a:spcAft>
                <a:spcPts val="0"/>
              </a:spcAft>
              <a:buSzPts val="1400"/>
              <a:buChar char="o"/>
            </a:pPr>
            <a:r>
              <a:rPr lang="en"/>
              <a:t>Declare an array -&gt; int[] number;</a:t>
            </a:r>
            <a:endParaRPr/>
          </a:p>
          <a:p>
            <a:pPr indent="-317500" lvl="1" marL="914400" rtl="0" algn="l">
              <a:lnSpc>
                <a:spcPct val="115000"/>
              </a:lnSpc>
              <a:spcBef>
                <a:spcPts val="0"/>
              </a:spcBef>
              <a:spcAft>
                <a:spcPts val="0"/>
              </a:spcAft>
              <a:buSzPts val="1400"/>
              <a:buChar char="o"/>
            </a:pPr>
            <a:r>
              <a:rPr lang="en"/>
              <a:t>The declaration indicates</a:t>
            </a:r>
            <a:endParaRPr/>
          </a:p>
          <a:p>
            <a:pPr indent="-317500" lvl="2" marL="1371600" rtl="0" algn="l">
              <a:lnSpc>
                <a:spcPct val="115000"/>
              </a:lnSpc>
              <a:spcBef>
                <a:spcPts val="0"/>
              </a:spcBef>
              <a:spcAft>
                <a:spcPts val="0"/>
              </a:spcAft>
              <a:buSzPts val="1400"/>
              <a:buChar char="▪"/>
            </a:pPr>
            <a:r>
              <a:rPr lang="en"/>
              <a:t>type of data the array will store, but </a:t>
            </a:r>
            <a:endParaRPr/>
          </a:p>
          <a:p>
            <a:pPr indent="-317500" lvl="2" marL="1371600" rtl="0" algn="l">
              <a:lnSpc>
                <a:spcPct val="115000"/>
              </a:lnSpc>
              <a:spcBef>
                <a:spcPts val="0"/>
              </a:spcBef>
              <a:spcAft>
                <a:spcPts val="0"/>
              </a:spcAft>
              <a:buSzPts val="1400"/>
              <a:buChar char="▪"/>
            </a:pPr>
            <a:r>
              <a:rPr lang="en"/>
              <a:t>DOES NOT allocate memory for the array!</a:t>
            </a:r>
            <a:endParaRPr/>
          </a:p>
          <a:p>
            <a:pPr indent="-317500" lvl="1" marL="914400" rtl="0" algn="l">
              <a:lnSpc>
                <a:spcPct val="115000"/>
              </a:lnSpc>
              <a:spcBef>
                <a:spcPts val="0"/>
              </a:spcBef>
              <a:spcAft>
                <a:spcPts val="0"/>
              </a:spcAft>
              <a:buSzPts val="1400"/>
              <a:buChar char="o"/>
            </a:pPr>
            <a:r>
              <a:rPr lang="en"/>
              <a:t>Only creates a storage location for the reference (i.e. number) to the array</a:t>
            </a:r>
            <a:endParaRPr/>
          </a:p>
        </p:txBody>
      </p:sp>
      <p:pic>
        <p:nvPicPr>
          <p:cNvPr id="192" name="Google Shape;192;p12"/>
          <p:cNvPicPr preferRelativeResize="0"/>
          <p:nvPr/>
        </p:nvPicPr>
        <p:blipFill rotWithShape="1">
          <a:blip r:embed="rId3">
            <a:alphaModFix/>
          </a:blip>
          <a:srcRect b="44891" l="0" r="0" t="0"/>
          <a:stretch/>
        </p:blipFill>
        <p:spPr>
          <a:xfrm>
            <a:off x="5673534" y="1417251"/>
            <a:ext cx="1833615" cy="270300"/>
          </a:xfrm>
          <a:prstGeom prst="rect">
            <a:avLst/>
          </a:prstGeom>
          <a:noFill/>
          <a:ln>
            <a:noFill/>
          </a:ln>
        </p:spPr>
      </p:pic>
      <p:grpSp>
        <p:nvGrpSpPr>
          <p:cNvPr id="193" name="Google Shape;193;p12"/>
          <p:cNvGrpSpPr/>
          <p:nvPr/>
        </p:nvGrpSpPr>
        <p:grpSpPr>
          <a:xfrm>
            <a:off x="7299025" y="1305951"/>
            <a:ext cx="1709650" cy="524250"/>
            <a:chOff x="7299025" y="1305951"/>
            <a:chExt cx="1709650" cy="524250"/>
          </a:xfrm>
        </p:grpSpPr>
        <p:pic>
          <p:nvPicPr>
            <p:cNvPr id="194" name="Google Shape;194;p12"/>
            <p:cNvPicPr preferRelativeResize="0"/>
            <p:nvPr/>
          </p:nvPicPr>
          <p:blipFill rotWithShape="1">
            <a:blip r:embed="rId4">
              <a:alphaModFix/>
            </a:blip>
            <a:srcRect b="0" l="0" r="85990" t="0"/>
            <a:stretch/>
          </p:blipFill>
          <p:spPr>
            <a:xfrm rot="5400000">
              <a:off x="7891725" y="713251"/>
              <a:ext cx="524250" cy="1709650"/>
            </a:xfrm>
            <a:prstGeom prst="rect">
              <a:avLst/>
            </a:prstGeom>
            <a:noFill/>
            <a:ln>
              <a:noFill/>
            </a:ln>
          </p:spPr>
        </p:pic>
        <p:sp>
          <p:nvSpPr>
            <p:cNvPr id="195" name="Google Shape;195;p12"/>
            <p:cNvSpPr txBox="1"/>
            <p:nvPr/>
          </p:nvSpPr>
          <p:spPr>
            <a:xfrm>
              <a:off x="7896911" y="1452675"/>
              <a:ext cx="807900" cy="270300"/>
            </a:xfrm>
            <a:prstGeom prst="rect">
              <a:avLst/>
            </a:prstGeom>
            <a:solidFill>
              <a:srgbClr val="000000"/>
            </a:solid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rgbClr val="FFFFFF"/>
                  </a:solidFill>
                  <a:highlight>
                    <a:srgbClr val="000000"/>
                  </a:highlight>
                  <a:latin typeface="Verdana"/>
                  <a:ea typeface="Verdana"/>
                  <a:cs typeface="Verdana"/>
                  <a:sym typeface="Verdana"/>
                </a:rPr>
                <a:t>0x7fff6771c324</a:t>
              </a:r>
              <a:r>
                <a:rPr b="0" i="0" lang="en" sz="800" u="none" cap="none" strike="noStrike">
                  <a:solidFill>
                    <a:srgbClr val="FFFFFF"/>
                  </a:solidFill>
                  <a:highlight>
                    <a:srgbClr val="000000"/>
                  </a:highlight>
                  <a:latin typeface="Verdana"/>
                  <a:ea typeface="Verdana"/>
                  <a:cs typeface="Verdana"/>
                  <a:sym typeface="Verdana"/>
                </a:rPr>
                <a:t> </a:t>
              </a:r>
              <a:endParaRPr b="0" i="0" sz="1200" u="none" cap="none" strike="noStrike">
                <a:solidFill>
                  <a:srgbClr val="FFFFFF"/>
                </a:solidFill>
                <a:latin typeface="Verdana"/>
                <a:ea typeface="Verdana"/>
                <a:cs typeface="Verdana"/>
                <a:sym typeface="Verdana"/>
              </a:endParaRPr>
            </a:p>
          </p:txBody>
        </p:sp>
      </p:grpSp>
      <p:sp>
        <p:nvSpPr>
          <p:cNvPr id="196" name="Google Shape;196;p12"/>
          <p:cNvSpPr/>
          <p:nvPr/>
        </p:nvSpPr>
        <p:spPr>
          <a:xfrm>
            <a:off x="5753575" y="1767075"/>
            <a:ext cx="2709300" cy="967800"/>
          </a:xfrm>
          <a:prstGeom prst="upArrowCallout">
            <a:avLst>
              <a:gd fmla="val 25000" name="adj1"/>
              <a:gd fmla="val 25000" name="adj2"/>
              <a:gd fmla="val 25000" name="adj3"/>
              <a:gd fmla="val 64977"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When variable declared memory allocated for enough bytes to store an int data type</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3"/>
          <p:cNvSpPr txBox="1"/>
          <p:nvPr>
            <p:ph type="title"/>
          </p:nvPr>
        </p:nvSpPr>
        <p:spPr>
          <a:xfrm>
            <a:off x="311700" y="2587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Create Array</a:t>
            </a:r>
            <a:endParaRPr/>
          </a:p>
        </p:txBody>
      </p:sp>
      <p:sp>
        <p:nvSpPr>
          <p:cNvPr id="202" name="Google Shape;202;p13"/>
          <p:cNvSpPr txBox="1"/>
          <p:nvPr>
            <p:ph idx="1" type="body"/>
          </p:nvPr>
        </p:nvSpPr>
        <p:spPr>
          <a:xfrm>
            <a:off x="251075" y="863550"/>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Cannot do anything with array variable until after array has been constructed with new operator.</a:t>
            </a:r>
            <a:endParaRPr/>
          </a:p>
          <a:p>
            <a:pPr indent="0" lvl="0" marL="0" rtl="0" algn="l">
              <a:lnSpc>
                <a:spcPct val="115000"/>
              </a:lnSpc>
              <a:spcBef>
                <a:spcPts val="1200"/>
              </a:spcBef>
              <a:spcAft>
                <a:spcPts val="0"/>
              </a:spcAft>
              <a:buSzPts val="1800"/>
              <a:buNone/>
            </a:pPr>
            <a:r>
              <a:rPr lang="en"/>
              <a:t>After the array variable is declared - dataType[]  arrayReferenceVariable;</a:t>
            </a:r>
            <a:endParaRPr/>
          </a:p>
          <a:p>
            <a:pPr indent="-317500" lvl="1" marL="914400" rtl="0" algn="l">
              <a:lnSpc>
                <a:spcPct val="115000"/>
              </a:lnSpc>
              <a:spcBef>
                <a:spcPts val="1200"/>
              </a:spcBef>
              <a:spcAft>
                <a:spcPts val="0"/>
              </a:spcAft>
              <a:buSzPts val="1400"/>
              <a:buChar char="o"/>
            </a:pPr>
            <a:r>
              <a:rPr lang="en"/>
              <a:t>Use the new operator to give the array a size  </a:t>
            </a:r>
            <a:endParaRPr/>
          </a:p>
          <a:p>
            <a:pPr indent="-317500" lvl="1" marL="914400" rtl="0" algn="l">
              <a:lnSpc>
                <a:spcPct val="115000"/>
              </a:lnSpc>
              <a:spcBef>
                <a:spcPts val="0"/>
              </a:spcBef>
              <a:spcAft>
                <a:spcPts val="0"/>
              </a:spcAft>
              <a:buSzPts val="1400"/>
              <a:buChar char="o"/>
            </a:pPr>
            <a:r>
              <a:rPr lang="en"/>
              <a:t>That is, allocate memory for the array</a:t>
            </a:r>
            <a:endParaRPr/>
          </a:p>
          <a:p>
            <a:pPr indent="0" lvl="0" marL="0" rtl="0" algn="l">
              <a:lnSpc>
                <a:spcPct val="115000"/>
              </a:lnSpc>
              <a:spcBef>
                <a:spcPts val="1200"/>
              </a:spcBef>
              <a:spcAft>
                <a:spcPts val="0"/>
              </a:spcAft>
              <a:buSzPts val="1800"/>
              <a:buNone/>
            </a:pPr>
            <a:r>
              <a:rPr lang="en"/>
              <a:t>General form for creating an array:</a:t>
            </a:r>
            <a:endParaRPr/>
          </a:p>
          <a:p>
            <a:pPr indent="0" lvl="0" marL="0" rtl="0" algn="l">
              <a:lnSpc>
                <a:spcPct val="115000"/>
              </a:lnSpc>
              <a:spcBef>
                <a:spcPts val="1200"/>
              </a:spcBef>
              <a:spcAft>
                <a:spcPts val="1200"/>
              </a:spcAft>
              <a:buSzPts val="1800"/>
              <a:buNone/>
            </a:pPr>
            <a:r>
              <a:t/>
            </a:r>
            <a:endParaRPr/>
          </a:p>
        </p:txBody>
      </p:sp>
      <p:pic>
        <p:nvPicPr>
          <p:cNvPr id="203" name="Google Shape;203;p13"/>
          <p:cNvPicPr preferRelativeResize="0"/>
          <p:nvPr/>
        </p:nvPicPr>
        <p:blipFill rotWithShape="1">
          <a:blip r:embed="rId3">
            <a:alphaModFix/>
          </a:blip>
          <a:srcRect b="0" l="0" r="0" t="0"/>
          <a:stretch/>
        </p:blipFill>
        <p:spPr>
          <a:xfrm>
            <a:off x="924852" y="3037575"/>
            <a:ext cx="6995374" cy="1378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4"/>
          <p:cNvSpPr txBox="1"/>
          <p:nvPr>
            <p:ph type="title"/>
          </p:nvPr>
        </p:nvSpPr>
        <p:spPr>
          <a:xfrm>
            <a:off x="311700" y="2587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Declaring and Creating in One Step</a:t>
            </a:r>
            <a:endParaRPr/>
          </a:p>
        </p:txBody>
      </p:sp>
      <p:sp>
        <p:nvSpPr>
          <p:cNvPr id="209" name="Google Shape;209;p14"/>
          <p:cNvSpPr txBox="1"/>
          <p:nvPr>
            <p:ph idx="1" type="body"/>
          </p:nvPr>
        </p:nvSpPr>
        <p:spPr>
          <a:xfrm>
            <a:off x="206125" y="759625"/>
            <a:ext cx="8520600" cy="717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600"/>
              <a:t>Instead of using two steps you can do both in one step. </a:t>
            </a:r>
            <a:endParaRPr sz="1600"/>
          </a:p>
        </p:txBody>
      </p:sp>
      <p:pic>
        <p:nvPicPr>
          <p:cNvPr id="210" name="Google Shape;210;p14"/>
          <p:cNvPicPr preferRelativeResize="0"/>
          <p:nvPr/>
        </p:nvPicPr>
        <p:blipFill rotWithShape="1">
          <a:blip r:embed="rId3">
            <a:alphaModFix/>
          </a:blip>
          <a:srcRect b="0" l="0" r="0" t="0"/>
          <a:stretch/>
        </p:blipFill>
        <p:spPr>
          <a:xfrm>
            <a:off x="109449" y="1522125"/>
            <a:ext cx="4414774" cy="1101475"/>
          </a:xfrm>
          <a:prstGeom prst="rect">
            <a:avLst/>
          </a:prstGeom>
          <a:noFill/>
          <a:ln>
            <a:noFill/>
          </a:ln>
        </p:spPr>
      </p:pic>
      <p:pic>
        <p:nvPicPr>
          <p:cNvPr id="211" name="Google Shape;211;p14"/>
          <p:cNvPicPr preferRelativeResize="0"/>
          <p:nvPr/>
        </p:nvPicPr>
        <p:blipFill rotWithShape="1">
          <a:blip r:embed="rId4">
            <a:alphaModFix/>
          </a:blip>
          <a:srcRect b="0" l="0" r="0" t="0"/>
          <a:stretch/>
        </p:blipFill>
        <p:spPr>
          <a:xfrm>
            <a:off x="4143175" y="2468204"/>
            <a:ext cx="4926450" cy="2473700"/>
          </a:xfrm>
          <a:prstGeom prst="rect">
            <a:avLst/>
          </a:prstGeom>
          <a:noFill/>
          <a:ln>
            <a:noFill/>
          </a:ln>
        </p:spPr>
      </p:pic>
      <p:sp>
        <p:nvSpPr>
          <p:cNvPr id="212" name="Google Shape;212;p14"/>
          <p:cNvSpPr txBox="1"/>
          <p:nvPr/>
        </p:nvSpPr>
        <p:spPr>
          <a:xfrm>
            <a:off x="4524225" y="1235788"/>
            <a:ext cx="4414800" cy="116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Calibri"/>
                <a:ea typeface="Calibri"/>
                <a:cs typeface="Calibri"/>
                <a:sym typeface="Calibri"/>
              </a:rPr>
              <a:t>The value stored in </a:t>
            </a:r>
            <a:r>
              <a:rPr b="1" i="1" lang="en" sz="1600" u="none" cap="none" strike="noStrike">
                <a:solidFill>
                  <a:schemeClr val="dk1"/>
                </a:solidFill>
                <a:latin typeface="Calibri"/>
                <a:ea typeface="Calibri"/>
                <a:cs typeface="Calibri"/>
                <a:sym typeface="Calibri"/>
              </a:rPr>
              <a:t>numbers</a:t>
            </a:r>
            <a:r>
              <a:rPr b="0" i="0" lang="en" sz="1600" u="none" cap="none" strike="noStrike">
                <a:solidFill>
                  <a:schemeClr val="dk1"/>
                </a:solidFill>
                <a:latin typeface="Calibri"/>
                <a:ea typeface="Calibri"/>
                <a:cs typeface="Calibri"/>
                <a:sym typeface="Calibri"/>
              </a:rPr>
              <a:t> is the address of the array at the first index in memory where each element will be stored in consecutively in memory.</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Calibri"/>
                <a:ea typeface="Calibri"/>
                <a:cs typeface="Calibri"/>
                <a:sym typeface="Calibri"/>
              </a:rPr>
              <a:t>And accessed by the index. </a:t>
            </a:r>
            <a:endParaRPr b="0" i="0" sz="1600" u="none" cap="none" strike="noStrike">
              <a:solidFill>
                <a:schemeClr val="dk1"/>
              </a:solidFill>
              <a:latin typeface="Calibri"/>
              <a:ea typeface="Calibri"/>
              <a:cs typeface="Calibri"/>
              <a:sym typeface="Calibri"/>
            </a:endParaRPr>
          </a:p>
        </p:txBody>
      </p:sp>
      <p:sp>
        <p:nvSpPr>
          <p:cNvPr id="213" name="Google Shape;213;p14"/>
          <p:cNvSpPr/>
          <p:nvPr/>
        </p:nvSpPr>
        <p:spPr>
          <a:xfrm>
            <a:off x="311700" y="3276975"/>
            <a:ext cx="3274200" cy="1338600"/>
          </a:xfrm>
          <a:prstGeom prst="cloudCallout">
            <a:avLst>
              <a:gd fmla="val 52993" name="adj1"/>
              <a:gd fmla="val -57965"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What would be the best way to iterate through an array to assign each element a value?</a:t>
            </a:r>
            <a:endParaRPr b="0" i="0" sz="1400" u="none" cap="none" strike="noStrike">
              <a:solidFill>
                <a:srgbClr val="000000"/>
              </a:solidFill>
              <a:latin typeface="Arial"/>
              <a:ea typeface="Arial"/>
              <a:cs typeface="Arial"/>
              <a:sym typeface="Arial"/>
            </a:endParaRPr>
          </a:p>
        </p:txBody>
      </p:sp>
      <p:pic>
        <p:nvPicPr>
          <p:cNvPr id="214" name="Google Shape;214;p14"/>
          <p:cNvPicPr preferRelativeResize="0"/>
          <p:nvPr/>
        </p:nvPicPr>
        <p:blipFill rotWithShape="1">
          <a:blip r:embed="rId5">
            <a:alphaModFix/>
          </a:blip>
          <a:srcRect b="0" l="0" r="0" t="0"/>
          <a:stretch/>
        </p:blipFill>
        <p:spPr>
          <a:xfrm>
            <a:off x="175600" y="2774063"/>
            <a:ext cx="4238623" cy="352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5"/>
          <p:cNvSpPr txBox="1"/>
          <p:nvPr>
            <p:ph type="title"/>
          </p:nvPr>
        </p:nvSpPr>
        <p:spPr>
          <a:xfrm>
            <a:off x="311700" y="2587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Array Size</a:t>
            </a:r>
            <a:endParaRPr/>
          </a:p>
        </p:txBody>
      </p:sp>
      <p:sp>
        <p:nvSpPr>
          <p:cNvPr id="220" name="Google Shape;220;p15"/>
          <p:cNvSpPr txBox="1"/>
          <p:nvPr>
            <p:ph idx="1" type="body"/>
          </p:nvPr>
        </p:nvSpPr>
        <p:spPr>
          <a:xfrm>
            <a:off x="251075" y="863550"/>
            <a:ext cx="8520600" cy="2099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Once a new array is created the size can not be changed. </a:t>
            </a:r>
            <a:endParaRPr/>
          </a:p>
          <a:p>
            <a:pPr indent="0" lvl="0" marL="0" rtl="0" algn="l">
              <a:lnSpc>
                <a:spcPct val="115000"/>
              </a:lnSpc>
              <a:spcBef>
                <a:spcPts val="0"/>
              </a:spcBef>
              <a:spcAft>
                <a:spcPts val="0"/>
              </a:spcAft>
              <a:buSzPts val="1800"/>
              <a:buNone/>
            </a:pPr>
            <a:r>
              <a:rPr lang="en"/>
              <a:t>The length of the array is obtained by accessing the "length" property</a:t>
            </a:r>
            <a:endParaRPr/>
          </a:p>
          <a:p>
            <a:pPr indent="-317500" lvl="1" marL="914400" rtl="0" algn="l">
              <a:lnSpc>
                <a:spcPct val="115000"/>
              </a:lnSpc>
              <a:spcBef>
                <a:spcPts val="1200"/>
              </a:spcBef>
              <a:spcAft>
                <a:spcPts val="0"/>
              </a:spcAft>
              <a:buSzPts val="1400"/>
              <a:buChar char="o"/>
            </a:pPr>
            <a:r>
              <a:rPr lang="en"/>
              <a:t>Note: "length" is a property of an array object</a:t>
            </a:r>
            <a:endParaRPr/>
          </a:p>
          <a:p>
            <a:pPr indent="-317500" lvl="1" marL="914400" rtl="0" algn="l">
              <a:lnSpc>
                <a:spcPct val="115000"/>
              </a:lnSpc>
              <a:spcBef>
                <a:spcPts val="0"/>
              </a:spcBef>
              <a:spcAft>
                <a:spcPts val="0"/>
              </a:spcAft>
              <a:buSzPts val="1400"/>
              <a:buChar char="o"/>
            </a:pPr>
            <a:r>
              <a:rPr lang="en"/>
              <a:t>length is established when the array is created </a:t>
            </a:r>
            <a:endParaRPr/>
          </a:p>
          <a:p>
            <a:pPr indent="-317500" lvl="1" marL="914400" rtl="0" algn="l">
              <a:lnSpc>
                <a:spcPct val="115000"/>
              </a:lnSpc>
              <a:spcBef>
                <a:spcPts val="0"/>
              </a:spcBef>
              <a:spcAft>
                <a:spcPts val="0"/>
              </a:spcAft>
              <a:buSzPts val="1400"/>
              <a:buChar char="o"/>
            </a:pPr>
            <a:r>
              <a:rPr lang="en"/>
              <a:t>length cannot change after array is created</a:t>
            </a:r>
            <a:endParaRPr/>
          </a:p>
        </p:txBody>
      </p:sp>
      <p:pic>
        <p:nvPicPr>
          <p:cNvPr id="221" name="Google Shape;221;p15"/>
          <p:cNvPicPr preferRelativeResize="0"/>
          <p:nvPr/>
        </p:nvPicPr>
        <p:blipFill rotWithShape="1">
          <a:blip r:embed="rId3">
            <a:alphaModFix/>
          </a:blip>
          <a:srcRect b="0" l="0" r="0" t="0"/>
          <a:stretch/>
        </p:blipFill>
        <p:spPr>
          <a:xfrm>
            <a:off x="480363" y="3360374"/>
            <a:ext cx="3540150" cy="367925"/>
          </a:xfrm>
          <a:prstGeom prst="rect">
            <a:avLst/>
          </a:prstGeom>
          <a:noFill/>
          <a:ln>
            <a:noFill/>
          </a:ln>
        </p:spPr>
      </p:pic>
      <p:pic>
        <p:nvPicPr>
          <p:cNvPr id="222" name="Google Shape;222;p15"/>
          <p:cNvPicPr preferRelativeResize="0"/>
          <p:nvPr/>
        </p:nvPicPr>
        <p:blipFill rotWithShape="1">
          <a:blip r:embed="rId4">
            <a:alphaModFix/>
          </a:blip>
          <a:srcRect b="0" l="0" r="0" t="0"/>
          <a:stretch/>
        </p:blipFill>
        <p:spPr>
          <a:xfrm>
            <a:off x="412200" y="3909375"/>
            <a:ext cx="3910325" cy="483459"/>
          </a:xfrm>
          <a:prstGeom prst="rect">
            <a:avLst/>
          </a:prstGeom>
          <a:noFill/>
          <a:ln>
            <a:noFill/>
          </a:ln>
        </p:spPr>
      </p:pic>
      <p:sp>
        <p:nvSpPr>
          <p:cNvPr id="223" name="Google Shape;223;p15"/>
          <p:cNvSpPr/>
          <p:nvPr/>
        </p:nvSpPr>
        <p:spPr>
          <a:xfrm>
            <a:off x="3406700" y="3898175"/>
            <a:ext cx="678300" cy="3678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4" name="Google Shape;224;p15"/>
          <p:cNvCxnSpPr/>
          <p:nvPr/>
        </p:nvCxnSpPr>
        <p:spPr>
          <a:xfrm flipH="1">
            <a:off x="4084900" y="2962750"/>
            <a:ext cx="3048000" cy="904200"/>
          </a:xfrm>
          <a:prstGeom prst="straightConnector1">
            <a:avLst/>
          </a:prstGeom>
          <a:noFill/>
          <a:ln cap="flat" cmpd="sng" w="19050">
            <a:solidFill>
              <a:srgbClr val="00FF00"/>
            </a:solidFill>
            <a:prstDash val="solid"/>
            <a:round/>
            <a:headEnd len="sm" w="sm"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6"/>
          <p:cNvSpPr txBox="1"/>
          <p:nvPr>
            <p:ph type="title"/>
          </p:nvPr>
        </p:nvSpPr>
        <p:spPr>
          <a:xfrm>
            <a:off x="311700" y="2587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Accessing Array Elements</a:t>
            </a:r>
            <a:endParaRPr/>
          </a:p>
        </p:txBody>
      </p:sp>
      <p:sp>
        <p:nvSpPr>
          <p:cNvPr id="230" name="Google Shape;230;p16"/>
          <p:cNvSpPr txBox="1"/>
          <p:nvPr>
            <p:ph idx="1" type="body"/>
          </p:nvPr>
        </p:nvSpPr>
        <p:spPr>
          <a:xfrm>
            <a:off x="251075" y="863550"/>
            <a:ext cx="8520600" cy="528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2118"/>
              <a:buNone/>
            </a:pPr>
            <a:r>
              <a:rPr lang="en"/>
              <a:t>First time through the for loop index of for loop starts at 0</a:t>
            </a:r>
            <a:endParaRPr/>
          </a:p>
        </p:txBody>
      </p:sp>
      <p:pic>
        <p:nvPicPr>
          <p:cNvPr id="231" name="Google Shape;231;p16"/>
          <p:cNvPicPr preferRelativeResize="0"/>
          <p:nvPr/>
        </p:nvPicPr>
        <p:blipFill rotWithShape="1">
          <a:blip r:embed="rId3">
            <a:alphaModFix/>
          </a:blip>
          <a:srcRect b="0" l="0" r="0" t="0"/>
          <a:stretch/>
        </p:blipFill>
        <p:spPr>
          <a:xfrm>
            <a:off x="519624" y="1431851"/>
            <a:ext cx="6023608" cy="967900"/>
          </a:xfrm>
          <a:prstGeom prst="rect">
            <a:avLst/>
          </a:prstGeom>
          <a:noFill/>
          <a:ln>
            <a:noFill/>
          </a:ln>
        </p:spPr>
      </p:pic>
      <p:sp>
        <p:nvSpPr>
          <p:cNvPr id="232" name="Google Shape;232;p16"/>
          <p:cNvSpPr/>
          <p:nvPr/>
        </p:nvSpPr>
        <p:spPr>
          <a:xfrm>
            <a:off x="1814800" y="1431850"/>
            <a:ext cx="544800" cy="2637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3" name="Google Shape;233;p16"/>
          <p:cNvPicPr preferRelativeResize="0"/>
          <p:nvPr/>
        </p:nvPicPr>
        <p:blipFill rotWithShape="1">
          <a:blip r:embed="rId4">
            <a:alphaModFix/>
          </a:blip>
          <a:srcRect b="0" l="0" r="0" t="0"/>
          <a:stretch/>
        </p:blipFill>
        <p:spPr>
          <a:xfrm>
            <a:off x="441975" y="2295975"/>
            <a:ext cx="7030052" cy="2650000"/>
          </a:xfrm>
          <a:prstGeom prst="rect">
            <a:avLst/>
          </a:prstGeom>
          <a:noFill/>
          <a:ln>
            <a:noFill/>
          </a:ln>
        </p:spPr>
      </p:pic>
      <p:sp>
        <p:nvSpPr>
          <p:cNvPr id="234" name="Google Shape;234;p16"/>
          <p:cNvSpPr/>
          <p:nvPr/>
        </p:nvSpPr>
        <p:spPr>
          <a:xfrm>
            <a:off x="7087550" y="2932175"/>
            <a:ext cx="1335300" cy="355500"/>
          </a:xfrm>
          <a:prstGeom prst="leftArrowCallout">
            <a:avLst>
              <a:gd fmla="val 25000" name="adj1"/>
              <a:gd fmla="val 25000" name="adj2"/>
              <a:gd fmla="val 25000" name="adj3"/>
              <a:gd fmla="val 83331"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First index is 0</a:t>
            </a:r>
            <a:endParaRPr b="0" i="0" sz="1100" u="none" cap="none" strike="noStrike">
              <a:solidFill>
                <a:srgbClr val="000000"/>
              </a:solidFill>
              <a:latin typeface="Arial"/>
              <a:ea typeface="Arial"/>
              <a:cs typeface="Arial"/>
              <a:sym typeface="Arial"/>
            </a:endParaRPr>
          </a:p>
        </p:txBody>
      </p:sp>
      <p:sp>
        <p:nvSpPr>
          <p:cNvPr id="235" name="Google Shape;235;p16"/>
          <p:cNvSpPr/>
          <p:nvPr/>
        </p:nvSpPr>
        <p:spPr>
          <a:xfrm>
            <a:off x="7167200" y="3541775"/>
            <a:ext cx="1665000" cy="528300"/>
          </a:xfrm>
          <a:prstGeom prst="leftArrowCallout">
            <a:avLst>
              <a:gd fmla="val 25000" name="adj1"/>
              <a:gd fmla="val 25000" name="adj2"/>
              <a:gd fmla="val 25000" name="adj3"/>
              <a:gd fmla="val 83331"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Variable index in for loop  increments</a:t>
            </a:r>
            <a:endParaRPr b="0" i="0" sz="1100" u="none" cap="none" strike="noStrike">
              <a:solidFill>
                <a:srgbClr val="000000"/>
              </a:solidFill>
              <a:latin typeface="Arial"/>
              <a:ea typeface="Arial"/>
              <a:cs typeface="Arial"/>
              <a:sym typeface="Arial"/>
            </a:endParaRPr>
          </a:p>
        </p:txBody>
      </p:sp>
      <p:sp>
        <p:nvSpPr>
          <p:cNvPr id="236" name="Google Shape;236;p16"/>
          <p:cNvSpPr/>
          <p:nvPr/>
        </p:nvSpPr>
        <p:spPr>
          <a:xfrm>
            <a:off x="7167200" y="2270825"/>
            <a:ext cx="426000" cy="464700"/>
          </a:xfrm>
          <a:prstGeom prst="curvedLeftArrow">
            <a:avLst>
              <a:gd fmla="val 25000" name="adj1"/>
              <a:gd fmla="val 50000" name="adj2"/>
              <a:gd fmla="val 25000" name="adj3"/>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6"/>
          <p:cNvSpPr txBox="1"/>
          <p:nvPr/>
        </p:nvSpPr>
        <p:spPr>
          <a:xfrm>
            <a:off x="7004075" y="1077650"/>
            <a:ext cx="2037000" cy="1322100"/>
          </a:xfrm>
          <a:prstGeom prst="rect">
            <a:avLst/>
          </a:prstGeom>
          <a:solidFill>
            <a:srgbClr val="CFE2F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Notice array name numbers value is id=21. That is because numbers is a reference variable holding where in memory to go on the heap where array starts</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17"/>
          <p:cNvPicPr preferRelativeResize="0"/>
          <p:nvPr/>
        </p:nvPicPr>
        <p:blipFill rotWithShape="1">
          <a:blip r:embed="rId3">
            <a:alphaModFix/>
          </a:blip>
          <a:srcRect b="0" l="0" r="0" t="0"/>
          <a:stretch/>
        </p:blipFill>
        <p:spPr>
          <a:xfrm>
            <a:off x="484900" y="3286075"/>
            <a:ext cx="3000375" cy="1581150"/>
          </a:xfrm>
          <a:prstGeom prst="rect">
            <a:avLst/>
          </a:prstGeom>
          <a:noFill/>
          <a:ln>
            <a:noFill/>
          </a:ln>
        </p:spPr>
      </p:pic>
      <p:sp>
        <p:nvSpPr>
          <p:cNvPr id="243" name="Google Shape;243;p17"/>
          <p:cNvSpPr txBox="1"/>
          <p:nvPr>
            <p:ph type="title"/>
          </p:nvPr>
        </p:nvSpPr>
        <p:spPr>
          <a:xfrm>
            <a:off x="311700" y="2587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Accessing Array Elements</a:t>
            </a:r>
            <a:endParaRPr/>
          </a:p>
        </p:txBody>
      </p:sp>
      <p:sp>
        <p:nvSpPr>
          <p:cNvPr id="244" name="Google Shape;244;p17"/>
          <p:cNvSpPr/>
          <p:nvPr/>
        </p:nvSpPr>
        <p:spPr>
          <a:xfrm>
            <a:off x="1364100" y="4385000"/>
            <a:ext cx="1335300" cy="275700"/>
          </a:xfrm>
          <a:prstGeom prst="leftArrowCallout">
            <a:avLst>
              <a:gd fmla="val 25000" name="adj1"/>
              <a:gd fmla="val 25000" name="adj2"/>
              <a:gd fmla="val 25000" name="adj3"/>
              <a:gd fmla="val 83331"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last index is 4</a:t>
            </a:r>
            <a:endParaRPr b="0" i="0" sz="1100" u="none" cap="none" strike="noStrike">
              <a:solidFill>
                <a:srgbClr val="000000"/>
              </a:solidFill>
              <a:latin typeface="Arial"/>
              <a:ea typeface="Arial"/>
              <a:cs typeface="Arial"/>
              <a:sym typeface="Arial"/>
            </a:endParaRPr>
          </a:p>
        </p:txBody>
      </p:sp>
      <p:sp>
        <p:nvSpPr>
          <p:cNvPr id="245" name="Google Shape;245;p17"/>
          <p:cNvSpPr/>
          <p:nvPr/>
        </p:nvSpPr>
        <p:spPr>
          <a:xfrm>
            <a:off x="846400" y="4670175"/>
            <a:ext cx="2405400" cy="2757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7"/>
          <p:cNvSpPr txBox="1"/>
          <p:nvPr>
            <p:ph idx="1" type="body"/>
          </p:nvPr>
        </p:nvSpPr>
        <p:spPr>
          <a:xfrm>
            <a:off x="4728738" y="2529675"/>
            <a:ext cx="44631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018"/>
              <a:buNone/>
            </a:pPr>
            <a:r>
              <a:rPr lang="en" sz="1465"/>
              <a:t>d</a:t>
            </a:r>
            <a:endParaRPr sz="1465"/>
          </a:p>
        </p:txBody>
      </p:sp>
      <p:pic>
        <p:nvPicPr>
          <p:cNvPr id="247" name="Google Shape;247;p17"/>
          <p:cNvPicPr preferRelativeResize="0"/>
          <p:nvPr/>
        </p:nvPicPr>
        <p:blipFill rotWithShape="1">
          <a:blip r:embed="rId4">
            <a:alphaModFix/>
          </a:blip>
          <a:srcRect b="44562" l="1198" r="-1198" t="0"/>
          <a:stretch/>
        </p:blipFill>
        <p:spPr>
          <a:xfrm>
            <a:off x="5316550" y="3647413"/>
            <a:ext cx="3048175" cy="1153075"/>
          </a:xfrm>
          <a:prstGeom prst="rect">
            <a:avLst/>
          </a:prstGeom>
          <a:noFill/>
          <a:ln>
            <a:noFill/>
          </a:ln>
        </p:spPr>
      </p:pic>
      <p:pic>
        <p:nvPicPr>
          <p:cNvPr id="248" name="Google Shape;248;p17"/>
          <p:cNvPicPr preferRelativeResize="0"/>
          <p:nvPr/>
        </p:nvPicPr>
        <p:blipFill rotWithShape="1">
          <a:blip r:embed="rId5">
            <a:alphaModFix/>
          </a:blip>
          <a:srcRect b="0" l="0" r="0" t="0"/>
          <a:stretch/>
        </p:blipFill>
        <p:spPr>
          <a:xfrm>
            <a:off x="176650" y="900400"/>
            <a:ext cx="5409022" cy="2186476"/>
          </a:xfrm>
          <a:prstGeom prst="rect">
            <a:avLst/>
          </a:prstGeom>
          <a:noFill/>
          <a:ln>
            <a:noFill/>
          </a:ln>
        </p:spPr>
      </p:pic>
      <p:sp>
        <p:nvSpPr>
          <p:cNvPr id="249" name="Google Shape;249;p17"/>
          <p:cNvSpPr/>
          <p:nvPr/>
        </p:nvSpPr>
        <p:spPr>
          <a:xfrm>
            <a:off x="3149375" y="4065650"/>
            <a:ext cx="1652100" cy="755400"/>
          </a:xfrm>
          <a:prstGeom prst="leftArrowCallout">
            <a:avLst>
              <a:gd fmla="val 25000" name="adj1"/>
              <a:gd fmla="val 25000" name="adj2"/>
              <a:gd fmla="val 25000" name="adj3"/>
              <a:gd fmla="val 77986"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1200"/>
              </a:spcAft>
              <a:buClr>
                <a:schemeClr val="dk1"/>
              </a:buClr>
              <a:buSzPts val="1018"/>
              <a:buFont typeface="Arial"/>
              <a:buNone/>
            </a:pPr>
            <a:r>
              <a:rPr b="0" i="0" lang="en" sz="1165" u="none" cap="none" strike="noStrike">
                <a:solidFill>
                  <a:schemeClr val="dk1"/>
                </a:solidFill>
                <a:latin typeface="Arial"/>
                <a:ea typeface="Arial"/>
                <a:cs typeface="Arial"/>
                <a:sym typeface="Arial"/>
              </a:rPr>
              <a:t>Notice the last index is one less than the length.</a:t>
            </a:r>
            <a:endParaRPr b="0" i="0" sz="1100" u="none" cap="none" strike="noStrike">
              <a:solidFill>
                <a:srgbClr val="000000"/>
              </a:solidFill>
              <a:latin typeface="Arial"/>
              <a:ea typeface="Arial"/>
              <a:cs typeface="Arial"/>
              <a:sym typeface="Arial"/>
            </a:endParaRPr>
          </a:p>
        </p:txBody>
      </p:sp>
      <p:sp>
        <p:nvSpPr>
          <p:cNvPr id="250" name="Google Shape;250;p17"/>
          <p:cNvSpPr/>
          <p:nvPr/>
        </p:nvSpPr>
        <p:spPr>
          <a:xfrm>
            <a:off x="5446325" y="831425"/>
            <a:ext cx="3173400" cy="1153200"/>
          </a:xfrm>
          <a:prstGeom prst="cloudCallout">
            <a:avLst>
              <a:gd fmla="val -59840" name="adj1"/>
              <a:gd fmla="val 97932"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18"/>
              <a:buFont typeface="Arial"/>
              <a:buNone/>
            </a:pPr>
            <a:r>
              <a:rPr b="0" i="0" lang="en" sz="1165" u="none" cap="none" strike="noStrike">
                <a:solidFill>
                  <a:srgbClr val="000000"/>
                </a:solidFill>
                <a:latin typeface="Arial"/>
                <a:ea typeface="Arial"/>
                <a:cs typeface="Arial"/>
                <a:sym typeface="Arial"/>
              </a:rPr>
              <a:t> What do you think will happen if you tried to access index 6 of the array?</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8"/>
          <p:cNvSpPr txBox="1"/>
          <p:nvPr>
            <p:ph type="title"/>
          </p:nvPr>
        </p:nvSpPr>
        <p:spPr>
          <a:xfrm>
            <a:off x="311700" y="2587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Accessing Array Elements</a:t>
            </a:r>
            <a:endParaRPr/>
          </a:p>
        </p:txBody>
      </p:sp>
      <p:sp>
        <p:nvSpPr>
          <p:cNvPr id="256" name="Google Shape;256;p18"/>
          <p:cNvSpPr txBox="1"/>
          <p:nvPr>
            <p:ph idx="1" type="body"/>
          </p:nvPr>
        </p:nvSpPr>
        <p:spPr>
          <a:xfrm>
            <a:off x="251075" y="863550"/>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600"/>
              <a:t>To access the individual elements within an array use array index notation</a:t>
            </a:r>
            <a:endParaRPr sz="1600"/>
          </a:p>
          <a:p>
            <a:pPr indent="0" lvl="0" marL="0" rtl="0" algn="l">
              <a:lnSpc>
                <a:spcPct val="115000"/>
              </a:lnSpc>
              <a:spcBef>
                <a:spcPts val="1200"/>
              </a:spcBef>
              <a:spcAft>
                <a:spcPts val="1200"/>
              </a:spcAft>
              <a:buSzPts val="1800"/>
              <a:buNone/>
            </a:pPr>
            <a:r>
              <a:rPr lang="en" sz="1600"/>
              <a:t>For loops are generally used with arrays since we know how many times the loop will occur</a:t>
            </a:r>
            <a:endParaRPr sz="1600"/>
          </a:p>
        </p:txBody>
      </p:sp>
      <p:pic>
        <p:nvPicPr>
          <p:cNvPr id="257" name="Google Shape;257;p18"/>
          <p:cNvPicPr preferRelativeResize="0"/>
          <p:nvPr/>
        </p:nvPicPr>
        <p:blipFill rotWithShape="1">
          <a:blip r:embed="rId3">
            <a:alphaModFix/>
          </a:blip>
          <a:srcRect b="0" l="0" r="0" t="0"/>
          <a:stretch/>
        </p:blipFill>
        <p:spPr>
          <a:xfrm>
            <a:off x="262250" y="1833975"/>
            <a:ext cx="5095650" cy="988800"/>
          </a:xfrm>
          <a:prstGeom prst="rect">
            <a:avLst/>
          </a:prstGeom>
          <a:noFill/>
          <a:ln>
            <a:noFill/>
          </a:ln>
        </p:spPr>
      </p:pic>
      <p:pic>
        <p:nvPicPr>
          <p:cNvPr id="258" name="Google Shape;258;p18"/>
          <p:cNvPicPr preferRelativeResize="0"/>
          <p:nvPr/>
        </p:nvPicPr>
        <p:blipFill rotWithShape="1">
          <a:blip r:embed="rId4">
            <a:alphaModFix/>
          </a:blip>
          <a:srcRect b="0" l="0" r="0" t="0"/>
          <a:stretch/>
        </p:blipFill>
        <p:spPr>
          <a:xfrm>
            <a:off x="262250" y="3493900"/>
            <a:ext cx="3125650" cy="1542100"/>
          </a:xfrm>
          <a:prstGeom prst="rect">
            <a:avLst/>
          </a:prstGeom>
          <a:noFill/>
          <a:ln>
            <a:noFill/>
          </a:ln>
        </p:spPr>
      </p:pic>
      <p:sp>
        <p:nvSpPr>
          <p:cNvPr id="259" name="Google Shape;259;p18"/>
          <p:cNvSpPr txBox="1"/>
          <p:nvPr/>
        </p:nvSpPr>
        <p:spPr>
          <a:xfrm>
            <a:off x="262250" y="2921100"/>
            <a:ext cx="59364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Calibri"/>
                <a:ea typeface="Calibri"/>
                <a:cs typeface="Calibri"/>
                <a:sym typeface="Calibri"/>
              </a:rPr>
              <a:t>To manually assign values to our numberList array we could write code like this:</a:t>
            </a:r>
            <a:endParaRPr b="0" i="0" sz="19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9"/>
          <p:cNvSpPr txBox="1"/>
          <p:nvPr>
            <p:ph type="title"/>
          </p:nvPr>
        </p:nvSpPr>
        <p:spPr>
          <a:xfrm>
            <a:off x="311700" y="2587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Initializing an Array with a list</a:t>
            </a:r>
            <a:endParaRPr/>
          </a:p>
        </p:txBody>
      </p:sp>
      <p:sp>
        <p:nvSpPr>
          <p:cNvPr id="265" name="Google Shape;265;p19"/>
          <p:cNvSpPr txBox="1"/>
          <p:nvPr>
            <p:ph idx="1" type="body"/>
          </p:nvPr>
        </p:nvSpPr>
        <p:spPr>
          <a:xfrm>
            <a:off x="251075" y="863550"/>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400"/>
              <a:t>Shorthand notation that combines declaration, creation, and initialization into one statement</a:t>
            </a:r>
            <a:endParaRPr sz="1400"/>
          </a:p>
          <a:p>
            <a:pPr indent="0" lvl="0" marL="0" rtl="0" algn="l">
              <a:lnSpc>
                <a:spcPct val="115000"/>
              </a:lnSpc>
              <a:spcBef>
                <a:spcPts val="1200"/>
              </a:spcBef>
              <a:spcAft>
                <a:spcPts val="1200"/>
              </a:spcAft>
              <a:buSzPts val="1800"/>
              <a:buNone/>
            </a:pPr>
            <a:r>
              <a:rPr lang="en" sz="1400"/>
              <a:t>With primitive types, we declare variables and assigned values (initialized) </a:t>
            </a:r>
            <a:endParaRPr sz="1400"/>
          </a:p>
        </p:txBody>
      </p:sp>
      <p:pic>
        <p:nvPicPr>
          <p:cNvPr id="266" name="Google Shape;266;p19"/>
          <p:cNvPicPr preferRelativeResize="0"/>
          <p:nvPr/>
        </p:nvPicPr>
        <p:blipFill rotWithShape="1">
          <a:blip r:embed="rId3">
            <a:alphaModFix/>
          </a:blip>
          <a:srcRect b="0" l="0" r="0" t="0"/>
          <a:stretch/>
        </p:blipFill>
        <p:spPr>
          <a:xfrm>
            <a:off x="391800" y="1965823"/>
            <a:ext cx="4042924" cy="807000"/>
          </a:xfrm>
          <a:prstGeom prst="rect">
            <a:avLst/>
          </a:prstGeom>
          <a:noFill/>
          <a:ln>
            <a:noFill/>
          </a:ln>
        </p:spPr>
      </p:pic>
      <p:sp>
        <p:nvSpPr>
          <p:cNvPr id="267" name="Google Shape;267;p19"/>
          <p:cNvSpPr txBox="1"/>
          <p:nvPr/>
        </p:nvSpPr>
        <p:spPr>
          <a:xfrm>
            <a:off x="391800" y="2917950"/>
            <a:ext cx="85869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With arrays, we can write a statements where the array is declared, created, and initialized an array in one statement with a list of numbers. In this case, the new statement is not used with this approach. This creates enough memory to store 5 integers.</a:t>
            </a:r>
            <a:endParaRPr b="0" i="0" sz="1400" u="none" cap="none" strike="noStrike">
              <a:solidFill>
                <a:schemeClr val="dk1"/>
              </a:solidFill>
              <a:latin typeface="Arial"/>
              <a:ea typeface="Arial"/>
              <a:cs typeface="Arial"/>
              <a:sym typeface="Arial"/>
            </a:endParaRPr>
          </a:p>
        </p:txBody>
      </p:sp>
      <p:pic>
        <p:nvPicPr>
          <p:cNvPr id="268" name="Google Shape;268;p19"/>
          <p:cNvPicPr preferRelativeResize="0"/>
          <p:nvPr/>
        </p:nvPicPr>
        <p:blipFill rotWithShape="1">
          <a:blip r:embed="rId4">
            <a:alphaModFix/>
          </a:blip>
          <a:srcRect b="0" l="0" r="0" t="0"/>
          <a:stretch/>
        </p:blipFill>
        <p:spPr>
          <a:xfrm>
            <a:off x="311700" y="4063500"/>
            <a:ext cx="6753225" cy="819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title"/>
          </p:nvPr>
        </p:nvSpPr>
        <p:spPr>
          <a:xfrm>
            <a:off x="311700" y="2587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300"/>
              <a:buNone/>
            </a:pPr>
            <a:r>
              <a:rPr lang="en"/>
              <a:t>Today</a:t>
            </a:r>
            <a:endParaRPr/>
          </a:p>
        </p:txBody>
      </p:sp>
      <p:sp>
        <p:nvSpPr>
          <p:cNvPr id="69" name="Google Shape;69;p2"/>
          <p:cNvSpPr txBox="1"/>
          <p:nvPr>
            <p:ph idx="1" type="body"/>
          </p:nvPr>
        </p:nvSpPr>
        <p:spPr>
          <a:xfrm>
            <a:off x="251075" y="863550"/>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765"/>
              <a:buNone/>
            </a:pPr>
            <a:r>
              <a:rPr lang="en"/>
              <a:t>Check in</a:t>
            </a:r>
            <a:endParaRPr/>
          </a:p>
          <a:p>
            <a:pPr indent="-323849" lvl="0" marL="457200" rtl="0" algn="l">
              <a:lnSpc>
                <a:spcPct val="115000"/>
              </a:lnSpc>
              <a:spcBef>
                <a:spcPts val="1200"/>
              </a:spcBef>
              <a:spcAft>
                <a:spcPts val="0"/>
              </a:spcAft>
              <a:buSzPts val="1500"/>
              <a:buChar char="●"/>
            </a:pPr>
            <a:r>
              <a:rPr lang="en"/>
              <a:t>Quiz Module 3 - look in canvas</a:t>
            </a:r>
            <a:endParaRPr/>
          </a:p>
          <a:p>
            <a:pPr indent="-323850" lvl="0" marL="457200" rtl="0" algn="l">
              <a:lnSpc>
                <a:spcPct val="115000"/>
              </a:lnSpc>
              <a:spcBef>
                <a:spcPts val="0"/>
              </a:spcBef>
              <a:spcAft>
                <a:spcPts val="0"/>
              </a:spcAft>
              <a:buSzPts val="1500"/>
              <a:buChar char="●"/>
            </a:pPr>
            <a:r>
              <a:rPr lang="en"/>
              <a:t>GE03 - What is do when?</a:t>
            </a:r>
            <a:endParaRPr/>
          </a:p>
          <a:p>
            <a:pPr indent="0" lvl="0" marL="0" rtl="0" algn="l">
              <a:lnSpc>
                <a:spcPct val="115000"/>
              </a:lnSpc>
              <a:spcBef>
                <a:spcPts val="1200"/>
              </a:spcBef>
              <a:spcAft>
                <a:spcPts val="0"/>
              </a:spcAft>
              <a:buSzPts val="1765"/>
              <a:buNone/>
            </a:pPr>
            <a:r>
              <a:rPr lang="en"/>
              <a:t>Goals</a:t>
            </a:r>
            <a:endParaRPr/>
          </a:p>
          <a:p>
            <a:pPr indent="-323849" lvl="0" marL="457200" rtl="0" algn="l">
              <a:lnSpc>
                <a:spcPct val="115000"/>
              </a:lnSpc>
              <a:spcBef>
                <a:spcPts val="1200"/>
              </a:spcBef>
              <a:spcAft>
                <a:spcPts val="0"/>
              </a:spcAft>
              <a:buSzPts val="1500"/>
              <a:buChar char="●"/>
            </a:pPr>
            <a:r>
              <a:rPr lang="en"/>
              <a:t>Declare and initialize arrays using loops and lists</a:t>
            </a:r>
            <a:endParaRPr/>
          </a:p>
          <a:p>
            <a:pPr indent="-323849" lvl="0" marL="457200" rtl="0" algn="l">
              <a:lnSpc>
                <a:spcPct val="115000"/>
              </a:lnSpc>
              <a:spcBef>
                <a:spcPts val="0"/>
              </a:spcBef>
              <a:spcAft>
                <a:spcPts val="0"/>
              </a:spcAft>
              <a:buSzPts val="1500"/>
              <a:buChar char="●"/>
            </a:pPr>
            <a:r>
              <a:rPr lang="en"/>
              <a:t>Distinguish between object reference variables and primitive data-type variables</a:t>
            </a:r>
            <a:endParaRPr/>
          </a:p>
          <a:p>
            <a:pPr indent="-323849" lvl="0" marL="457200" rtl="0" algn="l">
              <a:lnSpc>
                <a:spcPct val="115000"/>
              </a:lnSpc>
              <a:spcBef>
                <a:spcPts val="0"/>
              </a:spcBef>
              <a:spcAft>
                <a:spcPts val="0"/>
              </a:spcAft>
              <a:buSzPts val="1500"/>
              <a:buChar char="●"/>
            </a:pPr>
            <a:r>
              <a:rPr lang="en"/>
              <a:t>Design algorithms and develop modularized code to accessing array elements using index and processing array contents</a:t>
            </a:r>
            <a:endParaRPr/>
          </a:p>
          <a:p>
            <a:pPr indent="-323849" lvl="0" marL="457200" rtl="0" algn="l">
              <a:lnSpc>
                <a:spcPct val="115000"/>
              </a:lnSpc>
              <a:spcBef>
                <a:spcPts val="0"/>
              </a:spcBef>
              <a:spcAft>
                <a:spcPts val="0"/>
              </a:spcAft>
              <a:buSzPts val="1500"/>
              <a:buChar char="●"/>
            </a:pPr>
            <a:r>
              <a:rPr lang="en"/>
              <a:t>Describe rules for arrays</a:t>
            </a:r>
            <a:endParaRPr/>
          </a:p>
          <a:p>
            <a:pPr indent="-323849" lvl="0" marL="457200" rtl="0" algn="l">
              <a:lnSpc>
                <a:spcPct val="115000"/>
              </a:lnSpc>
              <a:spcBef>
                <a:spcPts val="0"/>
              </a:spcBef>
              <a:spcAft>
                <a:spcPts val="0"/>
              </a:spcAft>
              <a:buSzPts val="1500"/>
              <a:buChar char="●"/>
            </a:pPr>
            <a:r>
              <a:rPr lang="en"/>
              <a:t>Design algorithms and develop modularized code for different operations on arrays such as displaying, summing, min, max, etc </a:t>
            </a:r>
            <a:endParaRPr/>
          </a:p>
          <a:p>
            <a:pPr indent="-323849" lvl="0" marL="457200" rtl="0" algn="l">
              <a:lnSpc>
                <a:spcPct val="115000"/>
              </a:lnSpc>
              <a:spcBef>
                <a:spcPts val="0"/>
              </a:spcBef>
              <a:spcAft>
                <a:spcPts val="0"/>
              </a:spcAft>
              <a:buSzPts val="1500"/>
              <a:buChar char="●"/>
            </a:pPr>
            <a:r>
              <a:rPr lang="en"/>
              <a:t>Describe what memory is allocated on the stack and what is allocated on the heap  </a:t>
            </a:r>
            <a:endParaRPr/>
          </a:p>
        </p:txBody>
      </p:sp>
      <p:sp>
        <p:nvSpPr>
          <p:cNvPr id="70" name="Google Shape;70;p2"/>
          <p:cNvSpPr/>
          <p:nvPr/>
        </p:nvSpPr>
        <p:spPr>
          <a:xfrm>
            <a:off x="5169875" y="1142500"/>
            <a:ext cx="3378300" cy="9804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Code to set up in your project for today. </a:t>
            </a:r>
            <a:r>
              <a:rPr b="0" i="0" lang="en" sz="1500" u="none" cap="none" strike="noStrike">
                <a:solidFill>
                  <a:schemeClr val="dk1"/>
                </a:solidFill>
                <a:latin typeface="Arial"/>
                <a:ea typeface="Arial"/>
                <a:cs typeface="Arial"/>
                <a:sym typeface="Arial"/>
              </a:rPr>
              <a:t>Download </a:t>
            </a:r>
            <a:r>
              <a:rPr b="0" i="0" lang="en" sz="1500" u="sng" cap="none" strike="noStrike">
                <a:solidFill>
                  <a:schemeClr val="accent5"/>
                </a:solidFill>
                <a:latin typeface="Arial"/>
                <a:ea typeface="Arial"/>
                <a:cs typeface="Arial"/>
                <a:sym typeface="Arial"/>
                <a:hlinkClick r:id="rId3">
                  <a:extLst>
                    <a:ext uri="{A12FA001-AC4F-418D-AE19-62706E023703}">
                      <ahyp:hlinkClr val="tx"/>
                    </a:ext>
                  </a:extLst>
                </a:hlinkClick>
              </a:rPr>
              <a:t>ArraysCode.java</a:t>
            </a:r>
            <a:r>
              <a:rPr b="0" i="0" lang="en" sz="1500" u="none" cap="none" strike="noStrike">
                <a:solidFill>
                  <a:schemeClr val="dk1"/>
                </a:solidFill>
                <a:latin typeface="Arial"/>
                <a:ea typeface="Arial"/>
                <a:cs typeface="Arial"/>
                <a:sym typeface="Arial"/>
              </a:rPr>
              <a:t> and import into your project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0"/>
          <p:cNvSpPr txBox="1"/>
          <p:nvPr>
            <p:ph type="title"/>
          </p:nvPr>
        </p:nvSpPr>
        <p:spPr>
          <a:xfrm>
            <a:off x="311700" y="2587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Array Defaults</a:t>
            </a:r>
            <a:endParaRPr/>
          </a:p>
        </p:txBody>
      </p:sp>
      <p:sp>
        <p:nvSpPr>
          <p:cNvPr id="274" name="Google Shape;274;p20"/>
          <p:cNvSpPr txBox="1"/>
          <p:nvPr>
            <p:ph idx="1" type="body"/>
          </p:nvPr>
        </p:nvSpPr>
        <p:spPr>
          <a:xfrm>
            <a:off x="251075" y="863550"/>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500"/>
              <a:t>Unlike other types, when an array of primitives is created, it is filled with default values</a:t>
            </a:r>
            <a:endParaRPr sz="1500"/>
          </a:p>
          <a:p>
            <a:pPr indent="-323850" lvl="0" marL="457200" rtl="0" algn="l">
              <a:lnSpc>
                <a:spcPct val="115000"/>
              </a:lnSpc>
              <a:spcBef>
                <a:spcPts val="1200"/>
              </a:spcBef>
              <a:spcAft>
                <a:spcPts val="0"/>
              </a:spcAft>
              <a:buSzPts val="1500"/>
              <a:buChar char="●"/>
            </a:pPr>
            <a:r>
              <a:rPr lang="en" sz="1500"/>
              <a:t>The default value is based on the element type the array will store</a:t>
            </a:r>
            <a:endParaRPr sz="1500"/>
          </a:p>
          <a:p>
            <a:pPr indent="-323850" lvl="1" marL="914400" rtl="0" algn="l">
              <a:lnSpc>
                <a:spcPct val="115000"/>
              </a:lnSpc>
              <a:spcBef>
                <a:spcPts val="0"/>
              </a:spcBef>
              <a:spcAft>
                <a:spcPts val="0"/>
              </a:spcAft>
              <a:buSzPts val="1500"/>
              <a:buChar char="o"/>
            </a:pPr>
            <a:r>
              <a:rPr lang="en" sz="1500"/>
              <a:t>zero for numeric</a:t>
            </a:r>
            <a:endParaRPr sz="1500"/>
          </a:p>
          <a:p>
            <a:pPr indent="-323850" lvl="1" marL="914400" rtl="0" algn="l">
              <a:lnSpc>
                <a:spcPct val="115000"/>
              </a:lnSpc>
              <a:spcBef>
                <a:spcPts val="0"/>
              </a:spcBef>
              <a:spcAft>
                <a:spcPts val="0"/>
              </a:spcAft>
              <a:buSzPts val="1500"/>
              <a:buChar char="o"/>
            </a:pPr>
            <a:r>
              <a:rPr lang="en" sz="1500"/>
              <a:t>\u0000 - for char type - this is Unicode for "null"</a:t>
            </a:r>
            <a:endParaRPr sz="1500"/>
          </a:p>
          <a:p>
            <a:pPr indent="-323850" lvl="1" marL="914400" rtl="0" algn="l">
              <a:lnSpc>
                <a:spcPct val="115000"/>
              </a:lnSpc>
              <a:spcBef>
                <a:spcPts val="0"/>
              </a:spcBef>
              <a:spcAft>
                <a:spcPts val="0"/>
              </a:spcAft>
              <a:buSzPts val="1500"/>
              <a:buChar char="o"/>
            </a:pPr>
            <a:r>
              <a:rPr lang="en" sz="1500"/>
              <a:t>false for Boolean type</a:t>
            </a:r>
            <a:endParaRPr sz="1500"/>
          </a:p>
        </p:txBody>
      </p:sp>
      <p:pic>
        <p:nvPicPr>
          <p:cNvPr id="275" name="Google Shape;275;p20"/>
          <p:cNvPicPr preferRelativeResize="0"/>
          <p:nvPr/>
        </p:nvPicPr>
        <p:blipFill rotWithShape="1">
          <a:blip r:embed="rId3">
            <a:alphaModFix/>
          </a:blip>
          <a:srcRect b="0" l="0" r="0" t="0"/>
          <a:stretch/>
        </p:blipFill>
        <p:spPr>
          <a:xfrm>
            <a:off x="413025" y="2368525"/>
            <a:ext cx="3241425" cy="2656275"/>
          </a:xfrm>
          <a:prstGeom prst="rect">
            <a:avLst/>
          </a:prstGeom>
          <a:noFill/>
          <a:ln>
            <a:noFill/>
          </a:ln>
        </p:spPr>
      </p:pic>
      <p:pic>
        <p:nvPicPr>
          <p:cNvPr id="276" name="Google Shape;276;p20"/>
          <p:cNvPicPr preferRelativeResize="0"/>
          <p:nvPr/>
        </p:nvPicPr>
        <p:blipFill rotWithShape="1">
          <a:blip r:embed="rId4">
            <a:alphaModFix/>
          </a:blip>
          <a:srcRect b="0" l="0" r="0" t="0"/>
          <a:stretch/>
        </p:blipFill>
        <p:spPr>
          <a:xfrm>
            <a:off x="3772150" y="2441275"/>
            <a:ext cx="3820579" cy="2656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1"/>
          <p:cNvSpPr txBox="1"/>
          <p:nvPr>
            <p:ph type="title"/>
          </p:nvPr>
        </p:nvSpPr>
        <p:spPr>
          <a:xfrm>
            <a:off x="311700" y="2587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Examples of Processing Arrays </a:t>
            </a:r>
            <a:endParaRPr/>
          </a:p>
        </p:txBody>
      </p:sp>
      <p:pic>
        <p:nvPicPr>
          <p:cNvPr id="282" name="Google Shape;282;p21"/>
          <p:cNvPicPr preferRelativeResize="0"/>
          <p:nvPr/>
        </p:nvPicPr>
        <p:blipFill rotWithShape="1">
          <a:blip r:embed="rId3">
            <a:alphaModFix/>
          </a:blip>
          <a:srcRect b="0" l="0" r="0" t="0"/>
          <a:stretch/>
        </p:blipFill>
        <p:spPr>
          <a:xfrm>
            <a:off x="229625" y="770451"/>
            <a:ext cx="2546106" cy="572700"/>
          </a:xfrm>
          <a:prstGeom prst="rect">
            <a:avLst/>
          </a:prstGeom>
          <a:noFill/>
          <a:ln>
            <a:noFill/>
          </a:ln>
        </p:spPr>
      </p:pic>
      <p:pic>
        <p:nvPicPr>
          <p:cNvPr id="283" name="Google Shape;283;p21"/>
          <p:cNvPicPr preferRelativeResize="0"/>
          <p:nvPr/>
        </p:nvPicPr>
        <p:blipFill rotWithShape="1">
          <a:blip r:embed="rId4">
            <a:alphaModFix/>
          </a:blip>
          <a:srcRect b="0" l="7243" r="0" t="21715"/>
          <a:stretch/>
        </p:blipFill>
        <p:spPr>
          <a:xfrm>
            <a:off x="229625" y="1811400"/>
            <a:ext cx="3817675" cy="866925"/>
          </a:xfrm>
          <a:prstGeom prst="rect">
            <a:avLst/>
          </a:prstGeom>
          <a:noFill/>
          <a:ln>
            <a:noFill/>
          </a:ln>
        </p:spPr>
      </p:pic>
      <p:pic>
        <p:nvPicPr>
          <p:cNvPr id="284" name="Google Shape;284;p21"/>
          <p:cNvPicPr preferRelativeResize="0"/>
          <p:nvPr/>
        </p:nvPicPr>
        <p:blipFill rotWithShape="1">
          <a:blip r:embed="rId5">
            <a:alphaModFix/>
          </a:blip>
          <a:srcRect b="0" l="11566" r="0" t="32119"/>
          <a:stretch/>
        </p:blipFill>
        <p:spPr>
          <a:xfrm>
            <a:off x="229625" y="3111125"/>
            <a:ext cx="3428838" cy="648925"/>
          </a:xfrm>
          <a:prstGeom prst="rect">
            <a:avLst/>
          </a:prstGeom>
          <a:noFill/>
          <a:ln>
            <a:noFill/>
          </a:ln>
        </p:spPr>
      </p:pic>
      <p:sp>
        <p:nvSpPr>
          <p:cNvPr id="285" name="Google Shape;285;p21"/>
          <p:cNvSpPr txBox="1"/>
          <p:nvPr/>
        </p:nvSpPr>
        <p:spPr>
          <a:xfrm>
            <a:off x="229625" y="1377175"/>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b="0" i="0" lang="en" sz="1400" u="none" cap="none" strike="noStrike">
                <a:solidFill>
                  <a:schemeClr val="dk1"/>
                </a:solidFill>
                <a:latin typeface="Arial"/>
                <a:ea typeface="Arial"/>
                <a:cs typeface="Arial"/>
                <a:sym typeface="Arial"/>
              </a:rPr>
              <a:t>Initialize with input values</a:t>
            </a:r>
            <a:endParaRPr b="0" i="0" sz="1400" u="none" cap="none" strike="noStrike">
              <a:solidFill>
                <a:schemeClr val="dk1"/>
              </a:solidFill>
              <a:latin typeface="Arial"/>
              <a:ea typeface="Arial"/>
              <a:cs typeface="Arial"/>
              <a:sym typeface="Arial"/>
            </a:endParaRPr>
          </a:p>
        </p:txBody>
      </p:sp>
      <p:sp>
        <p:nvSpPr>
          <p:cNvPr id="286" name="Google Shape;286;p21"/>
          <p:cNvSpPr txBox="1"/>
          <p:nvPr/>
        </p:nvSpPr>
        <p:spPr>
          <a:xfrm>
            <a:off x="229625" y="2768625"/>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b="0" i="0" lang="en" sz="1400" u="none" cap="none" strike="noStrike">
                <a:solidFill>
                  <a:schemeClr val="dk1"/>
                </a:solidFill>
                <a:latin typeface="Arial"/>
                <a:ea typeface="Arial"/>
                <a:cs typeface="Arial"/>
                <a:sym typeface="Arial"/>
              </a:rPr>
              <a:t>Initialize with random values</a:t>
            </a:r>
            <a:endParaRPr b="0" i="0" sz="1400" u="none" cap="none" strike="noStrike">
              <a:solidFill>
                <a:schemeClr val="dk1"/>
              </a:solidFill>
              <a:latin typeface="Arial"/>
              <a:ea typeface="Arial"/>
              <a:cs typeface="Arial"/>
              <a:sym typeface="Arial"/>
            </a:endParaRPr>
          </a:p>
        </p:txBody>
      </p:sp>
      <p:sp>
        <p:nvSpPr>
          <p:cNvPr id="287" name="Google Shape;287;p21"/>
          <p:cNvSpPr txBox="1"/>
          <p:nvPr/>
        </p:nvSpPr>
        <p:spPr>
          <a:xfrm>
            <a:off x="271850" y="382110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b="0" i="0" lang="en" sz="1400" u="none" cap="none" strike="noStrike">
                <a:solidFill>
                  <a:schemeClr val="dk1"/>
                </a:solidFill>
                <a:latin typeface="Arial"/>
                <a:ea typeface="Arial"/>
                <a:cs typeface="Arial"/>
                <a:sym typeface="Arial"/>
              </a:rPr>
              <a:t>Display Array</a:t>
            </a:r>
            <a:endParaRPr b="0" i="0" sz="1400" u="none" cap="none" strike="noStrike">
              <a:solidFill>
                <a:schemeClr val="dk1"/>
              </a:solidFill>
              <a:latin typeface="Arial"/>
              <a:ea typeface="Arial"/>
              <a:cs typeface="Arial"/>
              <a:sym typeface="Arial"/>
            </a:endParaRPr>
          </a:p>
        </p:txBody>
      </p:sp>
      <p:sp>
        <p:nvSpPr>
          <p:cNvPr id="288" name="Google Shape;288;p21"/>
          <p:cNvSpPr txBox="1"/>
          <p:nvPr/>
        </p:nvSpPr>
        <p:spPr>
          <a:xfrm>
            <a:off x="5101125" y="183725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b="0" i="0" lang="en" sz="1400" u="none" cap="none" strike="noStrike">
                <a:solidFill>
                  <a:schemeClr val="dk1"/>
                </a:solidFill>
                <a:latin typeface="Arial"/>
                <a:ea typeface="Arial"/>
                <a:cs typeface="Arial"/>
                <a:sym typeface="Arial"/>
              </a:rPr>
              <a:t>Sum Elements</a:t>
            </a:r>
            <a:endParaRPr b="0" i="0" sz="1400" u="none" cap="none" strike="noStrike">
              <a:solidFill>
                <a:schemeClr val="dk1"/>
              </a:solidFill>
              <a:latin typeface="Arial"/>
              <a:ea typeface="Arial"/>
              <a:cs typeface="Arial"/>
              <a:sym typeface="Arial"/>
            </a:endParaRPr>
          </a:p>
        </p:txBody>
      </p:sp>
      <p:pic>
        <p:nvPicPr>
          <p:cNvPr id="289" name="Google Shape;289;p21"/>
          <p:cNvPicPr preferRelativeResize="0"/>
          <p:nvPr/>
        </p:nvPicPr>
        <p:blipFill rotWithShape="1">
          <a:blip r:embed="rId6">
            <a:alphaModFix/>
          </a:blip>
          <a:srcRect b="0" l="0" r="0" t="0"/>
          <a:stretch/>
        </p:blipFill>
        <p:spPr>
          <a:xfrm>
            <a:off x="229627" y="4282350"/>
            <a:ext cx="4312848" cy="730075"/>
          </a:xfrm>
          <a:prstGeom prst="rect">
            <a:avLst/>
          </a:prstGeom>
          <a:noFill/>
          <a:ln>
            <a:noFill/>
          </a:ln>
        </p:spPr>
      </p:pic>
      <p:pic>
        <p:nvPicPr>
          <p:cNvPr id="290" name="Google Shape;290;p21"/>
          <p:cNvPicPr preferRelativeResize="0"/>
          <p:nvPr/>
        </p:nvPicPr>
        <p:blipFill rotWithShape="1">
          <a:blip r:embed="rId7">
            <a:alphaModFix/>
          </a:blip>
          <a:srcRect b="0" l="0" r="0" t="0"/>
          <a:stretch/>
        </p:blipFill>
        <p:spPr>
          <a:xfrm>
            <a:off x="5028226" y="2237450"/>
            <a:ext cx="3610300" cy="995350"/>
          </a:xfrm>
          <a:prstGeom prst="rect">
            <a:avLst/>
          </a:prstGeom>
          <a:noFill/>
          <a:ln>
            <a:noFill/>
          </a:ln>
        </p:spPr>
      </p:pic>
      <p:sp>
        <p:nvSpPr>
          <p:cNvPr id="291" name="Google Shape;291;p21"/>
          <p:cNvSpPr txBox="1"/>
          <p:nvPr/>
        </p:nvSpPr>
        <p:spPr>
          <a:xfrm>
            <a:off x="5101125" y="3344925"/>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b="0" i="0" lang="en" sz="1400" u="none" cap="none" strike="noStrike">
                <a:solidFill>
                  <a:schemeClr val="dk1"/>
                </a:solidFill>
                <a:latin typeface="Arial"/>
                <a:ea typeface="Arial"/>
                <a:cs typeface="Arial"/>
                <a:sym typeface="Arial"/>
              </a:rPr>
              <a:t>Find largest element</a:t>
            </a:r>
            <a:endParaRPr b="0" i="0" sz="1400" u="none" cap="none" strike="noStrike">
              <a:solidFill>
                <a:schemeClr val="dk1"/>
              </a:solidFill>
              <a:latin typeface="Arial"/>
              <a:ea typeface="Arial"/>
              <a:cs typeface="Arial"/>
              <a:sym typeface="Arial"/>
            </a:endParaRPr>
          </a:p>
        </p:txBody>
      </p:sp>
      <p:pic>
        <p:nvPicPr>
          <p:cNvPr id="292" name="Google Shape;292;p21"/>
          <p:cNvPicPr preferRelativeResize="0"/>
          <p:nvPr/>
        </p:nvPicPr>
        <p:blipFill rotWithShape="1">
          <a:blip r:embed="rId8">
            <a:alphaModFix/>
          </a:blip>
          <a:srcRect b="0" l="0" r="0" t="0"/>
          <a:stretch/>
        </p:blipFill>
        <p:spPr>
          <a:xfrm>
            <a:off x="5028220" y="3745120"/>
            <a:ext cx="3000000" cy="1146535"/>
          </a:xfrm>
          <a:prstGeom prst="rect">
            <a:avLst/>
          </a:prstGeom>
          <a:noFill/>
          <a:ln>
            <a:noFill/>
          </a:ln>
        </p:spPr>
      </p:pic>
      <p:sp>
        <p:nvSpPr>
          <p:cNvPr id="293" name="Google Shape;293;p21"/>
          <p:cNvSpPr/>
          <p:nvPr/>
        </p:nvSpPr>
        <p:spPr>
          <a:xfrm>
            <a:off x="5113600" y="555075"/>
            <a:ext cx="3817800" cy="730200"/>
          </a:xfrm>
          <a:prstGeom prst="cloudCallout">
            <a:avLst>
              <a:gd fmla="val -62058" name="adj1"/>
              <a:gd fmla="val 6374"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Why are for loops good to use to iterate through an array?</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2"/>
          <p:cNvSpPr txBox="1"/>
          <p:nvPr>
            <p:ph idx="1" type="body"/>
          </p:nvPr>
        </p:nvSpPr>
        <p:spPr>
          <a:xfrm>
            <a:off x="251075" y="563100"/>
            <a:ext cx="7543200" cy="4173300"/>
          </a:xfrm>
          <a:prstGeom prst="rect">
            <a:avLst/>
          </a:prstGeom>
          <a:noFill/>
          <a:ln>
            <a:noFill/>
          </a:ln>
        </p:spPr>
        <p:txBody>
          <a:bodyPr anchorCtr="0" anchor="t" bIns="91425" lIns="91425" spcFirstLastPara="1" rIns="91425" wrap="square" tIns="91425">
            <a:noAutofit/>
          </a:bodyPr>
          <a:lstStyle/>
          <a:p>
            <a:pPr indent="-317498" lvl="0" marL="457200" rtl="0" algn="l">
              <a:lnSpc>
                <a:spcPct val="85000"/>
              </a:lnSpc>
              <a:spcBef>
                <a:spcPts val="0"/>
              </a:spcBef>
              <a:spcAft>
                <a:spcPts val="0"/>
              </a:spcAft>
              <a:buSzPts val="1400"/>
              <a:buChar char="●"/>
            </a:pPr>
            <a:r>
              <a:rPr lang="en" sz="1400"/>
              <a:t>Once created, an array's size is fixed</a:t>
            </a:r>
            <a:endParaRPr sz="1400"/>
          </a:p>
          <a:p>
            <a:pPr indent="-317498" lvl="0" marL="457200" rtl="0" algn="l">
              <a:lnSpc>
                <a:spcPct val="85000"/>
              </a:lnSpc>
              <a:spcBef>
                <a:spcPts val="0"/>
              </a:spcBef>
              <a:spcAft>
                <a:spcPts val="0"/>
              </a:spcAft>
              <a:buSzPts val="1400"/>
              <a:buChar char="●"/>
            </a:pPr>
            <a:r>
              <a:rPr lang="en" sz="1400"/>
              <a:t>All elements in an array will be the same type</a:t>
            </a:r>
            <a:endParaRPr sz="1400"/>
          </a:p>
          <a:p>
            <a:pPr indent="-317498" lvl="0" marL="457200" rtl="0" algn="l">
              <a:lnSpc>
                <a:spcPct val="85000"/>
              </a:lnSpc>
              <a:spcBef>
                <a:spcPts val="0"/>
              </a:spcBef>
              <a:spcAft>
                <a:spcPts val="0"/>
              </a:spcAft>
              <a:buSzPts val="1400"/>
              <a:buChar char="●"/>
            </a:pPr>
            <a:r>
              <a:rPr lang="en" sz="1400"/>
              <a:t>The array declaration does not allocate memory for the array </a:t>
            </a:r>
            <a:endParaRPr sz="1400"/>
          </a:p>
          <a:p>
            <a:pPr indent="0" lvl="0" marL="0" rtl="0" algn="l">
              <a:lnSpc>
                <a:spcPct val="85000"/>
              </a:lnSpc>
              <a:spcBef>
                <a:spcPts val="1200"/>
              </a:spcBef>
              <a:spcAft>
                <a:spcPts val="0"/>
              </a:spcAft>
              <a:buSzPts val="724"/>
              <a:buNone/>
            </a:pPr>
            <a:r>
              <a:t/>
            </a:r>
            <a:endParaRPr sz="1400"/>
          </a:p>
          <a:p>
            <a:pPr indent="0" lvl="0" marL="0" rtl="0" algn="l">
              <a:lnSpc>
                <a:spcPct val="85000"/>
              </a:lnSpc>
              <a:spcBef>
                <a:spcPts val="1200"/>
              </a:spcBef>
              <a:spcAft>
                <a:spcPts val="0"/>
              </a:spcAft>
              <a:buSzPts val="724"/>
              <a:buNone/>
            </a:pPr>
            <a:r>
              <a:t/>
            </a:r>
            <a:endParaRPr sz="1400"/>
          </a:p>
          <a:p>
            <a:pPr indent="-317498" lvl="0" marL="457200" rtl="0" algn="l">
              <a:lnSpc>
                <a:spcPct val="85000"/>
              </a:lnSpc>
              <a:spcBef>
                <a:spcPts val="1200"/>
              </a:spcBef>
              <a:spcAft>
                <a:spcPts val="0"/>
              </a:spcAft>
              <a:buSzPts val="1400"/>
              <a:buChar char="●"/>
            </a:pPr>
            <a:r>
              <a:rPr lang="en" sz="1400"/>
              <a:t>You cannot do anything with array variable numbers until array is constructed with the new operator</a:t>
            </a:r>
            <a:endParaRPr sz="1400"/>
          </a:p>
          <a:p>
            <a:pPr indent="-317498" lvl="1" marL="914400" rtl="0" algn="l">
              <a:lnSpc>
                <a:spcPct val="85000"/>
              </a:lnSpc>
              <a:spcBef>
                <a:spcPts val="0"/>
              </a:spcBef>
              <a:spcAft>
                <a:spcPts val="0"/>
              </a:spcAft>
              <a:buSzPts val="1400"/>
              <a:buChar char="o"/>
            </a:pPr>
            <a:r>
              <a:rPr lang="en"/>
              <a:t>The value stored in numbers is currently null</a:t>
            </a:r>
            <a:endParaRPr/>
          </a:p>
          <a:p>
            <a:pPr indent="-317498" lvl="0" marL="457200" rtl="0" algn="l">
              <a:lnSpc>
                <a:spcPct val="85000"/>
              </a:lnSpc>
              <a:spcBef>
                <a:spcPts val="0"/>
              </a:spcBef>
              <a:spcAft>
                <a:spcPts val="0"/>
              </a:spcAft>
              <a:buSzPts val="1400"/>
              <a:buChar char="●"/>
            </a:pPr>
            <a:r>
              <a:rPr lang="en" sz="1400"/>
              <a:t>After array is created (allocated memory): The value stored in array variable  is now the address of the array. A reference variable is used to access the items in an array</a:t>
            </a:r>
            <a:endParaRPr sz="1400"/>
          </a:p>
          <a:p>
            <a:pPr indent="0" lvl="0" marL="457200" rtl="0" algn="l">
              <a:lnSpc>
                <a:spcPct val="85000"/>
              </a:lnSpc>
              <a:spcBef>
                <a:spcPts val="1200"/>
              </a:spcBef>
              <a:spcAft>
                <a:spcPts val="0"/>
              </a:spcAft>
              <a:buSzPts val="1530"/>
              <a:buNone/>
            </a:pPr>
            <a:r>
              <a:t/>
            </a:r>
            <a:endParaRPr sz="1400"/>
          </a:p>
          <a:p>
            <a:pPr indent="0" lvl="0" marL="457200" rtl="0" algn="l">
              <a:lnSpc>
                <a:spcPct val="85000"/>
              </a:lnSpc>
              <a:spcBef>
                <a:spcPts val="1200"/>
              </a:spcBef>
              <a:spcAft>
                <a:spcPts val="0"/>
              </a:spcAft>
              <a:buSzPts val="1530"/>
              <a:buNone/>
            </a:pPr>
            <a:r>
              <a:t/>
            </a:r>
            <a:endParaRPr sz="1400"/>
          </a:p>
          <a:p>
            <a:pPr indent="0" lvl="0" marL="457200" rtl="0" algn="l">
              <a:lnSpc>
                <a:spcPct val="85000"/>
              </a:lnSpc>
              <a:spcBef>
                <a:spcPts val="1200"/>
              </a:spcBef>
              <a:spcAft>
                <a:spcPts val="0"/>
              </a:spcAft>
              <a:buSzPts val="1530"/>
              <a:buNone/>
            </a:pPr>
            <a:r>
              <a:t/>
            </a:r>
            <a:endParaRPr sz="1400"/>
          </a:p>
          <a:p>
            <a:pPr indent="-317498" lvl="0" marL="457200" rtl="0" algn="l">
              <a:lnSpc>
                <a:spcPct val="85000"/>
              </a:lnSpc>
              <a:spcBef>
                <a:spcPts val="1200"/>
              </a:spcBef>
              <a:spcAft>
                <a:spcPts val="0"/>
              </a:spcAft>
              <a:buSzPts val="1400"/>
              <a:buChar char="●"/>
            </a:pPr>
            <a:r>
              <a:rPr lang="en" sz="1400"/>
              <a:t>To reference an item in an array on the heap use "bracket" notation</a:t>
            </a:r>
            <a:endParaRPr sz="1400"/>
          </a:p>
          <a:p>
            <a:pPr indent="-317498" lvl="0" marL="457200" rtl="0" algn="l">
              <a:lnSpc>
                <a:spcPct val="85000"/>
              </a:lnSpc>
              <a:spcBef>
                <a:spcPts val="0"/>
              </a:spcBef>
              <a:spcAft>
                <a:spcPts val="0"/>
              </a:spcAft>
              <a:buSzPts val="1400"/>
              <a:buChar char="●"/>
            </a:pPr>
            <a:r>
              <a:rPr lang="en" sz="1400"/>
              <a:t>Once an array is created it  has an associated length variable</a:t>
            </a:r>
            <a:endParaRPr sz="1400"/>
          </a:p>
          <a:p>
            <a:pPr indent="-317498" lvl="0" marL="457200" rtl="0" algn="l">
              <a:lnSpc>
                <a:spcPct val="85000"/>
              </a:lnSpc>
              <a:spcBef>
                <a:spcPts val="0"/>
              </a:spcBef>
              <a:spcAft>
                <a:spcPts val="0"/>
              </a:spcAft>
              <a:buSzPts val="1400"/>
              <a:buChar char="●"/>
            </a:pPr>
            <a:r>
              <a:rPr lang="en" sz="1400"/>
              <a:t>Attempting to access an element with an index outside the range of the array is a  out of bounds runtime error</a:t>
            </a:r>
            <a:endParaRPr sz="1400"/>
          </a:p>
          <a:p>
            <a:pPr indent="0" lvl="0" marL="0" rtl="0" algn="l">
              <a:lnSpc>
                <a:spcPct val="85000"/>
              </a:lnSpc>
              <a:spcBef>
                <a:spcPts val="1200"/>
              </a:spcBef>
              <a:spcAft>
                <a:spcPts val="1200"/>
              </a:spcAft>
              <a:buSzPts val="1530"/>
              <a:buNone/>
            </a:pPr>
            <a:r>
              <a:t/>
            </a:r>
            <a:endParaRPr sz="1400"/>
          </a:p>
        </p:txBody>
      </p:sp>
      <p:pic>
        <p:nvPicPr>
          <p:cNvPr id="299" name="Google Shape;299;p22"/>
          <p:cNvPicPr preferRelativeResize="0"/>
          <p:nvPr/>
        </p:nvPicPr>
        <p:blipFill rotWithShape="1">
          <a:blip r:embed="rId3">
            <a:alphaModFix/>
          </a:blip>
          <a:srcRect b="33336" l="15479" r="16237" t="36404"/>
          <a:stretch/>
        </p:blipFill>
        <p:spPr>
          <a:xfrm>
            <a:off x="251075" y="3108812"/>
            <a:ext cx="3512125" cy="732075"/>
          </a:xfrm>
          <a:prstGeom prst="rect">
            <a:avLst/>
          </a:prstGeom>
          <a:solidFill>
            <a:srgbClr val="D9EAD3"/>
          </a:solidFill>
          <a:ln cap="flat" cmpd="sng" w="9525">
            <a:solidFill>
              <a:schemeClr val="dk2"/>
            </a:solidFill>
            <a:prstDash val="solid"/>
            <a:round/>
            <a:headEnd len="sm" w="sm" type="none"/>
            <a:tailEnd len="sm" w="sm" type="none"/>
          </a:ln>
        </p:spPr>
      </p:pic>
      <p:sp>
        <p:nvSpPr>
          <p:cNvPr id="300" name="Google Shape;300;p22"/>
          <p:cNvSpPr txBox="1"/>
          <p:nvPr>
            <p:ph type="title"/>
          </p:nvPr>
        </p:nvSpPr>
        <p:spPr>
          <a:xfrm>
            <a:off x="311700" y="1236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Rules for Arrays</a:t>
            </a:r>
            <a:endParaRPr/>
          </a:p>
        </p:txBody>
      </p:sp>
      <p:pic>
        <p:nvPicPr>
          <p:cNvPr id="301" name="Google Shape;301;p22"/>
          <p:cNvPicPr preferRelativeResize="0"/>
          <p:nvPr/>
        </p:nvPicPr>
        <p:blipFill rotWithShape="1">
          <a:blip r:embed="rId4">
            <a:alphaModFix/>
          </a:blip>
          <a:srcRect b="48440" l="0" r="76534" t="0"/>
          <a:stretch/>
        </p:blipFill>
        <p:spPr>
          <a:xfrm>
            <a:off x="628900" y="1235250"/>
            <a:ext cx="1065801" cy="295275"/>
          </a:xfrm>
          <a:prstGeom prst="rect">
            <a:avLst/>
          </a:prstGeom>
          <a:noFill/>
          <a:ln>
            <a:noFill/>
          </a:ln>
        </p:spPr>
      </p:pic>
      <p:pic>
        <p:nvPicPr>
          <p:cNvPr id="302" name="Google Shape;302;p22"/>
          <p:cNvPicPr preferRelativeResize="0"/>
          <p:nvPr/>
        </p:nvPicPr>
        <p:blipFill rotWithShape="1">
          <a:blip r:embed="rId5">
            <a:alphaModFix/>
          </a:blip>
          <a:srcRect b="0" l="0" r="0" t="0"/>
          <a:stretch/>
        </p:blipFill>
        <p:spPr>
          <a:xfrm>
            <a:off x="959388" y="3327213"/>
            <a:ext cx="2095500" cy="295275"/>
          </a:xfrm>
          <a:prstGeom prst="rect">
            <a:avLst/>
          </a:prstGeom>
          <a:noFill/>
          <a:ln>
            <a:noFill/>
          </a:ln>
        </p:spPr>
      </p:pic>
      <p:sp>
        <p:nvSpPr>
          <p:cNvPr id="303" name="Google Shape;303;p22"/>
          <p:cNvSpPr/>
          <p:nvPr/>
        </p:nvSpPr>
        <p:spPr>
          <a:xfrm>
            <a:off x="4572000" y="1274425"/>
            <a:ext cx="4497300" cy="572700"/>
          </a:xfrm>
          <a:prstGeom prst="leftArrowCallout">
            <a:avLst>
              <a:gd fmla="val 25000" name="adj1"/>
              <a:gd fmla="val 25000" name="adj2"/>
              <a:gd fmla="val 16237" name="adj3"/>
              <a:gd fmla="val 90908"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200" u="none" cap="none" strike="noStrike">
                <a:solidFill>
                  <a:srgbClr val="000000"/>
                </a:solidFill>
                <a:latin typeface="Arial"/>
                <a:ea typeface="Arial"/>
                <a:cs typeface="Arial"/>
                <a:sym typeface="Arial"/>
              </a:rPr>
              <a:t>numbers stack variable holds the address </a:t>
            </a:r>
            <a:r>
              <a:rPr b="0" i="0" lang="en" sz="1200" u="none" cap="none" strike="noStrike">
                <a:solidFill>
                  <a:schemeClr val="dk1"/>
                </a:solidFill>
                <a:latin typeface="Arial"/>
                <a:ea typeface="Arial"/>
                <a:cs typeface="Arial"/>
                <a:sym typeface="Arial"/>
              </a:rPr>
              <a:t> 0x7fff6771c324  </a:t>
            </a:r>
            <a:r>
              <a:rPr b="0" i="0" lang="en" sz="1200" u="none" cap="none" strike="noStrike">
                <a:solidFill>
                  <a:srgbClr val="000000"/>
                </a:solidFill>
                <a:latin typeface="Arial"/>
                <a:ea typeface="Arial"/>
                <a:cs typeface="Arial"/>
                <a:sym typeface="Arial"/>
              </a:rPr>
              <a:t>where the array is located on the heap. Values stored in array are located on the heap</a:t>
            </a:r>
            <a:endParaRPr b="0" i="0" sz="1200" u="none" cap="none" strike="noStrike">
              <a:solidFill>
                <a:srgbClr val="000000"/>
              </a:solidFill>
              <a:latin typeface="Arial"/>
              <a:ea typeface="Arial"/>
              <a:cs typeface="Arial"/>
              <a:sym typeface="Arial"/>
            </a:endParaRPr>
          </a:p>
        </p:txBody>
      </p:sp>
      <p:pic>
        <p:nvPicPr>
          <p:cNvPr id="304" name="Google Shape;304;p22"/>
          <p:cNvPicPr preferRelativeResize="0"/>
          <p:nvPr/>
        </p:nvPicPr>
        <p:blipFill rotWithShape="1">
          <a:blip r:embed="rId6">
            <a:alphaModFix/>
          </a:blip>
          <a:srcRect b="16816" l="0" r="0" t="24312"/>
          <a:stretch/>
        </p:blipFill>
        <p:spPr>
          <a:xfrm>
            <a:off x="2892475" y="4736400"/>
            <a:ext cx="5978850" cy="295275"/>
          </a:xfrm>
          <a:prstGeom prst="rect">
            <a:avLst/>
          </a:prstGeom>
          <a:noFill/>
          <a:ln>
            <a:noFill/>
          </a:ln>
        </p:spPr>
      </p:pic>
      <p:pic>
        <p:nvPicPr>
          <p:cNvPr id="305" name="Google Shape;305;p22"/>
          <p:cNvPicPr preferRelativeResize="0"/>
          <p:nvPr/>
        </p:nvPicPr>
        <p:blipFill rotWithShape="1">
          <a:blip r:embed="rId7">
            <a:alphaModFix/>
          </a:blip>
          <a:srcRect b="19868" l="16757" r="20621" t="11619"/>
          <a:stretch/>
        </p:blipFill>
        <p:spPr>
          <a:xfrm>
            <a:off x="6547725" y="2571750"/>
            <a:ext cx="2595201" cy="1556375"/>
          </a:xfrm>
          <a:prstGeom prst="rect">
            <a:avLst/>
          </a:prstGeom>
          <a:noFill/>
          <a:ln>
            <a:noFill/>
          </a:ln>
        </p:spPr>
      </p:pic>
      <p:pic>
        <p:nvPicPr>
          <p:cNvPr id="306" name="Google Shape;306;p22"/>
          <p:cNvPicPr preferRelativeResize="0"/>
          <p:nvPr/>
        </p:nvPicPr>
        <p:blipFill rotWithShape="1">
          <a:blip r:embed="rId4">
            <a:alphaModFix/>
          </a:blip>
          <a:srcRect b="0" l="30862" r="0" t="0"/>
          <a:stretch/>
        </p:blipFill>
        <p:spPr>
          <a:xfrm>
            <a:off x="1601151" y="1235250"/>
            <a:ext cx="3140124" cy="572700"/>
          </a:xfrm>
          <a:prstGeom prst="rect">
            <a:avLst/>
          </a:prstGeom>
          <a:noFill/>
          <a:ln>
            <a:noFill/>
          </a:ln>
        </p:spPr>
      </p:pic>
      <p:pic>
        <p:nvPicPr>
          <p:cNvPr id="307" name="Google Shape;307;p22"/>
          <p:cNvPicPr preferRelativeResize="0"/>
          <p:nvPr/>
        </p:nvPicPr>
        <p:blipFill rotWithShape="1">
          <a:blip r:embed="rId8">
            <a:alphaModFix/>
          </a:blip>
          <a:srcRect b="58394" l="0" r="0" t="6447"/>
          <a:stretch/>
        </p:blipFill>
        <p:spPr>
          <a:xfrm>
            <a:off x="6969025" y="3285363"/>
            <a:ext cx="1752600" cy="534650"/>
          </a:xfrm>
          <a:prstGeom prst="rect">
            <a:avLst/>
          </a:prstGeom>
          <a:noFill/>
          <a:ln>
            <a:noFill/>
          </a:ln>
        </p:spPr>
      </p:pic>
      <p:sp>
        <p:nvSpPr>
          <p:cNvPr id="308" name="Google Shape;308;p22"/>
          <p:cNvSpPr/>
          <p:nvPr/>
        </p:nvSpPr>
        <p:spPr>
          <a:xfrm>
            <a:off x="3907950" y="3129700"/>
            <a:ext cx="2640000" cy="690300"/>
          </a:xfrm>
          <a:prstGeom prst="rightArrowCallout">
            <a:avLst>
              <a:gd fmla="val 25000" name="adj1"/>
              <a:gd fmla="val 25000" name="adj2"/>
              <a:gd fmla="val 25000" name="adj3"/>
              <a:gd fmla="val 85410" name="adj4"/>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Array reference variable numbers refers to where array is on the heap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3"/>
          <p:cNvSpPr txBox="1"/>
          <p:nvPr>
            <p:ph type="title"/>
          </p:nvPr>
        </p:nvSpPr>
        <p:spPr>
          <a:xfrm>
            <a:off x="311700" y="2587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Preparation</a:t>
            </a:r>
            <a:endParaRPr/>
          </a:p>
        </p:txBody>
      </p:sp>
      <p:sp>
        <p:nvSpPr>
          <p:cNvPr id="314" name="Google Shape;314;p23"/>
          <p:cNvSpPr txBox="1"/>
          <p:nvPr>
            <p:ph idx="1" type="body"/>
          </p:nvPr>
        </p:nvSpPr>
        <p:spPr>
          <a:xfrm>
            <a:off x="251075" y="8635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800"/>
              <a:buNone/>
            </a:pPr>
            <a:r>
              <a:rPr lang="en" sz="1400"/>
              <a:t>Work on updating today’s lecture code with your team:</a:t>
            </a:r>
            <a:endParaRPr sz="1400"/>
          </a:p>
          <a:p>
            <a:pPr indent="-317500" lvl="0" marL="457200" rtl="0" algn="l">
              <a:lnSpc>
                <a:spcPct val="115000"/>
              </a:lnSpc>
              <a:spcBef>
                <a:spcPts val="0"/>
              </a:spcBef>
              <a:spcAft>
                <a:spcPts val="0"/>
              </a:spcAft>
              <a:buClr>
                <a:srgbClr val="3F7F5F"/>
              </a:buClr>
              <a:buSzPts val="1400"/>
              <a:buChar char="●"/>
            </a:pPr>
            <a:r>
              <a:rPr lang="en" sz="1400">
                <a:solidFill>
                  <a:srgbClr val="3F7F5F"/>
                </a:solidFill>
                <a:highlight>
                  <a:srgbClr val="FFFFFF"/>
                </a:highlight>
              </a:rPr>
              <a:t>// 5. Declare new array called randomNumbers</a:t>
            </a:r>
            <a:endParaRPr sz="1400">
              <a:highlight>
                <a:srgbClr val="FFFFFF"/>
              </a:highlight>
            </a:endParaRPr>
          </a:p>
          <a:p>
            <a:pPr indent="-317500" lvl="0" marL="457200" rtl="0" algn="l">
              <a:lnSpc>
                <a:spcPct val="115000"/>
              </a:lnSpc>
              <a:spcBef>
                <a:spcPts val="0"/>
              </a:spcBef>
              <a:spcAft>
                <a:spcPts val="0"/>
              </a:spcAft>
              <a:buClr>
                <a:srgbClr val="3F7F5F"/>
              </a:buClr>
              <a:buSzPts val="1400"/>
              <a:buChar char="●"/>
            </a:pPr>
            <a:r>
              <a:rPr lang="en" sz="1400">
                <a:solidFill>
                  <a:srgbClr val="3F7F5F"/>
                </a:solidFill>
                <a:highlight>
                  <a:srgbClr val="FFFFFF"/>
                </a:highlight>
              </a:rPr>
              <a:t>// 6. Write Code to fill the array with random numbers from 1 to 10</a:t>
            </a:r>
            <a:endParaRPr sz="1400">
              <a:highlight>
                <a:srgbClr val="FFFFFF"/>
              </a:highlight>
            </a:endParaRPr>
          </a:p>
          <a:p>
            <a:pPr indent="-317500" lvl="0" marL="457200" rtl="0" algn="l">
              <a:lnSpc>
                <a:spcPct val="115000"/>
              </a:lnSpc>
              <a:spcBef>
                <a:spcPts val="0"/>
              </a:spcBef>
              <a:spcAft>
                <a:spcPts val="0"/>
              </a:spcAft>
              <a:buClr>
                <a:srgbClr val="3F7F5F"/>
              </a:buClr>
              <a:buSzPts val="1400"/>
              <a:buChar char="●"/>
            </a:pPr>
            <a:r>
              <a:rPr lang="en" sz="1400">
                <a:solidFill>
                  <a:srgbClr val="3F7F5F"/>
                </a:solidFill>
                <a:highlight>
                  <a:srgbClr val="FFFFFF"/>
                </a:highlight>
              </a:rPr>
              <a:t>// 7. Write Code to find the index containing the smallest number in the randomNumbers array</a:t>
            </a:r>
            <a:endParaRPr sz="1400">
              <a:highlight>
                <a:srgbClr val="FFFFFF"/>
              </a:highlight>
            </a:endParaRPr>
          </a:p>
          <a:p>
            <a:pPr indent="-317500" lvl="0" marL="457200" rtl="0" algn="l">
              <a:lnSpc>
                <a:spcPct val="115000"/>
              </a:lnSpc>
              <a:spcBef>
                <a:spcPts val="0"/>
              </a:spcBef>
              <a:spcAft>
                <a:spcPts val="0"/>
              </a:spcAft>
              <a:buClr>
                <a:srgbClr val="3F7F5F"/>
              </a:buClr>
              <a:buSzPts val="1400"/>
              <a:buChar char="●"/>
            </a:pPr>
            <a:r>
              <a:rPr lang="en" sz="1400">
                <a:solidFill>
                  <a:srgbClr val="3F7F5F"/>
                </a:solidFill>
                <a:highlight>
                  <a:srgbClr val="FFFFFF"/>
                </a:highlight>
              </a:rPr>
              <a:t>// 8. write code to display the index and value of the smallest number</a:t>
            </a:r>
            <a:endParaRPr sz="1400">
              <a:solidFill>
                <a:srgbClr val="3F7F5F"/>
              </a:solidFill>
              <a:highlight>
                <a:srgbClr val="FFFFFF"/>
              </a:highlight>
            </a:endParaRPr>
          </a:p>
          <a:p>
            <a:pPr indent="-317500" lvl="0" marL="457200" rtl="0" algn="l">
              <a:lnSpc>
                <a:spcPct val="115000"/>
              </a:lnSpc>
              <a:spcBef>
                <a:spcPts val="0"/>
              </a:spcBef>
              <a:spcAft>
                <a:spcPts val="0"/>
              </a:spcAft>
              <a:buClr>
                <a:srgbClr val="3F7F5F"/>
              </a:buClr>
              <a:buSzPts val="1400"/>
              <a:buChar char="●"/>
            </a:pPr>
            <a:r>
              <a:rPr lang="en" sz="1400">
                <a:solidFill>
                  <a:srgbClr val="3F7F5F"/>
                </a:solidFill>
                <a:highlight>
                  <a:srgbClr val="FFFFFF"/>
                </a:highlight>
              </a:rPr>
              <a:t>// 9. write a method to return the index containing the smallest number in the randomNumber array</a:t>
            </a:r>
            <a:endParaRPr sz="1400">
              <a:solidFill>
                <a:srgbClr val="3F7F5F"/>
              </a:solidFill>
              <a:highlight>
                <a:srgbClr val="FFFFFF"/>
              </a:highlight>
            </a:endParaRPr>
          </a:p>
          <a:p>
            <a:pPr indent="0" lvl="0" marL="0" rtl="0" algn="l">
              <a:lnSpc>
                <a:spcPct val="115000"/>
              </a:lnSpc>
              <a:spcBef>
                <a:spcPts val="1200"/>
              </a:spcBef>
              <a:spcAft>
                <a:spcPts val="0"/>
              </a:spcAft>
              <a:buSzPts val="1800"/>
              <a:buNone/>
            </a:pPr>
            <a:r>
              <a:rPr lang="en" sz="1400"/>
              <a:t>You will submit what you were able to complete for today’s team lab. I do not expect you to complete everything. The goal would be to complete for next week’s lecture.</a:t>
            </a:r>
            <a:endParaRPr sz="1400"/>
          </a:p>
          <a:p>
            <a:pPr indent="0" lvl="0" marL="0" rtl="0" algn="l">
              <a:lnSpc>
                <a:spcPct val="115000"/>
              </a:lnSpc>
              <a:spcBef>
                <a:spcPts val="1200"/>
              </a:spcBef>
              <a:spcAft>
                <a:spcPts val="0"/>
              </a:spcAft>
              <a:buSzPts val="1800"/>
              <a:buNone/>
            </a:pPr>
            <a:r>
              <a:t/>
            </a:r>
            <a:endParaRPr sz="1400"/>
          </a:p>
          <a:p>
            <a:pPr indent="0" lvl="0" marL="0" rtl="0" algn="l">
              <a:lnSpc>
                <a:spcPct val="115000"/>
              </a:lnSpc>
              <a:spcBef>
                <a:spcPts val="1200"/>
              </a:spcBef>
              <a:spcAft>
                <a:spcPts val="0"/>
              </a:spcAft>
              <a:buSzPts val="1800"/>
              <a:buNone/>
            </a:pPr>
            <a:r>
              <a:t/>
            </a:r>
            <a:endParaRPr sz="1400"/>
          </a:p>
          <a:p>
            <a:pPr indent="0" lvl="0" marL="0" rtl="0" algn="l">
              <a:lnSpc>
                <a:spcPct val="115000"/>
              </a:lnSpc>
              <a:spcBef>
                <a:spcPts val="1200"/>
              </a:spcBef>
              <a:spcAft>
                <a:spcPts val="0"/>
              </a:spcAft>
              <a:buSzPts val="1800"/>
              <a:buNone/>
            </a:pPr>
            <a:r>
              <a:t/>
            </a:r>
            <a:endParaRPr sz="1400"/>
          </a:p>
          <a:p>
            <a:pPr indent="0" lvl="0" marL="0" rtl="0" algn="l">
              <a:lnSpc>
                <a:spcPct val="115000"/>
              </a:lnSpc>
              <a:spcBef>
                <a:spcPts val="1200"/>
              </a:spcBef>
              <a:spcAft>
                <a:spcPts val="0"/>
              </a:spcAft>
              <a:buSzPts val="1800"/>
              <a:buNone/>
            </a:pPr>
            <a:r>
              <a:t/>
            </a:r>
            <a:endParaRPr sz="1400"/>
          </a:p>
          <a:p>
            <a:pPr indent="0" lvl="0" marL="0" rtl="0" algn="l">
              <a:lnSpc>
                <a:spcPct val="115000"/>
              </a:lnSpc>
              <a:spcBef>
                <a:spcPts val="1200"/>
              </a:spcBef>
              <a:spcAft>
                <a:spcPts val="0"/>
              </a:spcAft>
              <a:buSzPts val="1800"/>
              <a:buNone/>
            </a:pPr>
            <a:r>
              <a:t/>
            </a:r>
            <a:endParaRPr sz="1400"/>
          </a:p>
          <a:p>
            <a:pPr indent="0" lvl="0" marL="0" rtl="0" algn="l">
              <a:lnSpc>
                <a:spcPct val="115000"/>
              </a:lnSpc>
              <a:spcBef>
                <a:spcPts val="1200"/>
              </a:spcBef>
              <a:spcAft>
                <a:spcPts val="0"/>
              </a:spcAft>
              <a:buSzPts val="1800"/>
              <a:buNone/>
            </a:pPr>
            <a:r>
              <a:t/>
            </a:r>
            <a:endParaRPr sz="1400"/>
          </a:p>
          <a:p>
            <a:pPr indent="0" lvl="0" marL="0" rtl="0" algn="l">
              <a:lnSpc>
                <a:spcPct val="115000"/>
              </a:lnSpc>
              <a:spcBef>
                <a:spcPts val="1200"/>
              </a:spcBef>
              <a:spcAft>
                <a:spcPts val="1200"/>
              </a:spcAft>
              <a:buSzPts val="1800"/>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
          <p:cNvSpPr txBox="1"/>
          <p:nvPr>
            <p:ph type="title"/>
          </p:nvPr>
        </p:nvSpPr>
        <p:spPr>
          <a:xfrm>
            <a:off x="251075" y="127300"/>
            <a:ext cx="24213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String Review</a:t>
            </a:r>
            <a:endParaRPr/>
          </a:p>
        </p:txBody>
      </p:sp>
      <p:graphicFrame>
        <p:nvGraphicFramePr>
          <p:cNvPr id="76" name="Google Shape;76;p3"/>
          <p:cNvGraphicFramePr/>
          <p:nvPr/>
        </p:nvGraphicFramePr>
        <p:xfrm>
          <a:off x="4933450" y="498025"/>
          <a:ext cx="3000000" cy="3000000"/>
        </p:xfrm>
        <a:graphic>
          <a:graphicData uri="http://schemas.openxmlformats.org/drawingml/2006/table">
            <a:tbl>
              <a:tblPr bandRow="1">
                <a:noFill/>
                <a:tableStyleId>{9E6BC090-504C-4211-A533-68B679A449AD}</a:tableStyleId>
              </a:tblPr>
              <a:tblGrid>
                <a:gridCol w="544250"/>
                <a:gridCol w="543625"/>
                <a:gridCol w="543625"/>
                <a:gridCol w="543625"/>
                <a:gridCol w="544250"/>
              </a:tblGrid>
              <a:tr h="286350">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W</a:t>
                      </a:r>
                      <a:endParaRPr sz="1200" u="none" cap="none" strike="noStrike">
                        <a:solidFill>
                          <a:schemeClr val="dk1"/>
                        </a:solidFill>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i</a:t>
                      </a:r>
                      <a:endParaRPr sz="1200" u="none" cap="none" strike="noStrike">
                        <a:solidFill>
                          <a:schemeClr val="dk1"/>
                        </a:solidFill>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l</a:t>
                      </a:r>
                      <a:endParaRPr sz="1200" u="none" cap="none" strike="noStrike">
                        <a:solidFill>
                          <a:schemeClr val="dk1"/>
                        </a:solidFill>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l</a:t>
                      </a:r>
                      <a:endParaRPr sz="1200" u="none" cap="none" strike="noStrike">
                        <a:solidFill>
                          <a:schemeClr val="dk1"/>
                        </a:solidFill>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y</a:t>
                      </a:r>
                      <a:endParaRPr sz="1200" u="none" cap="none" strike="noStrike">
                        <a:solidFill>
                          <a:schemeClr val="dk1"/>
                        </a:solidFill>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6350">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0</a:t>
                      </a:r>
                      <a:endParaRPr sz="1200" u="none" cap="none" strike="noStrike">
                        <a:solidFill>
                          <a:schemeClr val="dk1"/>
                        </a:solidFill>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1</a:t>
                      </a:r>
                      <a:endParaRPr sz="1200" u="none" cap="none" strike="noStrike">
                        <a:solidFill>
                          <a:schemeClr val="dk1"/>
                        </a:solidFill>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2</a:t>
                      </a:r>
                      <a:endParaRPr sz="1200" u="none" cap="none" strike="noStrike">
                        <a:solidFill>
                          <a:schemeClr val="dk1"/>
                        </a:solidFill>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3</a:t>
                      </a:r>
                      <a:endParaRPr sz="1200" u="none" cap="none" strike="noStrike">
                        <a:solidFill>
                          <a:schemeClr val="dk1"/>
                        </a:solidFill>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4</a:t>
                      </a:r>
                      <a:endParaRPr sz="1200" u="none" cap="none" strike="noStrike">
                        <a:solidFill>
                          <a:schemeClr val="dk1"/>
                        </a:solidFill>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77" name="Google Shape;77;p3"/>
          <p:cNvSpPr/>
          <p:nvPr/>
        </p:nvSpPr>
        <p:spPr>
          <a:xfrm>
            <a:off x="3565850" y="368825"/>
            <a:ext cx="1076100" cy="331200"/>
          </a:xfrm>
          <a:prstGeom prst="righ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char</a:t>
            </a:r>
            <a:endParaRPr b="0" i="0" sz="1400" u="none" cap="none" strike="noStrike">
              <a:solidFill>
                <a:srgbClr val="000000"/>
              </a:solidFill>
              <a:latin typeface="Arial"/>
              <a:ea typeface="Arial"/>
              <a:cs typeface="Arial"/>
              <a:sym typeface="Arial"/>
            </a:endParaRPr>
          </a:p>
        </p:txBody>
      </p:sp>
      <p:sp>
        <p:nvSpPr>
          <p:cNvPr id="78" name="Google Shape;78;p3"/>
          <p:cNvSpPr/>
          <p:nvPr/>
        </p:nvSpPr>
        <p:spPr>
          <a:xfrm>
            <a:off x="2590825" y="784375"/>
            <a:ext cx="2051100" cy="360300"/>
          </a:xfrm>
          <a:prstGeom prst="righ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Index position string</a:t>
            </a:r>
            <a:endParaRPr b="0" i="0" sz="1400" u="none" cap="none" strike="noStrike">
              <a:solidFill>
                <a:srgbClr val="000000"/>
              </a:solidFill>
              <a:latin typeface="Arial"/>
              <a:ea typeface="Arial"/>
              <a:cs typeface="Arial"/>
              <a:sym typeface="Arial"/>
            </a:endParaRPr>
          </a:p>
        </p:txBody>
      </p:sp>
      <p:pic>
        <p:nvPicPr>
          <p:cNvPr id="79" name="Google Shape;79;p3"/>
          <p:cNvPicPr preferRelativeResize="0"/>
          <p:nvPr/>
        </p:nvPicPr>
        <p:blipFill rotWithShape="1">
          <a:blip r:embed="rId3">
            <a:alphaModFix/>
          </a:blip>
          <a:srcRect b="0" l="0" r="0" t="0"/>
          <a:stretch/>
        </p:blipFill>
        <p:spPr>
          <a:xfrm>
            <a:off x="251075" y="2625838"/>
            <a:ext cx="6404400" cy="462975"/>
          </a:xfrm>
          <a:prstGeom prst="rect">
            <a:avLst/>
          </a:prstGeom>
          <a:noFill/>
          <a:ln>
            <a:noFill/>
          </a:ln>
        </p:spPr>
      </p:pic>
      <p:pic>
        <p:nvPicPr>
          <p:cNvPr id="80" name="Google Shape;80;p3"/>
          <p:cNvPicPr preferRelativeResize="0"/>
          <p:nvPr/>
        </p:nvPicPr>
        <p:blipFill rotWithShape="1">
          <a:blip r:embed="rId4">
            <a:alphaModFix/>
          </a:blip>
          <a:srcRect b="0" l="0" r="0" t="0"/>
          <a:stretch/>
        </p:blipFill>
        <p:spPr>
          <a:xfrm>
            <a:off x="251075" y="3297125"/>
            <a:ext cx="5580524" cy="1333258"/>
          </a:xfrm>
          <a:prstGeom prst="rect">
            <a:avLst/>
          </a:prstGeom>
          <a:noFill/>
          <a:ln>
            <a:noFill/>
          </a:ln>
        </p:spPr>
      </p:pic>
      <p:sp>
        <p:nvSpPr>
          <p:cNvPr id="81" name="Google Shape;81;p3"/>
          <p:cNvSpPr/>
          <p:nvPr/>
        </p:nvSpPr>
        <p:spPr>
          <a:xfrm>
            <a:off x="3743100" y="3339825"/>
            <a:ext cx="1927800" cy="2364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
          <p:cNvSpPr/>
          <p:nvPr/>
        </p:nvSpPr>
        <p:spPr>
          <a:xfrm>
            <a:off x="322175" y="3845550"/>
            <a:ext cx="5580600" cy="2841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3" name="Google Shape;83;p3"/>
          <p:cNvPicPr preferRelativeResize="0"/>
          <p:nvPr/>
        </p:nvPicPr>
        <p:blipFill rotWithShape="1">
          <a:blip r:embed="rId5">
            <a:alphaModFix/>
          </a:blip>
          <a:srcRect b="0" l="0" r="0" t="0"/>
          <a:stretch/>
        </p:blipFill>
        <p:spPr>
          <a:xfrm>
            <a:off x="251063" y="1791313"/>
            <a:ext cx="5419725" cy="457200"/>
          </a:xfrm>
          <a:prstGeom prst="rect">
            <a:avLst/>
          </a:prstGeom>
          <a:noFill/>
          <a:ln>
            <a:noFill/>
          </a:ln>
        </p:spPr>
      </p:pic>
      <p:sp>
        <p:nvSpPr>
          <p:cNvPr id="84" name="Google Shape;84;p3"/>
          <p:cNvSpPr/>
          <p:nvPr/>
        </p:nvSpPr>
        <p:spPr>
          <a:xfrm>
            <a:off x="4472725" y="1144663"/>
            <a:ext cx="1210800" cy="572700"/>
          </a:xfrm>
          <a:prstGeom prst="upArrowCallout">
            <a:avLst>
              <a:gd fmla="val 25000" name="adj1"/>
              <a:gd fmla="val 25000" name="adj2"/>
              <a:gd fmla="val 25000" name="adj3"/>
              <a:gd fmla="val 64977"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Index starts at position 0</a:t>
            </a:r>
            <a:endParaRPr b="0" i="0" sz="1200" u="none" cap="none" strike="noStrike">
              <a:solidFill>
                <a:srgbClr val="000000"/>
              </a:solidFill>
              <a:latin typeface="Arial"/>
              <a:ea typeface="Arial"/>
              <a:cs typeface="Arial"/>
              <a:sym typeface="Arial"/>
            </a:endParaRPr>
          </a:p>
        </p:txBody>
      </p:sp>
      <p:sp>
        <p:nvSpPr>
          <p:cNvPr id="85" name="Google Shape;85;p3"/>
          <p:cNvSpPr/>
          <p:nvPr/>
        </p:nvSpPr>
        <p:spPr>
          <a:xfrm>
            <a:off x="6234675" y="1070726"/>
            <a:ext cx="2196600" cy="875400"/>
          </a:xfrm>
          <a:prstGeom prst="upArrowCallout">
            <a:avLst>
              <a:gd fmla="val 25000" name="adj1"/>
              <a:gd fmla="val 25000" name="adj2"/>
              <a:gd fmla="val 25000" name="adj3"/>
              <a:gd fmla="val 64977"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Ends at length of string -1 since starts at position 0 the last index is 4 = 5-1</a:t>
            </a:r>
            <a:endParaRPr b="0" i="0" sz="1200" u="none" cap="none" strike="noStrike">
              <a:solidFill>
                <a:srgbClr val="000000"/>
              </a:solidFill>
              <a:latin typeface="Arial"/>
              <a:ea typeface="Arial"/>
              <a:cs typeface="Arial"/>
              <a:sym typeface="Arial"/>
            </a:endParaRPr>
          </a:p>
        </p:txBody>
      </p:sp>
      <p:sp>
        <p:nvSpPr>
          <p:cNvPr id="86" name="Google Shape;86;p3"/>
          <p:cNvSpPr/>
          <p:nvPr/>
        </p:nvSpPr>
        <p:spPr>
          <a:xfrm>
            <a:off x="6014175" y="3768550"/>
            <a:ext cx="2637600" cy="1118700"/>
          </a:xfrm>
          <a:prstGeom prst="leftArrowCallout">
            <a:avLst>
              <a:gd fmla="val 25000" name="adj1"/>
              <a:gd fmla="val 25000" name="adj2"/>
              <a:gd fmla="val 25000" name="adj3"/>
              <a:gd fmla="val 82332" name="adj4"/>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Notice what happens if you try to access an index that doesn’t exist. For example there is nothing at index 6</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4"/>
          <p:cNvSpPr txBox="1"/>
          <p:nvPr>
            <p:ph type="title"/>
          </p:nvPr>
        </p:nvSpPr>
        <p:spPr>
          <a:xfrm>
            <a:off x="311700" y="87350"/>
            <a:ext cx="1902600" cy="891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300"/>
              <a:buNone/>
            </a:pPr>
            <a:r>
              <a:rPr lang="en" sz="2100"/>
              <a:t>Strings and  Loops Review</a:t>
            </a:r>
            <a:endParaRPr sz="2100"/>
          </a:p>
        </p:txBody>
      </p:sp>
      <p:sp>
        <p:nvSpPr>
          <p:cNvPr id="92" name="Google Shape;92;p4"/>
          <p:cNvSpPr txBox="1"/>
          <p:nvPr>
            <p:ph idx="1" type="body"/>
          </p:nvPr>
        </p:nvSpPr>
        <p:spPr>
          <a:xfrm>
            <a:off x="2799075" y="87350"/>
            <a:ext cx="6230100" cy="4945800"/>
          </a:xfrm>
          <a:prstGeom prst="rect">
            <a:avLst/>
          </a:prstGeom>
          <a:noFill/>
          <a:ln>
            <a:noFill/>
          </a:ln>
        </p:spPr>
        <p:txBody>
          <a:bodyPr anchorCtr="0" anchor="t" bIns="91425" lIns="91425" spcFirstLastPara="1" rIns="91425" wrap="square" tIns="91425">
            <a:noAutofit/>
          </a:bodyPr>
          <a:lstStyle/>
          <a:p>
            <a:pPr indent="0" lvl="0" marL="25400" rtl="0" algn="l">
              <a:lnSpc>
                <a:spcPct val="115000"/>
              </a:lnSpc>
              <a:spcBef>
                <a:spcPts val="0"/>
              </a:spcBef>
              <a:spcAft>
                <a:spcPts val="0"/>
              </a:spcAft>
              <a:buClr>
                <a:schemeClr val="dk1"/>
              </a:buClr>
              <a:buSzPts val="1100"/>
              <a:buFont typeface="Arial"/>
              <a:buNone/>
            </a:pPr>
            <a:r>
              <a:rPr b="1" lang="en" sz="1100">
                <a:solidFill>
                  <a:srgbClr val="7F0055"/>
                </a:solidFill>
                <a:highlight>
                  <a:srgbClr val="FFFFFF"/>
                </a:highlight>
              </a:rPr>
              <a:t>public</a:t>
            </a:r>
            <a:r>
              <a:rPr lang="en" sz="1100">
                <a:highlight>
                  <a:srgbClr val="FFFFFF"/>
                </a:highlight>
              </a:rPr>
              <a:t> </a:t>
            </a:r>
            <a:r>
              <a:rPr b="1" lang="en" sz="1100">
                <a:solidFill>
                  <a:srgbClr val="7F0055"/>
                </a:solidFill>
                <a:highlight>
                  <a:srgbClr val="FFFFFF"/>
                </a:highlight>
              </a:rPr>
              <a:t>class</a:t>
            </a:r>
            <a:r>
              <a:rPr lang="en" sz="1100">
                <a:highlight>
                  <a:srgbClr val="FFFFFF"/>
                </a:highlight>
              </a:rPr>
              <a:t> M03LoopsConditinsMethods</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r>
              <a:rPr b="1" lang="en" sz="1100">
                <a:solidFill>
                  <a:srgbClr val="7F0055"/>
                </a:solidFill>
                <a:highlight>
                  <a:srgbClr val="FFFFFF"/>
                </a:highlight>
              </a:rPr>
              <a:t>public</a:t>
            </a:r>
            <a:r>
              <a:rPr lang="en" sz="1100">
                <a:highlight>
                  <a:srgbClr val="FFFFFF"/>
                </a:highlight>
              </a:rPr>
              <a:t> </a:t>
            </a:r>
            <a:r>
              <a:rPr b="1" lang="en" sz="1100">
                <a:solidFill>
                  <a:srgbClr val="7F0055"/>
                </a:solidFill>
                <a:highlight>
                  <a:srgbClr val="FFFFFF"/>
                </a:highlight>
              </a:rPr>
              <a:t>static</a:t>
            </a:r>
            <a:r>
              <a:rPr lang="en" sz="1100">
                <a:highlight>
                  <a:srgbClr val="FFFFFF"/>
                </a:highlight>
              </a:rPr>
              <a:t> </a:t>
            </a:r>
            <a:r>
              <a:rPr b="1" lang="en" sz="1100">
                <a:solidFill>
                  <a:srgbClr val="7F0055"/>
                </a:solidFill>
                <a:highlight>
                  <a:srgbClr val="FFFFFF"/>
                </a:highlight>
              </a:rPr>
              <a:t>void</a:t>
            </a:r>
            <a:r>
              <a:rPr lang="en" sz="1100">
                <a:highlight>
                  <a:srgbClr val="FFFFFF"/>
                </a:highlight>
              </a:rPr>
              <a:t> main(String[] </a:t>
            </a:r>
            <a:r>
              <a:rPr lang="en" sz="1100">
                <a:solidFill>
                  <a:srgbClr val="6A3E3E"/>
                </a:solidFill>
                <a:highlight>
                  <a:srgbClr val="FFFFFF"/>
                </a:highlight>
              </a:rPr>
              <a:t>args</a:t>
            </a:r>
            <a:r>
              <a:rPr lang="en" sz="1100">
                <a:highlight>
                  <a:srgbClr val="FFFFFF"/>
                </a:highlight>
              </a:rPr>
              <a:t>) {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String </a:t>
            </a:r>
            <a:r>
              <a:rPr lang="en" sz="1100">
                <a:solidFill>
                  <a:srgbClr val="6A3E3E"/>
                </a:solidFill>
                <a:highlight>
                  <a:srgbClr val="FFFFFF"/>
                </a:highlight>
              </a:rPr>
              <a:t>startingString</a:t>
            </a:r>
            <a:r>
              <a:rPr lang="en" sz="1100">
                <a:highlight>
                  <a:srgbClr val="FFFFFF"/>
                </a:highlight>
              </a:rPr>
              <a:t> = </a:t>
            </a:r>
            <a:r>
              <a:rPr lang="en" sz="1100">
                <a:solidFill>
                  <a:srgbClr val="2A00FF"/>
                </a:solidFill>
                <a:highlight>
                  <a:srgbClr val="FFFFFF"/>
                </a:highlight>
              </a:rPr>
              <a:t>"SquarePants"</a:t>
            </a:r>
            <a:r>
              <a:rPr lang="en" sz="1100">
                <a:highlight>
                  <a:srgbClr val="FFFFFF"/>
                </a:highlight>
              </a:rPr>
              <a:t>;</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r>
              <a:rPr i="1" lang="en" sz="1100">
                <a:highlight>
                  <a:srgbClr val="FFFFFF"/>
                </a:highlight>
              </a:rPr>
              <a:t>methodOutputs</a:t>
            </a:r>
            <a:r>
              <a:rPr lang="en" sz="1100">
                <a:highlight>
                  <a:srgbClr val="FFFFFF"/>
                </a:highlight>
              </a:rPr>
              <a:t>(</a:t>
            </a:r>
            <a:r>
              <a:rPr lang="en" sz="1100">
                <a:solidFill>
                  <a:srgbClr val="6A3E3E"/>
                </a:solidFill>
                <a:highlight>
                  <a:srgbClr val="FFFFFF"/>
                </a:highlight>
              </a:rPr>
              <a:t>startingString</a:t>
            </a:r>
            <a:r>
              <a:rPr lang="en" sz="1100">
                <a:highlight>
                  <a:srgbClr val="FFFFFF"/>
                </a:highlight>
              </a:rPr>
              <a:t>);</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System.</a:t>
            </a:r>
            <a:r>
              <a:rPr b="1" i="1" lang="en" sz="1100">
                <a:solidFill>
                  <a:srgbClr val="0000C0"/>
                </a:solidFill>
                <a:highlight>
                  <a:srgbClr val="FFFFFF"/>
                </a:highlight>
              </a:rPr>
              <a:t>out</a:t>
            </a:r>
            <a:r>
              <a:rPr lang="en" sz="1100">
                <a:highlight>
                  <a:srgbClr val="FFFFFF"/>
                </a:highlight>
              </a:rPr>
              <a:t>.printf(</a:t>
            </a:r>
            <a:r>
              <a:rPr lang="en" sz="1100">
                <a:solidFill>
                  <a:srgbClr val="2A00FF"/>
                </a:solidFill>
                <a:highlight>
                  <a:srgbClr val="FFFFFF"/>
                </a:highlight>
              </a:rPr>
              <a:t>"\nString after method: %s"</a:t>
            </a:r>
            <a:r>
              <a:rPr lang="en" sz="1100">
                <a:highlight>
                  <a:srgbClr val="FFFFFF"/>
                </a:highlight>
              </a:rPr>
              <a:t>, </a:t>
            </a:r>
            <a:r>
              <a:rPr lang="en" sz="1100">
                <a:solidFill>
                  <a:srgbClr val="6A3E3E"/>
                </a:solidFill>
                <a:highlight>
                  <a:srgbClr val="FFFFFF"/>
                </a:highlight>
              </a:rPr>
              <a:t>startingString</a:t>
            </a: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r>
              <a:rPr b="1" lang="en" sz="1100">
                <a:solidFill>
                  <a:srgbClr val="7F0055"/>
                </a:solidFill>
                <a:highlight>
                  <a:srgbClr val="FFFFFF"/>
                </a:highlight>
              </a:rPr>
              <a:t>public</a:t>
            </a:r>
            <a:r>
              <a:rPr lang="en" sz="1100">
                <a:highlight>
                  <a:srgbClr val="FFFFFF"/>
                </a:highlight>
              </a:rPr>
              <a:t> </a:t>
            </a:r>
            <a:r>
              <a:rPr b="1" lang="en" sz="1100">
                <a:solidFill>
                  <a:srgbClr val="7F0055"/>
                </a:solidFill>
                <a:highlight>
                  <a:srgbClr val="FFFFFF"/>
                </a:highlight>
              </a:rPr>
              <a:t>static</a:t>
            </a:r>
            <a:r>
              <a:rPr lang="en" sz="1100">
                <a:highlight>
                  <a:srgbClr val="FFFFFF"/>
                </a:highlight>
              </a:rPr>
              <a:t> </a:t>
            </a:r>
            <a:r>
              <a:rPr b="1" lang="en" sz="1100">
                <a:solidFill>
                  <a:srgbClr val="7F0055"/>
                </a:solidFill>
                <a:highlight>
                  <a:srgbClr val="FFFFFF"/>
                </a:highlight>
              </a:rPr>
              <a:t>void</a:t>
            </a:r>
            <a:r>
              <a:rPr lang="en" sz="1100">
                <a:highlight>
                  <a:srgbClr val="FFFFFF"/>
                </a:highlight>
              </a:rPr>
              <a:t> methodOutputs(String </a:t>
            </a:r>
            <a:r>
              <a:rPr lang="en" sz="1100">
                <a:solidFill>
                  <a:srgbClr val="6A3E3E"/>
                </a:solidFill>
                <a:highlight>
                  <a:srgbClr val="FFFFFF"/>
                </a:highlight>
              </a:rPr>
              <a:t>stringParameterInput</a:t>
            </a:r>
            <a:r>
              <a:rPr lang="en" sz="1100">
                <a:highlight>
                  <a:srgbClr val="FFFFFF"/>
                </a:highlight>
              </a:rPr>
              <a:t>)</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r>
              <a:rPr b="1" lang="en" sz="1100">
                <a:solidFill>
                  <a:srgbClr val="7F0055"/>
                </a:solidFill>
                <a:highlight>
                  <a:srgbClr val="FFFFFF"/>
                </a:highlight>
              </a:rPr>
              <a:t>int</a:t>
            </a:r>
            <a:r>
              <a:rPr lang="en" sz="1100">
                <a:highlight>
                  <a:srgbClr val="FFFFFF"/>
                </a:highlight>
              </a:rPr>
              <a:t> </a:t>
            </a:r>
            <a:r>
              <a:rPr lang="en" sz="1100">
                <a:solidFill>
                  <a:srgbClr val="6A3E3E"/>
                </a:solidFill>
                <a:highlight>
                  <a:srgbClr val="FFFFFF"/>
                </a:highlight>
              </a:rPr>
              <a:t>stringLength</a:t>
            </a:r>
            <a:r>
              <a:rPr lang="en" sz="1100">
                <a:highlight>
                  <a:srgbClr val="FFFFFF"/>
                </a:highlight>
              </a:rPr>
              <a:t> = </a:t>
            </a:r>
            <a:r>
              <a:rPr lang="en" sz="1100">
                <a:solidFill>
                  <a:srgbClr val="6A3E3E"/>
                </a:solidFill>
                <a:highlight>
                  <a:srgbClr val="FFFFFF"/>
                </a:highlight>
              </a:rPr>
              <a:t>stringParameterInput</a:t>
            </a:r>
            <a:r>
              <a:rPr lang="en" sz="1100">
                <a:highlight>
                  <a:srgbClr val="FFFFFF"/>
                </a:highlight>
              </a:rPr>
              <a:t>.length();</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SzPts val="1100"/>
              <a:buNone/>
            </a:pPr>
            <a:r>
              <a:rPr lang="en" sz="1100">
                <a:highlight>
                  <a:srgbClr val="FFFFFF"/>
                </a:highlight>
              </a:rPr>
              <a:t>		</a:t>
            </a:r>
            <a:r>
              <a:rPr b="1" lang="en" sz="1100">
                <a:solidFill>
                  <a:srgbClr val="7F0055"/>
                </a:solidFill>
                <a:highlight>
                  <a:srgbClr val="FFFFFF"/>
                </a:highlight>
              </a:rPr>
              <a:t>for</a:t>
            </a:r>
            <a:r>
              <a:rPr lang="en" sz="1100">
                <a:highlight>
                  <a:srgbClr val="FFFFFF"/>
                </a:highlight>
              </a:rPr>
              <a:t> (</a:t>
            </a:r>
            <a:r>
              <a:rPr b="1" lang="en" sz="1100">
                <a:solidFill>
                  <a:srgbClr val="7F0055"/>
                </a:solidFill>
                <a:highlight>
                  <a:srgbClr val="FFFFFF"/>
                </a:highlight>
              </a:rPr>
              <a:t>int</a:t>
            </a:r>
            <a:r>
              <a:rPr lang="en" sz="1100">
                <a:highlight>
                  <a:srgbClr val="FFFFFF"/>
                </a:highlight>
              </a:rPr>
              <a:t> </a:t>
            </a:r>
            <a:r>
              <a:rPr lang="en" sz="1100">
                <a:solidFill>
                  <a:srgbClr val="6A3E3E"/>
                </a:solidFill>
                <a:highlight>
                  <a:srgbClr val="FFFFFF"/>
                </a:highlight>
              </a:rPr>
              <a:t>i</a:t>
            </a:r>
            <a:r>
              <a:rPr lang="en" sz="1100">
                <a:highlight>
                  <a:srgbClr val="FFFFFF"/>
                </a:highlight>
              </a:rPr>
              <a:t> = (</a:t>
            </a:r>
            <a:r>
              <a:rPr lang="en" sz="1100">
                <a:solidFill>
                  <a:srgbClr val="6A3E3E"/>
                </a:solidFill>
                <a:highlight>
                  <a:srgbClr val="FFFFFF"/>
                </a:highlight>
              </a:rPr>
              <a:t>stringLength</a:t>
            </a:r>
            <a:r>
              <a:rPr lang="en" sz="1100">
                <a:highlight>
                  <a:srgbClr val="FFFFFF"/>
                </a:highlight>
              </a:rPr>
              <a:t>-1); </a:t>
            </a:r>
            <a:r>
              <a:rPr lang="en" sz="1100">
                <a:solidFill>
                  <a:srgbClr val="6A3E3E"/>
                </a:solidFill>
                <a:highlight>
                  <a:srgbClr val="FFFFFF"/>
                </a:highlight>
              </a:rPr>
              <a:t>i</a:t>
            </a:r>
            <a:r>
              <a:rPr lang="en" sz="1100">
                <a:highlight>
                  <a:srgbClr val="FFFFFF"/>
                </a:highlight>
              </a:rPr>
              <a:t> &gt;= 0; </a:t>
            </a:r>
            <a:r>
              <a:rPr lang="en" sz="1100">
                <a:solidFill>
                  <a:srgbClr val="6A3E3E"/>
                </a:solidFill>
                <a:highlight>
                  <a:srgbClr val="FFFFFF"/>
                </a:highlight>
              </a:rPr>
              <a:t>i</a:t>
            </a:r>
            <a:r>
              <a:rPr lang="en" sz="1100">
                <a:highlight>
                  <a:srgbClr val="FFFFFF"/>
                </a:highlight>
              </a:rPr>
              <a:t>--) </a:t>
            </a:r>
            <a:endParaRPr sz="1100">
              <a:highlight>
                <a:srgbClr val="FFFFFF"/>
              </a:highlight>
            </a:endParaRPr>
          </a:p>
          <a:p>
            <a:pPr indent="431800" lvl="0" marL="482600" rtl="0" algn="l">
              <a:lnSpc>
                <a:spcPct val="115000"/>
              </a:lnSpc>
              <a:spcBef>
                <a:spcPts val="0"/>
              </a:spcBef>
              <a:spcAft>
                <a:spcPts val="0"/>
              </a:spcAft>
              <a:buClr>
                <a:schemeClr val="dk1"/>
              </a:buClr>
              <a:buSzPts val="1100"/>
              <a:buFont typeface="Arial"/>
              <a:buNone/>
            </a:pPr>
            <a:r>
              <a:rPr lang="en" sz="1100">
                <a:highlight>
                  <a:srgbClr val="FFFFFF"/>
                </a:highlight>
              </a:rPr>
              <a:t>{</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r>
              <a:rPr b="1" lang="en" sz="1100">
                <a:solidFill>
                  <a:srgbClr val="7F0055"/>
                </a:solidFill>
                <a:highlight>
                  <a:srgbClr val="FFFFFF"/>
                </a:highlight>
              </a:rPr>
              <a:t>char</a:t>
            </a:r>
            <a:r>
              <a:rPr lang="en" sz="1100">
                <a:highlight>
                  <a:srgbClr val="FFFFFF"/>
                </a:highlight>
              </a:rPr>
              <a:t> </a:t>
            </a:r>
            <a:r>
              <a:rPr lang="en" sz="1100">
                <a:solidFill>
                  <a:srgbClr val="6A3E3E"/>
                </a:solidFill>
                <a:highlight>
                  <a:srgbClr val="FFFFFF"/>
                </a:highlight>
              </a:rPr>
              <a:t>currentChar</a:t>
            </a:r>
            <a:r>
              <a:rPr lang="en" sz="1100">
                <a:highlight>
                  <a:srgbClr val="FFFFFF"/>
                </a:highlight>
              </a:rPr>
              <a:t> = </a:t>
            </a:r>
            <a:r>
              <a:rPr lang="en" sz="1100">
                <a:solidFill>
                  <a:srgbClr val="6A3E3E"/>
                </a:solidFill>
                <a:highlight>
                  <a:srgbClr val="FFFFFF"/>
                </a:highlight>
              </a:rPr>
              <a:t>stringParameterInput</a:t>
            </a:r>
            <a:r>
              <a:rPr lang="en" sz="1100">
                <a:highlight>
                  <a:srgbClr val="FFFFFF"/>
                </a:highlight>
              </a:rPr>
              <a:t>.charAt(</a:t>
            </a:r>
            <a:r>
              <a:rPr lang="en" sz="1100">
                <a:solidFill>
                  <a:srgbClr val="6A3E3E"/>
                </a:solidFill>
                <a:highlight>
                  <a:srgbClr val="FFFFFF"/>
                </a:highlight>
              </a:rPr>
              <a:t>i</a:t>
            </a: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r>
              <a:rPr b="1" lang="en" sz="1100">
                <a:solidFill>
                  <a:srgbClr val="7F0055"/>
                </a:solidFill>
                <a:highlight>
                  <a:srgbClr val="FFFFFF"/>
                </a:highlight>
              </a:rPr>
              <a:t>if</a:t>
            </a:r>
            <a:r>
              <a:rPr lang="en" sz="1100">
                <a:highlight>
                  <a:srgbClr val="FFFFFF"/>
                </a:highlight>
              </a:rPr>
              <a:t> (</a:t>
            </a:r>
            <a:r>
              <a:rPr lang="en" sz="1100">
                <a:solidFill>
                  <a:srgbClr val="6A3E3E"/>
                </a:solidFill>
                <a:highlight>
                  <a:srgbClr val="FFFFFF"/>
                </a:highlight>
              </a:rPr>
              <a:t>currentChar</a:t>
            </a:r>
            <a:r>
              <a:rPr lang="en" sz="1100">
                <a:highlight>
                  <a:srgbClr val="FFFFFF"/>
                </a:highlight>
              </a:rPr>
              <a:t> == </a:t>
            </a:r>
            <a:r>
              <a:rPr lang="en" sz="1100">
                <a:solidFill>
                  <a:srgbClr val="2A00FF"/>
                </a:solidFill>
                <a:highlight>
                  <a:srgbClr val="FFFFFF"/>
                </a:highlight>
              </a:rPr>
              <a:t>'a'</a:t>
            </a:r>
            <a:r>
              <a:rPr lang="en" sz="1100">
                <a:highlight>
                  <a:srgbClr val="FFFFFF"/>
                </a:highlight>
              </a:rPr>
              <a:t> || </a:t>
            </a:r>
            <a:r>
              <a:rPr lang="en" sz="1100">
                <a:solidFill>
                  <a:srgbClr val="6A3E3E"/>
                </a:solidFill>
                <a:highlight>
                  <a:srgbClr val="FFFFFF"/>
                </a:highlight>
              </a:rPr>
              <a:t>currentChar</a:t>
            </a:r>
            <a:r>
              <a:rPr lang="en" sz="1100">
                <a:highlight>
                  <a:srgbClr val="FFFFFF"/>
                </a:highlight>
              </a:rPr>
              <a:t> == </a:t>
            </a:r>
            <a:r>
              <a:rPr lang="en" sz="1100">
                <a:solidFill>
                  <a:srgbClr val="2A00FF"/>
                </a:solidFill>
                <a:highlight>
                  <a:srgbClr val="FFFFFF"/>
                </a:highlight>
              </a:rPr>
              <a:t>'e'</a:t>
            </a:r>
            <a:r>
              <a:rPr lang="en" sz="1100">
                <a:highlight>
                  <a:srgbClr val="FFFFFF"/>
                </a:highlight>
              </a:rPr>
              <a:t> || </a:t>
            </a:r>
            <a:r>
              <a:rPr lang="en" sz="1100">
                <a:solidFill>
                  <a:srgbClr val="6A3E3E"/>
                </a:solidFill>
                <a:highlight>
                  <a:srgbClr val="FFFFFF"/>
                </a:highlight>
              </a:rPr>
              <a:t>currentChar</a:t>
            </a:r>
            <a:r>
              <a:rPr lang="en" sz="1100">
                <a:highlight>
                  <a:srgbClr val="FFFFFF"/>
                </a:highlight>
              </a:rPr>
              <a:t> == </a:t>
            </a:r>
            <a:r>
              <a:rPr lang="en" sz="1100">
                <a:solidFill>
                  <a:srgbClr val="2A00FF"/>
                </a:solidFill>
                <a:highlight>
                  <a:srgbClr val="FFFFFF"/>
                </a:highlight>
              </a:rPr>
              <a:t>'i'</a:t>
            </a: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r>
              <a:rPr lang="en" sz="1100">
                <a:solidFill>
                  <a:srgbClr val="6A3E3E"/>
                </a:solidFill>
                <a:highlight>
                  <a:srgbClr val="FFFFFF"/>
                </a:highlight>
              </a:rPr>
              <a:t>currentChar</a:t>
            </a:r>
            <a:r>
              <a:rPr lang="en" sz="1100">
                <a:highlight>
                  <a:srgbClr val="FFFFFF"/>
                </a:highlight>
              </a:rPr>
              <a:t> == </a:t>
            </a:r>
            <a:r>
              <a:rPr lang="en" sz="1100">
                <a:solidFill>
                  <a:srgbClr val="2A00FF"/>
                </a:solidFill>
                <a:highlight>
                  <a:srgbClr val="FFFFFF"/>
                </a:highlight>
              </a:rPr>
              <a:t>'o'</a:t>
            </a:r>
            <a:r>
              <a:rPr lang="en" sz="1100">
                <a:highlight>
                  <a:srgbClr val="FFFFFF"/>
                </a:highlight>
              </a:rPr>
              <a:t> || </a:t>
            </a:r>
            <a:r>
              <a:rPr lang="en" sz="1100">
                <a:solidFill>
                  <a:srgbClr val="6A3E3E"/>
                </a:solidFill>
                <a:highlight>
                  <a:srgbClr val="FFFFFF"/>
                </a:highlight>
              </a:rPr>
              <a:t>currentChar</a:t>
            </a:r>
            <a:r>
              <a:rPr lang="en" sz="1100">
                <a:highlight>
                  <a:srgbClr val="FFFFFF"/>
                </a:highlight>
              </a:rPr>
              <a:t> == </a:t>
            </a:r>
            <a:r>
              <a:rPr lang="en" sz="1100">
                <a:solidFill>
                  <a:srgbClr val="2A00FF"/>
                </a:solidFill>
                <a:highlight>
                  <a:srgbClr val="FFFFFF"/>
                </a:highlight>
              </a:rPr>
              <a:t>'u'</a:t>
            </a:r>
            <a:r>
              <a:rPr lang="en" sz="1100">
                <a:highlight>
                  <a:srgbClr val="FFFFFF"/>
                </a:highlight>
              </a:rPr>
              <a:t>) {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r>
              <a:rPr lang="en" sz="1100">
                <a:solidFill>
                  <a:srgbClr val="6A3E3E"/>
                </a:solidFill>
                <a:highlight>
                  <a:srgbClr val="FFFFFF"/>
                </a:highlight>
              </a:rPr>
              <a:t>currentChar</a:t>
            </a:r>
            <a:r>
              <a:rPr lang="en" sz="1100">
                <a:highlight>
                  <a:srgbClr val="FFFFFF"/>
                </a:highlight>
              </a:rPr>
              <a:t> = Character.</a:t>
            </a:r>
            <a:r>
              <a:rPr i="1" lang="en" sz="1100">
                <a:highlight>
                  <a:srgbClr val="FFFFFF"/>
                </a:highlight>
              </a:rPr>
              <a:t>toLowerCase</a:t>
            </a:r>
            <a:r>
              <a:rPr lang="en" sz="1100">
                <a:highlight>
                  <a:srgbClr val="FFFFFF"/>
                </a:highlight>
              </a:rPr>
              <a:t>(</a:t>
            </a:r>
            <a:r>
              <a:rPr lang="en" sz="1100">
                <a:solidFill>
                  <a:srgbClr val="6A3E3E"/>
                </a:solidFill>
                <a:highlight>
                  <a:srgbClr val="FFFFFF"/>
                </a:highlight>
              </a:rPr>
              <a:t>currentChar</a:t>
            </a:r>
            <a:r>
              <a:rPr lang="en" sz="1100">
                <a:highlight>
                  <a:srgbClr val="FFFFFF"/>
                </a:highlight>
              </a:rPr>
              <a:t>);</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r>
              <a:rPr b="1" lang="en" sz="1100">
                <a:solidFill>
                  <a:srgbClr val="7F0055"/>
                </a:solidFill>
                <a:highlight>
                  <a:srgbClr val="FFFFFF"/>
                </a:highlight>
              </a:rPr>
              <a:t>else</a:t>
            </a: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r>
              <a:rPr lang="en" sz="1100">
                <a:solidFill>
                  <a:srgbClr val="6A3E3E"/>
                </a:solidFill>
                <a:highlight>
                  <a:srgbClr val="FFFFFF"/>
                </a:highlight>
              </a:rPr>
              <a:t>currentChar</a:t>
            </a:r>
            <a:r>
              <a:rPr lang="en" sz="1100">
                <a:highlight>
                  <a:srgbClr val="FFFFFF"/>
                </a:highlight>
              </a:rPr>
              <a:t> = Character.</a:t>
            </a:r>
            <a:r>
              <a:rPr i="1" lang="en" sz="1100">
                <a:highlight>
                  <a:srgbClr val="FFFFFF"/>
                </a:highlight>
              </a:rPr>
              <a:t>toUpperCase</a:t>
            </a:r>
            <a:r>
              <a:rPr lang="en" sz="1100">
                <a:highlight>
                  <a:srgbClr val="FFFFFF"/>
                </a:highlight>
              </a:rPr>
              <a:t>(</a:t>
            </a:r>
            <a:r>
              <a:rPr lang="en" sz="1100">
                <a:solidFill>
                  <a:srgbClr val="6A3E3E"/>
                </a:solidFill>
                <a:highlight>
                  <a:srgbClr val="FFFFFF"/>
                </a:highlight>
              </a:rPr>
              <a:t>currentChar</a:t>
            </a:r>
            <a:r>
              <a:rPr lang="en" sz="1100">
                <a:highlight>
                  <a:srgbClr val="FFFFFF"/>
                </a:highlight>
              </a:rPr>
              <a:t>);</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System.</a:t>
            </a:r>
            <a:r>
              <a:rPr b="1" i="1" lang="en" sz="1100">
                <a:solidFill>
                  <a:srgbClr val="0000C0"/>
                </a:solidFill>
                <a:highlight>
                  <a:srgbClr val="FFFFFF"/>
                </a:highlight>
              </a:rPr>
              <a:t>out</a:t>
            </a:r>
            <a:r>
              <a:rPr lang="en" sz="1100">
                <a:highlight>
                  <a:srgbClr val="FFFFFF"/>
                </a:highlight>
              </a:rPr>
              <a:t>.print(</a:t>
            </a:r>
            <a:r>
              <a:rPr lang="en" sz="1100">
                <a:solidFill>
                  <a:srgbClr val="6A3E3E"/>
                </a:solidFill>
                <a:highlight>
                  <a:srgbClr val="FFFFFF"/>
                </a:highlight>
              </a:rPr>
              <a:t>currentChar</a:t>
            </a: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	}</a:t>
            </a:r>
            <a:endParaRPr sz="1100">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1100">
                <a:highlight>
                  <a:srgbClr val="FFFFFF"/>
                </a:highlight>
              </a:rPr>
              <a:t>}</a:t>
            </a:r>
            <a:endParaRPr sz="1100">
              <a:highlight>
                <a:srgbClr val="FFFFFF"/>
              </a:highlight>
            </a:endParaRPr>
          </a:p>
          <a:p>
            <a:pPr indent="0" lvl="0" marL="25400" rtl="0" algn="l">
              <a:lnSpc>
                <a:spcPct val="105000"/>
              </a:lnSpc>
              <a:spcBef>
                <a:spcPts val="0"/>
              </a:spcBef>
              <a:spcAft>
                <a:spcPts val="0"/>
              </a:spcAft>
              <a:buClr>
                <a:schemeClr val="dk1"/>
              </a:buClr>
              <a:buSzPts val="523"/>
              <a:buFont typeface="Arial"/>
              <a:buNone/>
            </a:pPr>
            <a:r>
              <a:t/>
            </a:r>
            <a:endParaRPr b="1" sz="1100">
              <a:solidFill>
                <a:srgbClr val="7F0055"/>
              </a:solidFill>
              <a:highlight>
                <a:srgbClr val="FFFFFF"/>
              </a:highlight>
            </a:endParaRPr>
          </a:p>
          <a:p>
            <a:pPr indent="0" lvl="0" marL="0" rtl="0" algn="l">
              <a:lnSpc>
                <a:spcPct val="105000"/>
              </a:lnSpc>
              <a:spcBef>
                <a:spcPts val="0"/>
              </a:spcBef>
              <a:spcAft>
                <a:spcPts val="1200"/>
              </a:spcAft>
              <a:buSzPts val="523"/>
              <a:buNone/>
            </a:pPr>
            <a:r>
              <a:t/>
            </a:r>
            <a:endParaRPr sz="1100"/>
          </a:p>
        </p:txBody>
      </p:sp>
      <p:sp>
        <p:nvSpPr>
          <p:cNvPr id="93" name="Google Shape;93;p4"/>
          <p:cNvSpPr txBox="1"/>
          <p:nvPr/>
        </p:nvSpPr>
        <p:spPr>
          <a:xfrm>
            <a:off x="133750" y="2074650"/>
            <a:ext cx="3234000" cy="2021400"/>
          </a:xfrm>
          <a:prstGeom prst="rect">
            <a:avLst/>
          </a:prstGeom>
          <a:solidFill>
            <a:srgbClr val="FFF2CC"/>
          </a:solidFill>
          <a:ln>
            <a:noFill/>
          </a:ln>
        </p:spPr>
        <p:txBody>
          <a:bodyPr anchorCtr="0" anchor="t" bIns="91425" lIns="91425" spcFirstLastPara="1" rIns="91425" wrap="square" tIns="91425">
            <a:normAutofit lnSpcReduction="10000"/>
          </a:bodyPr>
          <a:lstStyle/>
          <a:p>
            <a:pPr indent="-317500" lvl="0" marL="457200" marR="0" rtl="0" algn="l">
              <a:lnSpc>
                <a:spcPct val="115000"/>
              </a:lnSpc>
              <a:spcBef>
                <a:spcPts val="1200"/>
              </a:spcBef>
              <a:spcAft>
                <a:spcPts val="0"/>
              </a:spcAft>
              <a:buClr>
                <a:schemeClr val="dk1"/>
              </a:buClr>
              <a:buSzPts val="1400"/>
              <a:buFont typeface="Arial"/>
              <a:buAutoNum type="arabicPeriod"/>
            </a:pPr>
            <a:r>
              <a:rPr b="0" i="0" lang="en" sz="1400" u="none" cap="none" strike="noStrike">
                <a:solidFill>
                  <a:schemeClr val="dk1"/>
                </a:solidFill>
                <a:latin typeface="Arial"/>
                <a:ea typeface="Arial"/>
                <a:cs typeface="Arial"/>
                <a:sym typeface="Arial"/>
              </a:rPr>
              <a:t>Write down how startingString is stored in memory. </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AutoNum type="arabicPeriod"/>
            </a:pPr>
            <a:r>
              <a:rPr b="0" i="0" lang="en" sz="1400" u="none" cap="none" strike="noStrike">
                <a:solidFill>
                  <a:schemeClr val="dk1"/>
                </a:solidFill>
                <a:latin typeface="Arial"/>
                <a:ea typeface="Arial"/>
                <a:cs typeface="Arial"/>
                <a:sym typeface="Arial"/>
              </a:rPr>
              <a:t>How do you access different characters in the string? </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AutoNum type="arabicPeriod"/>
            </a:pPr>
            <a:r>
              <a:rPr b="0" i="0" lang="en" sz="1400" u="none" cap="none" strike="noStrike">
                <a:solidFill>
                  <a:schemeClr val="dk1"/>
                </a:solidFill>
                <a:latin typeface="Arial"/>
                <a:ea typeface="Arial"/>
                <a:cs typeface="Arial"/>
                <a:sym typeface="Arial"/>
              </a:rPr>
              <a:t>Why is a for loop used here? </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AutoNum type="arabicPeriod"/>
            </a:pPr>
            <a:r>
              <a:rPr b="0" i="0" lang="en" sz="1400" u="none" cap="none" strike="noStrike">
                <a:solidFill>
                  <a:schemeClr val="dk1"/>
                </a:solidFill>
                <a:latin typeface="Arial"/>
                <a:ea typeface="Arial"/>
                <a:cs typeface="Arial"/>
                <a:sym typeface="Arial"/>
              </a:rPr>
              <a:t>Why stringLength-1?</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AutoNum type="arabicPeriod"/>
            </a:pPr>
            <a:r>
              <a:rPr b="0" i="0" lang="en" sz="1400" u="none" cap="none" strike="noStrike">
                <a:solidFill>
                  <a:schemeClr val="dk1"/>
                </a:solidFill>
                <a:latin typeface="Arial"/>
                <a:ea typeface="Arial"/>
                <a:cs typeface="Arial"/>
                <a:sym typeface="Arial"/>
              </a:rPr>
              <a:t>What is the String method length() doing.</a:t>
            </a:r>
            <a:endParaRPr b="0" i="0" sz="123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5"/>
          <p:cNvSpPr txBox="1"/>
          <p:nvPr>
            <p:ph type="title"/>
          </p:nvPr>
        </p:nvSpPr>
        <p:spPr>
          <a:xfrm>
            <a:off x="311700" y="2587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Storing Data</a:t>
            </a:r>
            <a:endParaRPr/>
          </a:p>
        </p:txBody>
      </p:sp>
      <p:sp>
        <p:nvSpPr>
          <p:cNvPr id="99" name="Google Shape;99;p5"/>
          <p:cNvSpPr txBox="1"/>
          <p:nvPr>
            <p:ph idx="1" type="body"/>
          </p:nvPr>
        </p:nvSpPr>
        <p:spPr>
          <a:xfrm>
            <a:off x="251075" y="863550"/>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We have been using </a:t>
            </a:r>
            <a:r>
              <a:rPr lang="en" u="sng">
                <a:solidFill>
                  <a:schemeClr val="hlink"/>
                </a:solidFill>
                <a:hlinkClick r:id="rId3"/>
              </a:rPr>
              <a:t>Java Primitive Data Types</a:t>
            </a:r>
            <a:r>
              <a:rPr lang="en"/>
              <a:t> to store one value. </a:t>
            </a:r>
            <a:endParaRPr/>
          </a:p>
          <a:p>
            <a:pPr indent="-323850" lvl="0" marL="457200" rtl="0" algn="l">
              <a:lnSpc>
                <a:spcPct val="115000"/>
              </a:lnSpc>
              <a:spcBef>
                <a:spcPts val="1200"/>
              </a:spcBef>
              <a:spcAft>
                <a:spcPts val="0"/>
              </a:spcAft>
              <a:buSzPts val="1500"/>
              <a:buAutoNum type="arabicPeriod"/>
            </a:pPr>
            <a:r>
              <a:rPr lang="en"/>
              <a:t>Think about how you are calculating grades for one student. </a:t>
            </a:r>
            <a:endParaRPr/>
          </a:p>
          <a:p>
            <a:pPr indent="-323850" lvl="0" marL="457200" rtl="0" algn="l">
              <a:lnSpc>
                <a:spcPct val="115000"/>
              </a:lnSpc>
              <a:spcBef>
                <a:spcPts val="0"/>
              </a:spcBef>
              <a:spcAft>
                <a:spcPts val="0"/>
              </a:spcAft>
              <a:buSzPts val="1500"/>
              <a:buAutoNum type="arabicPeriod"/>
            </a:pPr>
            <a:r>
              <a:rPr lang="en"/>
              <a:t>What if you have 50 students, 6 categories?</a:t>
            </a:r>
            <a:endParaRPr/>
          </a:p>
          <a:p>
            <a:pPr indent="-323850" lvl="0" marL="457200" rtl="0" algn="l">
              <a:lnSpc>
                <a:spcPct val="115000"/>
              </a:lnSpc>
              <a:spcBef>
                <a:spcPts val="0"/>
              </a:spcBef>
              <a:spcAft>
                <a:spcPts val="0"/>
              </a:spcAft>
              <a:buSzPts val="1500"/>
              <a:buAutoNum type="arabicPeriod"/>
            </a:pPr>
            <a:r>
              <a:rPr lang="en"/>
              <a:t>How would you handle multiple students? How would you draw a picture to show all the grades for all the students in the class?</a:t>
            </a:r>
            <a:endParaRPr/>
          </a:p>
          <a:p>
            <a:pPr indent="-323850" lvl="0" marL="457200" rtl="0" algn="l">
              <a:lnSpc>
                <a:spcPct val="115000"/>
              </a:lnSpc>
              <a:spcBef>
                <a:spcPts val="0"/>
              </a:spcBef>
              <a:spcAft>
                <a:spcPts val="0"/>
              </a:spcAft>
              <a:buSzPts val="1500"/>
              <a:buAutoNum type="arabicPeriod"/>
            </a:pPr>
            <a:r>
              <a:rPr lang="en" u="sng">
                <a:solidFill>
                  <a:schemeClr val="hlink"/>
                </a:solidFill>
                <a:hlinkClick r:id="rId4"/>
              </a:rPr>
              <a:t>Grades</a:t>
            </a:r>
            <a:r>
              <a:rPr lang="en"/>
              <a:t> - How could we store data like this in Java?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6"/>
          <p:cNvSpPr txBox="1"/>
          <p:nvPr>
            <p:ph type="title"/>
          </p:nvPr>
        </p:nvSpPr>
        <p:spPr>
          <a:xfrm>
            <a:off x="311700" y="1308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Arrays</a:t>
            </a:r>
            <a:endParaRPr/>
          </a:p>
        </p:txBody>
      </p:sp>
      <p:sp>
        <p:nvSpPr>
          <p:cNvPr id="105" name="Google Shape;105;p6"/>
          <p:cNvSpPr txBox="1"/>
          <p:nvPr>
            <p:ph idx="1" type="body"/>
          </p:nvPr>
        </p:nvSpPr>
        <p:spPr>
          <a:xfrm>
            <a:off x="251075" y="703550"/>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018"/>
              <a:buNone/>
            </a:pPr>
            <a:r>
              <a:rPr lang="en" sz="1400"/>
              <a:t>In java there is a structure called an array that provides a way to store more than one value but they must be the same data type. An array is a data structure.</a:t>
            </a:r>
            <a:endParaRPr sz="1400"/>
          </a:p>
        </p:txBody>
      </p:sp>
      <p:pic>
        <p:nvPicPr>
          <p:cNvPr id="106" name="Google Shape;106;p6"/>
          <p:cNvPicPr preferRelativeResize="0"/>
          <p:nvPr/>
        </p:nvPicPr>
        <p:blipFill rotWithShape="1">
          <a:blip r:embed="rId3">
            <a:alphaModFix/>
          </a:blip>
          <a:srcRect b="0" l="0" r="0" t="0"/>
          <a:stretch/>
        </p:blipFill>
        <p:spPr>
          <a:xfrm>
            <a:off x="4314175" y="1424075"/>
            <a:ext cx="4629599" cy="2669975"/>
          </a:xfrm>
          <a:prstGeom prst="rect">
            <a:avLst/>
          </a:prstGeom>
          <a:noFill/>
          <a:ln>
            <a:noFill/>
          </a:ln>
        </p:spPr>
      </p:pic>
      <p:sp>
        <p:nvSpPr>
          <p:cNvPr id="107" name="Google Shape;107;p6"/>
          <p:cNvSpPr txBox="1"/>
          <p:nvPr/>
        </p:nvSpPr>
        <p:spPr>
          <a:xfrm>
            <a:off x="311700" y="1424075"/>
            <a:ext cx="3553800" cy="64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600"/>
              <a:buFont typeface="Arial"/>
              <a:buNone/>
            </a:pPr>
            <a:r>
              <a:rPr b="0" i="0" lang="en" sz="1400" u="none" cap="none" strike="noStrike">
                <a:solidFill>
                  <a:schemeClr val="dk1"/>
                </a:solidFill>
                <a:latin typeface="Arial"/>
                <a:ea typeface="Arial"/>
                <a:cs typeface="Arial"/>
                <a:sym typeface="Arial"/>
              </a:rPr>
              <a:t>For example, you can store the grades as a double for a student in an array.</a:t>
            </a:r>
            <a:endParaRPr b="0" i="0" sz="1400" u="none" cap="none" strike="noStrike">
              <a:solidFill>
                <a:schemeClr val="dk1"/>
              </a:solidFill>
              <a:latin typeface="Arial"/>
              <a:ea typeface="Arial"/>
              <a:cs typeface="Arial"/>
              <a:sym typeface="Arial"/>
            </a:endParaRPr>
          </a:p>
        </p:txBody>
      </p:sp>
      <p:pic>
        <p:nvPicPr>
          <p:cNvPr id="108" name="Google Shape;108;p6"/>
          <p:cNvPicPr preferRelativeResize="0"/>
          <p:nvPr/>
        </p:nvPicPr>
        <p:blipFill rotWithShape="1">
          <a:blip r:embed="rId4">
            <a:alphaModFix/>
          </a:blip>
          <a:srcRect b="0" l="0" r="0" t="0"/>
          <a:stretch/>
        </p:blipFill>
        <p:spPr>
          <a:xfrm>
            <a:off x="215225" y="2180662"/>
            <a:ext cx="3905950" cy="212700"/>
          </a:xfrm>
          <a:prstGeom prst="rect">
            <a:avLst/>
          </a:prstGeom>
          <a:noFill/>
          <a:ln>
            <a:noFill/>
          </a:ln>
        </p:spPr>
      </p:pic>
      <p:sp>
        <p:nvSpPr>
          <p:cNvPr id="109" name="Google Shape;109;p6"/>
          <p:cNvSpPr txBox="1"/>
          <p:nvPr/>
        </p:nvSpPr>
        <p:spPr>
          <a:xfrm>
            <a:off x="251075" y="3005375"/>
            <a:ext cx="3601200" cy="615600"/>
          </a:xfrm>
          <a:prstGeom prst="rect">
            <a:avLst/>
          </a:prstGeom>
          <a:solidFill>
            <a:srgbClr val="FFF2CC"/>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Explore animation an</a:t>
            </a:r>
            <a:r>
              <a:rPr lang="en"/>
              <a:t>d</a:t>
            </a:r>
            <a:r>
              <a:rPr b="0" i="0" lang="en" sz="1400" u="none" cap="none" strike="noStrike">
                <a:solidFill>
                  <a:srgbClr val="000000"/>
                </a:solidFill>
                <a:latin typeface="Arial"/>
                <a:ea typeface="Arial"/>
                <a:cs typeface="Arial"/>
                <a:sym typeface="Arial"/>
              </a:rPr>
              <a:t> compile code </a:t>
            </a:r>
            <a:r>
              <a:rPr lang="en"/>
              <a:t>fof </a:t>
            </a:r>
            <a:r>
              <a:rPr b="0" i="0" lang="en" sz="1400" u="sng" cap="none" strike="noStrike">
                <a:solidFill>
                  <a:srgbClr val="0000FF"/>
                </a:solidFill>
                <a:latin typeface="Arial"/>
                <a:ea typeface="Arial"/>
                <a:cs typeface="Arial"/>
                <a:sym typeface="Arial"/>
                <a:hlinkClick r:id="rId5">
                  <a:extLst>
                    <a:ext uri="{A12FA001-AC4F-418D-AE19-62706E023703}">
                      <ahyp:hlinkClr val="tx"/>
                    </a:ext>
                  </a:extLst>
                </a:hlinkClick>
              </a:rPr>
              <a:t>AnalyzeNumbers.</a:t>
            </a:r>
            <a:endParaRPr b="0" i="0" sz="1400" u="none" cap="none" strike="noStrike">
              <a:solidFill>
                <a:srgbClr val="0000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7"/>
          <p:cNvPicPr preferRelativeResize="0"/>
          <p:nvPr/>
        </p:nvPicPr>
        <p:blipFill rotWithShape="1">
          <a:blip r:embed="rId3">
            <a:alphaModFix/>
          </a:blip>
          <a:srcRect b="0" l="0" r="0" t="0"/>
          <a:stretch/>
        </p:blipFill>
        <p:spPr>
          <a:xfrm>
            <a:off x="0" y="1859045"/>
            <a:ext cx="9144003" cy="3116462"/>
          </a:xfrm>
          <a:prstGeom prst="rect">
            <a:avLst/>
          </a:prstGeom>
          <a:noFill/>
          <a:ln>
            <a:noFill/>
          </a:ln>
        </p:spPr>
      </p:pic>
      <p:sp>
        <p:nvSpPr>
          <p:cNvPr id="115" name="Google Shape;115;p7"/>
          <p:cNvSpPr txBox="1"/>
          <p:nvPr>
            <p:ph type="title"/>
          </p:nvPr>
        </p:nvSpPr>
        <p:spPr>
          <a:xfrm>
            <a:off x="311700" y="2587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Class Participation</a:t>
            </a:r>
            <a:endParaRPr/>
          </a:p>
        </p:txBody>
      </p:sp>
      <p:sp>
        <p:nvSpPr>
          <p:cNvPr id="116" name="Google Shape;116;p7"/>
          <p:cNvSpPr txBox="1"/>
          <p:nvPr>
            <p:ph idx="1" type="body"/>
          </p:nvPr>
        </p:nvSpPr>
        <p:spPr>
          <a:xfrm>
            <a:off x="251075" y="863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Debug, discuss and add comments in class code explaining what you think is going on. </a:t>
            </a:r>
            <a:endParaRPr/>
          </a:p>
        </p:txBody>
      </p:sp>
      <p:sp>
        <p:nvSpPr>
          <p:cNvPr id="117" name="Google Shape;117;p7"/>
          <p:cNvSpPr/>
          <p:nvPr/>
        </p:nvSpPr>
        <p:spPr>
          <a:xfrm>
            <a:off x="6142325" y="1643550"/>
            <a:ext cx="315600" cy="1093800"/>
          </a:xfrm>
          <a:prstGeom prst="curvedRightArrow">
            <a:avLst>
              <a:gd fmla="val 25000" name="adj1"/>
              <a:gd fmla="val 50000" name="adj2"/>
              <a:gd fmla="val 25000" name="adj3"/>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7"/>
          <p:cNvSpPr/>
          <p:nvPr/>
        </p:nvSpPr>
        <p:spPr>
          <a:xfrm>
            <a:off x="6520750" y="1419875"/>
            <a:ext cx="1693500" cy="6207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Click on arrow to see what is in the number variable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8"/>
          <p:cNvSpPr txBox="1"/>
          <p:nvPr>
            <p:ph type="title"/>
          </p:nvPr>
        </p:nvSpPr>
        <p:spPr>
          <a:xfrm>
            <a:off x="628650" y="273845"/>
            <a:ext cx="7886700" cy="521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500"/>
              <a:buFont typeface="Open Sans"/>
              <a:buNone/>
            </a:pPr>
            <a:r>
              <a:rPr lang="en"/>
              <a:t>Array</a:t>
            </a:r>
            <a:endParaRPr/>
          </a:p>
        </p:txBody>
      </p:sp>
      <p:sp>
        <p:nvSpPr>
          <p:cNvPr id="124" name="Google Shape;124;p8"/>
          <p:cNvSpPr txBox="1"/>
          <p:nvPr>
            <p:ph idx="1" type="body"/>
          </p:nvPr>
        </p:nvSpPr>
        <p:spPr>
          <a:xfrm>
            <a:off x="412388" y="795056"/>
            <a:ext cx="8568600" cy="3695400"/>
          </a:xfrm>
          <a:prstGeom prst="rect">
            <a:avLst/>
          </a:prstGeom>
          <a:noFill/>
          <a:ln>
            <a:noFill/>
          </a:ln>
        </p:spPr>
        <p:txBody>
          <a:bodyPr anchorCtr="0" anchor="t" bIns="34275" lIns="68575" spcFirstLastPara="1" rIns="68575" wrap="square" tIns="34275">
            <a:normAutofit/>
          </a:bodyPr>
          <a:lstStyle/>
          <a:p>
            <a:pPr indent="0" lvl="0" marL="0" rtl="0" algn="l">
              <a:lnSpc>
                <a:spcPct val="80000"/>
              </a:lnSpc>
              <a:spcBef>
                <a:spcPts val="600"/>
              </a:spcBef>
              <a:spcAft>
                <a:spcPts val="0"/>
              </a:spcAft>
              <a:buSzPts val="1400"/>
              <a:buNone/>
            </a:pPr>
            <a:r>
              <a:rPr lang="en" sz="1600">
                <a:solidFill>
                  <a:schemeClr val="dk1"/>
                </a:solidFill>
              </a:rPr>
              <a:t>What is an array?</a:t>
            </a:r>
            <a:endParaRPr sz="1600">
              <a:solidFill>
                <a:schemeClr val="dk1"/>
              </a:solidFill>
            </a:endParaRPr>
          </a:p>
          <a:p>
            <a:pPr indent="-304800" lvl="0" marL="457200" rtl="0" algn="l">
              <a:lnSpc>
                <a:spcPct val="80000"/>
              </a:lnSpc>
              <a:spcBef>
                <a:spcPts val="600"/>
              </a:spcBef>
              <a:spcAft>
                <a:spcPts val="0"/>
              </a:spcAft>
              <a:buSzPts val="1200"/>
              <a:buChar char="●"/>
            </a:pPr>
            <a:r>
              <a:rPr lang="en" sz="1600">
                <a:solidFill>
                  <a:schemeClr val="dk1"/>
                </a:solidFill>
              </a:rPr>
              <a:t>An array is a container that provides a way to store more than one value</a:t>
            </a:r>
            <a:endParaRPr sz="1600">
              <a:solidFill>
                <a:schemeClr val="dk1"/>
              </a:solidFill>
            </a:endParaRPr>
          </a:p>
          <a:p>
            <a:pPr indent="-304800" lvl="0" marL="457200" rtl="0" algn="l">
              <a:lnSpc>
                <a:spcPct val="80000"/>
              </a:lnSpc>
              <a:spcBef>
                <a:spcPts val="600"/>
              </a:spcBef>
              <a:spcAft>
                <a:spcPts val="0"/>
              </a:spcAft>
              <a:buSzPts val="1200"/>
              <a:buChar char="●"/>
            </a:pPr>
            <a:r>
              <a:rPr lang="en" sz="1600">
                <a:solidFill>
                  <a:schemeClr val="dk1"/>
                </a:solidFill>
              </a:rPr>
              <a:t>An array is a group of contiguous memory locations that all have the same type.</a:t>
            </a:r>
            <a:endParaRPr sz="1600">
              <a:solidFill>
                <a:schemeClr val="dk1"/>
              </a:solidFill>
            </a:endParaRPr>
          </a:p>
          <a:p>
            <a:pPr indent="0" lvl="0" marL="0" rtl="0" algn="l">
              <a:lnSpc>
                <a:spcPct val="80000"/>
              </a:lnSpc>
              <a:spcBef>
                <a:spcPts val="600"/>
              </a:spcBef>
              <a:spcAft>
                <a:spcPts val="0"/>
              </a:spcAft>
              <a:buSzPts val="1400"/>
              <a:buNone/>
            </a:pPr>
            <a:r>
              <a:t/>
            </a:r>
            <a:endParaRPr sz="1600">
              <a:solidFill>
                <a:schemeClr val="dk1"/>
              </a:solidFill>
            </a:endParaRPr>
          </a:p>
          <a:p>
            <a:pPr indent="0" lvl="0" marL="0" rtl="0" algn="l">
              <a:lnSpc>
                <a:spcPct val="80000"/>
              </a:lnSpc>
              <a:spcBef>
                <a:spcPts val="600"/>
              </a:spcBef>
              <a:spcAft>
                <a:spcPts val="0"/>
              </a:spcAft>
              <a:buSzPts val="1400"/>
              <a:buNone/>
            </a:pPr>
            <a:r>
              <a:t/>
            </a:r>
            <a:endParaRPr sz="1600">
              <a:solidFill>
                <a:schemeClr val="dk1"/>
              </a:solidFill>
            </a:endParaRPr>
          </a:p>
          <a:p>
            <a:pPr indent="0" lvl="0" marL="0" rtl="0" algn="l">
              <a:lnSpc>
                <a:spcPct val="80000"/>
              </a:lnSpc>
              <a:spcBef>
                <a:spcPts val="600"/>
              </a:spcBef>
              <a:spcAft>
                <a:spcPts val="0"/>
              </a:spcAft>
              <a:buSzPts val="1400"/>
              <a:buNone/>
            </a:pPr>
            <a:r>
              <a:t/>
            </a:r>
            <a:endParaRPr sz="1600">
              <a:solidFill>
                <a:schemeClr val="dk1"/>
              </a:solidFill>
            </a:endParaRPr>
          </a:p>
          <a:p>
            <a:pPr indent="0" lvl="0" marL="0" rtl="0" algn="l">
              <a:lnSpc>
                <a:spcPct val="80000"/>
              </a:lnSpc>
              <a:spcBef>
                <a:spcPts val="600"/>
              </a:spcBef>
              <a:spcAft>
                <a:spcPts val="0"/>
              </a:spcAft>
              <a:buSzPts val="1400"/>
              <a:buNone/>
            </a:pPr>
            <a:r>
              <a:t/>
            </a:r>
            <a:endParaRPr sz="1600">
              <a:solidFill>
                <a:schemeClr val="dk1"/>
              </a:solidFill>
            </a:endParaRPr>
          </a:p>
          <a:p>
            <a:pPr indent="0" lvl="0" marL="0" rtl="0" algn="l">
              <a:lnSpc>
                <a:spcPct val="80000"/>
              </a:lnSpc>
              <a:spcBef>
                <a:spcPts val="600"/>
              </a:spcBef>
              <a:spcAft>
                <a:spcPts val="0"/>
              </a:spcAft>
              <a:buSzPts val="1400"/>
              <a:buNone/>
            </a:pPr>
            <a:r>
              <a:t/>
            </a:r>
            <a:endParaRPr sz="1600">
              <a:solidFill>
                <a:schemeClr val="dk1"/>
              </a:solidFill>
            </a:endParaRPr>
          </a:p>
          <a:p>
            <a:pPr indent="0" lvl="0" marL="0" rtl="0" algn="l">
              <a:lnSpc>
                <a:spcPct val="80000"/>
              </a:lnSpc>
              <a:spcBef>
                <a:spcPts val="600"/>
              </a:spcBef>
              <a:spcAft>
                <a:spcPts val="0"/>
              </a:spcAft>
              <a:buClr>
                <a:schemeClr val="dk1"/>
              </a:buClr>
              <a:buSzPts val="1600"/>
              <a:buFont typeface="Arial"/>
              <a:buNone/>
            </a:pPr>
            <a:r>
              <a:rPr lang="en" sz="1600">
                <a:solidFill>
                  <a:schemeClr val="dk1"/>
                </a:solidFill>
              </a:rPr>
              <a:t>Why Use Arrays </a:t>
            </a:r>
            <a:endParaRPr sz="1600">
              <a:solidFill>
                <a:schemeClr val="dk1"/>
              </a:solidFill>
            </a:endParaRPr>
          </a:p>
          <a:p>
            <a:pPr indent="-304800" lvl="0" marL="457200" rtl="0" algn="l">
              <a:lnSpc>
                <a:spcPct val="80000"/>
              </a:lnSpc>
              <a:spcBef>
                <a:spcPts val="600"/>
              </a:spcBef>
              <a:spcAft>
                <a:spcPts val="0"/>
              </a:spcAft>
              <a:buSzPts val="1200"/>
              <a:buChar char="●"/>
            </a:pPr>
            <a:r>
              <a:rPr lang="en" sz="1600">
                <a:solidFill>
                  <a:schemeClr val="dk1"/>
                </a:solidFill>
              </a:rPr>
              <a:t>Provides ability to store a fixed set of values of the same type</a:t>
            </a:r>
            <a:endParaRPr sz="1600">
              <a:solidFill>
                <a:schemeClr val="dk1"/>
              </a:solidFill>
            </a:endParaRPr>
          </a:p>
          <a:p>
            <a:pPr indent="-304800" lvl="0" marL="457200" rtl="0" algn="l">
              <a:lnSpc>
                <a:spcPct val="80000"/>
              </a:lnSpc>
              <a:spcBef>
                <a:spcPts val="600"/>
              </a:spcBef>
              <a:spcAft>
                <a:spcPts val="0"/>
              </a:spcAft>
              <a:buSzPts val="1200"/>
              <a:buChar char="●"/>
            </a:pPr>
            <a:r>
              <a:rPr lang="en" sz="1600">
                <a:solidFill>
                  <a:schemeClr val="dk1"/>
                </a:solidFill>
              </a:rPr>
              <a:t>Can access that set of values through one variable name</a:t>
            </a:r>
            <a:endParaRPr sz="1600">
              <a:solidFill>
                <a:schemeClr val="dk1"/>
              </a:solidFill>
            </a:endParaRPr>
          </a:p>
        </p:txBody>
      </p:sp>
      <p:pic>
        <p:nvPicPr>
          <p:cNvPr id="125" name="Google Shape;125;p8"/>
          <p:cNvPicPr preferRelativeResize="0"/>
          <p:nvPr/>
        </p:nvPicPr>
        <p:blipFill rotWithShape="1">
          <a:blip r:embed="rId3">
            <a:alphaModFix/>
          </a:blip>
          <a:srcRect b="16929" l="0" r="0" t="0"/>
          <a:stretch/>
        </p:blipFill>
        <p:spPr>
          <a:xfrm>
            <a:off x="721688" y="1842638"/>
            <a:ext cx="4710038" cy="112430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9"/>
          <p:cNvSpPr txBox="1"/>
          <p:nvPr>
            <p:ph type="title"/>
          </p:nvPr>
        </p:nvSpPr>
        <p:spPr>
          <a:xfrm>
            <a:off x="628650" y="273845"/>
            <a:ext cx="7886700" cy="5607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500"/>
              <a:buFont typeface="Open Sans"/>
              <a:buNone/>
            </a:pPr>
            <a:r>
              <a:rPr lang="en"/>
              <a:t>Declaring Arrays</a:t>
            </a:r>
            <a:endParaRPr/>
          </a:p>
        </p:txBody>
      </p:sp>
      <p:sp>
        <p:nvSpPr>
          <p:cNvPr id="131" name="Google Shape;131;p9"/>
          <p:cNvSpPr txBox="1"/>
          <p:nvPr>
            <p:ph idx="1" type="body"/>
          </p:nvPr>
        </p:nvSpPr>
        <p:spPr>
          <a:xfrm>
            <a:off x="249500" y="834549"/>
            <a:ext cx="7886700" cy="18057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600"/>
              </a:spcBef>
              <a:spcAft>
                <a:spcPts val="0"/>
              </a:spcAft>
              <a:buSzPts val="1400"/>
              <a:buNone/>
            </a:pPr>
            <a:r>
              <a:rPr lang="en" sz="1500">
                <a:solidFill>
                  <a:schemeClr val="dk1"/>
                </a:solidFill>
              </a:rPr>
              <a:t>When defining an array, you are defining </a:t>
            </a:r>
            <a:endParaRPr sz="1500">
              <a:solidFill>
                <a:schemeClr val="dk1"/>
              </a:solidFill>
            </a:endParaRPr>
          </a:p>
          <a:p>
            <a:pPr indent="-107950" lvl="0" marL="469900" rtl="0" algn="l">
              <a:lnSpc>
                <a:spcPct val="90000"/>
              </a:lnSpc>
              <a:spcBef>
                <a:spcPts val="1200"/>
              </a:spcBef>
              <a:spcAft>
                <a:spcPts val="0"/>
              </a:spcAft>
              <a:buSzPts val="1100"/>
              <a:buChar char="●"/>
            </a:pPr>
            <a:r>
              <a:rPr lang="en" sz="1500">
                <a:solidFill>
                  <a:schemeClr val="dk1"/>
                </a:solidFill>
              </a:rPr>
              <a:t>What type of elements the array can store</a:t>
            </a:r>
            <a:endParaRPr sz="1500">
              <a:solidFill>
                <a:schemeClr val="dk1"/>
              </a:solidFill>
            </a:endParaRPr>
          </a:p>
          <a:p>
            <a:pPr indent="-107950" lvl="0" marL="469900" rtl="0" algn="l">
              <a:lnSpc>
                <a:spcPct val="90000"/>
              </a:lnSpc>
              <a:spcBef>
                <a:spcPts val="1200"/>
              </a:spcBef>
              <a:spcAft>
                <a:spcPts val="0"/>
              </a:spcAft>
              <a:buSzPts val="1100"/>
              <a:buChar char="●"/>
            </a:pPr>
            <a:r>
              <a:rPr lang="en" sz="1500">
                <a:solidFill>
                  <a:schemeClr val="dk1"/>
                </a:solidFill>
              </a:rPr>
              <a:t>The variable name that will be a "reference" to the array</a:t>
            </a:r>
            <a:endParaRPr sz="1500">
              <a:solidFill>
                <a:schemeClr val="dk1"/>
              </a:solidFill>
            </a:endParaRPr>
          </a:p>
          <a:p>
            <a:pPr indent="-107950" lvl="0" marL="469900" rtl="0" algn="l">
              <a:lnSpc>
                <a:spcPct val="90000"/>
              </a:lnSpc>
              <a:spcBef>
                <a:spcPts val="1200"/>
              </a:spcBef>
              <a:spcAft>
                <a:spcPts val="0"/>
              </a:spcAft>
              <a:buSzPts val="1100"/>
              <a:buChar char="●"/>
            </a:pPr>
            <a:r>
              <a:rPr lang="en" sz="1500">
                <a:solidFill>
                  <a:schemeClr val="dk1"/>
                </a:solidFill>
              </a:rPr>
              <a:t>The number of elements the array will hold</a:t>
            </a:r>
            <a:endParaRPr sz="1500">
              <a:solidFill>
                <a:schemeClr val="dk1"/>
              </a:solidFill>
            </a:endParaRPr>
          </a:p>
          <a:p>
            <a:pPr indent="0" lvl="0" marL="0" rtl="0" algn="l">
              <a:lnSpc>
                <a:spcPct val="90000"/>
              </a:lnSpc>
              <a:spcBef>
                <a:spcPts val="1200"/>
              </a:spcBef>
              <a:spcAft>
                <a:spcPts val="1200"/>
              </a:spcAft>
              <a:buSzPts val="1400"/>
              <a:buNone/>
            </a:pPr>
            <a:r>
              <a:rPr lang="en" sz="1500">
                <a:solidFill>
                  <a:schemeClr val="dk1"/>
                </a:solidFill>
              </a:rPr>
              <a:t>General form for declaring an array:</a:t>
            </a:r>
            <a:endParaRPr sz="1500">
              <a:solidFill>
                <a:schemeClr val="dk1"/>
              </a:solidFill>
            </a:endParaRPr>
          </a:p>
        </p:txBody>
      </p:sp>
      <p:pic>
        <p:nvPicPr>
          <p:cNvPr id="132" name="Google Shape;132;p9"/>
          <p:cNvPicPr preferRelativeResize="0"/>
          <p:nvPr/>
        </p:nvPicPr>
        <p:blipFill rotWithShape="1">
          <a:blip r:embed="rId3">
            <a:alphaModFix/>
          </a:blip>
          <a:srcRect b="0" l="0" r="0" t="0"/>
          <a:stretch/>
        </p:blipFill>
        <p:spPr>
          <a:xfrm>
            <a:off x="329223" y="2571748"/>
            <a:ext cx="5228101" cy="1032400"/>
          </a:xfrm>
          <a:prstGeom prst="rect">
            <a:avLst/>
          </a:prstGeom>
          <a:noFill/>
          <a:ln>
            <a:noFill/>
          </a:ln>
        </p:spPr>
      </p:pic>
      <p:pic>
        <p:nvPicPr>
          <p:cNvPr id="133" name="Google Shape;133;p9"/>
          <p:cNvPicPr preferRelativeResize="0"/>
          <p:nvPr/>
        </p:nvPicPr>
        <p:blipFill rotWithShape="1">
          <a:blip r:embed="rId4">
            <a:alphaModFix/>
          </a:blip>
          <a:srcRect b="0" l="0" r="0" t="0"/>
          <a:stretch/>
        </p:blipFill>
        <p:spPr>
          <a:xfrm>
            <a:off x="329225" y="3658097"/>
            <a:ext cx="3471050" cy="1275225"/>
          </a:xfrm>
          <a:prstGeom prst="rect">
            <a:avLst/>
          </a:prstGeom>
          <a:noFill/>
          <a:ln>
            <a:noFill/>
          </a:ln>
        </p:spPr>
      </p:pic>
      <p:sp>
        <p:nvSpPr>
          <p:cNvPr id="134" name="Google Shape;134;p9"/>
          <p:cNvSpPr/>
          <p:nvPr/>
        </p:nvSpPr>
        <p:spPr>
          <a:xfrm>
            <a:off x="2645225" y="3846800"/>
            <a:ext cx="2394600" cy="398100"/>
          </a:xfrm>
          <a:prstGeom prst="leftArrowCallout">
            <a:avLst>
              <a:gd fmla="val 25000" name="adj1"/>
              <a:gd fmla="val 25000" name="adj2"/>
              <a:gd fmla="val 25000" name="adj3"/>
              <a:gd fmla="val 59937"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We will use this approach </a:t>
            </a:r>
            <a:endParaRPr b="0" i="0" sz="1400" u="none" cap="none" strike="noStrike">
              <a:solidFill>
                <a:srgbClr val="000000"/>
              </a:solidFill>
              <a:latin typeface="Arial"/>
              <a:ea typeface="Arial"/>
              <a:cs typeface="Arial"/>
              <a:sym typeface="Arial"/>
            </a:endParaRPr>
          </a:p>
        </p:txBody>
      </p:sp>
      <p:sp>
        <p:nvSpPr>
          <p:cNvPr id="135" name="Google Shape;135;p9"/>
          <p:cNvSpPr/>
          <p:nvPr/>
        </p:nvSpPr>
        <p:spPr>
          <a:xfrm>
            <a:off x="6045375" y="2270900"/>
            <a:ext cx="2252400" cy="1634100"/>
          </a:xfrm>
          <a:prstGeom prst="wedgeEllipseCallout">
            <a:avLst>
              <a:gd fmla="val -62088" name="adj1"/>
              <a:gd fmla="val 16947"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What do you think happens when you declare an array?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