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1" roundtripDataSignature="AMtx7miiinMu+HZLi93gP5v1igptnwSQ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 name="Google Shape;58;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3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9" name="Google Shape;49;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3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3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3" name="Google Shape;53;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0"/>
          <p:cNvSpPr txBox="1"/>
          <p:nvPr>
            <p:ph type="title"/>
          </p:nvPr>
        </p:nvSpPr>
        <p:spPr>
          <a:xfrm>
            <a:off x="230875" y="152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200"/>
              <a:buNone/>
              <a:defRPr sz="2200"/>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p:txBody>
      </p:sp>
      <p:sp>
        <p:nvSpPr>
          <p:cNvPr id="15" name="Google Shape;15;p30"/>
          <p:cNvSpPr txBox="1"/>
          <p:nvPr>
            <p:ph idx="1" type="body"/>
          </p:nvPr>
        </p:nvSpPr>
        <p:spPr>
          <a:xfrm>
            <a:off x="230875" y="724725"/>
            <a:ext cx="8520600" cy="3416400"/>
          </a:xfrm>
          <a:prstGeom prst="rect">
            <a:avLst/>
          </a:prstGeom>
          <a:noFill/>
          <a:ln>
            <a:noFill/>
          </a:ln>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chemeClr val="dk1"/>
              </a:buClr>
              <a:buSzPts val="1600"/>
              <a:buChar char="●"/>
              <a:defRPr sz="1600">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16" name="Google Shape;16;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type="obj">
  <p:cSld name="OBJECT">
    <p:spTree>
      <p:nvGrpSpPr>
        <p:cNvPr id="17" name="Shape 17"/>
        <p:cNvGrpSpPr/>
        <p:nvPr/>
      </p:nvGrpSpPr>
      <p:grpSpPr>
        <a:xfrm>
          <a:off x="0" y="0"/>
          <a:ext cx="0" cy="0"/>
          <a:chOff x="0" y="0"/>
          <a:chExt cx="0" cy="0"/>
        </a:xfrm>
      </p:grpSpPr>
      <p:sp>
        <p:nvSpPr>
          <p:cNvPr id="18" name="Google Shape;18;p31"/>
          <p:cNvSpPr txBox="1"/>
          <p:nvPr>
            <p:ph type="title"/>
          </p:nvPr>
        </p:nvSpPr>
        <p:spPr>
          <a:xfrm>
            <a:off x="628650" y="273845"/>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3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600"/>
              </a:spcBef>
              <a:spcAft>
                <a:spcPts val="0"/>
              </a:spcAft>
              <a:buClr>
                <a:schemeClr val="dk1"/>
              </a:buClr>
              <a:buSzPts val="1400"/>
              <a:buChar char="●"/>
              <a:defRPr/>
            </a:lvl1pPr>
            <a:lvl2pPr indent="-317500" lvl="1" marL="914400" algn="l">
              <a:lnSpc>
                <a:spcPct val="90000"/>
              </a:lnSpc>
              <a:spcBef>
                <a:spcPts val="1200"/>
              </a:spcBef>
              <a:spcAft>
                <a:spcPts val="0"/>
              </a:spcAft>
              <a:buClr>
                <a:schemeClr val="dk1"/>
              </a:buClr>
              <a:buSzPts val="1400"/>
              <a:buChar char="○"/>
              <a:defRPr/>
            </a:lvl2pPr>
            <a:lvl3pPr indent="-317500" lvl="2" marL="1371600" algn="l">
              <a:lnSpc>
                <a:spcPct val="90000"/>
              </a:lnSpc>
              <a:spcBef>
                <a:spcPts val="1200"/>
              </a:spcBef>
              <a:spcAft>
                <a:spcPts val="0"/>
              </a:spcAft>
              <a:buClr>
                <a:schemeClr val="dk1"/>
              </a:buClr>
              <a:buSzPts val="1400"/>
              <a:buChar char="■"/>
              <a:defRPr/>
            </a:lvl3pPr>
            <a:lvl4pPr indent="-317500" lvl="3" marL="1828800" algn="l">
              <a:lnSpc>
                <a:spcPct val="90000"/>
              </a:lnSpc>
              <a:spcBef>
                <a:spcPts val="1200"/>
              </a:spcBef>
              <a:spcAft>
                <a:spcPts val="0"/>
              </a:spcAft>
              <a:buClr>
                <a:schemeClr val="dk1"/>
              </a:buClr>
              <a:buSzPts val="1400"/>
              <a:buChar char="●"/>
              <a:defRPr/>
            </a:lvl4pPr>
            <a:lvl5pPr indent="-317500" lvl="4" marL="2286000" algn="l">
              <a:lnSpc>
                <a:spcPct val="90000"/>
              </a:lnSpc>
              <a:spcBef>
                <a:spcPts val="1200"/>
              </a:spcBef>
              <a:spcAft>
                <a:spcPts val="0"/>
              </a:spcAft>
              <a:buClr>
                <a:schemeClr val="dk1"/>
              </a:buClr>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20" name="Google Shape;20;p31"/>
          <p:cNvSpPr txBox="1"/>
          <p:nvPr>
            <p:ph idx="10" type="dt"/>
          </p:nvPr>
        </p:nvSpPr>
        <p:spPr>
          <a:xfrm>
            <a:off x="628650" y="4767264"/>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21" name="Google Shape;21;p31"/>
          <p:cNvSpPr txBox="1"/>
          <p:nvPr>
            <p:ph idx="11" type="ftr"/>
          </p:nvPr>
        </p:nvSpPr>
        <p:spPr>
          <a:xfrm>
            <a:off x="3028950" y="4767264"/>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22" name="Google Shape;22;p31"/>
          <p:cNvSpPr txBox="1"/>
          <p:nvPr>
            <p:ph idx="12" type="sldNum"/>
          </p:nvPr>
        </p:nvSpPr>
        <p:spPr>
          <a:xfrm>
            <a:off x="6457950" y="4767264"/>
            <a:ext cx="2057400" cy="273900"/>
          </a:xfrm>
          <a:prstGeom prst="rect">
            <a:avLst/>
          </a:prstGeom>
          <a:noFill/>
          <a:ln>
            <a:noFill/>
          </a:ln>
        </p:spPr>
        <p:txBody>
          <a:bodyPr anchorCtr="0" anchor="ctr" bIns="34275" lIns="68575" spcFirstLastPara="1" rIns="68575" wrap="square" tIns="3427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 name="Google Shape;25;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3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3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0" name="Google Shape;30;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3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3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7" name="Google Shape;37;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3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3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3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3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6" name="Google Shape;46;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4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6.png"/><Relationship Id="rId4" Type="http://schemas.openxmlformats.org/officeDocument/2006/relationships/image" Target="../media/image34.png"/><Relationship Id="rId5" Type="http://schemas.openxmlformats.org/officeDocument/2006/relationships/image" Target="../media/image37.png"/><Relationship Id="rId6" Type="http://schemas.openxmlformats.org/officeDocument/2006/relationships/image" Target="../media/image10.png"/></Relationships>
</file>

<file path=ppt/slides/_rels/slide13.xml.rels><?xml version="1.0" encoding="UTF-8" standalone="yes"?><Relationships xmlns="http://schemas.openxmlformats.org/package/2006/relationships"><Relationship Id="rId11" Type="http://schemas.openxmlformats.org/officeDocument/2006/relationships/image" Target="../media/image39.png"/><Relationship Id="rId10"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32.png"/><Relationship Id="rId9" Type="http://schemas.openxmlformats.org/officeDocument/2006/relationships/image" Target="../media/image31.png"/><Relationship Id="rId5" Type="http://schemas.openxmlformats.org/officeDocument/2006/relationships/image" Target="../media/image30.png"/><Relationship Id="rId6" Type="http://schemas.openxmlformats.org/officeDocument/2006/relationships/image" Target="../media/image10.png"/><Relationship Id="rId7" Type="http://schemas.openxmlformats.org/officeDocument/2006/relationships/image" Target="../media/image5.png"/><Relationship Id="rId8" Type="http://schemas.openxmlformats.org/officeDocument/2006/relationships/image" Target="../media/image3.png"/></Relationships>
</file>

<file path=ppt/slides/_rels/slide14.xml.rels><?xml version="1.0" encoding="UTF-8" standalone="yes"?><Relationships xmlns="http://schemas.openxmlformats.org/package/2006/relationships"><Relationship Id="rId11" Type="http://schemas.openxmlformats.org/officeDocument/2006/relationships/image" Target="../media/image57.png"/><Relationship Id="rId10" Type="http://schemas.openxmlformats.org/officeDocument/2006/relationships/image" Target="../media/image50.png"/><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5.png"/><Relationship Id="rId5" Type="http://schemas.openxmlformats.org/officeDocument/2006/relationships/image" Target="../media/image27.png"/><Relationship Id="rId6" Type="http://schemas.openxmlformats.org/officeDocument/2006/relationships/image" Target="../media/image55.png"/><Relationship Id="rId7" Type="http://schemas.openxmlformats.org/officeDocument/2006/relationships/image" Target="../media/image42.png"/><Relationship Id="rId8" Type="http://schemas.openxmlformats.org/officeDocument/2006/relationships/image" Target="../media/image6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1.png"/></Relationships>
</file>

<file path=ppt/slides/_rels/slide16.xml.rels><?xml version="1.0" encoding="UTF-8" standalone="yes"?><Relationships xmlns="http://schemas.openxmlformats.org/package/2006/relationships"><Relationship Id="rId11" Type="http://schemas.openxmlformats.org/officeDocument/2006/relationships/image" Target="../media/image33.png"/><Relationship Id="rId10" Type="http://schemas.openxmlformats.org/officeDocument/2006/relationships/image" Target="../media/image31.png"/><Relationship Id="rId13" Type="http://schemas.openxmlformats.org/officeDocument/2006/relationships/image" Target="../media/image43.png"/><Relationship Id="rId12" Type="http://schemas.openxmlformats.org/officeDocument/2006/relationships/image" Target="../media/image49.png"/><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5.gif"/><Relationship Id="rId9" Type="http://schemas.openxmlformats.org/officeDocument/2006/relationships/image" Target="../media/image3.png"/><Relationship Id="rId15" Type="http://schemas.openxmlformats.org/officeDocument/2006/relationships/image" Target="../media/image57.png"/><Relationship Id="rId14" Type="http://schemas.openxmlformats.org/officeDocument/2006/relationships/image" Target="../media/image27.png"/><Relationship Id="rId5" Type="http://schemas.openxmlformats.org/officeDocument/2006/relationships/image" Target="../media/image7.png"/><Relationship Id="rId6" Type="http://schemas.openxmlformats.org/officeDocument/2006/relationships/image" Target="../media/image32.png"/><Relationship Id="rId7" Type="http://schemas.openxmlformats.org/officeDocument/2006/relationships/image" Target="../media/image30.png"/><Relationship Id="rId8"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8.png"/><Relationship Id="rId4" Type="http://schemas.openxmlformats.org/officeDocument/2006/relationships/image" Target="../media/image5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9.png"/><Relationship Id="rId4" Type="http://schemas.openxmlformats.org/officeDocument/2006/relationships/image" Target="../media/image5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drive.google.com/file/d/1cynV9G_-weB_YYabvqrp3AFTQ5WdvZ4N/view?usp=drive_link" TargetMode="External"/><Relationship Id="rId4" Type="http://schemas.openxmlformats.org/officeDocument/2006/relationships/hyperlink" Target="https://forms.office.com/Pages/ResponsePage.aspx?id=pJwwAzMX-UqnPPGMyEEyXEpNpJeBlq1PreOdiiWxhj9UQlkxUEo0VUsyODBRNFEzQTM0QlA0MUZPRi4u"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www.javatpoint.com/how-to-compare-two-arrays-in-java" TargetMode="External"/><Relationship Id="rId4" Type="http://schemas.openxmlformats.org/officeDocument/2006/relationships/image" Target="../media/image54.png"/><Relationship Id="rId5" Type="http://schemas.openxmlformats.org/officeDocument/2006/relationships/image" Target="../media/image5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docs.google.com/document/d/1Lnce4yhEWzsbQeodJWsb_8nj-s_FtCZ4aQPtYKn4SSc/edit?tab=t.0#heading=h.pdbb59589cj4" TargetMode="External"/><Relationship Id="rId4" Type="http://schemas.openxmlformats.org/officeDocument/2006/relationships/hyperlink" Target="https://docs.google.com/presentation/d/e/2PACX-1vS8sVMQ2yb0YmYS6fVM-p9kwZBHjQT7Tv3HDhIU-30MMIm3Uc3g0ox66506-AVttg/pub?start=false&amp;loop=false&amp;delayms=300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image" Target="../media/image7.png"/><Relationship Id="rId5" Type="http://schemas.openxmlformats.org/officeDocument/2006/relationships/image" Target="../media/image10.png"/><Relationship Id="rId6" Type="http://schemas.openxmlformats.org/officeDocument/2006/relationships/image" Target="../media/image5.png"/><Relationship Id="rId7" Type="http://schemas.openxmlformats.org/officeDocument/2006/relationships/image" Target="../media/image3.png"/><Relationship Id="rId8"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2.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10.png"/><Relationship Id="rId5"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4.png"/><Relationship Id="rId4" Type="http://schemas.openxmlformats.org/officeDocument/2006/relationships/image" Target="../media/image28.png"/><Relationship Id="rId5"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 name="Shape 59"/>
        <p:cNvGrpSpPr/>
        <p:nvPr/>
      </p:nvGrpSpPr>
      <p:grpSpPr>
        <a:xfrm>
          <a:off x="0" y="0"/>
          <a:ext cx="0" cy="0"/>
          <a:chOff x="0" y="0"/>
          <a:chExt cx="0" cy="0"/>
        </a:xfrm>
      </p:grpSpPr>
      <p:sp>
        <p:nvSpPr>
          <p:cNvPr id="60" name="Google Shape;60;p1"/>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venir"/>
              <a:ea typeface="Avenir"/>
              <a:cs typeface="Avenir"/>
              <a:sym typeface="Avenir"/>
            </a:endParaRPr>
          </a:p>
        </p:txBody>
      </p:sp>
      <p:sp>
        <p:nvSpPr>
          <p:cNvPr id="61" name="Google Shape;61;p1"/>
          <p:cNvSpPr txBox="1"/>
          <p:nvPr>
            <p:ph type="ctrTitle"/>
          </p:nvPr>
        </p:nvSpPr>
        <p:spPr>
          <a:xfrm>
            <a:off x="403050" y="546674"/>
            <a:ext cx="3426000" cy="31767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rgbClr val="FFFFFF"/>
              </a:buClr>
              <a:buSzPts val="4100"/>
              <a:buFont typeface="EB Garamond"/>
              <a:buNone/>
            </a:pPr>
            <a:r>
              <a:rPr lang="en" sz="4900"/>
              <a:t>Chapter 7 </a:t>
            </a:r>
            <a:br>
              <a:rPr lang="en" sz="4900"/>
            </a:br>
            <a:r>
              <a:rPr lang="en" sz="4900"/>
              <a:t>Pass and Return Arrays</a:t>
            </a:r>
            <a:endParaRPr sz="4900"/>
          </a:p>
        </p:txBody>
      </p:sp>
      <p:pic>
        <p:nvPicPr>
          <p:cNvPr id="62" name="Google Shape;62;p1"/>
          <p:cNvPicPr preferRelativeResize="0"/>
          <p:nvPr/>
        </p:nvPicPr>
        <p:blipFill rotWithShape="1">
          <a:blip r:embed="rId3">
            <a:alphaModFix/>
          </a:blip>
          <a:srcRect b="0" l="0" r="0" t="0"/>
          <a:stretch/>
        </p:blipFill>
        <p:spPr>
          <a:xfrm>
            <a:off x="4071975" y="1285875"/>
            <a:ext cx="4762500" cy="2571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0"/>
          <p:cNvSpPr txBox="1"/>
          <p:nvPr>
            <p:ph type="title"/>
          </p:nvPr>
        </p:nvSpPr>
        <p:spPr>
          <a:xfrm>
            <a:off x="230875" y="152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Part 2: Copy Array into New Array</a:t>
            </a:r>
            <a:endParaRPr/>
          </a:p>
        </p:txBody>
      </p:sp>
      <p:sp>
        <p:nvSpPr>
          <p:cNvPr id="195" name="Google Shape;195;p10"/>
          <p:cNvSpPr txBox="1"/>
          <p:nvPr>
            <p:ph idx="1" type="body"/>
          </p:nvPr>
        </p:nvSpPr>
        <p:spPr>
          <a:xfrm>
            <a:off x="230875" y="72472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Debug and discuss.</a:t>
            </a:r>
            <a:endParaRPr/>
          </a:p>
        </p:txBody>
      </p:sp>
      <p:pic>
        <p:nvPicPr>
          <p:cNvPr id="196" name="Google Shape;196;p10"/>
          <p:cNvPicPr preferRelativeResize="0"/>
          <p:nvPr/>
        </p:nvPicPr>
        <p:blipFill rotWithShape="1">
          <a:blip r:embed="rId3">
            <a:alphaModFix/>
          </a:blip>
          <a:srcRect b="0" l="0" r="0" t="0"/>
          <a:stretch/>
        </p:blipFill>
        <p:spPr>
          <a:xfrm>
            <a:off x="322125" y="1559838"/>
            <a:ext cx="6838950" cy="2581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1"/>
          <p:cNvSpPr txBox="1"/>
          <p:nvPr>
            <p:ph idx="1" type="body"/>
          </p:nvPr>
        </p:nvSpPr>
        <p:spPr>
          <a:xfrm>
            <a:off x="230875" y="72472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700"/>
              <a:t>Here is some approaches that DO work, there are 3 with the 1</a:t>
            </a:r>
            <a:r>
              <a:rPr baseline="30000" lang="en" sz="1700"/>
              <a:t>st</a:t>
            </a:r>
            <a:r>
              <a:rPr lang="en" sz="1700"/>
              <a:t> being what you typically see in code:</a:t>
            </a:r>
            <a:endParaRPr sz="1700"/>
          </a:p>
          <a:p>
            <a:pPr indent="-336550" lvl="0" marL="457200" rtl="0" algn="l">
              <a:lnSpc>
                <a:spcPct val="115000"/>
              </a:lnSpc>
              <a:spcBef>
                <a:spcPts val="1200"/>
              </a:spcBef>
              <a:spcAft>
                <a:spcPts val="0"/>
              </a:spcAft>
              <a:buSzPts val="1700"/>
              <a:buChar char="●"/>
            </a:pPr>
            <a:r>
              <a:rPr lang="en" sz="1700"/>
              <a:t>Use a loop to copy individual elements one by one. This what we will use for now.</a:t>
            </a:r>
            <a:endParaRPr sz="1700"/>
          </a:p>
          <a:p>
            <a:pPr indent="0" lvl="0" marL="0" rtl="0" algn="l">
              <a:lnSpc>
                <a:spcPct val="115000"/>
              </a:lnSpc>
              <a:spcBef>
                <a:spcPts val="1200"/>
              </a:spcBef>
              <a:spcAft>
                <a:spcPts val="0"/>
              </a:spcAft>
              <a:buSzPts val="1800"/>
              <a:buNone/>
            </a:pPr>
            <a:r>
              <a:t/>
            </a:r>
            <a:endParaRPr sz="1700"/>
          </a:p>
          <a:p>
            <a:pPr indent="0" lvl="0" marL="0" rtl="0" algn="l">
              <a:lnSpc>
                <a:spcPct val="115000"/>
              </a:lnSpc>
              <a:spcBef>
                <a:spcPts val="1200"/>
              </a:spcBef>
              <a:spcAft>
                <a:spcPts val="0"/>
              </a:spcAft>
              <a:buSzPts val="1800"/>
              <a:buNone/>
            </a:pPr>
            <a:r>
              <a:t/>
            </a:r>
            <a:endParaRPr sz="1700"/>
          </a:p>
          <a:p>
            <a:pPr indent="-336550" lvl="0" marL="457200" rtl="0" algn="l">
              <a:lnSpc>
                <a:spcPct val="115000"/>
              </a:lnSpc>
              <a:spcBef>
                <a:spcPts val="1200"/>
              </a:spcBef>
              <a:spcAft>
                <a:spcPts val="0"/>
              </a:spcAft>
              <a:buSzPts val="1700"/>
              <a:buChar char="●"/>
            </a:pPr>
            <a:r>
              <a:rPr lang="en" sz="1700"/>
              <a:t>Use the static arraycopy method in the System class - we will learn in next lecture</a:t>
            </a:r>
            <a:endParaRPr sz="1700"/>
          </a:p>
          <a:p>
            <a:pPr indent="0" lvl="0" marL="0" rtl="0" algn="l">
              <a:lnSpc>
                <a:spcPct val="115000"/>
              </a:lnSpc>
              <a:spcBef>
                <a:spcPts val="1200"/>
              </a:spcBef>
              <a:spcAft>
                <a:spcPts val="0"/>
              </a:spcAft>
              <a:buSzPts val="1800"/>
              <a:buNone/>
            </a:pPr>
            <a:r>
              <a:t/>
            </a:r>
            <a:endParaRPr sz="1700"/>
          </a:p>
          <a:p>
            <a:pPr indent="0" lvl="0" marL="0" rtl="0" algn="l">
              <a:lnSpc>
                <a:spcPct val="115000"/>
              </a:lnSpc>
              <a:spcBef>
                <a:spcPts val="1200"/>
              </a:spcBef>
              <a:spcAft>
                <a:spcPts val="0"/>
              </a:spcAft>
              <a:buSzPts val="1600"/>
              <a:buNone/>
            </a:pPr>
            <a:r>
              <a:t/>
            </a:r>
            <a:endParaRPr sz="1000">
              <a:latin typeface="Calibri"/>
              <a:ea typeface="Calibri"/>
              <a:cs typeface="Calibri"/>
              <a:sym typeface="Calibri"/>
            </a:endParaRPr>
          </a:p>
        </p:txBody>
      </p:sp>
      <p:sp>
        <p:nvSpPr>
          <p:cNvPr id="202" name="Google Shape;202;p11"/>
          <p:cNvSpPr txBox="1"/>
          <p:nvPr>
            <p:ph type="title"/>
          </p:nvPr>
        </p:nvSpPr>
        <p:spPr>
          <a:xfrm>
            <a:off x="230875" y="152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Copy Arrays</a:t>
            </a:r>
            <a:endParaRPr/>
          </a:p>
        </p:txBody>
      </p:sp>
      <p:pic>
        <p:nvPicPr>
          <p:cNvPr id="203" name="Google Shape;203;p11"/>
          <p:cNvPicPr preferRelativeResize="0"/>
          <p:nvPr/>
        </p:nvPicPr>
        <p:blipFill rotWithShape="1">
          <a:blip r:embed="rId3">
            <a:alphaModFix/>
          </a:blip>
          <a:srcRect b="0" l="0" r="0" t="0"/>
          <a:stretch/>
        </p:blipFill>
        <p:spPr>
          <a:xfrm>
            <a:off x="834725" y="1821975"/>
            <a:ext cx="3598675" cy="858775"/>
          </a:xfrm>
          <a:prstGeom prst="rect">
            <a:avLst/>
          </a:prstGeom>
          <a:noFill/>
          <a:ln>
            <a:noFill/>
          </a:ln>
        </p:spPr>
      </p:pic>
      <p:pic>
        <p:nvPicPr>
          <p:cNvPr id="204" name="Google Shape;204;p11"/>
          <p:cNvPicPr preferRelativeResize="0"/>
          <p:nvPr/>
        </p:nvPicPr>
        <p:blipFill rotWithShape="1">
          <a:blip r:embed="rId4">
            <a:alphaModFix/>
          </a:blip>
          <a:srcRect b="0" l="0" r="0" t="0"/>
          <a:stretch/>
        </p:blipFill>
        <p:spPr>
          <a:xfrm>
            <a:off x="763275" y="3370150"/>
            <a:ext cx="4768325" cy="489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13"/>
          <p:cNvPicPr preferRelativeResize="0"/>
          <p:nvPr/>
        </p:nvPicPr>
        <p:blipFill rotWithShape="1">
          <a:blip r:embed="rId3">
            <a:alphaModFix/>
          </a:blip>
          <a:srcRect b="0" l="0" r="0" t="0"/>
          <a:stretch/>
        </p:blipFill>
        <p:spPr>
          <a:xfrm>
            <a:off x="148850" y="3181350"/>
            <a:ext cx="2165750" cy="1309500"/>
          </a:xfrm>
          <a:prstGeom prst="rect">
            <a:avLst/>
          </a:prstGeom>
          <a:noFill/>
          <a:ln>
            <a:noFill/>
          </a:ln>
        </p:spPr>
      </p:pic>
      <p:pic>
        <p:nvPicPr>
          <p:cNvPr id="210" name="Google Shape;210;p13"/>
          <p:cNvPicPr preferRelativeResize="0"/>
          <p:nvPr/>
        </p:nvPicPr>
        <p:blipFill rotWithShape="1">
          <a:blip r:embed="rId4">
            <a:alphaModFix/>
          </a:blip>
          <a:srcRect b="0" l="0" r="0" t="0"/>
          <a:stretch/>
        </p:blipFill>
        <p:spPr>
          <a:xfrm>
            <a:off x="3430575" y="3093226"/>
            <a:ext cx="2122750" cy="1447175"/>
          </a:xfrm>
          <a:prstGeom prst="rect">
            <a:avLst/>
          </a:prstGeom>
          <a:noFill/>
          <a:ln>
            <a:noFill/>
          </a:ln>
        </p:spPr>
      </p:pic>
      <p:sp>
        <p:nvSpPr>
          <p:cNvPr id="211" name="Google Shape;211;p13"/>
          <p:cNvSpPr txBox="1"/>
          <p:nvPr>
            <p:ph type="title"/>
          </p:nvPr>
        </p:nvSpPr>
        <p:spPr>
          <a:xfrm>
            <a:off x="230875" y="152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Copy Each Element to New Array Address</a:t>
            </a:r>
            <a:endParaRPr/>
          </a:p>
        </p:txBody>
      </p:sp>
      <p:sp>
        <p:nvSpPr>
          <p:cNvPr id="212" name="Google Shape;212;p13"/>
          <p:cNvSpPr txBox="1"/>
          <p:nvPr>
            <p:ph idx="1" type="body"/>
          </p:nvPr>
        </p:nvSpPr>
        <p:spPr>
          <a:xfrm>
            <a:off x="126000" y="724725"/>
            <a:ext cx="8520600" cy="2016000"/>
          </a:xfrm>
          <a:prstGeom prst="rect">
            <a:avLst/>
          </a:prstGeom>
          <a:noFill/>
          <a:ln>
            <a:noFill/>
          </a:ln>
        </p:spPr>
        <p:txBody>
          <a:bodyPr anchorCtr="0" anchor="t" bIns="91425" lIns="91425" spcFirstLastPara="1" rIns="91425" wrap="square" tIns="91425">
            <a:normAutofit/>
          </a:bodyPr>
          <a:lstStyle/>
          <a:p>
            <a:pPr indent="0" lvl="0" marL="0" rtl="0" algn="l">
              <a:lnSpc>
                <a:spcPct val="105000"/>
              </a:lnSpc>
              <a:spcBef>
                <a:spcPts val="0"/>
              </a:spcBef>
              <a:spcAft>
                <a:spcPts val="1200"/>
              </a:spcAft>
              <a:buSzPts val="1800"/>
              <a:buNone/>
            </a:pPr>
            <a:r>
              <a:rPr lang="en" sz="1500"/>
              <a:t>Copy contents of array into new array using a for loop copy each element of array1 to arrayCopy</a:t>
            </a:r>
            <a:endParaRPr sz="1500"/>
          </a:p>
        </p:txBody>
      </p:sp>
      <p:pic>
        <p:nvPicPr>
          <p:cNvPr id="213" name="Google Shape;213;p13"/>
          <p:cNvPicPr preferRelativeResize="0"/>
          <p:nvPr/>
        </p:nvPicPr>
        <p:blipFill rotWithShape="1">
          <a:blip r:embed="rId5">
            <a:alphaModFix/>
          </a:blip>
          <a:srcRect b="0" l="0" r="0" t="0"/>
          <a:stretch/>
        </p:blipFill>
        <p:spPr>
          <a:xfrm>
            <a:off x="325075" y="1107603"/>
            <a:ext cx="5478697" cy="1309500"/>
          </a:xfrm>
          <a:prstGeom prst="rect">
            <a:avLst/>
          </a:prstGeom>
          <a:noFill/>
          <a:ln>
            <a:noFill/>
          </a:ln>
        </p:spPr>
      </p:pic>
      <p:sp>
        <p:nvSpPr>
          <p:cNvPr id="214" name="Google Shape;214;p13"/>
          <p:cNvSpPr txBox="1"/>
          <p:nvPr/>
        </p:nvSpPr>
        <p:spPr>
          <a:xfrm>
            <a:off x="104400" y="2436750"/>
            <a:ext cx="6427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600"/>
              <a:buFont typeface="Arial"/>
              <a:buNone/>
            </a:pPr>
            <a:r>
              <a:rPr b="0" i="0" lang="en" sz="1400" u="none" cap="none" strike="noStrike">
                <a:solidFill>
                  <a:schemeClr val="dk1"/>
                </a:solidFill>
                <a:latin typeface="Arial"/>
                <a:ea typeface="Arial"/>
                <a:cs typeface="Arial"/>
                <a:sym typeface="Arial"/>
              </a:rPr>
              <a:t>Notice each array has a different id so a different location in memory. </a:t>
            </a:r>
            <a:endParaRPr b="0" i="0" sz="1400" u="none" cap="none" strike="noStrike">
              <a:solidFill>
                <a:schemeClr val="dk1"/>
              </a:solidFill>
              <a:latin typeface="Arial"/>
              <a:ea typeface="Arial"/>
              <a:cs typeface="Arial"/>
              <a:sym typeface="Arial"/>
            </a:endParaRPr>
          </a:p>
        </p:txBody>
      </p:sp>
      <p:grpSp>
        <p:nvGrpSpPr>
          <p:cNvPr id="215" name="Google Shape;215;p13"/>
          <p:cNvGrpSpPr/>
          <p:nvPr/>
        </p:nvGrpSpPr>
        <p:grpSpPr>
          <a:xfrm>
            <a:off x="7496092" y="2530217"/>
            <a:ext cx="1518266" cy="832393"/>
            <a:chOff x="8081505" y="-1770615"/>
            <a:chExt cx="3966210" cy="1891802"/>
          </a:xfrm>
        </p:grpSpPr>
        <p:pic>
          <p:nvPicPr>
            <p:cNvPr id="216" name="Google Shape;216;p13"/>
            <p:cNvPicPr preferRelativeResize="0"/>
            <p:nvPr/>
          </p:nvPicPr>
          <p:blipFill rotWithShape="1">
            <a:blip r:embed="rId6">
              <a:alphaModFix/>
            </a:blip>
            <a:srcRect b="0" l="0" r="68712" t="0"/>
            <a:stretch/>
          </p:blipFill>
          <p:spPr>
            <a:xfrm rot="5400000">
              <a:off x="9085705" y="-2774816"/>
              <a:ext cx="1891802" cy="3900203"/>
            </a:xfrm>
            <a:prstGeom prst="rect">
              <a:avLst/>
            </a:prstGeom>
            <a:noFill/>
            <a:ln>
              <a:noFill/>
            </a:ln>
          </p:spPr>
        </p:pic>
        <p:sp>
          <p:nvSpPr>
            <p:cNvPr id="217" name="Google Shape;217;p13"/>
            <p:cNvSpPr txBox="1"/>
            <p:nvPr/>
          </p:nvSpPr>
          <p:spPr>
            <a:xfrm>
              <a:off x="8723115" y="-1590144"/>
              <a:ext cx="3324600" cy="979800"/>
            </a:xfrm>
            <a:prstGeom prst="rect">
              <a:avLst/>
            </a:prstGeom>
            <a:solidFill>
              <a:srgbClr val="000000"/>
            </a:solid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700"/>
                <a:buFont typeface="Arial"/>
                <a:buNone/>
              </a:pPr>
              <a:r>
                <a:rPr b="0" i="0" lang="en" sz="1100" u="none" cap="none" strike="noStrike">
                  <a:solidFill>
                    <a:srgbClr val="FFFFFF"/>
                  </a:solidFill>
                  <a:highlight>
                    <a:srgbClr val="000000"/>
                  </a:highlight>
                  <a:latin typeface="Verdana"/>
                  <a:ea typeface="Verdana"/>
                  <a:cs typeface="Verdana"/>
                  <a:sym typeface="Verdana"/>
                </a:rPr>
                <a:t>Heap Id22 </a:t>
              </a:r>
              <a:endParaRPr b="0" i="0" sz="1800" u="none" cap="none" strike="noStrike">
                <a:solidFill>
                  <a:srgbClr val="FFFFFF"/>
                </a:solidFill>
                <a:latin typeface="Verdana"/>
                <a:ea typeface="Verdana"/>
                <a:cs typeface="Verdana"/>
                <a:sym typeface="Verdana"/>
              </a:endParaRPr>
            </a:p>
          </p:txBody>
        </p:sp>
      </p:grpSp>
      <p:grpSp>
        <p:nvGrpSpPr>
          <p:cNvPr id="218" name="Google Shape;218;p13"/>
          <p:cNvGrpSpPr/>
          <p:nvPr/>
        </p:nvGrpSpPr>
        <p:grpSpPr>
          <a:xfrm>
            <a:off x="7496112" y="3882750"/>
            <a:ext cx="1535435" cy="948550"/>
            <a:chOff x="8136951" y="-1199491"/>
            <a:chExt cx="2590577" cy="1891802"/>
          </a:xfrm>
        </p:grpSpPr>
        <p:pic>
          <p:nvPicPr>
            <p:cNvPr id="219" name="Google Shape;219;p13"/>
            <p:cNvPicPr preferRelativeResize="0"/>
            <p:nvPr/>
          </p:nvPicPr>
          <p:blipFill rotWithShape="1">
            <a:blip r:embed="rId6">
              <a:alphaModFix/>
            </a:blip>
            <a:srcRect b="0" l="0" r="68712" t="0"/>
            <a:stretch/>
          </p:blipFill>
          <p:spPr>
            <a:xfrm rot="5400000">
              <a:off x="8486330" y="-1548870"/>
              <a:ext cx="1891802" cy="2590560"/>
            </a:xfrm>
            <a:prstGeom prst="rect">
              <a:avLst/>
            </a:prstGeom>
            <a:noFill/>
            <a:ln>
              <a:noFill/>
            </a:ln>
          </p:spPr>
        </p:pic>
        <p:sp>
          <p:nvSpPr>
            <p:cNvPr id="220" name="Google Shape;220;p13"/>
            <p:cNvSpPr txBox="1"/>
            <p:nvPr/>
          </p:nvSpPr>
          <p:spPr>
            <a:xfrm>
              <a:off x="9215828" y="-1010969"/>
              <a:ext cx="1511700" cy="523800"/>
            </a:xfrm>
            <a:prstGeom prst="rect">
              <a:avLst/>
            </a:prstGeom>
            <a:solidFill>
              <a:srgbClr val="000000"/>
            </a:solid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FFFFFF"/>
                  </a:solidFill>
                  <a:highlight>
                    <a:srgbClr val="000000"/>
                  </a:highlight>
                  <a:latin typeface="Verdana"/>
                  <a:ea typeface="Verdana"/>
                  <a:cs typeface="Verdana"/>
                  <a:sym typeface="Verdana"/>
                </a:rPr>
                <a:t>0x7fff6771c324</a:t>
              </a:r>
              <a:r>
                <a:rPr b="0" i="0" lang="en" sz="1000" u="none" cap="none" strike="noStrike">
                  <a:solidFill>
                    <a:srgbClr val="FFFFFF"/>
                  </a:solidFill>
                  <a:highlight>
                    <a:srgbClr val="000000"/>
                  </a:highlight>
                  <a:latin typeface="Verdana"/>
                  <a:ea typeface="Verdana"/>
                  <a:cs typeface="Verdana"/>
                  <a:sym typeface="Verdana"/>
                </a:rPr>
                <a:t> </a:t>
              </a:r>
              <a:endParaRPr b="0" i="0" sz="1400" u="none" cap="none" strike="noStrike">
                <a:solidFill>
                  <a:srgbClr val="FFFFFF"/>
                </a:solidFill>
                <a:latin typeface="Verdana"/>
                <a:ea typeface="Verdana"/>
                <a:cs typeface="Verdana"/>
                <a:sym typeface="Verdana"/>
              </a:endParaRPr>
            </a:p>
          </p:txBody>
        </p:sp>
      </p:grpSp>
      <p:sp>
        <p:nvSpPr>
          <p:cNvPr id="221" name="Google Shape;221;p13"/>
          <p:cNvSpPr/>
          <p:nvPr/>
        </p:nvSpPr>
        <p:spPr>
          <a:xfrm>
            <a:off x="3221550" y="3273677"/>
            <a:ext cx="2672100" cy="1133100"/>
          </a:xfrm>
          <a:prstGeom prst="teardrop">
            <a:avLst>
              <a:gd fmla="val 100091" name="adj"/>
            </a:avLst>
          </a:prstGeom>
          <a:noFill/>
          <a:ln cap="flat" cmpd="sng" w="1905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3"/>
          <p:cNvSpPr/>
          <p:nvPr/>
        </p:nvSpPr>
        <p:spPr>
          <a:xfrm>
            <a:off x="-156400" y="3124375"/>
            <a:ext cx="2928000" cy="327600"/>
          </a:xfrm>
          <a:prstGeom prst="flowChartConnector">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3"/>
          <p:cNvSpPr/>
          <p:nvPr/>
        </p:nvSpPr>
        <p:spPr>
          <a:xfrm>
            <a:off x="71150" y="3376526"/>
            <a:ext cx="2472900" cy="948600"/>
          </a:xfrm>
          <a:prstGeom prst="teardrop">
            <a:avLst>
              <a:gd fmla="val 100000" name="adj"/>
            </a:avLst>
          </a:prstGeom>
          <a:noFill/>
          <a:ln cap="flat" cmpd="sng" w="1905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3"/>
          <p:cNvSpPr/>
          <p:nvPr/>
        </p:nvSpPr>
        <p:spPr>
          <a:xfrm>
            <a:off x="6869125" y="2350600"/>
            <a:ext cx="2406000" cy="1359000"/>
          </a:xfrm>
          <a:prstGeom prst="teardrop">
            <a:avLst>
              <a:gd fmla="val 100000" name="adj"/>
            </a:avLst>
          </a:prstGeom>
          <a:noFill/>
          <a:ln cap="flat" cmpd="sng" w="1905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3"/>
          <p:cNvSpPr/>
          <p:nvPr/>
        </p:nvSpPr>
        <p:spPr>
          <a:xfrm>
            <a:off x="6800600" y="3756775"/>
            <a:ext cx="2406000" cy="1359000"/>
          </a:xfrm>
          <a:prstGeom prst="teardrop">
            <a:avLst>
              <a:gd fmla="val 100000" name="adj"/>
            </a:avLst>
          </a:prstGeom>
          <a:noFill/>
          <a:ln cap="flat" cmpd="sng" w="1905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3"/>
          <p:cNvSpPr/>
          <p:nvPr/>
        </p:nvSpPr>
        <p:spPr>
          <a:xfrm>
            <a:off x="3025948" y="3059525"/>
            <a:ext cx="3063300" cy="266100"/>
          </a:xfrm>
          <a:prstGeom prst="flowChartConnector">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3"/>
          <p:cNvSpPr txBox="1"/>
          <p:nvPr/>
        </p:nvSpPr>
        <p:spPr>
          <a:xfrm>
            <a:off x="7741700" y="3981800"/>
            <a:ext cx="1272600" cy="431100"/>
          </a:xfrm>
          <a:prstGeom prst="rect">
            <a:avLst/>
          </a:prstGeom>
          <a:solidFill>
            <a:srgbClr val="000000"/>
          </a:solid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700"/>
              <a:buFont typeface="Arial"/>
              <a:buNone/>
            </a:pPr>
            <a:r>
              <a:rPr b="0" i="0" lang="en" sz="1100" u="none" cap="none" strike="noStrike">
                <a:solidFill>
                  <a:srgbClr val="FFFFFF"/>
                </a:solidFill>
                <a:highlight>
                  <a:srgbClr val="000000"/>
                </a:highlight>
                <a:latin typeface="Verdana"/>
                <a:ea typeface="Verdana"/>
                <a:cs typeface="Verdana"/>
                <a:sym typeface="Verdana"/>
              </a:rPr>
              <a:t>Heap Id27 </a:t>
            </a:r>
            <a:endParaRPr b="0" i="0" sz="1800" u="none" cap="none" strike="noStrike">
              <a:solidFill>
                <a:srgbClr val="FFFFFF"/>
              </a:solidFill>
              <a:latin typeface="Verdana"/>
              <a:ea typeface="Verdana"/>
              <a:cs typeface="Verdana"/>
              <a:sym typeface="Verdana"/>
            </a:endParaRPr>
          </a:p>
        </p:txBody>
      </p:sp>
      <p:sp>
        <p:nvSpPr>
          <p:cNvPr id="228" name="Google Shape;228;p13"/>
          <p:cNvSpPr/>
          <p:nvPr/>
        </p:nvSpPr>
        <p:spPr>
          <a:xfrm rot="-1635618">
            <a:off x="6170667" y="2755594"/>
            <a:ext cx="1492685" cy="704011"/>
          </a:xfrm>
          <a:prstGeom prst="rightArrow">
            <a:avLst>
              <a:gd fmla="val 50000" name="adj1"/>
              <a:gd fmla="val 50000" name="adj2"/>
            </a:avLst>
          </a:prstGeom>
          <a:solidFill>
            <a:srgbClr val="CFE2F3"/>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array1 Memory allocated </a:t>
            </a:r>
            <a:endParaRPr b="0" i="0" sz="1100" u="none" cap="none" strike="noStrike">
              <a:solidFill>
                <a:srgbClr val="000000"/>
              </a:solidFill>
              <a:latin typeface="Arial"/>
              <a:ea typeface="Arial"/>
              <a:cs typeface="Arial"/>
              <a:sym typeface="Arial"/>
            </a:endParaRPr>
          </a:p>
        </p:txBody>
      </p:sp>
      <p:sp>
        <p:nvSpPr>
          <p:cNvPr id="229" name="Google Shape;229;p13"/>
          <p:cNvSpPr/>
          <p:nvPr/>
        </p:nvSpPr>
        <p:spPr>
          <a:xfrm rot="1087741">
            <a:off x="6096015" y="3762934"/>
            <a:ext cx="1492490" cy="703747"/>
          </a:xfrm>
          <a:prstGeom prst="rightArrow">
            <a:avLst>
              <a:gd fmla="val 50000" name="adj1"/>
              <a:gd fmla="val 50000" name="adj2"/>
            </a:avLst>
          </a:prstGeom>
          <a:solidFill>
            <a:srgbClr val="CFE2F3"/>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arrayCopy Memory location </a:t>
            </a:r>
            <a:endParaRPr b="0" i="0" sz="1100" u="none" cap="none" strike="noStrike">
              <a:solidFill>
                <a:srgbClr val="000000"/>
              </a:solidFill>
              <a:latin typeface="Arial"/>
              <a:ea typeface="Arial"/>
              <a:cs typeface="Arial"/>
              <a:sym typeface="Arial"/>
            </a:endParaRPr>
          </a:p>
        </p:txBody>
      </p:sp>
      <p:sp>
        <p:nvSpPr>
          <p:cNvPr id="230" name="Google Shape;230;p13"/>
          <p:cNvSpPr/>
          <p:nvPr/>
        </p:nvSpPr>
        <p:spPr>
          <a:xfrm>
            <a:off x="2357644" y="3325625"/>
            <a:ext cx="1029900" cy="266100"/>
          </a:xfrm>
          <a:prstGeom prst="rightArrow">
            <a:avLst>
              <a:gd fmla="val 50000" name="adj1"/>
              <a:gd fmla="val 50000" name="adj2"/>
            </a:avLst>
          </a:prstGeom>
          <a:solidFill>
            <a:srgbClr val="EAD1DC"/>
          </a:solidFill>
          <a:ln cap="flat" cmpd="sng" w="19050">
            <a:solidFill>
              <a:srgbClr val="D5A6B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Assign </a:t>
            </a:r>
            <a:endParaRPr b="0" i="0" sz="1200" u="none" cap="none" strike="noStrike">
              <a:solidFill>
                <a:srgbClr val="000000"/>
              </a:solidFill>
              <a:latin typeface="Arial"/>
              <a:ea typeface="Arial"/>
              <a:cs typeface="Arial"/>
              <a:sym typeface="Arial"/>
            </a:endParaRPr>
          </a:p>
        </p:txBody>
      </p:sp>
      <p:sp>
        <p:nvSpPr>
          <p:cNvPr id="231" name="Google Shape;231;p13"/>
          <p:cNvSpPr/>
          <p:nvPr/>
        </p:nvSpPr>
        <p:spPr>
          <a:xfrm>
            <a:off x="2314606" y="3614913"/>
            <a:ext cx="1029900" cy="266100"/>
          </a:xfrm>
          <a:prstGeom prst="rightArrow">
            <a:avLst>
              <a:gd fmla="val 50000" name="adj1"/>
              <a:gd fmla="val 50000" name="adj2"/>
            </a:avLst>
          </a:prstGeom>
          <a:solidFill>
            <a:srgbClr val="EAD1DC"/>
          </a:solidFill>
          <a:ln cap="flat" cmpd="sng" w="19050">
            <a:solidFill>
              <a:srgbClr val="D5A6B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Assign </a:t>
            </a:r>
            <a:endParaRPr b="0" i="0" sz="1200" u="none" cap="none" strike="noStrike">
              <a:solidFill>
                <a:srgbClr val="000000"/>
              </a:solidFill>
              <a:latin typeface="Arial"/>
              <a:ea typeface="Arial"/>
              <a:cs typeface="Arial"/>
              <a:sym typeface="Arial"/>
            </a:endParaRPr>
          </a:p>
        </p:txBody>
      </p:sp>
      <p:sp>
        <p:nvSpPr>
          <p:cNvPr id="232" name="Google Shape;232;p13"/>
          <p:cNvSpPr/>
          <p:nvPr/>
        </p:nvSpPr>
        <p:spPr>
          <a:xfrm>
            <a:off x="2314594" y="3835625"/>
            <a:ext cx="1029900" cy="266100"/>
          </a:xfrm>
          <a:prstGeom prst="rightArrow">
            <a:avLst>
              <a:gd fmla="val 50000" name="adj1"/>
              <a:gd fmla="val 50000" name="adj2"/>
            </a:avLst>
          </a:prstGeom>
          <a:solidFill>
            <a:srgbClr val="EAD1DC"/>
          </a:solidFill>
          <a:ln cap="flat" cmpd="sng" w="19050">
            <a:solidFill>
              <a:srgbClr val="D5A6B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Assign </a:t>
            </a:r>
            <a:endParaRPr b="0" i="0" sz="1200" u="none" cap="none" strike="noStrike">
              <a:solidFill>
                <a:srgbClr val="000000"/>
              </a:solidFill>
              <a:latin typeface="Arial"/>
              <a:ea typeface="Arial"/>
              <a:cs typeface="Arial"/>
              <a:sym typeface="Arial"/>
            </a:endParaRPr>
          </a:p>
        </p:txBody>
      </p:sp>
      <p:sp>
        <p:nvSpPr>
          <p:cNvPr id="233" name="Google Shape;233;p13"/>
          <p:cNvSpPr/>
          <p:nvPr/>
        </p:nvSpPr>
        <p:spPr>
          <a:xfrm>
            <a:off x="2357644" y="4170325"/>
            <a:ext cx="1029900" cy="266100"/>
          </a:xfrm>
          <a:prstGeom prst="rightArrow">
            <a:avLst>
              <a:gd fmla="val 50000" name="adj1"/>
              <a:gd fmla="val 50000" name="adj2"/>
            </a:avLst>
          </a:prstGeom>
          <a:solidFill>
            <a:srgbClr val="EAD1DC"/>
          </a:solidFill>
          <a:ln cap="flat" cmpd="sng" w="19050">
            <a:solidFill>
              <a:srgbClr val="D5A6B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Assign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4"/>
          <p:cNvSpPr txBox="1"/>
          <p:nvPr>
            <p:ph type="title"/>
          </p:nvPr>
        </p:nvSpPr>
        <p:spPr>
          <a:xfrm>
            <a:off x="230875" y="152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Passing Primitive Data Types </a:t>
            </a:r>
            <a:endParaRPr/>
          </a:p>
        </p:txBody>
      </p:sp>
      <p:sp>
        <p:nvSpPr>
          <p:cNvPr id="239" name="Google Shape;239;p14"/>
          <p:cNvSpPr txBox="1"/>
          <p:nvPr>
            <p:ph idx="1" type="body"/>
          </p:nvPr>
        </p:nvSpPr>
        <p:spPr>
          <a:xfrm>
            <a:off x="230875" y="72472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500"/>
              <a:t>Remember:</a:t>
            </a:r>
            <a:endParaRPr sz="1500"/>
          </a:p>
          <a:p>
            <a:pPr indent="0" lvl="0" marL="0" rtl="0" algn="l">
              <a:lnSpc>
                <a:spcPct val="115000"/>
              </a:lnSpc>
              <a:spcBef>
                <a:spcPts val="1200"/>
              </a:spcBef>
              <a:spcAft>
                <a:spcPts val="1200"/>
              </a:spcAft>
              <a:buSzPts val="1800"/>
              <a:buNone/>
            </a:pPr>
            <a:r>
              <a:rPr lang="en" sz="1500"/>
              <a:t>When passing primitive data types from one method to another we are passing-by-value</a:t>
            </a:r>
            <a:endParaRPr sz="1500"/>
          </a:p>
        </p:txBody>
      </p:sp>
      <p:pic>
        <p:nvPicPr>
          <p:cNvPr id="240" name="Google Shape;240;p14"/>
          <p:cNvPicPr preferRelativeResize="0"/>
          <p:nvPr/>
        </p:nvPicPr>
        <p:blipFill rotWithShape="1">
          <a:blip r:embed="rId3">
            <a:alphaModFix/>
          </a:blip>
          <a:srcRect b="0" l="0" r="0" t="0"/>
          <a:stretch/>
        </p:blipFill>
        <p:spPr>
          <a:xfrm>
            <a:off x="5276713" y="1794013"/>
            <a:ext cx="2314575" cy="619125"/>
          </a:xfrm>
          <a:prstGeom prst="rect">
            <a:avLst/>
          </a:prstGeom>
          <a:noFill/>
          <a:ln>
            <a:noFill/>
          </a:ln>
        </p:spPr>
      </p:pic>
      <p:pic>
        <p:nvPicPr>
          <p:cNvPr id="241" name="Google Shape;241;p14"/>
          <p:cNvPicPr preferRelativeResize="0"/>
          <p:nvPr/>
        </p:nvPicPr>
        <p:blipFill rotWithShape="1">
          <a:blip r:embed="rId4">
            <a:alphaModFix/>
          </a:blip>
          <a:srcRect b="0" l="0" r="0" t="0"/>
          <a:stretch/>
        </p:blipFill>
        <p:spPr>
          <a:xfrm>
            <a:off x="1729650" y="1600988"/>
            <a:ext cx="2760787" cy="395600"/>
          </a:xfrm>
          <a:prstGeom prst="rect">
            <a:avLst/>
          </a:prstGeom>
          <a:noFill/>
          <a:ln>
            <a:noFill/>
          </a:ln>
        </p:spPr>
      </p:pic>
      <p:pic>
        <p:nvPicPr>
          <p:cNvPr id="242" name="Google Shape;242;p14"/>
          <p:cNvPicPr preferRelativeResize="0"/>
          <p:nvPr/>
        </p:nvPicPr>
        <p:blipFill rotWithShape="1">
          <a:blip r:embed="rId5">
            <a:alphaModFix/>
          </a:blip>
          <a:srcRect b="0" l="0" r="0" t="0"/>
          <a:stretch/>
        </p:blipFill>
        <p:spPr>
          <a:xfrm>
            <a:off x="324575" y="2763588"/>
            <a:ext cx="4245225" cy="340225"/>
          </a:xfrm>
          <a:prstGeom prst="rect">
            <a:avLst/>
          </a:prstGeom>
          <a:noFill/>
          <a:ln>
            <a:noFill/>
          </a:ln>
        </p:spPr>
      </p:pic>
      <p:grpSp>
        <p:nvGrpSpPr>
          <p:cNvPr id="243" name="Google Shape;243;p14"/>
          <p:cNvGrpSpPr/>
          <p:nvPr/>
        </p:nvGrpSpPr>
        <p:grpSpPr>
          <a:xfrm>
            <a:off x="7267487" y="1610979"/>
            <a:ext cx="1709631" cy="1789924"/>
            <a:chOff x="7994378" y="-90268"/>
            <a:chExt cx="2884479" cy="2139010"/>
          </a:xfrm>
        </p:grpSpPr>
        <p:pic>
          <p:nvPicPr>
            <p:cNvPr id="244" name="Google Shape;244;p14"/>
            <p:cNvPicPr preferRelativeResize="0"/>
            <p:nvPr/>
          </p:nvPicPr>
          <p:blipFill rotWithShape="1">
            <a:blip r:embed="rId6">
              <a:alphaModFix/>
            </a:blip>
            <a:srcRect b="0" l="0" r="52166" t="0"/>
            <a:stretch/>
          </p:blipFill>
          <p:spPr>
            <a:xfrm rot="5400000">
              <a:off x="8367112" y="-463003"/>
              <a:ext cx="2139010" cy="2884479"/>
            </a:xfrm>
            <a:prstGeom prst="rect">
              <a:avLst/>
            </a:prstGeom>
            <a:noFill/>
            <a:ln>
              <a:noFill/>
            </a:ln>
          </p:spPr>
        </p:pic>
        <p:sp>
          <p:nvSpPr>
            <p:cNvPr id="245" name="Google Shape;245;p14"/>
            <p:cNvSpPr txBox="1"/>
            <p:nvPr/>
          </p:nvSpPr>
          <p:spPr>
            <a:xfrm>
              <a:off x="9003106" y="85067"/>
              <a:ext cx="1363200" cy="323100"/>
            </a:xfrm>
            <a:prstGeom prst="rect">
              <a:avLst/>
            </a:prstGeom>
            <a:solidFill>
              <a:srgbClr val="000000"/>
            </a:solid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00"/>
                <a:buFont typeface="Arial"/>
                <a:buNone/>
              </a:pPr>
              <a:r>
                <a:rPr b="0" i="0" lang="en" sz="500" u="none" cap="none" strike="noStrike">
                  <a:solidFill>
                    <a:srgbClr val="FFFFFF"/>
                  </a:solidFill>
                  <a:highlight>
                    <a:srgbClr val="000000"/>
                  </a:highlight>
                  <a:latin typeface="Verdana"/>
                  <a:ea typeface="Verdana"/>
                  <a:cs typeface="Verdana"/>
                  <a:sym typeface="Verdana"/>
                </a:rPr>
                <a:t>0x7fff6771c324</a:t>
              </a:r>
              <a:r>
                <a:rPr b="0" i="0" lang="en" sz="800" u="none" cap="none" strike="noStrike">
                  <a:solidFill>
                    <a:srgbClr val="FFFFFF"/>
                  </a:solidFill>
                  <a:highlight>
                    <a:srgbClr val="000000"/>
                  </a:highlight>
                  <a:latin typeface="Verdana"/>
                  <a:ea typeface="Verdana"/>
                  <a:cs typeface="Verdana"/>
                  <a:sym typeface="Verdana"/>
                </a:rPr>
                <a:t> </a:t>
              </a:r>
              <a:endParaRPr b="0" i="0" sz="1200" u="none" cap="none" strike="noStrike">
                <a:solidFill>
                  <a:srgbClr val="FFFFFF"/>
                </a:solidFill>
                <a:latin typeface="Verdana"/>
                <a:ea typeface="Verdana"/>
                <a:cs typeface="Verdana"/>
                <a:sym typeface="Verdana"/>
              </a:endParaRPr>
            </a:p>
          </p:txBody>
        </p:sp>
        <p:sp>
          <p:nvSpPr>
            <p:cNvPr id="246" name="Google Shape;246;p14"/>
            <p:cNvSpPr txBox="1"/>
            <p:nvPr/>
          </p:nvSpPr>
          <p:spPr>
            <a:xfrm>
              <a:off x="9003106" y="629007"/>
              <a:ext cx="1363200" cy="323100"/>
            </a:xfrm>
            <a:prstGeom prst="rect">
              <a:avLst/>
            </a:prstGeom>
            <a:solidFill>
              <a:srgbClr val="000000"/>
            </a:solid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00"/>
                <a:buFont typeface="Arial"/>
                <a:buNone/>
              </a:pPr>
              <a:r>
                <a:rPr b="0" i="0" lang="en" sz="500" u="none" cap="none" strike="noStrike">
                  <a:solidFill>
                    <a:srgbClr val="FFFFFF"/>
                  </a:solidFill>
                  <a:highlight>
                    <a:srgbClr val="000000"/>
                  </a:highlight>
                  <a:latin typeface="Verdana"/>
                  <a:ea typeface="Verdana"/>
                  <a:cs typeface="Verdana"/>
                  <a:sym typeface="Verdana"/>
                </a:rPr>
                <a:t>0x7fff6771c456 </a:t>
              </a:r>
              <a:endParaRPr b="0" i="0" sz="1200" u="none" cap="none" strike="noStrike">
                <a:solidFill>
                  <a:srgbClr val="FFFFFF"/>
                </a:solidFill>
                <a:latin typeface="Verdana"/>
                <a:ea typeface="Verdana"/>
                <a:cs typeface="Verdana"/>
                <a:sym typeface="Verdana"/>
              </a:endParaRPr>
            </a:p>
          </p:txBody>
        </p:sp>
      </p:grpSp>
      <p:sp>
        <p:nvSpPr>
          <p:cNvPr id="247" name="Google Shape;247;p14"/>
          <p:cNvSpPr txBox="1"/>
          <p:nvPr/>
        </p:nvSpPr>
        <p:spPr>
          <a:xfrm>
            <a:off x="7815650" y="2504150"/>
            <a:ext cx="749700" cy="259800"/>
          </a:xfrm>
          <a:prstGeom prst="rect">
            <a:avLst/>
          </a:prstGeom>
          <a:solidFill>
            <a:srgbClr val="000000"/>
          </a:solid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00"/>
              <a:buFont typeface="Arial"/>
              <a:buNone/>
            </a:pPr>
            <a:r>
              <a:rPr b="0" i="0" lang="en" sz="500" u="none" cap="none" strike="noStrike">
                <a:solidFill>
                  <a:srgbClr val="FFFFFF"/>
                </a:solidFill>
                <a:highlight>
                  <a:srgbClr val="000000"/>
                </a:highlight>
                <a:latin typeface="Verdana"/>
                <a:ea typeface="Verdana"/>
                <a:cs typeface="Verdana"/>
                <a:sym typeface="Verdana"/>
              </a:rPr>
              <a:t>0x7fff6771c456 </a:t>
            </a:r>
            <a:endParaRPr b="0" i="0" sz="1200" u="none" cap="none" strike="noStrike">
              <a:solidFill>
                <a:srgbClr val="FFFFFF"/>
              </a:solidFill>
              <a:latin typeface="Verdana"/>
              <a:ea typeface="Verdana"/>
              <a:cs typeface="Verdana"/>
              <a:sym typeface="Verdana"/>
            </a:endParaRPr>
          </a:p>
        </p:txBody>
      </p:sp>
      <p:sp>
        <p:nvSpPr>
          <p:cNvPr id="248" name="Google Shape;248;p14"/>
          <p:cNvSpPr txBox="1"/>
          <p:nvPr/>
        </p:nvSpPr>
        <p:spPr>
          <a:xfrm>
            <a:off x="7815650" y="2924350"/>
            <a:ext cx="749700" cy="259800"/>
          </a:xfrm>
          <a:prstGeom prst="rect">
            <a:avLst/>
          </a:prstGeom>
          <a:solidFill>
            <a:srgbClr val="000000"/>
          </a:solid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00"/>
              <a:buFont typeface="Arial"/>
              <a:buNone/>
            </a:pPr>
            <a:r>
              <a:rPr b="0" i="0" lang="en" sz="500" u="none" cap="none" strike="noStrike">
                <a:solidFill>
                  <a:srgbClr val="FFFFFF"/>
                </a:solidFill>
                <a:highlight>
                  <a:srgbClr val="000000"/>
                </a:highlight>
                <a:latin typeface="Verdana"/>
                <a:ea typeface="Verdana"/>
                <a:cs typeface="Verdana"/>
                <a:sym typeface="Verdana"/>
              </a:rPr>
              <a:t>0x7fff6771ce567 </a:t>
            </a:r>
            <a:endParaRPr b="0" i="0" sz="1200" u="none" cap="none" strike="noStrike">
              <a:solidFill>
                <a:srgbClr val="FFFFFF"/>
              </a:solidFill>
              <a:latin typeface="Verdana"/>
              <a:ea typeface="Verdana"/>
              <a:cs typeface="Verdana"/>
              <a:sym typeface="Verdana"/>
            </a:endParaRPr>
          </a:p>
        </p:txBody>
      </p:sp>
      <p:pic>
        <p:nvPicPr>
          <p:cNvPr id="249" name="Google Shape;249;p14"/>
          <p:cNvPicPr preferRelativeResize="0"/>
          <p:nvPr/>
        </p:nvPicPr>
        <p:blipFill rotWithShape="1">
          <a:blip r:embed="rId7">
            <a:alphaModFix/>
          </a:blip>
          <a:srcRect b="0" l="0" r="0" t="0"/>
          <a:stretch/>
        </p:blipFill>
        <p:spPr>
          <a:xfrm>
            <a:off x="6429275" y="2571750"/>
            <a:ext cx="838200" cy="266700"/>
          </a:xfrm>
          <a:prstGeom prst="rect">
            <a:avLst/>
          </a:prstGeom>
          <a:noFill/>
          <a:ln>
            <a:noFill/>
          </a:ln>
        </p:spPr>
      </p:pic>
      <p:pic>
        <p:nvPicPr>
          <p:cNvPr id="250" name="Google Shape;250;p14"/>
          <p:cNvPicPr preferRelativeResize="0"/>
          <p:nvPr/>
        </p:nvPicPr>
        <p:blipFill rotWithShape="1">
          <a:blip r:embed="rId8">
            <a:alphaModFix/>
          </a:blip>
          <a:srcRect b="0" l="0" r="0" t="0"/>
          <a:stretch/>
        </p:blipFill>
        <p:spPr>
          <a:xfrm>
            <a:off x="6521500" y="2997050"/>
            <a:ext cx="885825" cy="266700"/>
          </a:xfrm>
          <a:prstGeom prst="rect">
            <a:avLst/>
          </a:prstGeom>
          <a:noFill/>
          <a:ln>
            <a:noFill/>
          </a:ln>
        </p:spPr>
      </p:pic>
      <p:pic>
        <p:nvPicPr>
          <p:cNvPr id="251" name="Google Shape;251;p14"/>
          <p:cNvPicPr preferRelativeResize="0"/>
          <p:nvPr/>
        </p:nvPicPr>
        <p:blipFill rotWithShape="1">
          <a:blip r:embed="rId9">
            <a:alphaModFix/>
          </a:blip>
          <a:srcRect b="0" l="0" r="0" t="0"/>
          <a:stretch/>
        </p:blipFill>
        <p:spPr>
          <a:xfrm>
            <a:off x="2309075" y="1889778"/>
            <a:ext cx="276225" cy="314325"/>
          </a:xfrm>
          <a:prstGeom prst="rect">
            <a:avLst/>
          </a:prstGeom>
          <a:noFill/>
          <a:ln>
            <a:noFill/>
          </a:ln>
        </p:spPr>
      </p:pic>
      <p:pic>
        <p:nvPicPr>
          <p:cNvPr id="252" name="Google Shape;252;p14"/>
          <p:cNvPicPr preferRelativeResize="0"/>
          <p:nvPr/>
        </p:nvPicPr>
        <p:blipFill rotWithShape="1">
          <a:blip r:embed="rId10">
            <a:alphaModFix/>
          </a:blip>
          <a:srcRect b="0" l="0" r="0" t="0"/>
          <a:stretch/>
        </p:blipFill>
        <p:spPr>
          <a:xfrm>
            <a:off x="3270100" y="1852638"/>
            <a:ext cx="276225" cy="285750"/>
          </a:xfrm>
          <a:prstGeom prst="rect">
            <a:avLst/>
          </a:prstGeom>
          <a:noFill/>
          <a:ln>
            <a:noFill/>
          </a:ln>
        </p:spPr>
      </p:pic>
      <p:pic>
        <p:nvPicPr>
          <p:cNvPr id="253" name="Google Shape;253;p14"/>
          <p:cNvPicPr preferRelativeResize="0"/>
          <p:nvPr/>
        </p:nvPicPr>
        <p:blipFill rotWithShape="1">
          <a:blip r:embed="rId9">
            <a:alphaModFix/>
          </a:blip>
          <a:srcRect b="0" l="0" r="0" t="0"/>
          <a:stretch/>
        </p:blipFill>
        <p:spPr>
          <a:xfrm>
            <a:off x="3048350" y="3025428"/>
            <a:ext cx="276225" cy="314325"/>
          </a:xfrm>
          <a:prstGeom prst="rect">
            <a:avLst/>
          </a:prstGeom>
          <a:noFill/>
          <a:ln>
            <a:noFill/>
          </a:ln>
        </p:spPr>
      </p:pic>
      <p:pic>
        <p:nvPicPr>
          <p:cNvPr id="254" name="Google Shape;254;p14"/>
          <p:cNvPicPr preferRelativeResize="0"/>
          <p:nvPr/>
        </p:nvPicPr>
        <p:blipFill rotWithShape="1">
          <a:blip r:embed="rId10">
            <a:alphaModFix/>
          </a:blip>
          <a:srcRect b="0" l="0" r="0" t="0"/>
          <a:stretch/>
        </p:blipFill>
        <p:spPr>
          <a:xfrm>
            <a:off x="4110200" y="3039713"/>
            <a:ext cx="276225" cy="285750"/>
          </a:xfrm>
          <a:prstGeom prst="rect">
            <a:avLst/>
          </a:prstGeom>
          <a:noFill/>
          <a:ln>
            <a:noFill/>
          </a:ln>
        </p:spPr>
      </p:pic>
      <p:sp>
        <p:nvSpPr>
          <p:cNvPr id="255" name="Google Shape;255;p14"/>
          <p:cNvSpPr txBox="1"/>
          <p:nvPr/>
        </p:nvSpPr>
        <p:spPr>
          <a:xfrm>
            <a:off x="179325" y="3511550"/>
            <a:ext cx="8273100" cy="895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400"/>
              <a:buFont typeface="Arial"/>
              <a:buNone/>
            </a:pPr>
            <a:r>
              <a:rPr b="0" i="0" lang="en" sz="1400" u="none" cap="none" strike="noStrike">
                <a:solidFill>
                  <a:schemeClr val="dk1"/>
                </a:solidFill>
                <a:latin typeface="Arial"/>
                <a:ea typeface="Arial"/>
                <a:cs typeface="Arial"/>
                <a:sym typeface="Arial"/>
              </a:rPr>
              <a:t>Pass by value means a copy of the value from one memory location is put in another memory location. Even if you would make the formal parameter names the same they are still located in two different memory locations. </a:t>
            </a:r>
            <a:endParaRPr b="0" i="0" sz="1400" u="none" cap="none" strike="noStrike">
              <a:solidFill>
                <a:schemeClr val="dk1"/>
              </a:solidFill>
              <a:latin typeface="Arial"/>
              <a:ea typeface="Arial"/>
              <a:cs typeface="Arial"/>
              <a:sym typeface="Arial"/>
            </a:endParaRPr>
          </a:p>
        </p:txBody>
      </p:sp>
      <p:sp>
        <p:nvSpPr>
          <p:cNvPr id="256" name="Google Shape;256;p14"/>
          <p:cNvSpPr/>
          <p:nvPr/>
        </p:nvSpPr>
        <p:spPr>
          <a:xfrm>
            <a:off x="1851650" y="2263150"/>
            <a:ext cx="1232400" cy="340200"/>
          </a:xfrm>
          <a:prstGeom prst="downArrow">
            <a:avLst>
              <a:gd fmla="val 50000" name="adj1"/>
              <a:gd fmla="val 52124"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copy</a:t>
            </a:r>
            <a:endParaRPr b="0" i="0" sz="1400" u="none" cap="none" strike="noStrike">
              <a:solidFill>
                <a:srgbClr val="000000"/>
              </a:solidFill>
              <a:latin typeface="Arial"/>
              <a:ea typeface="Arial"/>
              <a:cs typeface="Arial"/>
              <a:sym typeface="Arial"/>
            </a:endParaRPr>
          </a:p>
        </p:txBody>
      </p:sp>
      <p:sp>
        <p:nvSpPr>
          <p:cNvPr id="257" name="Google Shape;257;p14"/>
          <p:cNvSpPr/>
          <p:nvPr/>
        </p:nvSpPr>
        <p:spPr>
          <a:xfrm>
            <a:off x="3048350" y="2210000"/>
            <a:ext cx="1232400" cy="340200"/>
          </a:xfrm>
          <a:prstGeom prst="downArrow">
            <a:avLst>
              <a:gd fmla="val 50000" name="adj1"/>
              <a:gd fmla="val 52124"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copy</a:t>
            </a:r>
            <a:endParaRPr b="0" i="0" sz="1400" u="none" cap="none" strike="noStrike">
              <a:solidFill>
                <a:srgbClr val="000000"/>
              </a:solidFill>
              <a:latin typeface="Arial"/>
              <a:ea typeface="Arial"/>
              <a:cs typeface="Arial"/>
              <a:sym typeface="Arial"/>
            </a:endParaRPr>
          </a:p>
        </p:txBody>
      </p:sp>
      <p:pic>
        <p:nvPicPr>
          <p:cNvPr id="258" name="Google Shape;258;p14"/>
          <p:cNvPicPr preferRelativeResize="0"/>
          <p:nvPr/>
        </p:nvPicPr>
        <p:blipFill rotWithShape="1">
          <a:blip r:embed="rId11">
            <a:alphaModFix/>
          </a:blip>
          <a:srcRect b="0" l="0" r="0" t="0"/>
          <a:stretch/>
        </p:blipFill>
        <p:spPr>
          <a:xfrm>
            <a:off x="2012125" y="4368575"/>
            <a:ext cx="4365237" cy="395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5"/>
          <p:cNvSpPr/>
          <p:nvPr/>
        </p:nvSpPr>
        <p:spPr>
          <a:xfrm>
            <a:off x="2731025" y="1694025"/>
            <a:ext cx="6198900" cy="2978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4" name="Google Shape;264;p15"/>
          <p:cNvPicPr preferRelativeResize="0"/>
          <p:nvPr/>
        </p:nvPicPr>
        <p:blipFill rotWithShape="1">
          <a:blip r:embed="rId3">
            <a:alphaModFix/>
          </a:blip>
          <a:srcRect b="0" l="0" r="0" t="0"/>
          <a:stretch/>
        </p:blipFill>
        <p:spPr>
          <a:xfrm>
            <a:off x="2986788" y="2291300"/>
            <a:ext cx="3513549" cy="766591"/>
          </a:xfrm>
          <a:prstGeom prst="rect">
            <a:avLst/>
          </a:prstGeom>
          <a:noFill/>
          <a:ln>
            <a:noFill/>
          </a:ln>
        </p:spPr>
      </p:pic>
      <p:pic>
        <p:nvPicPr>
          <p:cNvPr id="265" name="Google Shape;265;p15"/>
          <p:cNvPicPr preferRelativeResize="0"/>
          <p:nvPr/>
        </p:nvPicPr>
        <p:blipFill rotWithShape="1">
          <a:blip r:embed="rId4">
            <a:alphaModFix/>
          </a:blip>
          <a:srcRect b="0" l="0" r="0" t="0"/>
          <a:stretch/>
        </p:blipFill>
        <p:spPr>
          <a:xfrm>
            <a:off x="121606" y="3237575"/>
            <a:ext cx="2295935" cy="223500"/>
          </a:xfrm>
          <a:prstGeom prst="rect">
            <a:avLst/>
          </a:prstGeom>
          <a:noFill/>
          <a:ln>
            <a:noFill/>
          </a:ln>
        </p:spPr>
      </p:pic>
      <p:sp>
        <p:nvSpPr>
          <p:cNvPr id="266" name="Google Shape;266;p15"/>
          <p:cNvSpPr txBox="1"/>
          <p:nvPr>
            <p:ph type="title"/>
          </p:nvPr>
        </p:nvSpPr>
        <p:spPr>
          <a:xfrm>
            <a:off x="230875" y="152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Passing Arrays to Methods</a:t>
            </a:r>
            <a:endParaRPr/>
          </a:p>
        </p:txBody>
      </p:sp>
      <p:pic>
        <p:nvPicPr>
          <p:cNvPr id="267" name="Google Shape;267;p15"/>
          <p:cNvPicPr preferRelativeResize="0"/>
          <p:nvPr/>
        </p:nvPicPr>
        <p:blipFill rotWithShape="1">
          <a:blip r:embed="rId5">
            <a:alphaModFix/>
          </a:blip>
          <a:srcRect b="0" l="0" r="0" t="0"/>
          <a:stretch/>
        </p:blipFill>
        <p:spPr>
          <a:xfrm>
            <a:off x="124962" y="1837688"/>
            <a:ext cx="2463200" cy="910125"/>
          </a:xfrm>
          <a:prstGeom prst="rect">
            <a:avLst/>
          </a:prstGeom>
          <a:noFill/>
          <a:ln>
            <a:noFill/>
          </a:ln>
        </p:spPr>
      </p:pic>
      <p:pic>
        <p:nvPicPr>
          <p:cNvPr id="268" name="Google Shape;268;p15"/>
          <p:cNvPicPr preferRelativeResize="0"/>
          <p:nvPr/>
        </p:nvPicPr>
        <p:blipFill rotWithShape="1">
          <a:blip r:embed="rId6">
            <a:alphaModFix/>
          </a:blip>
          <a:srcRect b="0" l="0" r="0" t="0"/>
          <a:stretch/>
        </p:blipFill>
        <p:spPr>
          <a:xfrm>
            <a:off x="177100" y="788213"/>
            <a:ext cx="1830285" cy="985988"/>
          </a:xfrm>
          <a:prstGeom prst="rect">
            <a:avLst/>
          </a:prstGeom>
          <a:noFill/>
          <a:ln>
            <a:noFill/>
          </a:ln>
        </p:spPr>
      </p:pic>
      <p:pic>
        <p:nvPicPr>
          <p:cNvPr id="269" name="Google Shape;269;p15"/>
          <p:cNvPicPr preferRelativeResize="0"/>
          <p:nvPr/>
        </p:nvPicPr>
        <p:blipFill rotWithShape="1">
          <a:blip r:embed="rId7">
            <a:alphaModFix/>
          </a:blip>
          <a:srcRect b="0" l="0" r="0" t="0"/>
          <a:stretch/>
        </p:blipFill>
        <p:spPr>
          <a:xfrm>
            <a:off x="6720716" y="2277300"/>
            <a:ext cx="2248009" cy="910125"/>
          </a:xfrm>
          <a:prstGeom prst="rect">
            <a:avLst/>
          </a:prstGeom>
          <a:noFill/>
          <a:ln>
            <a:noFill/>
          </a:ln>
        </p:spPr>
      </p:pic>
      <p:pic>
        <p:nvPicPr>
          <p:cNvPr id="270" name="Google Shape;270;p15"/>
          <p:cNvPicPr preferRelativeResize="0"/>
          <p:nvPr/>
        </p:nvPicPr>
        <p:blipFill rotWithShape="1">
          <a:blip r:embed="rId8">
            <a:alphaModFix/>
          </a:blip>
          <a:srcRect b="0" l="0" r="0" t="0"/>
          <a:stretch/>
        </p:blipFill>
        <p:spPr>
          <a:xfrm>
            <a:off x="6626837" y="3638550"/>
            <a:ext cx="2341875" cy="840673"/>
          </a:xfrm>
          <a:prstGeom prst="rect">
            <a:avLst/>
          </a:prstGeom>
          <a:noFill/>
          <a:ln>
            <a:noFill/>
          </a:ln>
        </p:spPr>
      </p:pic>
      <p:pic>
        <p:nvPicPr>
          <p:cNvPr id="271" name="Google Shape;271;p15"/>
          <p:cNvPicPr preferRelativeResize="0"/>
          <p:nvPr/>
        </p:nvPicPr>
        <p:blipFill rotWithShape="1">
          <a:blip r:embed="rId9">
            <a:alphaModFix/>
          </a:blip>
          <a:srcRect b="0" l="0" r="0" t="0"/>
          <a:stretch/>
        </p:blipFill>
        <p:spPr>
          <a:xfrm>
            <a:off x="2946737" y="3638538"/>
            <a:ext cx="3596975" cy="711150"/>
          </a:xfrm>
          <a:prstGeom prst="rect">
            <a:avLst/>
          </a:prstGeom>
          <a:noFill/>
          <a:ln>
            <a:noFill/>
          </a:ln>
        </p:spPr>
      </p:pic>
      <p:sp>
        <p:nvSpPr>
          <p:cNvPr id="272" name="Google Shape;272;p15"/>
          <p:cNvSpPr txBox="1"/>
          <p:nvPr>
            <p:ph idx="1" type="body"/>
          </p:nvPr>
        </p:nvSpPr>
        <p:spPr>
          <a:xfrm>
            <a:off x="2936225" y="3129063"/>
            <a:ext cx="38571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After passedArray[3] = 9999;</a:t>
            </a:r>
            <a:endParaRPr/>
          </a:p>
        </p:txBody>
      </p:sp>
      <p:pic>
        <p:nvPicPr>
          <p:cNvPr id="273" name="Google Shape;273;p15"/>
          <p:cNvPicPr preferRelativeResize="0"/>
          <p:nvPr/>
        </p:nvPicPr>
        <p:blipFill rotWithShape="1">
          <a:blip r:embed="rId10">
            <a:alphaModFix/>
          </a:blip>
          <a:srcRect b="0" l="0" r="57747" t="51962"/>
          <a:stretch/>
        </p:blipFill>
        <p:spPr>
          <a:xfrm>
            <a:off x="121600" y="3741275"/>
            <a:ext cx="2150026" cy="383650"/>
          </a:xfrm>
          <a:prstGeom prst="rect">
            <a:avLst/>
          </a:prstGeom>
          <a:noFill/>
          <a:ln>
            <a:noFill/>
          </a:ln>
        </p:spPr>
      </p:pic>
      <p:pic>
        <p:nvPicPr>
          <p:cNvPr id="274" name="Google Shape;274;p15"/>
          <p:cNvPicPr preferRelativeResize="0"/>
          <p:nvPr/>
        </p:nvPicPr>
        <p:blipFill rotWithShape="1">
          <a:blip r:embed="rId11">
            <a:alphaModFix/>
          </a:blip>
          <a:srcRect b="0" l="0" r="0" t="0"/>
          <a:stretch/>
        </p:blipFill>
        <p:spPr>
          <a:xfrm>
            <a:off x="121597" y="4104725"/>
            <a:ext cx="2469893" cy="985975"/>
          </a:xfrm>
          <a:prstGeom prst="rect">
            <a:avLst/>
          </a:prstGeom>
          <a:noFill/>
          <a:ln>
            <a:noFill/>
          </a:ln>
        </p:spPr>
      </p:pic>
      <p:sp>
        <p:nvSpPr>
          <p:cNvPr id="275" name="Google Shape;275;p15"/>
          <p:cNvSpPr/>
          <p:nvPr/>
        </p:nvSpPr>
        <p:spPr>
          <a:xfrm rot="-2252562">
            <a:off x="2059634" y="2643387"/>
            <a:ext cx="1052593" cy="305063"/>
          </a:xfrm>
          <a:prstGeom prst="rightArrow">
            <a:avLst>
              <a:gd fmla="val 50000" name="adj1"/>
              <a:gd fmla="val 50000" name="adj2"/>
            </a:avLst>
          </a:prstGeom>
          <a:solidFill>
            <a:srgbClr val="D9EAD3"/>
          </a:solidFill>
          <a:ln cap="flat" cmpd="sng" w="9525">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 method</a:t>
            </a:r>
            <a:endParaRPr b="0" i="0" sz="1400" u="none" cap="none" strike="noStrike">
              <a:solidFill>
                <a:srgbClr val="000000"/>
              </a:solidFill>
              <a:latin typeface="Arial"/>
              <a:ea typeface="Arial"/>
              <a:cs typeface="Arial"/>
              <a:sym typeface="Arial"/>
            </a:endParaRPr>
          </a:p>
        </p:txBody>
      </p:sp>
      <p:sp>
        <p:nvSpPr>
          <p:cNvPr id="276" name="Google Shape;276;p15"/>
          <p:cNvSpPr/>
          <p:nvPr/>
        </p:nvSpPr>
        <p:spPr>
          <a:xfrm>
            <a:off x="2946725" y="633800"/>
            <a:ext cx="5957100" cy="1497900"/>
          </a:xfrm>
          <a:prstGeom prst="downArrowCallout">
            <a:avLst>
              <a:gd fmla="val 21130" name="adj1"/>
              <a:gd fmla="val 25000" name="adj2"/>
              <a:gd fmla="val 18199" name="adj3"/>
              <a:gd fmla="val 72747" name="adj4"/>
            </a:avLst>
          </a:prstGeom>
          <a:solidFill>
            <a:srgbClr val="D9EA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Passing an array it passes by reference. Meaning </a:t>
            </a:r>
            <a:r>
              <a:rPr b="1" i="0" lang="en" sz="1300" u="none" cap="none" strike="noStrike">
                <a:solidFill>
                  <a:srgbClr val="000000"/>
                </a:solidFill>
                <a:latin typeface="Arial"/>
                <a:ea typeface="Arial"/>
                <a:cs typeface="Arial"/>
                <a:sym typeface="Arial"/>
              </a:rPr>
              <a:t>array3</a:t>
            </a:r>
            <a:r>
              <a:rPr b="0" i="0" lang="en" sz="1300" u="none" cap="none" strike="noStrike">
                <a:solidFill>
                  <a:srgbClr val="000000"/>
                </a:solidFill>
                <a:latin typeface="Arial"/>
                <a:ea typeface="Arial"/>
                <a:cs typeface="Arial"/>
                <a:sym typeface="Arial"/>
              </a:rPr>
              <a:t> reference variable holding memory location id24 is passed. The </a:t>
            </a:r>
            <a:r>
              <a:rPr b="1" i="0" lang="en" sz="1300" u="none" cap="none" strike="noStrike">
                <a:solidFill>
                  <a:srgbClr val="000000"/>
                </a:solidFill>
                <a:latin typeface="Arial"/>
                <a:ea typeface="Arial"/>
                <a:cs typeface="Arial"/>
                <a:sym typeface="Arial"/>
              </a:rPr>
              <a:t>passedArray</a:t>
            </a:r>
            <a:r>
              <a:rPr b="0" i="0" lang="en" sz="1300" u="none" cap="none" strike="noStrike">
                <a:solidFill>
                  <a:srgbClr val="000000"/>
                </a:solidFill>
                <a:latin typeface="Arial"/>
                <a:ea typeface="Arial"/>
                <a:cs typeface="Arial"/>
                <a:sym typeface="Arial"/>
              </a:rPr>
              <a:t> now has a copy of address id24 and will refer to the same memory id24 on the heap.  Any update to array in method will update that memory location on the heap. </a:t>
            </a:r>
            <a:endParaRPr b="0" i="0" sz="1300" u="none" cap="none" strike="noStrike">
              <a:solidFill>
                <a:srgbClr val="000000"/>
              </a:solidFill>
              <a:latin typeface="Arial"/>
              <a:ea typeface="Arial"/>
              <a:cs typeface="Arial"/>
              <a:sym typeface="Arial"/>
            </a:endParaRPr>
          </a:p>
        </p:txBody>
      </p:sp>
      <p:sp>
        <p:nvSpPr>
          <p:cNvPr id="277" name="Google Shape;277;p15"/>
          <p:cNvSpPr/>
          <p:nvPr/>
        </p:nvSpPr>
        <p:spPr>
          <a:xfrm>
            <a:off x="6505525" y="2453825"/>
            <a:ext cx="2463300" cy="840600"/>
          </a:xfrm>
          <a:prstGeom prst="teardrop">
            <a:avLst>
              <a:gd fmla="val 100091" name="adj"/>
            </a:avLst>
          </a:prstGeom>
          <a:noFill/>
          <a:ln cap="flat" cmpd="sng" w="1905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5"/>
          <p:cNvSpPr/>
          <p:nvPr/>
        </p:nvSpPr>
        <p:spPr>
          <a:xfrm>
            <a:off x="-116577" y="1793838"/>
            <a:ext cx="3063300" cy="266100"/>
          </a:xfrm>
          <a:prstGeom prst="flowChartConnector">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5"/>
          <p:cNvSpPr/>
          <p:nvPr/>
        </p:nvSpPr>
        <p:spPr>
          <a:xfrm>
            <a:off x="2598475" y="2058400"/>
            <a:ext cx="3785400" cy="1069500"/>
          </a:xfrm>
          <a:prstGeom prst="flowChartConnector">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5"/>
          <p:cNvSpPr/>
          <p:nvPr/>
        </p:nvSpPr>
        <p:spPr>
          <a:xfrm>
            <a:off x="157500" y="638425"/>
            <a:ext cx="1982400" cy="149700"/>
          </a:xfrm>
          <a:prstGeom prst="rect">
            <a:avLst/>
          </a:prstGeom>
          <a:solidFill>
            <a:srgbClr val="D9EAD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Main Method Stack</a:t>
            </a:r>
            <a:endParaRPr b="0" i="0" sz="1400" u="none" cap="none" strike="noStrike">
              <a:solidFill>
                <a:srgbClr val="000000"/>
              </a:solidFill>
              <a:latin typeface="Arial"/>
              <a:ea typeface="Arial"/>
              <a:cs typeface="Arial"/>
              <a:sym typeface="Arial"/>
            </a:endParaRPr>
          </a:p>
        </p:txBody>
      </p:sp>
      <p:sp>
        <p:nvSpPr>
          <p:cNvPr id="281" name="Google Shape;281;p15"/>
          <p:cNvSpPr/>
          <p:nvPr/>
        </p:nvSpPr>
        <p:spPr>
          <a:xfrm>
            <a:off x="6505525" y="3860800"/>
            <a:ext cx="2463300" cy="840600"/>
          </a:xfrm>
          <a:prstGeom prst="teardrop">
            <a:avLst>
              <a:gd fmla="val 100091" name="adj"/>
            </a:avLst>
          </a:prstGeom>
          <a:noFill/>
          <a:ln cap="flat" cmpd="sng" w="1905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5"/>
          <p:cNvSpPr/>
          <p:nvPr/>
        </p:nvSpPr>
        <p:spPr>
          <a:xfrm>
            <a:off x="-16074" y="2026125"/>
            <a:ext cx="2571300" cy="840600"/>
          </a:xfrm>
          <a:prstGeom prst="teardrop">
            <a:avLst>
              <a:gd fmla="val 100091" name="adj"/>
            </a:avLst>
          </a:prstGeom>
          <a:noFill/>
          <a:ln cap="flat" cmpd="sng" w="1905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5"/>
          <p:cNvSpPr/>
          <p:nvPr/>
        </p:nvSpPr>
        <p:spPr>
          <a:xfrm>
            <a:off x="-35024" y="3950825"/>
            <a:ext cx="2571300" cy="1069500"/>
          </a:xfrm>
          <a:prstGeom prst="teardrop">
            <a:avLst>
              <a:gd fmla="val 100091" name="adj"/>
            </a:avLst>
          </a:prstGeom>
          <a:noFill/>
          <a:ln cap="flat" cmpd="sng" w="1905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5"/>
          <p:cNvSpPr/>
          <p:nvPr/>
        </p:nvSpPr>
        <p:spPr>
          <a:xfrm rot="476296">
            <a:off x="1939694" y="3948384"/>
            <a:ext cx="1292485" cy="347135"/>
          </a:xfrm>
          <a:prstGeom prst="leftArrow">
            <a:avLst>
              <a:gd fmla="val 50000" name="adj1"/>
              <a:gd fmla="val 50000" name="adj2"/>
            </a:avLst>
          </a:prstGeom>
          <a:solidFill>
            <a:srgbClr val="D9EAD3"/>
          </a:solidFill>
          <a:ln cap="flat" cmpd="sng" w="9525">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Back in main</a:t>
            </a:r>
            <a:endParaRPr b="0" i="0" sz="1400" u="none" cap="none" strike="noStrike">
              <a:solidFill>
                <a:srgbClr val="000000"/>
              </a:solidFill>
              <a:latin typeface="Arial"/>
              <a:ea typeface="Arial"/>
              <a:cs typeface="Arial"/>
              <a:sym typeface="Arial"/>
            </a:endParaRPr>
          </a:p>
        </p:txBody>
      </p:sp>
      <p:sp>
        <p:nvSpPr>
          <p:cNvPr id="285" name="Google Shape;285;p15"/>
          <p:cNvSpPr/>
          <p:nvPr/>
        </p:nvSpPr>
        <p:spPr>
          <a:xfrm>
            <a:off x="3633125" y="4250100"/>
            <a:ext cx="2463300" cy="840600"/>
          </a:xfrm>
          <a:prstGeom prst="teardrop">
            <a:avLst>
              <a:gd fmla="val 100091" name="adj"/>
            </a:avLst>
          </a:prstGeom>
          <a:solidFill>
            <a:srgbClr val="CFE2F3"/>
          </a:solidFill>
          <a:ln cap="flat" cmpd="sng" w="1905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Same heap being updated at id24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6"/>
          <p:cNvSpPr txBox="1"/>
          <p:nvPr>
            <p:ph type="title"/>
          </p:nvPr>
        </p:nvSpPr>
        <p:spPr>
          <a:xfrm>
            <a:off x="230875" y="152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Passing Arrays By Reference</a:t>
            </a:r>
            <a:endParaRPr/>
          </a:p>
        </p:txBody>
      </p:sp>
      <p:sp>
        <p:nvSpPr>
          <p:cNvPr id="291" name="Google Shape;291;p16"/>
          <p:cNvSpPr txBox="1"/>
          <p:nvPr>
            <p:ph idx="1" type="body"/>
          </p:nvPr>
        </p:nvSpPr>
        <p:spPr>
          <a:xfrm>
            <a:off x="230875" y="72472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800"/>
              <a:buNone/>
            </a:pPr>
            <a:r>
              <a:rPr lang="en" sz="1300">
                <a:solidFill>
                  <a:schemeClr val="dk1"/>
                </a:solidFill>
              </a:rPr>
              <a:t>Pass by reference means a memory address which defines where the value is stored on </a:t>
            </a:r>
            <a:r>
              <a:rPr lang="en" sz="1300"/>
              <a:t>the heap</a:t>
            </a:r>
            <a:r>
              <a:rPr lang="en" sz="1300">
                <a:solidFill>
                  <a:schemeClr val="dk1"/>
                </a:solidFill>
              </a:rPr>
              <a:t> is passed.</a:t>
            </a:r>
            <a:endParaRPr sz="1300">
              <a:solidFill>
                <a:schemeClr val="dk1"/>
              </a:solidFill>
            </a:endParaRPr>
          </a:p>
          <a:p>
            <a:pPr indent="-311150" lvl="0" marL="457200" rtl="0" algn="l">
              <a:lnSpc>
                <a:spcPct val="100000"/>
              </a:lnSpc>
              <a:spcBef>
                <a:spcPts val="0"/>
              </a:spcBef>
              <a:spcAft>
                <a:spcPts val="0"/>
              </a:spcAft>
              <a:buClr>
                <a:schemeClr val="dk1"/>
              </a:buClr>
              <a:buSzPts val="1300"/>
              <a:buChar char="●"/>
            </a:pPr>
            <a:r>
              <a:rPr lang="en" sz="1300">
                <a:solidFill>
                  <a:schemeClr val="dk1"/>
                </a:solidFill>
              </a:rPr>
              <a:t>a reference to the heap memory of the array where array starts at [0] is sent to the method</a:t>
            </a:r>
            <a:endParaRPr sz="1300">
              <a:solidFill>
                <a:schemeClr val="dk1"/>
              </a:solidFill>
            </a:endParaRPr>
          </a:p>
          <a:p>
            <a:pPr indent="-311150" lvl="0" marL="457200" rtl="0" algn="l">
              <a:lnSpc>
                <a:spcPct val="100000"/>
              </a:lnSpc>
              <a:spcBef>
                <a:spcPts val="0"/>
              </a:spcBef>
              <a:spcAft>
                <a:spcPts val="0"/>
              </a:spcAft>
              <a:buClr>
                <a:schemeClr val="dk1"/>
              </a:buClr>
              <a:buSzPts val="1300"/>
              <a:buChar char="●"/>
            </a:pPr>
            <a:r>
              <a:rPr lang="en" sz="1300">
                <a:solidFill>
                  <a:schemeClr val="dk1"/>
                </a:solidFill>
              </a:rPr>
              <a:t>the method now has the address of the array so any changes it makes to the array contents are occurring to the “actual” array, not to a copy of the array. </a:t>
            </a:r>
            <a:endParaRPr sz="1300">
              <a:solidFill>
                <a:schemeClr val="dk1"/>
              </a:solidFill>
            </a:endParaRPr>
          </a:p>
          <a:p>
            <a:pPr indent="-311150" lvl="0" marL="457200" rtl="0" algn="l">
              <a:lnSpc>
                <a:spcPct val="100000"/>
              </a:lnSpc>
              <a:spcBef>
                <a:spcPts val="0"/>
              </a:spcBef>
              <a:spcAft>
                <a:spcPts val="0"/>
              </a:spcAft>
              <a:buClr>
                <a:schemeClr val="dk1"/>
              </a:buClr>
              <a:buSzPts val="1300"/>
              <a:buChar char="●"/>
            </a:pPr>
            <a:r>
              <a:rPr lang="en" sz="1300">
                <a:solidFill>
                  <a:schemeClr val="dk1"/>
                </a:solidFill>
              </a:rPr>
              <a:t>The original array outside the method is affected by changes inside the method because both are referencing the same heap memory address</a:t>
            </a:r>
            <a:endParaRPr sz="1300">
              <a:solidFill>
                <a:schemeClr val="dk1"/>
              </a:solidFill>
            </a:endParaRPr>
          </a:p>
          <a:p>
            <a:pPr indent="0" lvl="0" marL="0" rtl="0" algn="l">
              <a:lnSpc>
                <a:spcPct val="115000"/>
              </a:lnSpc>
              <a:spcBef>
                <a:spcPts val="0"/>
              </a:spcBef>
              <a:spcAft>
                <a:spcPts val="1200"/>
              </a:spcAft>
              <a:buSzPts val="1800"/>
              <a:buNone/>
            </a:pPr>
            <a:r>
              <a:t/>
            </a:r>
            <a:endParaRPr/>
          </a:p>
        </p:txBody>
      </p:sp>
      <p:pic>
        <p:nvPicPr>
          <p:cNvPr id="292" name="Google Shape;292;p16"/>
          <p:cNvPicPr preferRelativeResize="0"/>
          <p:nvPr/>
        </p:nvPicPr>
        <p:blipFill rotWithShape="1">
          <a:blip r:embed="rId3">
            <a:alphaModFix/>
          </a:blip>
          <a:srcRect b="0" l="0" r="0" t="0"/>
          <a:stretch/>
        </p:blipFill>
        <p:spPr>
          <a:xfrm>
            <a:off x="409613" y="2073700"/>
            <a:ext cx="5629275" cy="1238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17"/>
          <p:cNvPicPr preferRelativeResize="0"/>
          <p:nvPr/>
        </p:nvPicPr>
        <p:blipFill rotWithShape="1">
          <a:blip r:embed="rId3">
            <a:alphaModFix/>
          </a:blip>
          <a:srcRect b="0" l="0" r="83012" t="0"/>
          <a:stretch/>
        </p:blipFill>
        <p:spPr>
          <a:xfrm rot="5400000">
            <a:off x="3781488" y="2824083"/>
            <a:ext cx="635674" cy="1709650"/>
          </a:xfrm>
          <a:prstGeom prst="rect">
            <a:avLst/>
          </a:prstGeom>
          <a:noFill/>
          <a:ln>
            <a:noFill/>
          </a:ln>
        </p:spPr>
      </p:pic>
      <p:sp>
        <p:nvSpPr>
          <p:cNvPr id="298" name="Google Shape;298;p17"/>
          <p:cNvSpPr txBox="1"/>
          <p:nvPr>
            <p:ph type="title"/>
          </p:nvPr>
        </p:nvSpPr>
        <p:spPr>
          <a:xfrm>
            <a:off x="230875" y="152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Passing by Reference and by Value</a:t>
            </a:r>
            <a:endParaRPr/>
          </a:p>
        </p:txBody>
      </p:sp>
      <p:sp>
        <p:nvSpPr>
          <p:cNvPr id="299" name="Google Shape;299;p17"/>
          <p:cNvSpPr txBox="1"/>
          <p:nvPr>
            <p:ph idx="1" type="body"/>
          </p:nvPr>
        </p:nvSpPr>
        <p:spPr>
          <a:xfrm>
            <a:off x="6383225" y="724725"/>
            <a:ext cx="2760900" cy="790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300"/>
              <a:t>Pass by value means a copy of the actual value is passed on. </a:t>
            </a:r>
            <a:endParaRPr sz="1300"/>
          </a:p>
        </p:txBody>
      </p:sp>
      <p:pic>
        <p:nvPicPr>
          <p:cNvPr id="300" name="Google Shape;300;p17"/>
          <p:cNvPicPr preferRelativeResize="0"/>
          <p:nvPr/>
        </p:nvPicPr>
        <p:blipFill rotWithShape="1">
          <a:blip r:embed="rId4">
            <a:alphaModFix/>
          </a:blip>
          <a:srcRect b="0" l="0" r="0" t="0"/>
          <a:stretch/>
        </p:blipFill>
        <p:spPr>
          <a:xfrm>
            <a:off x="3487600" y="763175"/>
            <a:ext cx="2865375" cy="1547320"/>
          </a:xfrm>
          <a:prstGeom prst="rect">
            <a:avLst/>
          </a:prstGeom>
          <a:noFill/>
          <a:ln>
            <a:noFill/>
          </a:ln>
        </p:spPr>
      </p:pic>
      <p:pic>
        <p:nvPicPr>
          <p:cNvPr id="301" name="Google Shape;301;p17"/>
          <p:cNvPicPr preferRelativeResize="0"/>
          <p:nvPr/>
        </p:nvPicPr>
        <p:blipFill rotWithShape="1">
          <a:blip r:embed="rId5">
            <a:alphaModFix/>
          </a:blip>
          <a:srcRect b="0" l="0" r="0" t="0"/>
          <a:stretch/>
        </p:blipFill>
        <p:spPr>
          <a:xfrm>
            <a:off x="5852776" y="3439435"/>
            <a:ext cx="1890446" cy="505675"/>
          </a:xfrm>
          <a:prstGeom prst="rect">
            <a:avLst/>
          </a:prstGeom>
          <a:noFill/>
          <a:ln>
            <a:noFill/>
          </a:ln>
        </p:spPr>
      </p:pic>
      <p:pic>
        <p:nvPicPr>
          <p:cNvPr id="302" name="Google Shape;302;p17"/>
          <p:cNvPicPr preferRelativeResize="0"/>
          <p:nvPr/>
        </p:nvPicPr>
        <p:blipFill rotWithShape="1">
          <a:blip r:embed="rId6">
            <a:alphaModFix/>
          </a:blip>
          <a:srcRect b="0" l="0" r="0" t="0"/>
          <a:stretch/>
        </p:blipFill>
        <p:spPr>
          <a:xfrm>
            <a:off x="6657147" y="1880988"/>
            <a:ext cx="2374330" cy="340225"/>
          </a:xfrm>
          <a:prstGeom prst="rect">
            <a:avLst/>
          </a:prstGeom>
          <a:noFill/>
          <a:ln>
            <a:noFill/>
          </a:ln>
        </p:spPr>
      </p:pic>
      <p:pic>
        <p:nvPicPr>
          <p:cNvPr id="303" name="Google Shape;303;p17"/>
          <p:cNvPicPr preferRelativeResize="0"/>
          <p:nvPr/>
        </p:nvPicPr>
        <p:blipFill rotWithShape="1">
          <a:blip r:embed="rId7">
            <a:alphaModFix/>
          </a:blip>
          <a:srcRect b="0" l="0" r="0" t="0"/>
          <a:stretch/>
        </p:blipFill>
        <p:spPr>
          <a:xfrm>
            <a:off x="5649448" y="2978547"/>
            <a:ext cx="3327802" cy="266700"/>
          </a:xfrm>
          <a:prstGeom prst="rect">
            <a:avLst/>
          </a:prstGeom>
          <a:noFill/>
          <a:ln>
            <a:noFill/>
          </a:ln>
        </p:spPr>
      </p:pic>
      <p:grpSp>
        <p:nvGrpSpPr>
          <p:cNvPr id="304" name="Google Shape;304;p17"/>
          <p:cNvGrpSpPr/>
          <p:nvPr/>
        </p:nvGrpSpPr>
        <p:grpSpPr>
          <a:xfrm>
            <a:off x="7900074" y="3336455"/>
            <a:ext cx="1170803" cy="1335598"/>
            <a:chOff x="7994378" y="-90268"/>
            <a:chExt cx="3135519" cy="2139010"/>
          </a:xfrm>
        </p:grpSpPr>
        <p:pic>
          <p:nvPicPr>
            <p:cNvPr id="305" name="Google Shape;305;p17"/>
            <p:cNvPicPr preferRelativeResize="0"/>
            <p:nvPr/>
          </p:nvPicPr>
          <p:blipFill rotWithShape="1">
            <a:blip r:embed="rId3">
              <a:alphaModFix/>
            </a:blip>
            <a:srcRect b="0" l="0" r="52166" t="0"/>
            <a:stretch/>
          </p:blipFill>
          <p:spPr>
            <a:xfrm rot="5400000">
              <a:off x="8367112" y="-463003"/>
              <a:ext cx="2139010" cy="2884479"/>
            </a:xfrm>
            <a:prstGeom prst="rect">
              <a:avLst/>
            </a:prstGeom>
            <a:noFill/>
            <a:ln>
              <a:noFill/>
            </a:ln>
          </p:spPr>
        </p:pic>
        <p:sp>
          <p:nvSpPr>
            <p:cNvPr id="306" name="Google Shape;306;p17"/>
            <p:cNvSpPr txBox="1"/>
            <p:nvPr/>
          </p:nvSpPr>
          <p:spPr>
            <a:xfrm>
              <a:off x="8432542" y="34323"/>
              <a:ext cx="2244900" cy="323100"/>
            </a:xfrm>
            <a:prstGeom prst="rect">
              <a:avLst/>
            </a:prstGeom>
            <a:solidFill>
              <a:srgbClr val="000000"/>
            </a:solid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00"/>
                <a:buFont typeface="Arial"/>
                <a:buNone/>
              </a:pPr>
              <a:r>
                <a:rPr b="0" i="0" lang="en" sz="500" u="none" cap="none" strike="noStrike">
                  <a:solidFill>
                    <a:srgbClr val="FFFFFF"/>
                  </a:solidFill>
                  <a:highlight>
                    <a:srgbClr val="000000"/>
                  </a:highlight>
                  <a:latin typeface="Verdana"/>
                  <a:ea typeface="Verdana"/>
                  <a:cs typeface="Verdana"/>
                  <a:sym typeface="Verdana"/>
                </a:rPr>
                <a:t>0x7fff6771c324</a:t>
              </a:r>
              <a:r>
                <a:rPr b="0" i="0" lang="en" sz="800" u="none" cap="none" strike="noStrike">
                  <a:solidFill>
                    <a:srgbClr val="FFFFFF"/>
                  </a:solidFill>
                  <a:highlight>
                    <a:srgbClr val="000000"/>
                  </a:highlight>
                  <a:latin typeface="Verdana"/>
                  <a:ea typeface="Verdana"/>
                  <a:cs typeface="Verdana"/>
                  <a:sym typeface="Verdana"/>
                </a:rPr>
                <a:t> </a:t>
              </a:r>
              <a:endParaRPr b="0" i="0" sz="1200" u="none" cap="none" strike="noStrike">
                <a:solidFill>
                  <a:srgbClr val="FFFFFF"/>
                </a:solidFill>
                <a:latin typeface="Verdana"/>
                <a:ea typeface="Verdana"/>
                <a:cs typeface="Verdana"/>
                <a:sym typeface="Verdana"/>
              </a:endParaRPr>
            </a:p>
          </p:txBody>
        </p:sp>
        <p:sp>
          <p:nvSpPr>
            <p:cNvPr id="307" name="Google Shape;307;p17"/>
            <p:cNvSpPr txBox="1"/>
            <p:nvPr/>
          </p:nvSpPr>
          <p:spPr>
            <a:xfrm>
              <a:off x="8626396" y="612077"/>
              <a:ext cx="2503500" cy="323100"/>
            </a:xfrm>
            <a:prstGeom prst="rect">
              <a:avLst/>
            </a:prstGeom>
            <a:solidFill>
              <a:srgbClr val="000000"/>
            </a:solid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00"/>
                <a:buFont typeface="Arial"/>
                <a:buNone/>
              </a:pPr>
              <a:r>
                <a:rPr b="0" i="0" lang="en" sz="500" u="none" cap="none" strike="noStrike">
                  <a:solidFill>
                    <a:srgbClr val="FFFFFF"/>
                  </a:solidFill>
                  <a:highlight>
                    <a:srgbClr val="000000"/>
                  </a:highlight>
                  <a:latin typeface="Verdana"/>
                  <a:ea typeface="Verdana"/>
                  <a:cs typeface="Verdana"/>
                  <a:sym typeface="Verdana"/>
                </a:rPr>
                <a:t>0x7fff6771c456 </a:t>
              </a:r>
              <a:endParaRPr b="0" i="0" sz="1200" u="none" cap="none" strike="noStrike">
                <a:solidFill>
                  <a:srgbClr val="FFFFFF"/>
                </a:solidFill>
                <a:latin typeface="Verdana"/>
                <a:ea typeface="Verdana"/>
                <a:cs typeface="Verdana"/>
                <a:sym typeface="Verdana"/>
              </a:endParaRPr>
            </a:p>
          </p:txBody>
        </p:sp>
      </p:grpSp>
      <p:pic>
        <p:nvPicPr>
          <p:cNvPr id="308" name="Google Shape;308;p17"/>
          <p:cNvPicPr preferRelativeResize="0"/>
          <p:nvPr/>
        </p:nvPicPr>
        <p:blipFill rotWithShape="1">
          <a:blip r:embed="rId8">
            <a:alphaModFix/>
          </a:blip>
          <a:srcRect b="0" l="0" r="0" t="0"/>
          <a:stretch/>
        </p:blipFill>
        <p:spPr>
          <a:xfrm>
            <a:off x="6707900" y="4091775"/>
            <a:ext cx="838200" cy="266700"/>
          </a:xfrm>
          <a:prstGeom prst="rect">
            <a:avLst/>
          </a:prstGeom>
          <a:noFill/>
          <a:ln>
            <a:noFill/>
          </a:ln>
        </p:spPr>
      </p:pic>
      <p:pic>
        <p:nvPicPr>
          <p:cNvPr id="309" name="Google Shape;309;p17"/>
          <p:cNvPicPr preferRelativeResize="0"/>
          <p:nvPr/>
        </p:nvPicPr>
        <p:blipFill rotWithShape="1">
          <a:blip r:embed="rId9">
            <a:alphaModFix/>
          </a:blip>
          <a:srcRect b="0" l="0" r="0" t="0"/>
          <a:stretch/>
        </p:blipFill>
        <p:spPr>
          <a:xfrm>
            <a:off x="6684113" y="4429750"/>
            <a:ext cx="885825" cy="266700"/>
          </a:xfrm>
          <a:prstGeom prst="rect">
            <a:avLst/>
          </a:prstGeom>
          <a:noFill/>
          <a:ln>
            <a:noFill/>
          </a:ln>
        </p:spPr>
      </p:pic>
      <p:pic>
        <p:nvPicPr>
          <p:cNvPr id="310" name="Google Shape;310;p17"/>
          <p:cNvPicPr preferRelativeResize="0"/>
          <p:nvPr/>
        </p:nvPicPr>
        <p:blipFill rotWithShape="1">
          <a:blip r:embed="rId10">
            <a:alphaModFix/>
          </a:blip>
          <a:srcRect b="0" l="0" r="0" t="0"/>
          <a:stretch/>
        </p:blipFill>
        <p:spPr>
          <a:xfrm>
            <a:off x="7269875" y="1592140"/>
            <a:ext cx="276225" cy="314325"/>
          </a:xfrm>
          <a:prstGeom prst="rect">
            <a:avLst/>
          </a:prstGeom>
          <a:noFill/>
          <a:ln>
            <a:noFill/>
          </a:ln>
        </p:spPr>
      </p:pic>
      <p:pic>
        <p:nvPicPr>
          <p:cNvPr id="311" name="Google Shape;311;p17"/>
          <p:cNvPicPr preferRelativeResize="0"/>
          <p:nvPr/>
        </p:nvPicPr>
        <p:blipFill rotWithShape="1">
          <a:blip r:embed="rId11">
            <a:alphaModFix/>
          </a:blip>
          <a:srcRect b="0" l="0" r="0" t="0"/>
          <a:stretch/>
        </p:blipFill>
        <p:spPr>
          <a:xfrm>
            <a:off x="8241725" y="1606425"/>
            <a:ext cx="276225" cy="285750"/>
          </a:xfrm>
          <a:prstGeom prst="rect">
            <a:avLst/>
          </a:prstGeom>
          <a:noFill/>
          <a:ln>
            <a:noFill/>
          </a:ln>
        </p:spPr>
      </p:pic>
      <p:sp>
        <p:nvSpPr>
          <p:cNvPr id="312" name="Google Shape;312;p17"/>
          <p:cNvSpPr/>
          <p:nvPr/>
        </p:nvSpPr>
        <p:spPr>
          <a:xfrm>
            <a:off x="6886263" y="2221225"/>
            <a:ext cx="1232400" cy="340200"/>
          </a:xfrm>
          <a:prstGeom prst="downArrow">
            <a:avLst>
              <a:gd fmla="val 50000" name="adj1"/>
              <a:gd fmla="val 52124"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copy</a:t>
            </a:r>
            <a:endParaRPr b="0" i="0" sz="1400" u="none" cap="none" strike="noStrike">
              <a:solidFill>
                <a:srgbClr val="000000"/>
              </a:solidFill>
              <a:latin typeface="Arial"/>
              <a:ea typeface="Arial"/>
              <a:cs typeface="Arial"/>
              <a:sym typeface="Arial"/>
            </a:endParaRPr>
          </a:p>
        </p:txBody>
      </p:sp>
      <p:sp>
        <p:nvSpPr>
          <p:cNvPr id="313" name="Google Shape;313;p17"/>
          <p:cNvSpPr/>
          <p:nvPr/>
        </p:nvSpPr>
        <p:spPr>
          <a:xfrm>
            <a:off x="7869263" y="2205125"/>
            <a:ext cx="1232400" cy="340200"/>
          </a:xfrm>
          <a:prstGeom prst="downArrow">
            <a:avLst>
              <a:gd fmla="val 50000" name="adj1"/>
              <a:gd fmla="val 52124"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copy</a:t>
            </a:r>
            <a:endParaRPr b="0" i="0" sz="1400" u="none" cap="none" strike="noStrike">
              <a:solidFill>
                <a:srgbClr val="000000"/>
              </a:solidFill>
              <a:latin typeface="Arial"/>
              <a:ea typeface="Arial"/>
              <a:cs typeface="Arial"/>
              <a:sym typeface="Arial"/>
            </a:endParaRPr>
          </a:p>
        </p:txBody>
      </p:sp>
      <p:sp>
        <p:nvSpPr>
          <p:cNvPr id="314" name="Google Shape;314;p17"/>
          <p:cNvSpPr txBox="1"/>
          <p:nvPr/>
        </p:nvSpPr>
        <p:spPr>
          <a:xfrm>
            <a:off x="136300" y="700825"/>
            <a:ext cx="3266700" cy="78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latin typeface="Arial"/>
                <a:ea typeface="Arial"/>
                <a:cs typeface="Arial"/>
                <a:sym typeface="Arial"/>
              </a:rPr>
              <a:t>Pass by reference means a memory address is passed which defines where in memory information is stored.</a:t>
            </a:r>
            <a:endParaRPr b="0" i="0" sz="1300" u="none" cap="none" strike="noStrike">
              <a:solidFill>
                <a:schemeClr val="dk1"/>
              </a:solidFill>
              <a:latin typeface="Arial"/>
              <a:ea typeface="Arial"/>
              <a:cs typeface="Arial"/>
              <a:sym typeface="Arial"/>
            </a:endParaRPr>
          </a:p>
        </p:txBody>
      </p:sp>
      <p:sp>
        <p:nvSpPr>
          <p:cNvPr id="315" name="Google Shape;315;p17"/>
          <p:cNvSpPr txBox="1"/>
          <p:nvPr/>
        </p:nvSpPr>
        <p:spPr>
          <a:xfrm>
            <a:off x="8009365" y="4124325"/>
            <a:ext cx="952200" cy="201600"/>
          </a:xfrm>
          <a:prstGeom prst="rect">
            <a:avLst/>
          </a:prstGeom>
          <a:solidFill>
            <a:srgbClr val="000000"/>
          </a:solid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00"/>
              <a:buFont typeface="Arial"/>
              <a:buNone/>
            </a:pPr>
            <a:r>
              <a:rPr b="0" i="0" lang="en" sz="500" u="none" cap="none" strike="noStrike">
                <a:solidFill>
                  <a:srgbClr val="FFFFFF"/>
                </a:solidFill>
                <a:highlight>
                  <a:srgbClr val="000000"/>
                </a:highlight>
                <a:latin typeface="Verdana"/>
                <a:ea typeface="Verdana"/>
                <a:cs typeface="Verdana"/>
                <a:sym typeface="Verdana"/>
              </a:rPr>
              <a:t>0x7fff6771c324</a:t>
            </a:r>
            <a:r>
              <a:rPr b="0" i="0" lang="en" sz="800" u="none" cap="none" strike="noStrike">
                <a:solidFill>
                  <a:srgbClr val="FFFFFF"/>
                </a:solidFill>
                <a:highlight>
                  <a:srgbClr val="000000"/>
                </a:highlight>
                <a:latin typeface="Verdana"/>
                <a:ea typeface="Verdana"/>
                <a:cs typeface="Verdana"/>
                <a:sym typeface="Verdana"/>
              </a:rPr>
              <a:t> </a:t>
            </a:r>
            <a:endParaRPr b="0" i="0" sz="1200" u="none" cap="none" strike="noStrike">
              <a:solidFill>
                <a:srgbClr val="FFFFFF"/>
              </a:solidFill>
              <a:latin typeface="Verdana"/>
              <a:ea typeface="Verdana"/>
              <a:cs typeface="Verdana"/>
              <a:sym typeface="Verdana"/>
            </a:endParaRPr>
          </a:p>
        </p:txBody>
      </p:sp>
      <p:sp>
        <p:nvSpPr>
          <p:cNvPr id="316" name="Google Shape;316;p17"/>
          <p:cNvSpPr txBox="1"/>
          <p:nvPr/>
        </p:nvSpPr>
        <p:spPr>
          <a:xfrm>
            <a:off x="8118665" y="4462300"/>
            <a:ext cx="952200" cy="201600"/>
          </a:xfrm>
          <a:prstGeom prst="rect">
            <a:avLst/>
          </a:prstGeom>
          <a:solidFill>
            <a:srgbClr val="000000"/>
          </a:solid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00"/>
              <a:buFont typeface="Arial"/>
              <a:buNone/>
            </a:pPr>
            <a:r>
              <a:rPr b="0" i="0" lang="en" sz="500" u="none" cap="none" strike="noStrike">
                <a:solidFill>
                  <a:srgbClr val="FFFFFF"/>
                </a:solidFill>
                <a:highlight>
                  <a:srgbClr val="000000"/>
                </a:highlight>
                <a:latin typeface="Verdana"/>
                <a:ea typeface="Verdana"/>
                <a:cs typeface="Verdana"/>
                <a:sym typeface="Verdana"/>
              </a:rPr>
              <a:t>0x7fff6771c324</a:t>
            </a:r>
            <a:r>
              <a:rPr b="0" i="0" lang="en" sz="800" u="none" cap="none" strike="noStrike">
                <a:solidFill>
                  <a:srgbClr val="FFFFFF"/>
                </a:solidFill>
                <a:highlight>
                  <a:srgbClr val="000000"/>
                </a:highlight>
                <a:latin typeface="Verdana"/>
                <a:ea typeface="Verdana"/>
                <a:cs typeface="Verdana"/>
                <a:sym typeface="Verdana"/>
              </a:rPr>
              <a:t> </a:t>
            </a:r>
            <a:endParaRPr b="0" i="0" sz="1200" u="none" cap="none" strike="noStrike">
              <a:solidFill>
                <a:srgbClr val="FFFFFF"/>
              </a:solidFill>
              <a:latin typeface="Verdana"/>
              <a:ea typeface="Verdana"/>
              <a:cs typeface="Verdana"/>
              <a:sym typeface="Verdana"/>
            </a:endParaRPr>
          </a:p>
        </p:txBody>
      </p:sp>
      <p:pic>
        <p:nvPicPr>
          <p:cNvPr id="317" name="Google Shape;317;p17"/>
          <p:cNvPicPr preferRelativeResize="0"/>
          <p:nvPr/>
        </p:nvPicPr>
        <p:blipFill rotWithShape="1">
          <a:blip r:embed="rId10">
            <a:alphaModFix/>
          </a:blip>
          <a:srcRect b="0" l="0" r="0" t="0"/>
          <a:stretch/>
        </p:blipFill>
        <p:spPr>
          <a:xfrm>
            <a:off x="7429963" y="2587303"/>
            <a:ext cx="276225" cy="314325"/>
          </a:xfrm>
          <a:prstGeom prst="rect">
            <a:avLst/>
          </a:prstGeom>
          <a:noFill/>
          <a:ln>
            <a:noFill/>
          </a:ln>
        </p:spPr>
      </p:pic>
      <p:pic>
        <p:nvPicPr>
          <p:cNvPr id="318" name="Google Shape;318;p17"/>
          <p:cNvPicPr preferRelativeResize="0"/>
          <p:nvPr/>
        </p:nvPicPr>
        <p:blipFill rotWithShape="1">
          <a:blip r:embed="rId11">
            <a:alphaModFix/>
          </a:blip>
          <a:srcRect b="0" l="0" r="0" t="0"/>
          <a:stretch/>
        </p:blipFill>
        <p:spPr>
          <a:xfrm>
            <a:off x="8456663" y="2601600"/>
            <a:ext cx="276225" cy="285750"/>
          </a:xfrm>
          <a:prstGeom prst="rect">
            <a:avLst/>
          </a:prstGeom>
          <a:noFill/>
          <a:ln>
            <a:noFill/>
          </a:ln>
        </p:spPr>
      </p:pic>
      <p:pic>
        <p:nvPicPr>
          <p:cNvPr id="319" name="Google Shape;319;p17"/>
          <p:cNvPicPr preferRelativeResize="0"/>
          <p:nvPr/>
        </p:nvPicPr>
        <p:blipFill rotWithShape="1">
          <a:blip r:embed="rId10">
            <a:alphaModFix/>
          </a:blip>
          <a:srcRect b="0" l="0" r="0" t="0"/>
          <a:stretch/>
        </p:blipFill>
        <p:spPr>
          <a:xfrm>
            <a:off x="7743213" y="4025728"/>
            <a:ext cx="276225" cy="314325"/>
          </a:xfrm>
          <a:prstGeom prst="rect">
            <a:avLst/>
          </a:prstGeom>
          <a:noFill/>
          <a:ln>
            <a:noFill/>
          </a:ln>
        </p:spPr>
      </p:pic>
      <p:pic>
        <p:nvPicPr>
          <p:cNvPr id="320" name="Google Shape;320;p17"/>
          <p:cNvPicPr preferRelativeResize="0"/>
          <p:nvPr/>
        </p:nvPicPr>
        <p:blipFill rotWithShape="1">
          <a:blip r:embed="rId11">
            <a:alphaModFix/>
          </a:blip>
          <a:srcRect b="0" l="0" r="0" t="0"/>
          <a:stretch/>
        </p:blipFill>
        <p:spPr>
          <a:xfrm>
            <a:off x="7706200" y="4397175"/>
            <a:ext cx="276225" cy="285750"/>
          </a:xfrm>
          <a:prstGeom prst="rect">
            <a:avLst/>
          </a:prstGeom>
          <a:noFill/>
          <a:ln>
            <a:noFill/>
          </a:ln>
        </p:spPr>
      </p:pic>
      <p:sp>
        <p:nvSpPr>
          <p:cNvPr id="321" name="Google Shape;321;p17"/>
          <p:cNvSpPr txBox="1"/>
          <p:nvPr/>
        </p:nvSpPr>
        <p:spPr>
          <a:xfrm>
            <a:off x="3680213" y="3521700"/>
            <a:ext cx="838200" cy="314400"/>
          </a:xfrm>
          <a:prstGeom prst="rect">
            <a:avLst/>
          </a:prstGeom>
          <a:solidFill>
            <a:srgbClr val="000000"/>
          </a:solid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00"/>
              <a:buFont typeface="Arial"/>
              <a:buNone/>
            </a:pPr>
            <a:r>
              <a:rPr b="0" i="0" lang="en" sz="900" u="none" cap="none" strike="noStrike">
                <a:solidFill>
                  <a:srgbClr val="FFFFFF"/>
                </a:solidFill>
                <a:highlight>
                  <a:srgbClr val="000000"/>
                </a:highlight>
                <a:latin typeface="Verdana"/>
                <a:ea typeface="Verdana"/>
                <a:cs typeface="Verdana"/>
                <a:sym typeface="Verdana"/>
              </a:rPr>
              <a:t>Heap id24</a:t>
            </a:r>
            <a:r>
              <a:rPr b="0" i="0" lang="en" sz="1200" u="none" cap="none" strike="noStrike">
                <a:solidFill>
                  <a:srgbClr val="FFFFFF"/>
                </a:solidFill>
                <a:highlight>
                  <a:srgbClr val="000000"/>
                </a:highlight>
                <a:latin typeface="Verdana"/>
                <a:ea typeface="Verdana"/>
                <a:cs typeface="Verdana"/>
                <a:sym typeface="Verdana"/>
              </a:rPr>
              <a:t> </a:t>
            </a:r>
            <a:endParaRPr b="0" i="0" sz="1600" u="none" cap="none" strike="noStrike">
              <a:solidFill>
                <a:srgbClr val="FFFFFF"/>
              </a:solidFill>
              <a:latin typeface="Verdana"/>
              <a:ea typeface="Verdana"/>
              <a:cs typeface="Verdana"/>
              <a:sym typeface="Verdana"/>
            </a:endParaRPr>
          </a:p>
        </p:txBody>
      </p:sp>
      <p:pic>
        <p:nvPicPr>
          <p:cNvPr id="322" name="Google Shape;322;p17"/>
          <p:cNvPicPr preferRelativeResize="0"/>
          <p:nvPr/>
        </p:nvPicPr>
        <p:blipFill rotWithShape="1">
          <a:blip r:embed="rId12">
            <a:alphaModFix/>
          </a:blip>
          <a:srcRect b="73701" l="0" r="0" t="0"/>
          <a:stretch/>
        </p:blipFill>
        <p:spPr>
          <a:xfrm>
            <a:off x="193500" y="3098263"/>
            <a:ext cx="3895202" cy="223500"/>
          </a:xfrm>
          <a:prstGeom prst="rect">
            <a:avLst/>
          </a:prstGeom>
          <a:noFill/>
          <a:ln>
            <a:noFill/>
          </a:ln>
        </p:spPr>
      </p:pic>
      <p:pic>
        <p:nvPicPr>
          <p:cNvPr id="323" name="Google Shape;323;p17"/>
          <p:cNvPicPr preferRelativeResize="0"/>
          <p:nvPr/>
        </p:nvPicPr>
        <p:blipFill rotWithShape="1">
          <a:blip r:embed="rId13">
            <a:alphaModFix/>
          </a:blip>
          <a:srcRect b="0" l="0" r="0" t="0"/>
          <a:stretch/>
        </p:blipFill>
        <p:spPr>
          <a:xfrm>
            <a:off x="193512" y="2012674"/>
            <a:ext cx="2760775" cy="268725"/>
          </a:xfrm>
          <a:prstGeom prst="rect">
            <a:avLst/>
          </a:prstGeom>
          <a:noFill/>
          <a:ln>
            <a:noFill/>
          </a:ln>
        </p:spPr>
      </p:pic>
      <p:pic>
        <p:nvPicPr>
          <p:cNvPr id="324" name="Google Shape;324;p17"/>
          <p:cNvPicPr preferRelativeResize="0"/>
          <p:nvPr/>
        </p:nvPicPr>
        <p:blipFill rotWithShape="1">
          <a:blip r:embed="rId14">
            <a:alphaModFix/>
          </a:blip>
          <a:srcRect b="77849" l="0" r="4888" t="0"/>
          <a:stretch/>
        </p:blipFill>
        <p:spPr>
          <a:xfrm>
            <a:off x="402526" y="1648503"/>
            <a:ext cx="2342750" cy="201600"/>
          </a:xfrm>
          <a:prstGeom prst="rect">
            <a:avLst/>
          </a:prstGeom>
          <a:noFill/>
          <a:ln>
            <a:noFill/>
          </a:ln>
        </p:spPr>
      </p:pic>
      <p:sp>
        <p:nvSpPr>
          <p:cNvPr id="325" name="Google Shape;325;p17"/>
          <p:cNvSpPr/>
          <p:nvPr/>
        </p:nvSpPr>
        <p:spPr>
          <a:xfrm>
            <a:off x="296250" y="2418050"/>
            <a:ext cx="4578600" cy="572700"/>
          </a:xfrm>
          <a:prstGeom prst="downArrow">
            <a:avLst>
              <a:gd fmla="val 69085" name="adj1"/>
              <a:gd fmla="val 50406"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Pass copy of address that  reference memory on the heap</a:t>
            </a:r>
            <a:endParaRPr b="0" i="0" sz="1400" u="none" cap="none" strike="noStrike">
              <a:solidFill>
                <a:srgbClr val="000000"/>
              </a:solidFill>
              <a:latin typeface="Arial"/>
              <a:ea typeface="Arial"/>
              <a:cs typeface="Arial"/>
              <a:sym typeface="Arial"/>
            </a:endParaRPr>
          </a:p>
        </p:txBody>
      </p:sp>
      <p:sp>
        <p:nvSpPr>
          <p:cNvPr id="326" name="Google Shape;326;p17"/>
          <p:cNvSpPr/>
          <p:nvPr/>
        </p:nvSpPr>
        <p:spPr>
          <a:xfrm>
            <a:off x="136300" y="3444700"/>
            <a:ext cx="3053400" cy="618900"/>
          </a:xfrm>
          <a:prstGeom prst="rightArrowCallout">
            <a:avLst>
              <a:gd fmla="val 25000" name="adj1"/>
              <a:gd fmla="val 25000" name="adj2"/>
              <a:gd fmla="val 25000" name="adj3"/>
              <a:gd fmla="val 86853"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Both array3 and passedArray </a:t>
            </a:r>
            <a:r>
              <a:rPr b="1" i="0" lang="en" sz="1100" u="none" cap="none" strike="noStrike">
                <a:solidFill>
                  <a:srgbClr val="000000"/>
                </a:solidFill>
                <a:latin typeface="Arial"/>
                <a:ea typeface="Arial"/>
                <a:cs typeface="Arial"/>
                <a:sym typeface="Arial"/>
              </a:rPr>
              <a:t>reference </a:t>
            </a:r>
            <a:r>
              <a:rPr b="0" i="0" lang="en" sz="1100" u="none" cap="none" strike="noStrike">
                <a:solidFill>
                  <a:srgbClr val="000000"/>
                </a:solidFill>
                <a:latin typeface="Arial"/>
                <a:ea typeface="Arial"/>
                <a:cs typeface="Arial"/>
                <a:sym typeface="Arial"/>
              </a:rPr>
              <a:t>same memory location so any updates to array are to same array.</a:t>
            </a:r>
            <a:endParaRPr b="0" i="0" sz="1100" u="none" cap="none" strike="noStrike">
              <a:solidFill>
                <a:srgbClr val="000000"/>
              </a:solidFill>
              <a:latin typeface="Arial"/>
              <a:ea typeface="Arial"/>
              <a:cs typeface="Arial"/>
              <a:sym typeface="Arial"/>
            </a:endParaRPr>
          </a:p>
        </p:txBody>
      </p:sp>
      <p:pic>
        <p:nvPicPr>
          <p:cNvPr id="327" name="Google Shape;327;p17"/>
          <p:cNvPicPr preferRelativeResize="0"/>
          <p:nvPr/>
        </p:nvPicPr>
        <p:blipFill rotWithShape="1">
          <a:blip r:embed="rId15">
            <a:alphaModFix/>
          </a:blip>
          <a:srcRect b="0" l="0" r="0" t="19858"/>
          <a:stretch/>
        </p:blipFill>
        <p:spPr>
          <a:xfrm>
            <a:off x="2950975" y="4036050"/>
            <a:ext cx="2469900" cy="790200"/>
          </a:xfrm>
          <a:prstGeom prst="rect">
            <a:avLst/>
          </a:prstGeom>
          <a:noFill/>
          <a:ln>
            <a:noFill/>
          </a:ln>
        </p:spPr>
      </p:pic>
      <p:sp>
        <p:nvSpPr>
          <p:cNvPr id="328" name="Google Shape;328;p17"/>
          <p:cNvSpPr/>
          <p:nvPr/>
        </p:nvSpPr>
        <p:spPr>
          <a:xfrm>
            <a:off x="2954275" y="3301124"/>
            <a:ext cx="2463300" cy="1771500"/>
          </a:xfrm>
          <a:prstGeom prst="teardrop">
            <a:avLst>
              <a:gd fmla="val 100091" name="adj"/>
            </a:avLst>
          </a:prstGeom>
          <a:noFill/>
          <a:ln cap="flat" cmpd="sng" w="1905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18"/>
          <p:cNvSpPr txBox="1"/>
          <p:nvPr>
            <p:ph type="title"/>
          </p:nvPr>
        </p:nvSpPr>
        <p:spPr>
          <a:xfrm>
            <a:off x="230875" y="152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Returning Arrays from a Method</a:t>
            </a:r>
            <a:endParaRPr/>
          </a:p>
        </p:txBody>
      </p:sp>
      <p:sp>
        <p:nvSpPr>
          <p:cNvPr id="334" name="Google Shape;334;p18"/>
          <p:cNvSpPr txBox="1"/>
          <p:nvPr>
            <p:ph idx="1" type="body"/>
          </p:nvPr>
        </p:nvSpPr>
        <p:spPr>
          <a:xfrm>
            <a:off x="230875" y="72472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688"/>
              <a:buNone/>
            </a:pPr>
            <a:r>
              <a:rPr lang="en" sz="1300"/>
              <a:t>You learned how to return primitive data types from methods. You can also return reference variables hold array address on the heap from a methods.</a:t>
            </a:r>
            <a:endParaRPr sz="1300"/>
          </a:p>
          <a:p>
            <a:pPr indent="-311150" lvl="0" marL="457200" rtl="0" algn="l">
              <a:lnSpc>
                <a:spcPct val="115000"/>
              </a:lnSpc>
              <a:spcBef>
                <a:spcPts val="1200"/>
              </a:spcBef>
              <a:spcAft>
                <a:spcPts val="0"/>
              </a:spcAft>
              <a:buSzPts val="1300"/>
              <a:buChar char="●"/>
            </a:pPr>
            <a:r>
              <a:rPr lang="en" sz="1300"/>
              <a:t>The MEMORY allocation for the array is done within the method!</a:t>
            </a:r>
            <a:endParaRPr sz="1300"/>
          </a:p>
          <a:p>
            <a:pPr indent="-311150" lvl="0" marL="457200" rtl="0" algn="l">
              <a:lnSpc>
                <a:spcPct val="115000"/>
              </a:lnSpc>
              <a:spcBef>
                <a:spcPts val="0"/>
              </a:spcBef>
              <a:spcAft>
                <a:spcPts val="0"/>
              </a:spcAft>
              <a:buSzPts val="1300"/>
              <a:buChar char="●"/>
            </a:pPr>
            <a:r>
              <a:rPr lang="en" sz="1300"/>
              <a:t>When control returns to the main, numbersArray it returns the id of the memory on the heap where the array is stored </a:t>
            </a:r>
            <a:endParaRPr sz="1300"/>
          </a:p>
        </p:txBody>
      </p:sp>
      <p:pic>
        <p:nvPicPr>
          <p:cNvPr id="335" name="Google Shape;335;p18"/>
          <p:cNvPicPr preferRelativeResize="0"/>
          <p:nvPr/>
        </p:nvPicPr>
        <p:blipFill rotWithShape="1">
          <a:blip r:embed="rId3">
            <a:alphaModFix/>
          </a:blip>
          <a:srcRect b="38412" l="0" r="0" t="0"/>
          <a:stretch/>
        </p:blipFill>
        <p:spPr>
          <a:xfrm>
            <a:off x="469625" y="1871350"/>
            <a:ext cx="5779275" cy="2770825"/>
          </a:xfrm>
          <a:prstGeom prst="rect">
            <a:avLst/>
          </a:prstGeom>
          <a:noFill/>
          <a:ln>
            <a:noFill/>
          </a:ln>
        </p:spPr>
      </p:pic>
      <p:sp>
        <p:nvSpPr>
          <p:cNvPr id="336" name="Google Shape;336;p18"/>
          <p:cNvSpPr txBox="1"/>
          <p:nvPr/>
        </p:nvSpPr>
        <p:spPr>
          <a:xfrm>
            <a:off x="4145575" y="3699225"/>
            <a:ext cx="3258000" cy="6543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Returns address where array is </a:t>
            </a:r>
            <a:r>
              <a:rPr lang="en" sz="1800">
                <a:solidFill>
                  <a:schemeClr val="dk2"/>
                </a:solidFill>
              </a:rPr>
              <a:t>located</a:t>
            </a:r>
            <a:r>
              <a:rPr lang="en" sz="1800">
                <a:solidFill>
                  <a:schemeClr val="dk2"/>
                </a:solidFill>
              </a:rPr>
              <a:t> on the heap</a:t>
            </a:r>
            <a:endParaRPr sz="1800">
              <a:solidFill>
                <a:schemeClr val="dk2"/>
              </a:solidFill>
            </a:endParaRPr>
          </a:p>
        </p:txBody>
      </p:sp>
      <p:sp>
        <p:nvSpPr>
          <p:cNvPr id="337" name="Google Shape;337;p18"/>
          <p:cNvSpPr txBox="1"/>
          <p:nvPr/>
        </p:nvSpPr>
        <p:spPr>
          <a:xfrm>
            <a:off x="3977300" y="2043050"/>
            <a:ext cx="3258000" cy="6543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Assigns address where array is located on the heap.</a:t>
            </a:r>
            <a:endParaRPr sz="18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19"/>
          <p:cNvSpPr txBox="1"/>
          <p:nvPr>
            <p:ph type="title"/>
          </p:nvPr>
        </p:nvSpPr>
        <p:spPr>
          <a:xfrm>
            <a:off x="230875" y="152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Create Array Method Running</a:t>
            </a:r>
            <a:endParaRPr/>
          </a:p>
        </p:txBody>
      </p:sp>
      <p:sp>
        <p:nvSpPr>
          <p:cNvPr id="343" name="Google Shape;343;p19"/>
          <p:cNvSpPr txBox="1"/>
          <p:nvPr>
            <p:ph idx="1" type="body"/>
          </p:nvPr>
        </p:nvSpPr>
        <p:spPr>
          <a:xfrm>
            <a:off x="230875" y="724725"/>
            <a:ext cx="8520600" cy="34164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Char char="●"/>
            </a:pPr>
            <a:r>
              <a:rPr lang="en" sz="1400"/>
              <a:t>Main calls createArray - a frame for createArray method is pushed onto stack </a:t>
            </a:r>
            <a:endParaRPr sz="1400"/>
          </a:p>
          <a:p>
            <a:pPr indent="-317500" lvl="0" marL="457200" rtl="0" algn="l">
              <a:lnSpc>
                <a:spcPct val="115000"/>
              </a:lnSpc>
              <a:spcBef>
                <a:spcPts val="0"/>
              </a:spcBef>
              <a:spcAft>
                <a:spcPts val="0"/>
              </a:spcAft>
              <a:buSzPts val="1400"/>
              <a:buChar char="●"/>
            </a:pPr>
            <a:r>
              <a:rPr lang="en" sz="1400"/>
              <a:t>Memory is allocated on the heap for newArray inside createArray method</a:t>
            </a:r>
            <a:endParaRPr sz="1400"/>
          </a:p>
          <a:p>
            <a:pPr indent="-317500" lvl="1" marL="914400" rtl="0" algn="l">
              <a:lnSpc>
                <a:spcPct val="115000"/>
              </a:lnSpc>
              <a:spcBef>
                <a:spcPts val="0"/>
              </a:spcBef>
              <a:spcAft>
                <a:spcPts val="0"/>
              </a:spcAft>
              <a:buSzPts val="1400"/>
              <a:buChar char="o"/>
            </a:pPr>
            <a:r>
              <a:rPr lang="en"/>
              <a:t>newArray is a reference to that memory</a:t>
            </a:r>
            <a:endParaRPr/>
          </a:p>
          <a:p>
            <a:pPr indent="-317500" lvl="1" marL="914400" rtl="0" algn="l">
              <a:lnSpc>
                <a:spcPct val="115000"/>
              </a:lnSpc>
              <a:spcBef>
                <a:spcPts val="0"/>
              </a:spcBef>
              <a:spcAft>
                <a:spcPts val="0"/>
              </a:spcAft>
              <a:buSzPts val="1400"/>
              <a:buChar char="o"/>
            </a:pPr>
            <a:r>
              <a:rPr lang="en"/>
              <a:t>newArray reference is returned from the method, that is, an address to array is returned</a:t>
            </a:r>
            <a:endParaRPr/>
          </a:p>
        </p:txBody>
      </p:sp>
      <p:pic>
        <p:nvPicPr>
          <p:cNvPr id="344" name="Google Shape;344;p19"/>
          <p:cNvPicPr preferRelativeResize="0"/>
          <p:nvPr/>
        </p:nvPicPr>
        <p:blipFill rotWithShape="1">
          <a:blip r:embed="rId3">
            <a:alphaModFix/>
          </a:blip>
          <a:srcRect b="0" l="0" r="0" t="0"/>
          <a:stretch/>
        </p:blipFill>
        <p:spPr>
          <a:xfrm>
            <a:off x="509813" y="2251188"/>
            <a:ext cx="3971925" cy="1971675"/>
          </a:xfrm>
          <a:prstGeom prst="rect">
            <a:avLst/>
          </a:prstGeom>
          <a:noFill/>
          <a:ln>
            <a:noFill/>
          </a:ln>
        </p:spPr>
      </p:pic>
      <p:pic>
        <p:nvPicPr>
          <p:cNvPr id="345" name="Google Shape;345;p19"/>
          <p:cNvPicPr preferRelativeResize="0"/>
          <p:nvPr/>
        </p:nvPicPr>
        <p:blipFill rotWithShape="1">
          <a:blip r:embed="rId4">
            <a:alphaModFix/>
          </a:blip>
          <a:srcRect b="38412" l="0" r="37865" t="0"/>
          <a:stretch/>
        </p:blipFill>
        <p:spPr>
          <a:xfrm>
            <a:off x="5173200" y="2130750"/>
            <a:ext cx="3591051" cy="2770825"/>
          </a:xfrm>
          <a:prstGeom prst="rect">
            <a:avLst/>
          </a:prstGeom>
          <a:noFill/>
          <a:ln>
            <a:noFill/>
          </a:ln>
        </p:spPr>
      </p:pic>
      <p:sp>
        <p:nvSpPr>
          <p:cNvPr id="346" name="Google Shape;346;p19"/>
          <p:cNvSpPr/>
          <p:nvPr/>
        </p:nvSpPr>
        <p:spPr>
          <a:xfrm>
            <a:off x="2421500" y="3257125"/>
            <a:ext cx="1158000" cy="688500"/>
          </a:xfrm>
          <a:prstGeom prst="leftUpArrow">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9"/>
          <p:cNvSpPr/>
          <p:nvPr/>
        </p:nvSpPr>
        <p:spPr>
          <a:xfrm rot="-5400000">
            <a:off x="3715350" y="3169001"/>
            <a:ext cx="2107500" cy="572700"/>
          </a:xfrm>
          <a:prstGeom prst="curvedDownArrow">
            <a:avLst>
              <a:gd fmla="val 25000" name="adj1"/>
              <a:gd fmla="val 50000" name="adj2"/>
              <a:gd fmla="val 25000" name="adj3"/>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0"/>
          <p:cNvSpPr txBox="1"/>
          <p:nvPr>
            <p:ph type="title"/>
          </p:nvPr>
        </p:nvSpPr>
        <p:spPr>
          <a:xfrm>
            <a:off x="230875" y="152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Create Array Method Completes</a:t>
            </a:r>
            <a:endParaRPr/>
          </a:p>
        </p:txBody>
      </p:sp>
      <p:sp>
        <p:nvSpPr>
          <p:cNvPr id="353" name="Google Shape;353;p20"/>
          <p:cNvSpPr txBox="1"/>
          <p:nvPr>
            <p:ph idx="1" type="body"/>
          </p:nvPr>
        </p:nvSpPr>
        <p:spPr>
          <a:xfrm>
            <a:off x="230875" y="72472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Stack frame for createArray is popped off the stack</a:t>
            </a:r>
            <a:endParaRPr/>
          </a:p>
          <a:p>
            <a:pPr indent="-342900" lvl="0" marL="457200" rtl="0" algn="l">
              <a:lnSpc>
                <a:spcPct val="115000"/>
              </a:lnSpc>
              <a:spcBef>
                <a:spcPts val="0"/>
              </a:spcBef>
              <a:spcAft>
                <a:spcPts val="0"/>
              </a:spcAft>
              <a:buSzPts val="1800"/>
              <a:buChar char="●"/>
            </a:pPr>
            <a:r>
              <a:rPr lang="en"/>
              <a:t>newArray variable holding address no longer exists on the createArray stack</a:t>
            </a:r>
            <a:endParaRPr/>
          </a:p>
          <a:p>
            <a:pPr indent="-342900" lvl="0" marL="457200" rtl="0" algn="l">
              <a:lnSpc>
                <a:spcPct val="115000"/>
              </a:lnSpc>
              <a:spcBef>
                <a:spcPts val="0"/>
              </a:spcBef>
              <a:spcAft>
                <a:spcPts val="0"/>
              </a:spcAft>
              <a:buSzPts val="1800"/>
              <a:buChar char="●"/>
            </a:pPr>
            <a:r>
              <a:rPr lang="en"/>
              <a:t>But the memory on the heap it was pointing to is now pointed to by numbersArray </a:t>
            </a:r>
            <a:endParaRPr/>
          </a:p>
        </p:txBody>
      </p:sp>
      <p:pic>
        <p:nvPicPr>
          <p:cNvPr id="354" name="Google Shape;354;p20"/>
          <p:cNvPicPr preferRelativeResize="0"/>
          <p:nvPr/>
        </p:nvPicPr>
        <p:blipFill rotWithShape="1">
          <a:blip r:embed="rId3">
            <a:alphaModFix/>
          </a:blip>
          <a:srcRect b="0" l="0" r="0" t="0"/>
          <a:stretch/>
        </p:blipFill>
        <p:spPr>
          <a:xfrm>
            <a:off x="441050" y="2571750"/>
            <a:ext cx="4465600" cy="1198600"/>
          </a:xfrm>
          <a:prstGeom prst="rect">
            <a:avLst/>
          </a:prstGeom>
          <a:noFill/>
          <a:ln>
            <a:noFill/>
          </a:ln>
        </p:spPr>
      </p:pic>
      <p:pic>
        <p:nvPicPr>
          <p:cNvPr id="355" name="Google Shape;355;p20"/>
          <p:cNvPicPr preferRelativeResize="0"/>
          <p:nvPr/>
        </p:nvPicPr>
        <p:blipFill rotWithShape="1">
          <a:blip r:embed="rId4">
            <a:alphaModFix/>
          </a:blip>
          <a:srcRect b="38412" l="0" r="37865" t="0"/>
          <a:stretch/>
        </p:blipFill>
        <p:spPr>
          <a:xfrm>
            <a:off x="5398800" y="2096925"/>
            <a:ext cx="3591051" cy="2770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2"/>
          <p:cNvSpPr txBox="1"/>
          <p:nvPr>
            <p:ph type="title"/>
          </p:nvPr>
        </p:nvSpPr>
        <p:spPr>
          <a:xfrm>
            <a:off x="210000" y="141075"/>
            <a:ext cx="50388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Today</a:t>
            </a:r>
            <a:endParaRPr/>
          </a:p>
        </p:txBody>
      </p:sp>
      <p:sp>
        <p:nvSpPr>
          <p:cNvPr id="68" name="Google Shape;68;p2"/>
          <p:cNvSpPr txBox="1"/>
          <p:nvPr>
            <p:ph idx="1" type="body"/>
          </p:nvPr>
        </p:nvSpPr>
        <p:spPr>
          <a:xfrm>
            <a:off x="303900" y="609950"/>
            <a:ext cx="8600400" cy="2887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600"/>
              <a:buNone/>
            </a:pPr>
            <a:r>
              <a:rPr lang="en"/>
              <a:t>Check In</a:t>
            </a:r>
            <a:endParaRPr/>
          </a:p>
          <a:p>
            <a:pPr indent="-330200" lvl="0" marL="457200" rtl="0" algn="l">
              <a:lnSpc>
                <a:spcPct val="115000"/>
              </a:lnSpc>
              <a:spcBef>
                <a:spcPts val="0"/>
              </a:spcBef>
              <a:spcAft>
                <a:spcPts val="0"/>
              </a:spcAft>
              <a:buSzPts val="1600"/>
              <a:buFont typeface="Lato"/>
              <a:buChar char="●"/>
            </a:pPr>
            <a:r>
              <a:rPr lang="en">
                <a:latin typeface="Lato"/>
                <a:ea typeface="Lato"/>
                <a:cs typeface="Lato"/>
                <a:sym typeface="Lato"/>
              </a:rPr>
              <a:t>Quiz  Module 03 March 19/20. </a:t>
            </a:r>
            <a:r>
              <a:rPr lang="en"/>
              <a:t>Print technical documentation for quiz of your own work.</a:t>
            </a:r>
            <a:endParaRPr>
              <a:latin typeface="Lato"/>
              <a:ea typeface="Lato"/>
              <a:cs typeface="Lato"/>
              <a:sym typeface="Lato"/>
            </a:endParaRPr>
          </a:p>
          <a:p>
            <a:pPr indent="0" lvl="0" marL="0" rtl="0" algn="l">
              <a:lnSpc>
                <a:spcPct val="115000"/>
              </a:lnSpc>
              <a:spcBef>
                <a:spcPts val="0"/>
              </a:spcBef>
              <a:spcAft>
                <a:spcPts val="0"/>
              </a:spcAft>
              <a:buSzPts val="1600"/>
              <a:buNone/>
            </a:pPr>
            <a:r>
              <a:t/>
            </a:r>
            <a:endParaRPr>
              <a:latin typeface="Lato"/>
              <a:ea typeface="Lato"/>
              <a:cs typeface="Lato"/>
              <a:sym typeface="Lato"/>
            </a:endParaRPr>
          </a:p>
          <a:p>
            <a:pPr indent="0" lvl="0" marL="0" rtl="0" algn="l">
              <a:lnSpc>
                <a:spcPct val="115000"/>
              </a:lnSpc>
              <a:spcBef>
                <a:spcPts val="0"/>
              </a:spcBef>
              <a:spcAft>
                <a:spcPts val="0"/>
              </a:spcAft>
              <a:buClr>
                <a:schemeClr val="dk1"/>
              </a:buClr>
              <a:buSzPts val="1800"/>
              <a:buFont typeface="Arial"/>
              <a:buNone/>
            </a:pPr>
            <a:r>
              <a:rPr lang="en"/>
              <a:t>Goals</a:t>
            </a:r>
            <a:endParaRPr/>
          </a:p>
          <a:p>
            <a:pPr indent="-330200" lvl="0" marL="457200" rtl="0" algn="l">
              <a:lnSpc>
                <a:spcPct val="115000"/>
              </a:lnSpc>
              <a:spcBef>
                <a:spcPts val="1200"/>
              </a:spcBef>
              <a:spcAft>
                <a:spcPts val="0"/>
              </a:spcAft>
              <a:buSzPts val="1600"/>
              <a:buChar char="●"/>
            </a:pPr>
            <a:r>
              <a:rPr lang="en"/>
              <a:t>Copying Elements of one Array to another array</a:t>
            </a:r>
            <a:endParaRPr/>
          </a:p>
          <a:p>
            <a:pPr indent="-330200" lvl="0" marL="457200" rtl="0" algn="l">
              <a:lnSpc>
                <a:spcPct val="115000"/>
              </a:lnSpc>
              <a:spcBef>
                <a:spcPts val="0"/>
              </a:spcBef>
              <a:spcAft>
                <a:spcPts val="0"/>
              </a:spcAft>
              <a:buSzPts val="1600"/>
              <a:buChar char="●"/>
            </a:pPr>
            <a:r>
              <a:rPr lang="en"/>
              <a:t>Passing Arrays to Method (pass by reference)</a:t>
            </a:r>
            <a:endParaRPr/>
          </a:p>
          <a:p>
            <a:pPr indent="-330200" lvl="0" marL="457200" rtl="0" algn="l">
              <a:lnSpc>
                <a:spcPct val="115000"/>
              </a:lnSpc>
              <a:spcBef>
                <a:spcPts val="0"/>
              </a:spcBef>
              <a:spcAft>
                <a:spcPts val="0"/>
              </a:spcAft>
              <a:buSzPts val="1600"/>
              <a:buChar char="●"/>
            </a:pPr>
            <a:r>
              <a:rPr lang="en"/>
              <a:t>Returning Arrays from Method</a:t>
            </a:r>
            <a:endParaRPr>
              <a:latin typeface="Lato"/>
              <a:ea typeface="Lato"/>
              <a:cs typeface="Lato"/>
              <a:sym typeface="Lato"/>
            </a:endParaRPr>
          </a:p>
        </p:txBody>
      </p:sp>
      <p:sp>
        <p:nvSpPr>
          <p:cNvPr id="69" name="Google Shape;69;p2"/>
          <p:cNvSpPr txBox="1"/>
          <p:nvPr/>
        </p:nvSpPr>
        <p:spPr>
          <a:xfrm>
            <a:off x="352475" y="3560500"/>
            <a:ext cx="3555300" cy="801900"/>
          </a:xfrm>
          <a:prstGeom prst="rect">
            <a:avLst/>
          </a:prstGeom>
          <a:solidFill>
            <a:srgbClr val="FFF2CC"/>
          </a:solid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Set Up Class Code Exploration for today:</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1400"/>
              <a:buFont typeface="Arial"/>
              <a:buNone/>
            </a:pPr>
            <a:r>
              <a:rPr b="0" i="0" lang="en" sz="1400" u="none" cap="none" strike="noStrike">
                <a:solidFill>
                  <a:schemeClr val="dk1"/>
                </a:solidFill>
                <a:latin typeface="Arial"/>
                <a:ea typeface="Arial"/>
                <a:cs typeface="Arial"/>
                <a:sym typeface="Arial"/>
              </a:rPr>
              <a:t>Download and Import </a:t>
            </a:r>
            <a:r>
              <a:rPr b="0" i="0" lang="en" sz="1400" u="sng" cap="none" strike="noStrike">
                <a:solidFill>
                  <a:schemeClr val="hlink"/>
                </a:solidFill>
                <a:latin typeface="Arial"/>
                <a:ea typeface="Arial"/>
                <a:cs typeface="Arial"/>
                <a:sym typeface="Arial"/>
                <a:hlinkClick r:id="rId3"/>
              </a:rPr>
              <a:t>TestPassArrays.java</a:t>
            </a:r>
            <a:r>
              <a:rPr b="0" i="0" lang="en"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p:txBody>
      </p:sp>
      <p:sp>
        <p:nvSpPr>
          <p:cNvPr id="70" name="Google Shape;70;p2"/>
          <p:cNvSpPr/>
          <p:nvPr/>
        </p:nvSpPr>
        <p:spPr>
          <a:xfrm>
            <a:off x="4713000" y="2977000"/>
            <a:ext cx="4191300" cy="1385400"/>
          </a:xfrm>
          <a:prstGeom prst="flowChartAlternateProcess">
            <a:avLst/>
          </a:prstGeom>
          <a:solidFill>
            <a:srgbClr val="D9EAD3"/>
          </a:solidFill>
          <a:ln cap="flat" cmpd="sng" w="9525">
            <a:solidFill>
              <a:srgbClr val="59595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500"/>
              <a:t>Opportunity: </a:t>
            </a:r>
            <a:r>
              <a:rPr lang="en" sz="1500">
                <a:solidFill>
                  <a:srgbClr val="000000"/>
                </a:solidFill>
                <a:latin typeface="Calibri"/>
                <a:ea typeface="Calibri"/>
                <a:cs typeface="Calibri"/>
                <a:sym typeface="Calibri"/>
              </a:rPr>
              <a:t>Open-source initiative at the Cybersecurity Center to design and maintain SIEM software for Centurion Secured. </a:t>
            </a:r>
            <a:r>
              <a:rPr lang="en" sz="1500" u="sng">
                <a:solidFill>
                  <a:srgbClr val="0097A7"/>
                </a:solidFill>
                <a:latin typeface="Calibri"/>
                <a:ea typeface="Calibri"/>
                <a:cs typeface="Calibri"/>
                <a:sym typeface="Calibri"/>
                <a:hlinkClick r:id="rId4">
                  <a:extLst>
                    <a:ext uri="{A12FA001-AC4F-418D-AE19-62706E023703}">
                      <ahyp:hlinkClr val="tx"/>
                    </a:ext>
                  </a:extLst>
                </a:hlinkClick>
              </a:rPr>
              <a:t>If you are interested complete this form</a:t>
            </a:r>
            <a:r>
              <a:rPr lang="en" sz="1500">
                <a:solidFill>
                  <a:srgbClr val="000000"/>
                </a:solidFill>
                <a:latin typeface="Calibri"/>
                <a:ea typeface="Calibri"/>
                <a:cs typeface="Calibri"/>
                <a:sym typeface="Calibri"/>
              </a:rPr>
              <a:t>.</a:t>
            </a:r>
            <a:endParaRPr sz="1500" u="sng">
              <a:solidFill>
                <a:srgbClr val="0086F0"/>
              </a:solidFill>
              <a:latin typeface="Calibri"/>
              <a:ea typeface="Calibri"/>
              <a:cs typeface="Calibri"/>
              <a:sym typeface="Calibri"/>
            </a:endParaRPr>
          </a:p>
          <a:p>
            <a:pPr indent="0" lvl="0" marL="0" rtl="0" algn="ctr">
              <a:spcBef>
                <a:spcPts val="0"/>
              </a:spcBef>
              <a:spcAft>
                <a:spcPts val="0"/>
              </a:spcAft>
              <a:buNone/>
            </a:pPr>
            <a:r>
              <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1"/>
          <p:cNvSpPr txBox="1"/>
          <p:nvPr>
            <p:ph type="title"/>
          </p:nvPr>
        </p:nvSpPr>
        <p:spPr>
          <a:xfrm>
            <a:off x="230875" y="152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Comparison Operator</a:t>
            </a:r>
            <a:endParaRPr/>
          </a:p>
        </p:txBody>
      </p:sp>
      <p:sp>
        <p:nvSpPr>
          <p:cNvPr id="361" name="Google Shape;361;p21"/>
          <p:cNvSpPr txBox="1"/>
          <p:nvPr>
            <p:ph idx="1" type="body"/>
          </p:nvPr>
        </p:nvSpPr>
        <p:spPr>
          <a:xfrm>
            <a:off x="230875" y="724725"/>
            <a:ext cx="5511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95000"/>
              </a:lnSpc>
              <a:spcBef>
                <a:spcPts val="0"/>
              </a:spcBef>
              <a:spcAft>
                <a:spcPts val="0"/>
              </a:spcAft>
              <a:buSzPts val="1018"/>
              <a:buNone/>
            </a:pPr>
            <a:r>
              <a:rPr lang="en" sz="1565"/>
              <a:t>The comparison  operator == is used to check whether the two given operands are equal or not. The operator returns true if the operand at the left-hand side is equal to the right-hand side, else false.  </a:t>
            </a:r>
            <a:endParaRPr sz="1565"/>
          </a:p>
          <a:p>
            <a:pPr indent="0" lvl="0" marL="0" rtl="0" algn="l">
              <a:lnSpc>
                <a:spcPct val="95000"/>
              </a:lnSpc>
              <a:spcBef>
                <a:spcPts val="1200"/>
              </a:spcBef>
              <a:spcAft>
                <a:spcPts val="0"/>
              </a:spcAft>
              <a:buSzPts val="1018"/>
              <a:buNone/>
            </a:pPr>
            <a:r>
              <a:t/>
            </a:r>
            <a:endParaRPr sz="1565"/>
          </a:p>
          <a:p>
            <a:pPr indent="0" lvl="0" marL="0" rtl="0" algn="l">
              <a:lnSpc>
                <a:spcPct val="95000"/>
              </a:lnSpc>
              <a:spcBef>
                <a:spcPts val="1200"/>
              </a:spcBef>
              <a:spcAft>
                <a:spcPts val="0"/>
              </a:spcAft>
              <a:buSzPts val="1018"/>
              <a:buNone/>
            </a:pPr>
            <a:r>
              <a:rPr lang="en" sz="1565"/>
              <a:t>What about comparing two reference variables?</a:t>
            </a:r>
            <a:endParaRPr sz="1565"/>
          </a:p>
          <a:p>
            <a:pPr indent="0" lvl="0" marL="0" rtl="0" algn="l">
              <a:lnSpc>
                <a:spcPct val="95000"/>
              </a:lnSpc>
              <a:spcBef>
                <a:spcPts val="1200"/>
              </a:spcBef>
              <a:spcAft>
                <a:spcPts val="0"/>
              </a:spcAft>
              <a:buSzPts val="1018"/>
              <a:buNone/>
            </a:pPr>
            <a:r>
              <a:rPr lang="en" sz="1565" u="sng">
                <a:solidFill>
                  <a:schemeClr val="hlink"/>
                </a:solidFill>
                <a:hlinkClick r:id="rId3"/>
              </a:rPr>
              <a:t>How to Compare Two Arrays in Java - Javatpoint</a:t>
            </a:r>
            <a:endParaRPr sz="1565"/>
          </a:p>
          <a:p>
            <a:pPr indent="0" lvl="0" marL="0" rtl="0" algn="l">
              <a:lnSpc>
                <a:spcPct val="95000"/>
              </a:lnSpc>
              <a:spcBef>
                <a:spcPts val="1200"/>
              </a:spcBef>
              <a:spcAft>
                <a:spcPts val="0"/>
              </a:spcAft>
              <a:buSzPts val="1018"/>
              <a:buNone/>
            </a:pPr>
            <a:r>
              <a:rPr lang="en" sz="1565"/>
              <a:t>In the example a1 and a2 are the two references of two different memory addresses of where array was created on the heap.</a:t>
            </a:r>
            <a:endParaRPr sz="1565"/>
          </a:p>
          <a:p>
            <a:pPr indent="0" lvl="0" marL="0" rtl="0" algn="l">
              <a:lnSpc>
                <a:spcPct val="95000"/>
              </a:lnSpc>
              <a:spcBef>
                <a:spcPts val="1200"/>
              </a:spcBef>
              <a:spcAft>
                <a:spcPts val="1200"/>
              </a:spcAft>
              <a:buSzPts val="1018"/>
              <a:buNone/>
            </a:pPr>
            <a:r>
              <a:rPr lang="en" sz="1565"/>
              <a:t> </a:t>
            </a:r>
            <a:endParaRPr sz="1565"/>
          </a:p>
        </p:txBody>
      </p:sp>
      <p:sp>
        <p:nvSpPr>
          <p:cNvPr id="362" name="Google Shape;362;p21"/>
          <p:cNvSpPr txBox="1"/>
          <p:nvPr/>
        </p:nvSpPr>
        <p:spPr>
          <a:xfrm>
            <a:off x="5510450" y="81225"/>
            <a:ext cx="3384300" cy="681000"/>
          </a:xfrm>
          <a:prstGeom prst="rect">
            <a:avLst/>
          </a:prstGeom>
          <a:solidFill>
            <a:srgbClr val="CFE2F3"/>
          </a:solid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600"/>
              <a:buFont typeface="Arial"/>
              <a:buNone/>
            </a:pPr>
            <a:r>
              <a:rPr b="0" i="0" lang="en" sz="1500" u="none" cap="none" strike="noStrike">
                <a:solidFill>
                  <a:schemeClr val="dk1"/>
                </a:solidFill>
                <a:latin typeface="Arial"/>
                <a:ea typeface="Arial"/>
                <a:cs typeface="Arial"/>
                <a:sym typeface="Arial"/>
              </a:rPr>
              <a:t>Comparing Primitive data type variables</a:t>
            </a:r>
            <a:endParaRPr b="0" i="0" sz="1100" u="none" cap="none" strike="noStrike">
              <a:solidFill>
                <a:schemeClr val="dk1"/>
              </a:solidFill>
              <a:latin typeface="Arial"/>
              <a:ea typeface="Arial"/>
              <a:cs typeface="Arial"/>
              <a:sym typeface="Arial"/>
            </a:endParaRPr>
          </a:p>
        </p:txBody>
      </p:sp>
      <p:pic>
        <p:nvPicPr>
          <p:cNvPr id="363" name="Google Shape;363;p21"/>
          <p:cNvPicPr preferRelativeResize="0"/>
          <p:nvPr/>
        </p:nvPicPr>
        <p:blipFill rotWithShape="1">
          <a:blip r:embed="rId4">
            <a:alphaModFix/>
          </a:blip>
          <a:srcRect b="0" l="0" r="0" t="0"/>
          <a:stretch/>
        </p:blipFill>
        <p:spPr>
          <a:xfrm>
            <a:off x="5963288" y="2776115"/>
            <a:ext cx="2780450" cy="2220936"/>
          </a:xfrm>
          <a:prstGeom prst="rect">
            <a:avLst/>
          </a:prstGeom>
          <a:noFill/>
          <a:ln>
            <a:noFill/>
          </a:ln>
        </p:spPr>
      </p:pic>
      <p:sp>
        <p:nvSpPr>
          <p:cNvPr id="364" name="Google Shape;364;p21"/>
          <p:cNvSpPr/>
          <p:nvPr/>
        </p:nvSpPr>
        <p:spPr>
          <a:xfrm>
            <a:off x="5963313" y="4444875"/>
            <a:ext cx="2780400" cy="3843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21"/>
          <p:cNvSpPr txBox="1"/>
          <p:nvPr/>
        </p:nvSpPr>
        <p:spPr>
          <a:xfrm>
            <a:off x="5189725" y="2108925"/>
            <a:ext cx="3384300" cy="648000"/>
          </a:xfrm>
          <a:prstGeom prst="rect">
            <a:avLst/>
          </a:prstGeom>
          <a:solidFill>
            <a:srgbClr val="CFE2F3"/>
          </a:solid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600"/>
              <a:buFont typeface="Arial"/>
              <a:buNone/>
            </a:pPr>
            <a:r>
              <a:rPr b="0" i="0" lang="en" sz="1400" u="none" cap="none" strike="noStrike">
                <a:solidFill>
                  <a:schemeClr val="dk1"/>
                </a:solidFill>
                <a:latin typeface="Arial"/>
                <a:ea typeface="Arial"/>
                <a:cs typeface="Arial"/>
                <a:sym typeface="Arial"/>
              </a:rPr>
              <a:t>Comparing Non Primitive data type reference variables</a:t>
            </a:r>
            <a:endParaRPr b="0" i="0" sz="1000" u="none" cap="none" strike="noStrike">
              <a:solidFill>
                <a:schemeClr val="dk1"/>
              </a:solidFill>
              <a:latin typeface="Arial"/>
              <a:ea typeface="Arial"/>
              <a:cs typeface="Arial"/>
              <a:sym typeface="Arial"/>
            </a:endParaRPr>
          </a:p>
        </p:txBody>
      </p:sp>
      <p:pic>
        <p:nvPicPr>
          <p:cNvPr id="366" name="Google Shape;366;p21"/>
          <p:cNvPicPr preferRelativeResize="0"/>
          <p:nvPr/>
        </p:nvPicPr>
        <p:blipFill rotWithShape="1">
          <a:blip r:embed="rId5">
            <a:alphaModFix/>
          </a:blip>
          <a:srcRect b="0" l="0" r="0" t="0"/>
          <a:stretch/>
        </p:blipFill>
        <p:spPr>
          <a:xfrm>
            <a:off x="6865863" y="551097"/>
            <a:ext cx="1708175" cy="1303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7"/>
          <p:cNvSpPr txBox="1"/>
          <p:nvPr>
            <p:ph type="title"/>
          </p:nvPr>
        </p:nvSpPr>
        <p:spPr>
          <a:xfrm>
            <a:off x="230875" y="152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Preparation</a:t>
            </a:r>
            <a:endParaRPr/>
          </a:p>
        </p:txBody>
      </p:sp>
      <p:sp>
        <p:nvSpPr>
          <p:cNvPr id="372" name="Google Shape;372;p27"/>
          <p:cNvSpPr txBox="1"/>
          <p:nvPr>
            <p:ph idx="1" type="body"/>
          </p:nvPr>
        </p:nvSpPr>
        <p:spPr>
          <a:xfrm>
            <a:off x="230875" y="724725"/>
            <a:ext cx="8913000" cy="43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GE03  Loops, Methods and Software Development</a:t>
            </a:r>
            <a:r>
              <a:rPr lang="en"/>
              <a:t> and</a:t>
            </a:r>
            <a:r>
              <a:rPr lang="en"/>
              <a:t> </a:t>
            </a:r>
            <a:r>
              <a:rPr lang="en" sz="1400" u="sng">
                <a:solidFill>
                  <a:schemeClr val="hlink"/>
                </a:solidFill>
                <a:hlinkClick r:id="rId4"/>
              </a:rPr>
              <a:t>GE03 Review -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Create a new class called M04PassArrays</a:t>
            </a:r>
            <a:endParaRPr sz="1400"/>
          </a:p>
          <a:p>
            <a:pPr indent="-317500" lvl="0" marL="457200" rtl="0" algn="l">
              <a:spcBef>
                <a:spcPts val="0"/>
              </a:spcBef>
              <a:spcAft>
                <a:spcPts val="0"/>
              </a:spcAft>
              <a:buSzPts val="1400"/>
              <a:buChar char="●"/>
            </a:pPr>
            <a:r>
              <a:rPr lang="en" sz="1400"/>
              <a:t>Create an array in main called numbersArray  and an int called number</a:t>
            </a:r>
            <a:endParaRPr sz="1400"/>
          </a:p>
          <a:p>
            <a:pPr indent="-317500" lvl="0" marL="457200" rtl="0" algn="l">
              <a:spcBef>
                <a:spcPts val="0"/>
              </a:spcBef>
              <a:spcAft>
                <a:spcPts val="0"/>
              </a:spcAft>
              <a:buSzPts val="1400"/>
              <a:buChar char="●"/>
            </a:pPr>
            <a:r>
              <a:rPr lang="en" sz="1400"/>
              <a:t>Create method: public static void updateRandomValue(int passedArray[], int passedNumber)</a:t>
            </a:r>
            <a:endParaRPr sz="1400"/>
          </a:p>
          <a:p>
            <a:pPr indent="-317500" lvl="0" marL="457200" rtl="0" algn="l">
              <a:spcBef>
                <a:spcPts val="0"/>
              </a:spcBef>
              <a:spcAft>
                <a:spcPts val="0"/>
              </a:spcAft>
              <a:buSzPts val="1400"/>
              <a:buChar char="●"/>
            </a:pPr>
            <a:r>
              <a:rPr lang="en" sz="1400"/>
              <a:t>Pass the </a:t>
            </a:r>
            <a:r>
              <a:rPr lang="en" sz="1400"/>
              <a:t>numbersArray and </a:t>
            </a:r>
            <a:r>
              <a:rPr lang="en" sz="1400"/>
              <a:t>number to the updateRandomValue method</a:t>
            </a:r>
            <a:endParaRPr sz="1400"/>
          </a:p>
          <a:p>
            <a:pPr indent="-317500" lvl="1" marL="914400" rtl="0" algn="l">
              <a:spcBef>
                <a:spcPts val="0"/>
              </a:spcBef>
              <a:spcAft>
                <a:spcPts val="0"/>
              </a:spcAft>
              <a:buSzPts val="1400"/>
              <a:buChar char="○"/>
            </a:pPr>
            <a:r>
              <a:rPr lang="en"/>
              <a:t>Update the passedNumber in the method to a random number between 1 and 10</a:t>
            </a:r>
            <a:endParaRPr/>
          </a:p>
          <a:p>
            <a:pPr indent="-317500" lvl="1" marL="914400" rtl="0" algn="l">
              <a:spcBef>
                <a:spcPts val="0"/>
              </a:spcBef>
              <a:spcAft>
                <a:spcPts val="0"/>
              </a:spcAft>
              <a:buSzPts val="1400"/>
              <a:buChar char="○"/>
            </a:pPr>
            <a:r>
              <a:rPr lang="en"/>
              <a:t>Update the all the values in the array to  random value  between 1 and 10</a:t>
            </a:r>
            <a:endParaRPr/>
          </a:p>
          <a:p>
            <a:pPr indent="-317500" lvl="0" marL="457200" rtl="0" algn="l">
              <a:spcBef>
                <a:spcPts val="0"/>
              </a:spcBef>
              <a:spcAft>
                <a:spcPts val="0"/>
              </a:spcAft>
              <a:buSzPts val="1400"/>
              <a:buChar char="●"/>
            </a:pPr>
            <a:r>
              <a:rPr lang="en" sz="1400"/>
              <a:t>After the method is called in main</a:t>
            </a:r>
            <a:endParaRPr sz="1400"/>
          </a:p>
          <a:p>
            <a:pPr indent="-317500" lvl="1" marL="914400" rtl="0" algn="l">
              <a:spcBef>
                <a:spcPts val="0"/>
              </a:spcBef>
              <a:spcAft>
                <a:spcPts val="0"/>
              </a:spcAft>
              <a:buSzPts val="1400"/>
              <a:buChar char="○"/>
            </a:pPr>
            <a:r>
              <a:rPr lang="en"/>
              <a:t>Display the number that was passed</a:t>
            </a:r>
            <a:endParaRPr/>
          </a:p>
          <a:p>
            <a:pPr indent="-317500" lvl="1" marL="914400" rtl="0" algn="l">
              <a:spcBef>
                <a:spcPts val="0"/>
              </a:spcBef>
              <a:spcAft>
                <a:spcPts val="0"/>
              </a:spcAft>
              <a:buSzPts val="1400"/>
              <a:buChar char="○"/>
            </a:pPr>
            <a:r>
              <a:rPr lang="en"/>
              <a:t>Call a display method from main to print the values in the array </a:t>
            </a:r>
            <a:endParaRPr/>
          </a:p>
          <a:p>
            <a:pPr indent="0" lvl="0" marL="0" rtl="0" algn="l">
              <a:spcBef>
                <a:spcPts val="0"/>
              </a:spcBef>
              <a:spcAft>
                <a:spcPts val="0"/>
              </a:spcAft>
              <a:buSzPts val="1800"/>
              <a:buNone/>
            </a:pPr>
            <a:r>
              <a:t/>
            </a:r>
            <a:endParaRPr sz="1400"/>
          </a:p>
          <a:p>
            <a:pPr indent="0" lvl="0" marL="0" rtl="0" algn="l">
              <a:spcBef>
                <a:spcPts val="0"/>
              </a:spcBef>
              <a:spcAft>
                <a:spcPts val="0"/>
              </a:spcAft>
              <a:buSzPts val="1800"/>
              <a:buNone/>
            </a:pPr>
            <a:r>
              <a:rPr lang="en" sz="1400"/>
              <a:t>Go to canvas to answer today’s lecture participation and upload what you completed.</a:t>
            </a:r>
            <a:endParaRPr sz="1400"/>
          </a:p>
          <a:p>
            <a:pPr indent="0" lvl="0" marL="0" rtl="0" algn="l">
              <a:spcBef>
                <a:spcPts val="0"/>
              </a:spcBef>
              <a:spcAft>
                <a:spcPts val="0"/>
              </a:spcAft>
              <a:buSzPts val="1800"/>
              <a:buNone/>
            </a:pPr>
            <a:r>
              <a:rPr lang="en" sz="1400">
                <a:highlight>
                  <a:srgbClr val="FFF2CC"/>
                </a:highlight>
              </a:rPr>
              <a:t>Review GE04 Technical Documentation</a:t>
            </a:r>
            <a:endParaRPr sz="1400">
              <a:highlight>
                <a:srgbClr val="FFF2CC"/>
              </a:highlight>
            </a:endParaRPr>
          </a:p>
          <a:p>
            <a:pPr indent="0" lvl="0" marL="0" rtl="0" algn="l">
              <a:spcBef>
                <a:spcPts val="0"/>
              </a:spcBef>
              <a:spcAft>
                <a:spcPts val="0"/>
              </a:spcAft>
              <a:buSzPts val="1800"/>
              <a:buNone/>
            </a:pPr>
            <a:r>
              <a:t/>
            </a:r>
            <a:endParaRPr sz="1400"/>
          </a:p>
          <a:p>
            <a:pPr indent="0" lvl="0" marL="0" rtl="0" algn="l">
              <a:spcBef>
                <a:spcPts val="0"/>
              </a:spcBef>
              <a:spcAft>
                <a:spcPts val="0"/>
              </a:spcAft>
              <a:buSzPts val="1800"/>
              <a:buNone/>
            </a:pPr>
            <a:r>
              <a:t/>
            </a:r>
            <a:endParaRPr sz="1400"/>
          </a:p>
          <a:p>
            <a:pPr indent="0" lvl="0" marL="0" rtl="0" algn="l">
              <a:spcBef>
                <a:spcPts val="0"/>
              </a:spcBef>
              <a:spcAft>
                <a:spcPts val="0"/>
              </a:spcAft>
              <a:buSzPts val="1800"/>
              <a:buNone/>
            </a:pPr>
            <a:r>
              <a:t/>
            </a:r>
            <a:endParaRPr sz="1400"/>
          </a:p>
          <a:p>
            <a:pPr indent="0" lvl="0" marL="0" rtl="0" algn="l">
              <a:spcBef>
                <a:spcPts val="0"/>
              </a:spcBef>
              <a:spcAft>
                <a:spcPts val="0"/>
              </a:spcAft>
              <a:buSzPts val="1800"/>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3"/>
          <p:cNvSpPr txBox="1"/>
          <p:nvPr>
            <p:ph type="title"/>
          </p:nvPr>
        </p:nvSpPr>
        <p:spPr>
          <a:xfrm>
            <a:off x="230875" y="152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Review </a:t>
            </a:r>
            <a:endParaRPr/>
          </a:p>
        </p:txBody>
      </p:sp>
      <p:sp>
        <p:nvSpPr>
          <p:cNvPr id="76" name="Google Shape;76;p3"/>
          <p:cNvSpPr/>
          <p:nvPr/>
        </p:nvSpPr>
        <p:spPr>
          <a:xfrm>
            <a:off x="564350" y="3669600"/>
            <a:ext cx="8423100" cy="1319400"/>
          </a:xfrm>
          <a:prstGeom prst="wedgeRoundRectCallout">
            <a:avLst>
              <a:gd fmla="val -27026" name="adj1"/>
              <a:gd fmla="val -81896" name="adj2"/>
              <a:gd fmla="val 0" name="adj3"/>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marR="0" rtl="0" algn="l">
              <a:lnSpc>
                <a:spcPct val="100000"/>
              </a:lnSpc>
              <a:spcBef>
                <a:spcPts val="0"/>
              </a:spcBef>
              <a:spcAft>
                <a:spcPts val="0"/>
              </a:spcAft>
              <a:buClr>
                <a:srgbClr val="000000"/>
              </a:buClr>
              <a:buSzPts val="1400"/>
              <a:buFont typeface="Arial"/>
              <a:buAutoNum type="arabicPeriod"/>
            </a:pPr>
            <a:r>
              <a:rPr lang="en"/>
              <a:t>Draw a picture showing stack memory and h</a:t>
            </a:r>
            <a:r>
              <a:rPr b="0" i="0" lang="en" sz="1400" u="none" cap="none" strike="noStrike">
                <a:solidFill>
                  <a:srgbClr val="000000"/>
                </a:solidFill>
                <a:latin typeface="Arial"/>
                <a:ea typeface="Arial"/>
                <a:cs typeface="Arial"/>
                <a:sym typeface="Arial"/>
              </a:rPr>
              <a:t>ow primitive data types are passed from one method to another.</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Arial"/>
                <a:ea typeface="Arial"/>
                <a:cs typeface="Arial"/>
                <a:sym typeface="Arial"/>
              </a:rPr>
              <a:t>How are arrays stored in memory? What is stored on the stack and what is stored on the heap?</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AutoNum type="arabicPeriod"/>
            </a:pPr>
            <a:r>
              <a:rPr b="0" i="0" lang="en" sz="1400" u="none" cap="none" strike="noStrike">
                <a:solidFill>
                  <a:srgbClr val="000000"/>
                </a:solidFill>
                <a:latin typeface="Arial"/>
                <a:ea typeface="Arial"/>
                <a:cs typeface="Arial"/>
                <a:sym typeface="Arial"/>
              </a:rPr>
              <a:t>What do you think is passed to a method when passing an array?</a:t>
            </a:r>
            <a:endParaRPr b="0" i="0" sz="1400" u="none" cap="none" strike="noStrike">
              <a:solidFill>
                <a:srgbClr val="000000"/>
              </a:solidFill>
              <a:latin typeface="Arial"/>
              <a:ea typeface="Arial"/>
              <a:cs typeface="Arial"/>
              <a:sym typeface="Arial"/>
            </a:endParaRPr>
          </a:p>
        </p:txBody>
      </p:sp>
      <p:sp>
        <p:nvSpPr>
          <p:cNvPr id="77" name="Google Shape;77;p3"/>
          <p:cNvSpPr txBox="1"/>
          <p:nvPr/>
        </p:nvSpPr>
        <p:spPr>
          <a:xfrm>
            <a:off x="230875" y="644375"/>
            <a:ext cx="3795900" cy="3130800"/>
          </a:xfrm>
          <a:prstGeom prst="rect">
            <a:avLst/>
          </a:prstGeom>
          <a:noFill/>
          <a:ln>
            <a:noFill/>
          </a:ln>
        </p:spPr>
        <p:txBody>
          <a:bodyPr anchorCtr="0" anchor="t" bIns="91425" lIns="91425" spcFirstLastPara="1" rIns="91425" wrap="square" tIns="91425">
            <a:spAutoFit/>
          </a:bodyPr>
          <a:lstStyle/>
          <a:p>
            <a:pPr indent="0" lvl="0" marL="25400" marR="0" rtl="0" algn="l">
              <a:lnSpc>
                <a:spcPct val="115000"/>
              </a:lnSpc>
              <a:spcBef>
                <a:spcPts val="0"/>
              </a:spcBef>
              <a:spcAft>
                <a:spcPts val="0"/>
              </a:spcAft>
              <a:buClr>
                <a:srgbClr val="000000"/>
              </a:buClr>
              <a:buSzPts val="1200"/>
              <a:buFont typeface="Arial"/>
              <a:buNone/>
            </a:pPr>
            <a:r>
              <a:rPr b="1" i="0" lang="en" sz="1200" u="none" cap="none" strike="noStrike">
                <a:solidFill>
                  <a:srgbClr val="7F0055"/>
                </a:solidFill>
                <a:highlight>
                  <a:srgbClr val="FFFFFF"/>
                </a:highlight>
                <a:latin typeface="Arial"/>
                <a:ea typeface="Arial"/>
                <a:cs typeface="Arial"/>
                <a:sym typeface="Arial"/>
              </a:rPr>
              <a:t>public</a:t>
            </a:r>
            <a:r>
              <a:rPr b="0" i="0" lang="en" sz="1200" u="none" cap="none" strike="noStrike">
                <a:solidFill>
                  <a:schemeClr val="dk1"/>
                </a:solidFill>
                <a:highlight>
                  <a:srgbClr val="FFFFFF"/>
                </a:highlight>
                <a:latin typeface="Arial"/>
                <a:ea typeface="Arial"/>
                <a:cs typeface="Arial"/>
                <a:sym typeface="Arial"/>
              </a:rPr>
              <a:t> </a:t>
            </a:r>
            <a:r>
              <a:rPr b="1" i="0" lang="en" sz="1200" u="none" cap="none" strike="noStrike">
                <a:solidFill>
                  <a:srgbClr val="7F0055"/>
                </a:solidFill>
                <a:highlight>
                  <a:srgbClr val="FFFFFF"/>
                </a:highlight>
                <a:latin typeface="Arial"/>
                <a:ea typeface="Arial"/>
                <a:cs typeface="Arial"/>
                <a:sym typeface="Arial"/>
              </a:rPr>
              <a:t>static</a:t>
            </a:r>
            <a:r>
              <a:rPr b="0" i="0" lang="en" sz="1200" u="none" cap="none" strike="noStrike">
                <a:solidFill>
                  <a:schemeClr val="dk1"/>
                </a:solidFill>
                <a:highlight>
                  <a:srgbClr val="FFFFFF"/>
                </a:highlight>
                <a:latin typeface="Arial"/>
                <a:ea typeface="Arial"/>
                <a:cs typeface="Arial"/>
                <a:sym typeface="Arial"/>
              </a:rPr>
              <a:t> </a:t>
            </a:r>
            <a:r>
              <a:rPr b="1" i="0" lang="en" sz="1200" u="none" cap="none" strike="noStrike">
                <a:solidFill>
                  <a:srgbClr val="7F0055"/>
                </a:solidFill>
                <a:highlight>
                  <a:srgbClr val="FFFFFF"/>
                </a:highlight>
                <a:latin typeface="Arial"/>
                <a:ea typeface="Arial"/>
                <a:cs typeface="Arial"/>
                <a:sym typeface="Arial"/>
              </a:rPr>
              <a:t>void</a:t>
            </a:r>
            <a:r>
              <a:rPr b="0" i="0" lang="en" sz="1200" u="none" cap="none" strike="noStrike">
                <a:solidFill>
                  <a:schemeClr val="dk1"/>
                </a:solidFill>
                <a:highlight>
                  <a:srgbClr val="FFFFFF"/>
                </a:highlight>
                <a:latin typeface="Arial"/>
                <a:ea typeface="Arial"/>
                <a:cs typeface="Arial"/>
                <a:sym typeface="Arial"/>
              </a:rPr>
              <a:t> main(String[] </a:t>
            </a:r>
            <a:r>
              <a:rPr b="0" i="0" lang="en" sz="1200" u="none" cap="none" strike="noStrike">
                <a:solidFill>
                  <a:srgbClr val="6A3E3E"/>
                </a:solidFill>
                <a:highlight>
                  <a:srgbClr val="FFFFFF"/>
                </a:highlight>
                <a:latin typeface="Arial"/>
                <a:ea typeface="Arial"/>
                <a:cs typeface="Arial"/>
                <a:sym typeface="Arial"/>
              </a:rPr>
              <a:t>args</a:t>
            </a:r>
            <a:r>
              <a:rPr b="0" i="0" lang="en" sz="1200" u="none" cap="none" strike="noStrike">
                <a:solidFill>
                  <a:schemeClr val="dk1"/>
                </a:solidFill>
                <a:highlight>
                  <a:srgbClr val="FFFFFF"/>
                </a:highlight>
                <a:latin typeface="Arial"/>
                <a:ea typeface="Arial"/>
                <a:cs typeface="Arial"/>
                <a:sym typeface="Arial"/>
              </a:rPr>
              <a:t>) {</a:t>
            </a:r>
            <a:endParaRPr b="0" i="0" sz="1200" u="none" cap="none" strike="noStrike">
              <a:solidFill>
                <a:schemeClr val="dk1"/>
              </a:solidFill>
              <a:highlight>
                <a:srgbClr val="FFFFFF"/>
              </a:highlight>
              <a:latin typeface="Arial"/>
              <a:ea typeface="Arial"/>
              <a:cs typeface="Arial"/>
              <a:sym typeface="Arial"/>
            </a:endParaRPr>
          </a:p>
          <a:p>
            <a:pPr indent="0" lvl="0" marL="2540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highlight>
                  <a:srgbClr val="FFFFFF"/>
                </a:highlight>
                <a:latin typeface="Arial"/>
                <a:ea typeface="Arial"/>
                <a:cs typeface="Arial"/>
                <a:sym typeface="Arial"/>
              </a:rPr>
              <a:t>		</a:t>
            </a:r>
            <a:endParaRPr b="0" i="0" sz="1200" u="none" cap="none" strike="noStrike">
              <a:solidFill>
                <a:schemeClr val="dk1"/>
              </a:solidFill>
              <a:highlight>
                <a:srgbClr val="FFFFFF"/>
              </a:highlight>
              <a:latin typeface="Arial"/>
              <a:ea typeface="Arial"/>
              <a:cs typeface="Arial"/>
              <a:sym typeface="Arial"/>
            </a:endParaRPr>
          </a:p>
          <a:p>
            <a:pPr indent="0" lvl="0" marL="2540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highlight>
                  <a:srgbClr val="FFFFFF"/>
                </a:highlight>
                <a:latin typeface="Arial"/>
                <a:ea typeface="Arial"/>
                <a:cs typeface="Arial"/>
                <a:sym typeface="Arial"/>
              </a:rPr>
              <a:t>	</a:t>
            </a:r>
            <a:r>
              <a:rPr b="1" i="0" lang="en" sz="1200" u="none" cap="none" strike="noStrike">
                <a:solidFill>
                  <a:srgbClr val="7F0055"/>
                </a:solidFill>
                <a:highlight>
                  <a:srgbClr val="FFFFFF"/>
                </a:highlight>
                <a:latin typeface="Arial"/>
                <a:ea typeface="Arial"/>
                <a:cs typeface="Arial"/>
                <a:sym typeface="Arial"/>
              </a:rPr>
              <a:t>int</a:t>
            </a:r>
            <a:r>
              <a:rPr b="0" i="0" lang="en" sz="1200" u="none" cap="none" strike="noStrike">
                <a:solidFill>
                  <a:schemeClr val="dk1"/>
                </a:solidFill>
                <a:highlight>
                  <a:srgbClr val="FFFFFF"/>
                </a:highlight>
                <a:latin typeface="Arial"/>
                <a:ea typeface="Arial"/>
                <a:cs typeface="Arial"/>
                <a:sym typeface="Arial"/>
              </a:rPr>
              <a:t> </a:t>
            </a:r>
            <a:r>
              <a:rPr b="0" i="0" lang="en" sz="1200" u="none" cap="none" strike="noStrike">
                <a:solidFill>
                  <a:srgbClr val="6A3E3E"/>
                </a:solidFill>
                <a:highlight>
                  <a:srgbClr val="FFFFFF"/>
                </a:highlight>
                <a:latin typeface="Arial"/>
                <a:ea typeface="Arial"/>
                <a:cs typeface="Arial"/>
                <a:sym typeface="Arial"/>
              </a:rPr>
              <a:t>number1</a:t>
            </a:r>
            <a:r>
              <a:rPr b="0" i="0" lang="en" sz="1200" u="none" cap="none" strike="noStrike">
                <a:solidFill>
                  <a:schemeClr val="dk1"/>
                </a:solidFill>
                <a:highlight>
                  <a:srgbClr val="FFFFFF"/>
                </a:highlight>
                <a:latin typeface="Arial"/>
                <a:ea typeface="Arial"/>
                <a:cs typeface="Arial"/>
                <a:sym typeface="Arial"/>
              </a:rPr>
              <a:t> = 7;</a:t>
            </a:r>
            <a:endParaRPr b="0" i="0" sz="1200" u="none" cap="none" strike="noStrike">
              <a:solidFill>
                <a:schemeClr val="dk1"/>
              </a:solidFill>
              <a:highlight>
                <a:srgbClr val="FFFFFF"/>
              </a:highlight>
              <a:latin typeface="Arial"/>
              <a:ea typeface="Arial"/>
              <a:cs typeface="Arial"/>
              <a:sym typeface="Arial"/>
            </a:endParaRPr>
          </a:p>
          <a:p>
            <a:pPr indent="0" lvl="0" marL="2540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highlight>
                  <a:srgbClr val="FFFFFF"/>
                </a:highlight>
                <a:latin typeface="Arial"/>
                <a:ea typeface="Arial"/>
                <a:cs typeface="Arial"/>
                <a:sym typeface="Arial"/>
              </a:rPr>
              <a:t>	</a:t>
            </a:r>
            <a:r>
              <a:rPr b="1" i="0" lang="en" sz="1200" u="none" cap="none" strike="noStrike">
                <a:solidFill>
                  <a:srgbClr val="7F0055"/>
                </a:solidFill>
                <a:highlight>
                  <a:srgbClr val="FFFFFF"/>
                </a:highlight>
                <a:latin typeface="Arial"/>
                <a:ea typeface="Arial"/>
                <a:cs typeface="Arial"/>
                <a:sym typeface="Arial"/>
              </a:rPr>
              <a:t>int</a:t>
            </a:r>
            <a:r>
              <a:rPr b="0" i="0" lang="en" sz="1200" u="none" cap="none" strike="noStrike">
                <a:solidFill>
                  <a:schemeClr val="dk1"/>
                </a:solidFill>
                <a:highlight>
                  <a:srgbClr val="FFFFFF"/>
                </a:highlight>
                <a:latin typeface="Arial"/>
                <a:ea typeface="Arial"/>
                <a:cs typeface="Arial"/>
                <a:sym typeface="Arial"/>
              </a:rPr>
              <a:t> </a:t>
            </a:r>
            <a:r>
              <a:rPr b="0" i="0" lang="en" sz="1200" u="none" cap="none" strike="noStrike">
                <a:solidFill>
                  <a:srgbClr val="6A3E3E"/>
                </a:solidFill>
                <a:highlight>
                  <a:srgbClr val="FFFFFF"/>
                </a:highlight>
                <a:latin typeface="Arial"/>
                <a:ea typeface="Arial"/>
                <a:cs typeface="Arial"/>
                <a:sym typeface="Arial"/>
              </a:rPr>
              <a:t>number2</a:t>
            </a:r>
            <a:r>
              <a:rPr b="0" i="0" lang="en" sz="1200" u="none" cap="none" strike="noStrike">
                <a:solidFill>
                  <a:schemeClr val="dk1"/>
                </a:solidFill>
                <a:highlight>
                  <a:srgbClr val="FFFFFF"/>
                </a:highlight>
                <a:latin typeface="Arial"/>
                <a:ea typeface="Arial"/>
                <a:cs typeface="Arial"/>
                <a:sym typeface="Arial"/>
              </a:rPr>
              <a:t> = 82;</a:t>
            </a:r>
            <a:endParaRPr b="0" i="0" sz="1200" u="none" cap="none" strike="noStrike">
              <a:solidFill>
                <a:schemeClr val="dk1"/>
              </a:solidFill>
              <a:highlight>
                <a:srgbClr val="FFFFFF"/>
              </a:highlight>
              <a:latin typeface="Arial"/>
              <a:ea typeface="Arial"/>
              <a:cs typeface="Arial"/>
              <a:sym typeface="Arial"/>
            </a:endParaRPr>
          </a:p>
          <a:p>
            <a:pPr indent="0" lvl="0" marL="2540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highlight>
                  <a:srgbClr val="FFFFFF"/>
                </a:highlight>
                <a:latin typeface="Arial"/>
                <a:ea typeface="Arial"/>
                <a:cs typeface="Arial"/>
                <a:sym typeface="Arial"/>
              </a:rPr>
              <a:t>	</a:t>
            </a:r>
            <a:r>
              <a:rPr b="0" i="1" lang="en" sz="1200" u="none" cap="none" strike="noStrike">
                <a:solidFill>
                  <a:schemeClr val="dk1"/>
                </a:solidFill>
                <a:highlight>
                  <a:srgbClr val="FFFFFF"/>
                </a:highlight>
                <a:latin typeface="Arial"/>
                <a:ea typeface="Arial"/>
                <a:cs typeface="Arial"/>
                <a:sym typeface="Arial"/>
              </a:rPr>
              <a:t>swap</a:t>
            </a:r>
            <a:r>
              <a:rPr b="0" i="0" lang="en" sz="1200" u="none" cap="none" strike="noStrike">
                <a:solidFill>
                  <a:schemeClr val="dk1"/>
                </a:solidFill>
                <a:highlight>
                  <a:srgbClr val="FFFFFF"/>
                </a:highlight>
                <a:latin typeface="Arial"/>
                <a:ea typeface="Arial"/>
                <a:cs typeface="Arial"/>
                <a:sym typeface="Arial"/>
              </a:rPr>
              <a:t>(</a:t>
            </a:r>
            <a:r>
              <a:rPr b="0" i="0" lang="en" sz="1200" u="none" cap="none" strike="noStrike">
                <a:solidFill>
                  <a:srgbClr val="6A3E3E"/>
                </a:solidFill>
                <a:highlight>
                  <a:srgbClr val="FFFFFF"/>
                </a:highlight>
                <a:latin typeface="Arial"/>
                <a:ea typeface="Arial"/>
                <a:cs typeface="Arial"/>
                <a:sym typeface="Arial"/>
              </a:rPr>
              <a:t>number1</a:t>
            </a:r>
            <a:r>
              <a:rPr b="0" i="0" lang="en" sz="1200" u="none" cap="none" strike="noStrike">
                <a:solidFill>
                  <a:schemeClr val="dk1"/>
                </a:solidFill>
                <a:highlight>
                  <a:srgbClr val="FFFFFF"/>
                </a:highlight>
                <a:latin typeface="Arial"/>
                <a:ea typeface="Arial"/>
                <a:cs typeface="Arial"/>
                <a:sym typeface="Arial"/>
              </a:rPr>
              <a:t>, </a:t>
            </a:r>
            <a:r>
              <a:rPr b="0" i="0" lang="en" sz="1200" u="none" cap="none" strike="noStrike">
                <a:solidFill>
                  <a:srgbClr val="6A3E3E"/>
                </a:solidFill>
                <a:highlight>
                  <a:srgbClr val="FFFFFF"/>
                </a:highlight>
                <a:latin typeface="Arial"/>
                <a:ea typeface="Arial"/>
                <a:cs typeface="Arial"/>
                <a:sym typeface="Arial"/>
              </a:rPr>
              <a:t>number2</a:t>
            </a:r>
            <a:r>
              <a:rPr b="0" i="0" lang="en" sz="1200" u="none" cap="none" strike="noStrike">
                <a:solidFill>
                  <a:schemeClr val="dk1"/>
                </a:solidFill>
                <a:highlight>
                  <a:srgbClr val="FFFFFF"/>
                </a:highlight>
                <a:latin typeface="Arial"/>
                <a:ea typeface="Arial"/>
                <a:cs typeface="Arial"/>
                <a:sym typeface="Arial"/>
              </a:rPr>
              <a:t>);		</a:t>
            </a:r>
            <a:endParaRPr b="0" i="0" sz="1200" u="none" cap="none" strike="noStrike">
              <a:solidFill>
                <a:schemeClr val="dk1"/>
              </a:solidFill>
              <a:highlight>
                <a:srgbClr val="FFFFFF"/>
              </a:highlight>
              <a:latin typeface="Arial"/>
              <a:ea typeface="Arial"/>
              <a:cs typeface="Arial"/>
              <a:sym typeface="Arial"/>
            </a:endParaRPr>
          </a:p>
          <a:p>
            <a:pPr indent="0" lvl="0" marL="2540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highlight>
                  <a:srgbClr val="FFFFFF"/>
                </a:highlight>
                <a:latin typeface="Arial"/>
                <a:ea typeface="Arial"/>
                <a:cs typeface="Arial"/>
                <a:sym typeface="Arial"/>
              </a:rPr>
              <a:t>} </a:t>
            </a:r>
            <a:r>
              <a:rPr b="0" i="0" lang="en" sz="1200" u="none" cap="none" strike="noStrike">
                <a:solidFill>
                  <a:srgbClr val="3F7F5F"/>
                </a:solidFill>
                <a:highlight>
                  <a:srgbClr val="FFFFFF"/>
                </a:highlight>
                <a:latin typeface="Arial"/>
                <a:ea typeface="Arial"/>
                <a:cs typeface="Arial"/>
                <a:sym typeface="Arial"/>
              </a:rPr>
              <a:t>// main</a:t>
            </a:r>
            <a:endParaRPr b="0" i="0" sz="1200" u="none" cap="none" strike="noStrike">
              <a:solidFill>
                <a:srgbClr val="3F7F5F"/>
              </a:solidFill>
              <a:highlight>
                <a:srgbClr val="FFFFFF"/>
              </a:highlight>
              <a:latin typeface="Arial"/>
              <a:ea typeface="Arial"/>
              <a:cs typeface="Arial"/>
              <a:sym typeface="Arial"/>
            </a:endParaRPr>
          </a:p>
          <a:p>
            <a:pPr indent="0" lvl="0" marL="2540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highlight>
                  <a:srgbClr val="FFFFFF"/>
                </a:highlight>
                <a:latin typeface="Arial"/>
                <a:ea typeface="Arial"/>
                <a:cs typeface="Arial"/>
                <a:sym typeface="Arial"/>
              </a:rPr>
              <a:t>	</a:t>
            </a:r>
            <a:endParaRPr b="0" i="0" sz="1200" u="none" cap="none" strike="noStrike">
              <a:solidFill>
                <a:srgbClr val="3F7F5F"/>
              </a:solidFill>
              <a:highlight>
                <a:srgbClr val="FFFFFF"/>
              </a:highlight>
              <a:latin typeface="Arial"/>
              <a:ea typeface="Arial"/>
              <a:cs typeface="Arial"/>
              <a:sym typeface="Arial"/>
            </a:endParaRPr>
          </a:p>
          <a:p>
            <a:pPr indent="0" lvl="0" marL="25400" marR="0" rtl="0" algn="l">
              <a:lnSpc>
                <a:spcPct val="115000"/>
              </a:lnSpc>
              <a:spcBef>
                <a:spcPts val="0"/>
              </a:spcBef>
              <a:spcAft>
                <a:spcPts val="0"/>
              </a:spcAft>
              <a:buClr>
                <a:srgbClr val="000000"/>
              </a:buClr>
              <a:buSzPts val="1200"/>
              <a:buFont typeface="Arial"/>
              <a:buNone/>
            </a:pPr>
            <a:r>
              <a:rPr b="1" i="0" lang="en" sz="1200" u="none" cap="none" strike="noStrike">
                <a:solidFill>
                  <a:srgbClr val="7F0055"/>
                </a:solidFill>
                <a:highlight>
                  <a:srgbClr val="FFFFFF"/>
                </a:highlight>
                <a:latin typeface="Arial"/>
                <a:ea typeface="Arial"/>
                <a:cs typeface="Arial"/>
                <a:sym typeface="Arial"/>
              </a:rPr>
              <a:t>public</a:t>
            </a:r>
            <a:r>
              <a:rPr b="0" i="0" lang="en" sz="1200" u="none" cap="none" strike="noStrike">
                <a:solidFill>
                  <a:schemeClr val="dk1"/>
                </a:solidFill>
                <a:highlight>
                  <a:srgbClr val="FFFFFF"/>
                </a:highlight>
                <a:latin typeface="Arial"/>
                <a:ea typeface="Arial"/>
                <a:cs typeface="Arial"/>
                <a:sym typeface="Arial"/>
              </a:rPr>
              <a:t> </a:t>
            </a:r>
            <a:r>
              <a:rPr b="1" i="0" lang="en" sz="1200" u="none" cap="none" strike="noStrike">
                <a:solidFill>
                  <a:srgbClr val="7F0055"/>
                </a:solidFill>
                <a:highlight>
                  <a:srgbClr val="FFFFFF"/>
                </a:highlight>
                <a:latin typeface="Arial"/>
                <a:ea typeface="Arial"/>
                <a:cs typeface="Arial"/>
                <a:sym typeface="Arial"/>
              </a:rPr>
              <a:t>static</a:t>
            </a:r>
            <a:r>
              <a:rPr b="0" i="0" lang="en" sz="1200" u="none" cap="none" strike="noStrike">
                <a:solidFill>
                  <a:schemeClr val="dk1"/>
                </a:solidFill>
                <a:highlight>
                  <a:srgbClr val="FFFFFF"/>
                </a:highlight>
                <a:latin typeface="Arial"/>
                <a:ea typeface="Arial"/>
                <a:cs typeface="Arial"/>
                <a:sym typeface="Arial"/>
              </a:rPr>
              <a:t> </a:t>
            </a:r>
            <a:r>
              <a:rPr b="1" i="0" lang="en" sz="1200" u="none" cap="none" strike="noStrike">
                <a:solidFill>
                  <a:srgbClr val="7F0055"/>
                </a:solidFill>
                <a:highlight>
                  <a:srgbClr val="FFFFFF"/>
                </a:highlight>
                <a:latin typeface="Arial"/>
                <a:ea typeface="Arial"/>
                <a:cs typeface="Arial"/>
                <a:sym typeface="Arial"/>
              </a:rPr>
              <a:t>void</a:t>
            </a:r>
            <a:r>
              <a:rPr b="0" i="0" lang="en" sz="1200" u="none" cap="none" strike="noStrike">
                <a:solidFill>
                  <a:schemeClr val="dk1"/>
                </a:solidFill>
                <a:highlight>
                  <a:srgbClr val="FFFFFF"/>
                </a:highlight>
                <a:latin typeface="Arial"/>
                <a:ea typeface="Arial"/>
                <a:cs typeface="Arial"/>
                <a:sym typeface="Arial"/>
              </a:rPr>
              <a:t> swap (</a:t>
            </a:r>
            <a:r>
              <a:rPr b="1" i="0" lang="en" sz="1200" u="none" cap="none" strike="noStrike">
                <a:solidFill>
                  <a:srgbClr val="7F0055"/>
                </a:solidFill>
                <a:highlight>
                  <a:srgbClr val="FFFFFF"/>
                </a:highlight>
                <a:latin typeface="Arial"/>
                <a:ea typeface="Arial"/>
                <a:cs typeface="Arial"/>
                <a:sym typeface="Arial"/>
              </a:rPr>
              <a:t>int</a:t>
            </a:r>
            <a:r>
              <a:rPr b="0" i="0" lang="en" sz="1200" u="none" cap="none" strike="noStrike">
                <a:solidFill>
                  <a:schemeClr val="dk1"/>
                </a:solidFill>
                <a:highlight>
                  <a:srgbClr val="FFFFFF"/>
                </a:highlight>
                <a:latin typeface="Arial"/>
                <a:ea typeface="Arial"/>
                <a:cs typeface="Arial"/>
                <a:sym typeface="Arial"/>
              </a:rPr>
              <a:t> </a:t>
            </a:r>
            <a:r>
              <a:rPr b="0" i="0" lang="en" sz="1200" u="none" cap="none" strike="noStrike">
                <a:solidFill>
                  <a:srgbClr val="6A3E3E"/>
                </a:solidFill>
                <a:highlight>
                  <a:srgbClr val="FFFFFF"/>
                </a:highlight>
                <a:latin typeface="Arial"/>
                <a:ea typeface="Arial"/>
                <a:cs typeface="Arial"/>
                <a:sym typeface="Arial"/>
              </a:rPr>
              <a:t>num1</a:t>
            </a:r>
            <a:r>
              <a:rPr b="0" i="0" lang="en" sz="1200" u="none" cap="none" strike="noStrike">
                <a:solidFill>
                  <a:schemeClr val="dk1"/>
                </a:solidFill>
                <a:highlight>
                  <a:srgbClr val="FFFFFF"/>
                </a:highlight>
                <a:latin typeface="Arial"/>
                <a:ea typeface="Arial"/>
                <a:cs typeface="Arial"/>
                <a:sym typeface="Arial"/>
              </a:rPr>
              <a:t>, </a:t>
            </a:r>
            <a:r>
              <a:rPr b="1" i="0" lang="en" sz="1200" u="none" cap="none" strike="noStrike">
                <a:solidFill>
                  <a:srgbClr val="7F0055"/>
                </a:solidFill>
                <a:highlight>
                  <a:srgbClr val="FFFFFF"/>
                </a:highlight>
                <a:latin typeface="Arial"/>
                <a:ea typeface="Arial"/>
                <a:cs typeface="Arial"/>
                <a:sym typeface="Arial"/>
              </a:rPr>
              <a:t>int</a:t>
            </a:r>
            <a:r>
              <a:rPr b="0" i="0" lang="en" sz="1200" u="none" cap="none" strike="noStrike">
                <a:solidFill>
                  <a:schemeClr val="dk1"/>
                </a:solidFill>
                <a:highlight>
                  <a:srgbClr val="FFFFFF"/>
                </a:highlight>
                <a:latin typeface="Arial"/>
                <a:ea typeface="Arial"/>
                <a:cs typeface="Arial"/>
                <a:sym typeface="Arial"/>
              </a:rPr>
              <a:t> </a:t>
            </a:r>
            <a:r>
              <a:rPr b="0" i="0" lang="en" sz="1200" u="none" cap="none" strike="noStrike">
                <a:solidFill>
                  <a:srgbClr val="6A3E3E"/>
                </a:solidFill>
                <a:highlight>
                  <a:srgbClr val="FFFFFF"/>
                </a:highlight>
                <a:latin typeface="Arial"/>
                <a:ea typeface="Arial"/>
                <a:cs typeface="Arial"/>
                <a:sym typeface="Arial"/>
              </a:rPr>
              <a:t>num2</a:t>
            </a:r>
            <a:r>
              <a:rPr b="0" i="0" lang="en" sz="1200" u="none" cap="none" strike="noStrike">
                <a:solidFill>
                  <a:schemeClr val="dk1"/>
                </a:solidFill>
                <a:highlight>
                  <a:srgbClr val="FFFFFF"/>
                </a:highlight>
                <a:latin typeface="Arial"/>
                <a:ea typeface="Arial"/>
                <a:cs typeface="Arial"/>
                <a:sym typeface="Arial"/>
              </a:rPr>
              <a:t>) {</a:t>
            </a:r>
            <a:endParaRPr b="0" i="0" sz="120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3F7F5F"/>
              </a:solidFill>
              <a:highlight>
                <a:srgbClr val="FFFFFF"/>
              </a:highlight>
              <a:latin typeface="Arial"/>
              <a:ea typeface="Arial"/>
              <a:cs typeface="Arial"/>
              <a:sym typeface="Arial"/>
            </a:endParaRPr>
          </a:p>
          <a:p>
            <a:pPr indent="0" lvl="0" marL="2540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highlight>
                  <a:srgbClr val="FFFFFF"/>
                </a:highlight>
                <a:latin typeface="Arial"/>
                <a:ea typeface="Arial"/>
                <a:cs typeface="Arial"/>
                <a:sym typeface="Arial"/>
              </a:rPr>
              <a:t>	</a:t>
            </a:r>
            <a:r>
              <a:rPr b="1" i="0" lang="en" sz="1200" u="none" cap="none" strike="noStrike">
                <a:solidFill>
                  <a:srgbClr val="7F0055"/>
                </a:solidFill>
                <a:highlight>
                  <a:srgbClr val="FFFFFF"/>
                </a:highlight>
                <a:latin typeface="Arial"/>
                <a:ea typeface="Arial"/>
                <a:cs typeface="Arial"/>
                <a:sym typeface="Arial"/>
              </a:rPr>
              <a:t>int</a:t>
            </a:r>
            <a:r>
              <a:rPr b="0" i="0" lang="en" sz="1200" u="none" cap="none" strike="noStrike">
                <a:solidFill>
                  <a:schemeClr val="dk1"/>
                </a:solidFill>
                <a:highlight>
                  <a:srgbClr val="FFFFFF"/>
                </a:highlight>
                <a:latin typeface="Arial"/>
                <a:ea typeface="Arial"/>
                <a:cs typeface="Arial"/>
                <a:sym typeface="Arial"/>
              </a:rPr>
              <a:t> </a:t>
            </a:r>
            <a:r>
              <a:rPr b="0" i="0" lang="en" sz="1200" u="none" cap="none" strike="noStrike">
                <a:solidFill>
                  <a:srgbClr val="6A3E3E"/>
                </a:solidFill>
                <a:highlight>
                  <a:srgbClr val="FFFFFF"/>
                </a:highlight>
                <a:latin typeface="Arial"/>
                <a:ea typeface="Arial"/>
                <a:cs typeface="Arial"/>
                <a:sym typeface="Arial"/>
              </a:rPr>
              <a:t>temp</a:t>
            </a:r>
            <a:r>
              <a:rPr b="0" i="0" lang="en" sz="1200" u="none" cap="none" strike="noStrike">
                <a:solidFill>
                  <a:schemeClr val="dk1"/>
                </a:solidFill>
                <a:highlight>
                  <a:srgbClr val="FFFFFF"/>
                </a:highlight>
                <a:latin typeface="Arial"/>
                <a:ea typeface="Arial"/>
                <a:cs typeface="Arial"/>
                <a:sym typeface="Arial"/>
              </a:rPr>
              <a:t> = </a:t>
            </a:r>
            <a:r>
              <a:rPr b="0" i="0" lang="en" sz="1200" u="none" cap="none" strike="noStrike">
                <a:solidFill>
                  <a:srgbClr val="6A3E3E"/>
                </a:solidFill>
                <a:highlight>
                  <a:srgbClr val="FFFFFF"/>
                </a:highlight>
                <a:latin typeface="Arial"/>
                <a:ea typeface="Arial"/>
                <a:cs typeface="Arial"/>
                <a:sym typeface="Arial"/>
              </a:rPr>
              <a:t>num1</a:t>
            </a:r>
            <a:r>
              <a:rPr b="0" i="0" lang="en" sz="1200" u="none" cap="none" strike="noStrike">
                <a:solidFill>
                  <a:schemeClr val="dk1"/>
                </a:solidFill>
                <a:highlight>
                  <a:srgbClr val="FFFFFF"/>
                </a:highlight>
                <a:latin typeface="Arial"/>
                <a:ea typeface="Arial"/>
                <a:cs typeface="Arial"/>
                <a:sym typeface="Arial"/>
              </a:rPr>
              <a:t>;</a:t>
            </a:r>
            <a:endParaRPr b="0" i="0" sz="1200" u="none" cap="none" strike="noStrike">
              <a:solidFill>
                <a:schemeClr val="dk1"/>
              </a:solidFill>
              <a:highlight>
                <a:srgbClr val="FFFFFF"/>
              </a:highlight>
              <a:latin typeface="Arial"/>
              <a:ea typeface="Arial"/>
              <a:cs typeface="Arial"/>
              <a:sym typeface="Arial"/>
            </a:endParaRPr>
          </a:p>
          <a:p>
            <a:pPr indent="0" lvl="0" marL="2540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highlight>
                  <a:srgbClr val="FFFFFF"/>
                </a:highlight>
                <a:latin typeface="Arial"/>
                <a:ea typeface="Arial"/>
                <a:cs typeface="Arial"/>
                <a:sym typeface="Arial"/>
              </a:rPr>
              <a:t>	</a:t>
            </a:r>
            <a:r>
              <a:rPr b="0" i="0" lang="en" sz="1200" u="none" cap="none" strike="noStrike">
                <a:solidFill>
                  <a:srgbClr val="6A3E3E"/>
                </a:solidFill>
                <a:highlight>
                  <a:srgbClr val="FFFFFF"/>
                </a:highlight>
                <a:latin typeface="Arial"/>
                <a:ea typeface="Arial"/>
                <a:cs typeface="Arial"/>
                <a:sym typeface="Arial"/>
              </a:rPr>
              <a:t>num1</a:t>
            </a:r>
            <a:r>
              <a:rPr b="0" i="0" lang="en" sz="1200" u="none" cap="none" strike="noStrike">
                <a:solidFill>
                  <a:schemeClr val="dk1"/>
                </a:solidFill>
                <a:highlight>
                  <a:srgbClr val="FFFFFF"/>
                </a:highlight>
                <a:latin typeface="Arial"/>
                <a:ea typeface="Arial"/>
                <a:cs typeface="Arial"/>
                <a:sym typeface="Arial"/>
              </a:rPr>
              <a:t> = </a:t>
            </a:r>
            <a:r>
              <a:rPr b="0" i="0" lang="en" sz="1200" u="none" cap="none" strike="noStrike">
                <a:solidFill>
                  <a:srgbClr val="6A3E3E"/>
                </a:solidFill>
                <a:highlight>
                  <a:srgbClr val="FFFFFF"/>
                </a:highlight>
                <a:latin typeface="Arial"/>
                <a:ea typeface="Arial"/>
                <a:cs typeface="Arial"/>
                <a:sym typeface="Arial"/>
              </a:rPr>
              <a:t>num2</a:t>
            </a:r>
            <a:r>
              <a:rPr b="0" i="0" lang="en" sz="1200" u="none" cap="none" strike="noStrike">
                <a:solidFill>
                  <a:schemeClr val="dk1"/>
                </a:solidFill>
                <a:highlight>
                  <a:srgbClr val="FFFFFF"/>
                </a:highlight>
                <a:latin typeface="Arial"/>
                <a:ea typeface="Arial"/>
                <a:cs typeface="Arial"/>
                <a:sym typeface="Arial"/>
              </a:rPr>
              <a:t>;</a:t>
            </a:r>
            <a:endParaRPr b="0" i="0" sz="1200" u="none" cap="none" strike="noStrike">
              <a:solidFill>
                <a:schemeClr val="dk1"/>
              </a:solidFill>
              <a:highlight>
                <a:srgbClr val="FFFFFF"/>
              </a:highlight>
              <a:latin typeface="Arial"/>
              <a:ea typeface="Arial"/>
              <a:cs typeface="Arial"/>
              <a:sym typeface="Arial"/>
            </a:endParaRPr>
          </a:p>
          <a:p>
            <a:pPr indent="0" lvl="0" marL="2540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highlight>
                  <a:srgbClr val="FFFFFF"/>
                </a:highlight>
                <a:latin typeface="Arial"/>
                <a:ea typeface="Arial"/>
                <a:cs typeface="Arial"/>
                <a:sym typeface="Arial"/>
              </a:rPr>
              <a:t>	</a:t>
            </a:r>
            <a:r>
              <a:rPr b="0" i="0" lang="en" sz="1200" u="none" cap="none" strike="noStrike">
                <a:solidFill>
                  <a:srgbClr val="6A3E3E"/>
                </a:solidFill>
                <a:highlight>
                  <a:srgbClr val="FFFFFF"/>
                </a:highlight>
                <a:latin typeface="Arial"/>
                <a:ea typeface="Arial"/>
                <a:cs typeface="Arial"/>
                <a:sym typeface="Arial"/>
              </a:rPr>
              <a:t>num2</a:t>
            </a:r>
            <a:r>
              <a:rPr b="0" i="0" lang="en" sz="1200" u="none" cap="none" strike="noStrike">
                <a:solidFill>
                  <a:schemeClr val="dk1"/>
                </a:solidFill>
                <a:highlight>
                  <a:srgbClr val="FFFFFF"/>
                </a:highlight>
                <a:latin typeface="Arial"/>
                <a:ea typeface="Arial"/>
                <a:cs typeface="Arial"/>
                <a:sym typeface="Arial"/>
              </a:rPr>
              <a:t> = </a:t>
            </a:r>
            <a:r>
              <a:rPr b="0" i="0" lang="en" sz="1200" u="none" cap="none" strike="noStrike">
                <a:solidFill>
                  <a:srgbClr val="6A3E3E"/>
                </a:solidFill>
                <a:highlight>
                  <a:srgbClr val="FFFFFF"/>
                </a:highlight>
                <a:latin typeface="Arial"/>
                <a:ea typeface="Arial"/>
                <a:cs typeface="Arial"/>
                <a:sym typeface="Arial"/>
              </a:rPr>
              <a:t>temp</a:t>
            </a:r>
            <a:r>
              <a:rPr b="0" i="0" lang="en" sz="1200" u="none" cap="none" strike="noStrike">
                <a:solidFill>
                  <a:schemeClr val="dk1"/>
                </a:solidFill>
                <a:highlight>
                  <a:srgbClr val="FFFFFF"/>
                </a:highlight>
                <a:latin typeface="Arial"/>
                <a:ea typeface="Arial"/>
                <a:cs typeface="Arial"/>
                <a:sym typeface="Arial"/>
              </a:rPr>
              <a:t>;	</a:t>
            </a:r>
            <a:endParaRPr b="0" i="0" sz="1200" u="none" cap="none" strike="noStrike">
              <a:solidFill>
                <a:schemeClr val="dk1"/>
              </a:solidFill>
              <a:highlight>
                <a:srgbClr val="FFFFFF"/>
              </a:highlight>
              <a:latin typeface="Arial"/>
              <a:ea typeface="Arial"/>
              <a:cs typeface="Arial"/>
              <a:sym typeface="Arial"/>
            </a:endParaRPr>
          </a:p>
          <a:p>
            <a:pPr indent="0" lvl="0" marL="2540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highlight>
                  <a:srgbClr val="FFFFFF"/>
                </a:highlight>
                <a:latin typeface="Arial"/>
                <a:ea typeface="Arial"/>
                <a:cs typeface="Arial"/>
                <a:sym typeface="Arial"/>
              </a:rPr>
              <a:t>} </a:t>
            </a:r>
            <a:r>
              <a:rPr b="0" i="0" lang="en" sz="1200" u="none" cap="none" strike="noStrike">
                <a:solidFill>
                  <a:srgbClr val="3F7F5F"/>
                </a:solidFill>
                <a:highlight>
                  <a:srgbClr val="FFFFFF"/>
                </a:highlight>
                <a:latin typeface="Arial"/>
                <a:ea typeface="Arial"/>
                <a:cs typeface="Arial"/>
                <a:sym typeface="Arial"/>
              </a:rPr>
              <a:t>// end swap</a:t>
            </a:r>
            <a:endParaRPr b="0" i="0" sz="1200" u="none" cap="none" strike="noStrike">
              <a:solidFill>
                <a:srgbClr val="3F7F5F"/>
              </a:solidFill>
              <a:highlight>
                <a:srgbClr val="FFFFFF"/>
              </a:highlight>
              <a:latin typeface="Arial"/>
              <a:ea typeface="Arial"/>
              <a:cs typeface="Arial"/>
              <a:sym typeface="Arial"/>
            </a:endParaRPr>
          </a:p>
          <a:p>
            <a:pPr indent="0" lvl="0" marL="2540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3F7F5F"/>
              </a:solidFill>
              <a:highlight>
                <a:srgbClr val="FFFFFF"/>
              </a:highlight>
              <a:latin typeface="Arial"/>
              <a:ea typeface="Arial"/>
              <a:cs typeface="Arial"/>
              <a:sym typeface="Arial"/>
            </a:endParaRPr>
          </a:p>
        </p:txBody>
      </p:sp>
      <p:sp>
        <p:nvSpPr>
          <p:cNvPr id="78" name="Google Shape;78;p3"/>
          <p:cNvSpPr txBox="1"/>
          <p:nvPr/>
        </p:nvSpPr>
        <p:spPr>
          <a:xfrm>
            <a:off x="3921775" y="644375"/>
            <a:ext cx="4829700" cy="2040900"/>
          </a:xfrm>
          <a:prstGeom prst="rect">
            <a:avLst/>
          </a:prstGeom>
          <a:noFill/>
          <a:ln>
            <a:noFill/>
          </a:ln>
        </p:spPr>
        <p:txBody>
          <a:bodyPr anchorCtr="0" anchor="t" bIns="91425" lIns="91425" spcFirstLastPara="1" rIns="91425" wrap="square" tIns="91425">
            <a:spAutoFit/>
          </a:bodyPr>
          <a:lstStyle/>
          <a:p>
            <a:pPr indent="0" lvl="0" marL="25400" marR="0" rtl="0" algn="l">
              <a:lnSpc>
                <a:spcPct val="115000"/>
              </a:lnSpc>
              <a:spcBef>
                <a:spcPts val="0"/>
              </a:spcBef>
              <a:spcAft>
                <a:spcPts val="0"/>
              </a:spcAft>
              <a:buClr>
                <a:srgbClr val="000000"/>
              </a:buClr>
              <a:buSzPts val="1200"/>
              <a:buFont typeface="Arial"/>
              <a:buNone/>
            </a:pPr>
            <a:r>
              <a:rPr b="1" i="0" lang="en" sz="1200" u="none" cap="none" strike="noStrike">
                <a:solidFill>
                  <a:srgbClr val="7F0055"/>
                </a:solidFill>
                <a:highlight>
                  <a:srgbClr val="FFFFFF"/>
                </a:highlight>
                <a:latin typeface="Arial"/>
                <a:ea typeface="Arial"/>
                <a:cs typeface="Arial"/>
                <a:sym typeface="Arial"/>
              </a:rPr>
              <a:t>public</a:t>
            </a:r>
            <a:r>
              <a:rPr b="0" i="0" lang="en" sz="1200" u="none" cap="none" strike="noStrike">
                <a:solidFill>
                  <a:schemeClr val="dk1"/>
                </a:solidFill>
                <a:highlight>
                  <a:srgbClr val="FFFFFF"/>
                </a:highlight>
                <a:latin typeface="Arial"/>
                <a:ea typeface="Arial"/>
                <a:cs typeface="Arial"/>
                <a:sym typeface="Arial"/>
              </a:rPr>
              <a:t> </a:t>
            </a:r>
            <a:r>
              <a:rPr b="1" i="0" lang="en" sz="1200" u="none" cap="none" strike="noStrike">
                <a:solidFill>
                  <a:srgbClr val="7F0055"/>
                </a:solidFill>
                <a:highlight>
                  <a:srgbClr val="FFFFFF"/>
                </a:highlight>
                <a:latin typeface="Arial"/>
                <a:ea typeface="Arial"/>
                <a:cs typeface="Arial"/>
                <a:sym typeface="Arial"/>
              </a:rPr>
              <a:t>static</a:t>
            </a:r>
            <a:r>
              <a:rPr b="0" i="0" lang="en" sz="1200" u="none" cap="none" strike="noStrike">
                <a:solidFill>
                  <a:schemeClr val="dk1"/>
                </a:solidFill>
                <a:highlight>
                  <a:srgbClr val="FFFFFF"/>
                </a:highlight>
                <a:latin typeface="Arial"/>
                <a:ea typeface="Arial"/>
                <a:cs typeface="Arial"/>
                <a:sym typeface="Arial"/>
              </a:rPr>
              <a:t> </a:t>
            </a:r>
            <a:r>
              <a:rPr b="1" i="0" lang="en" sz="1200" u="none" cap="none" strike="noStrike">
                <a:solidFill>
                  <a:srgbClr val="7F0055"/>
                </a:solidFill>
                <a:highlight>
                  <a:srgbClr val="FFFFFF"/>
                </a:highlight>
                <a:latin typeface="Arial"/>
                <a:ea typeface="Arial"/>
                <a:cs typeface="Arial"/>
                <a:sym typeface="Arial"/>
              </a:rPr>
              <a:t>void</a:t>
            </a:r>
            <a:r>
              <a:rPr b="0" i="0" lang="en" sz="1200" u="none" cap="none" strike="noStrike">
                <a:solidFill>
                  <a:schemeClr val="dk1"/>
                </a:solidFill>
                <a:highlight>
                  <a:srgbClr val="FFFFFF"/>
                </a:highlight>
                <a:latin typeface="Arial"/>
                <a:ea typeface="Arial"/>
                <a:cs typeface="Arial"/>
                <a:sym typeface="Arial"/>
              </a:rPr>
              <a:t> main(String[] </a:t>
            </a:r>
            <a:r>
              <a:rPr b="0" i="0" lang="en" sz="1200" u="none" cap="none" strike="noStrike">
                <a:solidFill>
                  <a:srgbClr val="6A3E3E"/>
                </a:solidFill>
                <a:highlight>
                  <a:srgbClr val="FFFFFF"/>
                </a:highlight>
                <a:latin typeface="Arial"/>
                <a:ea typeface="Arial"/>
                <a:cs typeface="Arial"/>
                <a:sym typeface="Arial"/>
              </a:rPr>
              <a:t>args</a:t>
            </a:r>
            <a:r>
              <a:rPr b="0" i="0" lang="en" sz="1200" u="none" cap="none" strike="noStrike">
                <a:solidFill>
                  <a:schemeClr val="dk1"/>
                </a:solidFill>
                <a:highlight>
                  <a:srgbClr val="FFFFFF"/>
                </a:highlight>
                <a:latin typeface="Arial"/>
                <a:ea typeface="Arial"/>
                <a:cs typeface="Arial"/>
                <a:sym typeface="Arial"/>
              </a:rPr>
              <a:t>) {</a:t>
            </a:r>
            <a:endParaRPr b="0" i="0" sz="1200" u="none" cap="none" strike="noStrike">
              <a:solidFill>
                <a:schemeClr val="dk1"/>
              </a:solidFill>
              <a:highlight>
                <a:srgbClr val="FFFFFF"/>
              </a:highlight>
              <a:latin typeface="Arial"/>
              <a:ea typeface="Arial"/>
              <a:cs typeface="Arial"/>
              <a:sym typeface="Arial"/>
            </a:endParaRPr>
          </a:p>
          <a:p>
            <a:pPr indent="431800" lvl="0" marL="25400" marR="0" rtl="0" algn="l">
              <a:lnSpc>
                <a:spcPct val="115000"/>
              </a:lnSpc>
              <a:spcBef>
                <a:spcPts val="0"/>
              </a:spcBef>
              <a:spcAft>
                <a:spcPts val="0"/>
              </a:spcAft>
              <a:buClr>
                <a:srgbClr val="000000"/>
              </a:buClr>
              <a:buSzPts val="1200"/>
              <a:buFont typeface="Arial"/>
              <a:buNone/>
            </a:pPr>
            <a:r>
              <a:rPr b="1" i="0" lang="en" sz="1200" u="none" cap="none" strike="noStrike">
                <a:solidFill>
                  <a:srgbClr val="7F0055"/>
                </a:solidFill>
                <a:highlight>
                  <a:srgbClr val="FFFFFF"/>
                </a:highlight>
                <a:latin typeface="Arial"/>
                <a:ea typeface="Arial"/>
                <a:cs typeface="Arial"/>
                <a:sym typeface="Arial"/>
              </a:rPr>
              <a:t>final</a:t>
            </a:r>
            <a:r>
              <a:rPr b="0" i="0" lang="en" sz="1200" u="none" cap="none" strike="noStrike">
                <a:solidFill>
                  <a:schemeClr val="dk1"/>
                </a:solidFill>
                <a:highlight>
                  <a:srgbClr val="FFFFFF"/>
                </a:highlight>
                <a:latin typeface="Arial"/>
                <a:ea typeface="Arial"/>
                <a:cs typeface="Arial"/>
                <a:sym typeface="Arial"/>
              </a:rPr>
              <a:t> </a:t>
            </a:r>
            <a:r>
              <a:rPr b="1" i="0" lang="en" sz="1200" u="none" cap="none" strike="noStrike">
                <a:solidFill>
                  <a:srgbClr val="7F0055"/>
                </a:solidFill>
                <a:highlight>
                  <a:srgbClr val="FFFFFF"/>
                </a:highlight>
                <a:latin typeface="Arial"/>
                <a:ea typeface="Arial"/>
                <a:cs typeface="Arial"/>
                <a:sym typeface="Arial"/>
              </a:rPr>
              <a:t>int</a:t>
            </a:r>
            <a:r>
              <a:rPr b="0" i="0" lang="en" sz="1200" u="none" cap="none" strike="noStrike">
                <a:solidFill>
                  <a:schemeClr val="dk1"/>
                </a:solidFill>
                <a:highlight>
                  <a:srgbClr val="FFFFFF"/>
                </a:highlight>
                <a:latin typeface="Arial"/>
                <a:ea typeface="Arial"/>
                <a:cs typeface="Arial"/>
                <a:sym typeface="Arial"/>
              </a:rPr>
              <a:t> </a:t>
            </a:r>
            <a:r>
              <a:rPr b="0" i="0" lang="en" sz="1200" u="none" cap="none" strike="noStrike">
                <a:solidFill>
                  <a:srgbClr val="6A3E3E"/>
                </a:solidFill>
                <a:highlight>
                  <a:srgbClr val="FFFFFF"/>
                </a:highlight>
                <a:latin typeface="Arial"/>
                <a:ea typeface="Arial"/>
                <a:cs typeface="Arial"/>
                <a:sym typeface="Arial"/>
              </a:rPr>
              <a:t>TOTAL_NUMBERS</a:t>
            </a:r>
            <a:r>
              <a:rPr b="0" i="0" lang="en" sz="1200" u="none" cap="none" strike="noStrike">
                <a:solidFill>
                  <a:schemeClr val="dk1"/>
                </a:solidFill>
                <a:highlight>
                  <a:srgbClr val="FFFFFF"/>
                </a:highlight>
                <a:latin typeface="Arial"/>
                <a:ea typeface="Arial"/>
                <a:cs typeface="Arial"/>
                <a:sym typeface="Arial"/>
              </a:rPr>
              <a:t> = 5;</a:t>
            </a:r>
            <a:endParaRPr b="0" i="0" sz="1200" u="none" cap="none" strike="noStrike">
              <a:solidFill>
                <a:srgbClr val="3F7F5F"/>
              </a:solidFill>
              <a:highlight>
                <a:srgbClr val="FFFFFF"/>
              </a:highlight>
              <a:latin typeface="Arial"/>
              <a:ea typeface="Arial"/>
              <a:cs typeface="Arial"/>
              <a:sym typeface="Arial"/>
            </a:endParaRPr>
          </a:p>
          <a:p>
            <a:pPr indent="431800" lvl="0" marL="25400" marR="0" rtl="0" algn="l">
              <a:lnSpc>
                <a:spcPct val="115000"/>
              </a:lnSpc>
              <a:spcBef>
                <a:spcPts val="0"/>
              </a:spcBef>
              <a:spcAft>
                <a:spcPts val="0"/>
              </a:spcAft>
              <a:buClr>
                <a:srgbClr val="000000"/>
              </a:buClr>
              <a:buSzPts val="1200"/>
              <a:buFont typeface="Arial"/>
              <a:buNone/>
            </a:pPr>
            <a:r>
              <a:rPr b="1" i="0" lang="en" sz="1200" u="none" cap="none" strike="noStrike">
                <a:solidFill>
                  <a:srgbClr val="7F0055"/>
                </a:solidFill>
                <a:highlight>
                  <a:srgbClr val="FFFFFF"/>
                </a:highlight>
                <a:latin typeface="Arial"/>
                <a:ea typeface="Arial"/>
                <a:cs typeface="Arial"/>
                <a:sym typeface="Arial"/>
              </a:rPr>
              <a:t>int</a:t>
            </a:r>
            <a:r>
              <a:rPr b="0" i="0" lang="en" sz="1200" u="none" cap="none" strike="noStrike">
                <a:solidFill>
                  <a:schemeClr val="dk1"/>
                </a:solidFill>
                <a:highlight>
                  <a:srgbClr val="FFFFFF"/>
                </a:highlight>
                <a:latin typeface="Arial"/>
                <a:ea typeface="Arial"/>
                <a:cs typeface="Arial"/>
                <a:sym typeface="Arial"/>
              </a:rPr>
              <a:t>[] </a:t>
            </a:r>
            <a:r>
              <a:rPr b="0" i="0" lang="en" sz="1200" u="none" cap="none" strike="noStrike">
                <a:solidFill>
                  <a:srgbClr val="6A3E3E"/>
                </a:solidFill>
                <a:highlight>
                  <a:srgbClr val="FFFFFF"/>
                </a:highlight>
                <a:latin typeface="Arial"/>
                <a:ea typeface="Arial"/>
                <a:cs typeface="Arial"/>
                <a:sym typeface="Arial"/>
              </a:rPr>
              <a:t>numbers</a:t>
            </a:r>
            <a:r>
              <a:rPr b="0" i="0" lang="en" sz="1200" u="none" cap="none" strike="noStrike">
                <a:solidFill>
                  <a:schemeClr val="dk1"/>
                </a:solidFill>
                <a:highlight>
                  <a:srgbClr val="FFFFFF"/>
                </a:highlight>
                <a:latin typeface="Arial"/>
                <a:ea typeface="Arial"/>
                <a:cs typeface="Arial"/>
                <a:sym typeface="Arial"/>
              </a:rPr>
              <a:t> = </a:t>
            </a:r>
            <a:r>
              <a:rPr b="1" i="0" lang="en" sz="1200" u="none" cap="none" strike="noStrike">
                <a:solidFill>
                  <a:srgbClr val="7F0055"/>
                </a:solidFill>
                <a:highlight>
                  <a:srgbClr val="FFFFFF"/>
                </a:highlight>
                <a:latin typeface="Arial"/>
                <a:ea typeface="Arial"/>
                <a:cs typeface="Arial"/>
                <a:sym typeface="Arial"/>
              </a:rPr>
              <a:t>new</a:t>
            </a:r>
            <a:r>
              <a:rPr b="0" i="0" lang="en" sz="1200" u="none" cap="none" strike="noStrike">
                <a:solidFill>
                  <a:schemeClr val="dk1"/>
                </a:solidFill>
                <a:highlight>
                  <a:srgbClr val="FFFFFF"/>
                </a:highlight>
                <a:latin typeface="Arial"/>
                <a:ea typeface="Arial"/>
                <a:cs typeface="Arial"/>
                <a:sym typeface="Arial"/>
              </a:rPr>
              <a:t> </a:t>
            </a:r>
            <a:r>
              <a:rPr b="1" i="0" lang="en" sz="1200" u="none" cap="none" strike="noStrike">
                <a:solidFill>
                  <a:srgbClr val="7F0055"/>
                </a:solidFill>
                <a:highlight>
                  <a:srgbClr val="FFFFFF"/>
                </a:highlight>
                <a:latin typeface="Arial"/>
                <a:ea typeface="Arial"/>
                <a:cs typeface="Arial"/>
                <a:sym typeface="Arial"/>
              </a:rPr>
              <a:t>int</a:t>
            </a:r>
            <a:r>
              <a:rPr b="0" i="0" lang="en" sz="1200" u="none" cap="none" strike="noStrike">
                <a:solidFill>
                  <a:schemeClr val="dk1"/>
                </a:solidFill>
                <a:highlight>
                  <a:srgbClr val="FFFFFF"/>
                </a:highlight>
                <a:latin typeface="Arial"/>
                <a:ea typeface="Arial"/>
                <a:cs typeface="Arial"/>
                <a:sym typeface="Arial"/>
              </a:rPr>
              <a:t>[</a:t>
            </a:r>
            <a:r>
              <a:rPr b="0" i="0" lang="en" sz="1200" u="none" cap="none" strike="noStrike">
                <a:solidFill>
                  <a:srgbClr val="6A3E3E"/>
                </a:solidFill>
                <a:highlight>
                  <a:srgbClr val="FFFFFF"/>
                </a:highlight>
                <a:latin typeface="Arial"/>
                <a:ea typeface="Arial"/>
                <a:cs typeface="Arial"/>
                <a:sym typeface="Arial"/>
              </a:rPr>
              <a:t>TOTAL_NUMBERS</a:t>
            </a:r>
            <a:r>
              <a:rPr b="0" i="0" lang="en" sz="1200" u="none" cap="none" strike="noStrike">
                <a:solidFill>
                  <a:schemeClr val="dk1"/>
                </a:solidFill>
                <a:highlight>
                  <a:srgbClr val="FFFFFF"/>
                </a:highlight>
                <a:latin typeface="Arial"/>
                <a:ea typeface="Arial"/>
                <a:cs typeface="Arial"/>
                <a:sym typeface="Arial"/>
              </a:rPr>
              <a:t>];</a:t>
            </a:r>
            <a:endParaRPr b="0" i="0" sz="1200" u="none" cap="none" strike="noStrike">
              <a:solidFill>
                <a:schemeClr val="dk1"/>
              </a:solidFill>
              <a:highlight>
                <a:srgbClr val="FFFFFF"/>
              </a:highlight>
              <a:latin typeface="Arial"/>
              <a:ea typeface="Arial"/>
              <a:cs typeface="Arial"/>
              <a:sym typeface="Arial"/>
            </a:endParaRPr>
          </a:p>
          <a:p>
            <a:pPr indent="431800" lvl="0" marL="25400" marR="0" rtl="0" algn="l">
              <a:lnSpc>
                <a:spcPct val="115000"/>
              </a:lnSpc>
              <a:spcBef>
                <a:spcPts val="0"/>
              </a:spcBef>
              <a:spcAft>
                <a:spcPts val="0"/>
              </a:spcAft>
              <a:buClr>
                <a:srgbClr val="000000"/>
              </a:buClr>
              <a:buSzPts val="1200"/>
              <a:buFont typeface="Arial"/>
              <a:buNone/>
            </a:pPr>
            <a:r>
              <a:rPr b="0" i="1" lang="en" sz="1200" u="none" cap="none" strike="noStrike">
                <a:solidFill>
                  <a:schemeClr val="dk1"/>
                </a:solidFill>
                <a:highlight>
                  <a:srgbClr val="FFFFFF"/>
                </a:highlight>
                <a:latin typeface="Arial"/>
                <a:ea typeface="Arial"/>
                <a:cs typeface="Arial"/>
                <a:sym typeface="Arial"/>
              </a:rPr>
              <a:t>passArray</a:t>
            </a:r>
            <a:r>
              <a:rPr b="0" i="0" lang="en" sz="1200" u="none" cap="none" strike="noStrike">
                <a:solidFill>
                  <a:schemeClr val="dk1"/>
                </a:solidFill>
                <a:highlight>
                  <a:srgbClr val="FFFFFF"/>
                </a:highlight>
                <a:latin typeface="Arial"/>
                <a:ea typeface="Arial"/>
                <a:cs typeface="Arial"/>
                <a:sym typeface="Arial"/>
              </a:rPr>
              <a:t>(</a:t>
            </a:r>
            <a:r>
              <a:rPr b="0" i="0" lang="en" sz="1200" u="none" cap="none" strike="noStrike">
                <a:solidFill>
                  <a:srgbClr val="6A3E3E"/>
                </a:solidFill>
                <a:highlight>
                  <a:srgbClr val="FFFFFF"/>
                </a:highlight>
                <a:latin typeface="Arial"/>
                <a:ea typeface="Arial"/>
                <a:cs typeface="Arial"/>
                <a:sym typeface="Arial"/>
              </a:rPr>
              <a:t>numbers</a:t>
            </a:r>
            <a:r>
              <a:rPr b="0" i="0" lang="en" sz="1200" u="none" cap="none" strike="noStrike">
                <a:solidFill>
                  <a:schemeClr val="dk1"/>
                </a:solidFill>
                <a:highlight>
                  <a:srgbClr val="FFFFFF"/>
                </a:highlight>
                <a:latin typeface="Arial"/>
                <a:ea typeface="Arial"/>
                <a:cs typeface="Arial"/>
                <a:sym typeface="Arial"/>
              </a:rPr>
              <a:t>);</a:t>
            </a:r>
            <a:endParaRPr b="0" i="0" sz="1200" u="none" cap="none" strike="noStrike">
              <a:solidFill>
                <a:schemeClr val="dk1"/>
              </a:solidFill>
              <a:highlight>
                <a:srgbClr val="FFFFFF"/>
              </a:highlight>
              <a:latin typeface="Arial"/>
              <a:ea typeface="Arial"/>
              <a:cs typeface="Arial"/>
              <a:sym typeface="Arial"/>
            </a:endParaRPr>
          </a:p>
          <a:p>
            <a:pPr indent="0" lvl="0" marL="2540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highlight>
                  <a:srgbClr val="FFFFFF"/>
                </a:highlight>
                <a:latin typeface="Arial"/>
                <a:ea typeface="Arial"/>
                <a:cs typeface="Arial"/>
                <a:sym typeface="Arial"/>
              </a:rPr>
              <a:t>} </a:t>
            </a:r>
            <a:r>
              <a:rPr b="0" i="0" lang="en" sz="1200" u="none" cap="none" strike="noStrike">
                <a:solidFill>
                  <a:srgbClr val="3F7F5F"/>
                </a:solidFill>
                <a:highlight>
                  <a:srgbClr val="FFFFFF"/>
                </a:highlight>
                <a:latin typeface="Arial"/>
                <a:ea typeface="Arial"/>
                <a:cs typeface="Arial"/>
                <a:sym typeface="Arial"/>
              </a:rPr>
              <a:t>// main</a:t>
            </a:r>
            <a:endParaRPr b="0" i="0" sz="12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25400" marR="0" rtl="0" algn="l">
              <a:lnSpc>
                <a:spcPct val="115000"/>
              </a:lnSpc>
              <a:spcBef>
                <a:spcPts val="0"/>
              </a:spcBef>
              <a:spcAft>
                <a:spcPts val="0"/>
              </a:spcAft>
              <a:buClr>
                <a:srgbClr val="000000"/>
              </a:buClr>
              <a:buSzPts val="1200"/>
              <a:buFont typeface="Arial"/>
              <a:buNone/>
            </a:pPr>
            <a:r>
              <a:rPr b="1" i="0" lang="en" sz="1200" u="none" cap="none" strike="noStrike">
                <a:solidFill>
                  <a:srgbClr val="7F0055"/>
                </a:solidFill>
                <a:highlight>
                  <a:srgbClr val="FFFFFF"/>
                </a:highlight>
                <a:latin typeface="Arial"/>
                <a:ea typeface="Arial"/>
                <a:cs typeface="Arial"/>
                <a:sym typeface="Arial"/>
              </a:rPr>
              <a:t>public</a:t>
            </a:r>
            <a:r>
              <a:rPr b="0" i="0" lang="en" sz="1200" u="none" cap="none" strike="noStrike">
                <a:solidFill>
                  <a:schemeClr val="dk1"/>
                </a:solidFill>
                <a:highlight>
                  <a:srgbClr val="FFFFFF"/>
                </a:highlight>
                <a:latin typeface="Arial"/>
                <a:ea typeface="Arial"/>
                <a:cs typeface="Arial"/>
                <a:sym typeface="Arial"/>
              </a:rPr>
              <a:t> </a:t>
            </a:r>
            <a:r>
              <a:rPr b="1" i="0" lang="en" sz="1200" u="none" cap="none" strike="noStrike">
                <a:solidFill>
                  <a:srgbClr val="7F0055"/>
                </a:solidFill>
                <a:highlight>
                  <a:srgbClr val="FFFFFF"/>
                </a:highlight>
                <a:latin typeface="Arial"/>
                <a:ea typeface="Arial"/>
                <a:cs typeface="Arial"/>
                <a:sym typeface="Arial"/>
              </a:rPr>
              <a:t>static</a:t>
            </a:r>
            <a:r>
              <a:rPr b="0" i="0" lang="en" sz="1200" u="none" cap="none" strike="noStrike">
                <a:solidFill>
                  <a:schemeClr val="dk1"/>
                </a:solidFill>
                <a:highlight>
                  <a:srgbClr val="FFFFFF"/>
                </a:highlight>
                <a:latin typeface="Arial"/>
                <a:ea typeface="Arial"/>
                <a:cs typeface="Arial"/>
                <a:sym typeface="Arial"/>
              </a:rPr>
              <a:t> </a:t>
            </a:r>
            <a:r>
              <a:rPr b="1" i="0" lang="en" sz="1200" u="none" cap="none" strike="noStrike">
                <a:solidFill>
                  <a:srgbClr val="7F0055"/>
                </a:solidFill>
                <a:highlight>
                  <a:srgbClr val="FFFFFF"/>
                </a:highlight>
                <a:latin typeface="Arial"/>
                <a:ea typeface="Arial"/>
                <a:cs typeface="Arial"/>
                <a:sym typeface="Arial"/>
              </a:rPr>
              <a:t>void</a:t>
            </a:r>
            <a:r>
              <a:rPr b="0" i="0" lang="en" sz="1200" u="none" cap="none" strike="noStrike">
                <a:solidFill>
                  <a:schemeClr val="dk1"/>
                </a:solidFill>
                <a:highlight>
                  <a:srgbClr val="FFFFFF"/>
                </a:highlight>
                <a:latin typeface="Arial"/>
                <a:ea typeface="Arial"/>
                <a:cs typeface="Arial"/>
                <a:sym typeface="Arial"/>
              </a:rPr>
              <a:t> passArray(</a:t>
            </a:r>
            <a:r>
              <a:rPr b="1" i="0" lang="en" sz="1200" u="none" cap="none" strike="noStrike">
                <a:solidFill>
                  <a:srgbClr val="7F0055"/>
                </a:solidFill>
                <a:highlight>
                  <a:srgbClr val="FFFFFF"/>
                </a:highlight>
                <a:latin typeface="Arial"/>
                <a:ea typeface="Arial"/>
                <a:cs typeface="Arial"/>
                <a:sym typeface="Arial"/>
              </a:rPr>
              <a:t>int</a:t>
            </a:r>
            <a:r>
              <a:rPr b="0" i="0" lang="en" sz="1200" u="none" cap="none" strike="noStrike">
                <a:solidFill>
                  <a:schemeClr val="dk1"/>
                </a:solidFill>
                <a:highlight>
                  <a:srgbClr val="FFFFFF"/>
                </a:highlight>
                <a:latin typeface="Arial"/>
                <a:ea typeface="Arial"/>
                <a:cs typeface="Arial"/>
                <a:sym typeface="Arial"/>
              </a:rPr>
              <a:t> </a:t>
            </a:r>
            <a:r>
              <a:rPr b="0" i="0" lang="en" sz="1200" u="none" cap="none" strike="noStrike">
                <a:solidFill>
                  <a:srgbClr val="6A3E3E"/>
                </a:solidFill>
                <a:highlight>
                  <a:srgbClr val="FFFFFF"/>
                </a:highlight>
                <a:latin typeface="Arial"/>
                <a:ea typeface="Arial"/>
                <a:cs typeface="Arial"/>
                <a:sym typeface="Arial"/>
              </a:rPr>
              <a:t>passedArray</a:t>
            </a:r>
            <a:r>
              <a:rPr b="0" i="0" lang="en" sz="1200" u="none" cap="none" strike="noStrike">
                <a:solidFill>
                  <a:schemeClr val="dk1"/>
                </a:solidFill>
                <a:highlight>
                  <a:srgbClr val="FFFFFF"/>
                </a:highlight>
                <a:latin typeface="Arial"/>
                <a:ea typeface="Arial"/>
                <a:cs typeface="Arial"/>
                <a:sym typeface="Arial"/>
              </a:rPr>
              <a:t>[])</a:t>
            </a:r>
            <a:endParaRPr b="0" i="0" sz="1200" u="none" cap="none" strike="noStrike">
              <a:solidFill>
                <a:schemeClr val="dk1"/>
              </a:solidFill>
              <a:highlight>
                <a:srgbClr val="FFFFFF"/>
              </a:highlight>
              <a:latin typeface="Arial"/>
              <a:ea typeface="Arial"/>
              <a:cs typeface="Arial"/>
              <a:sym typeface="Arial"/>
            </a:endParaRPr>
          </a:p>
          <a:p>
            <a:pPr indent="0" lvl="0" marL="2540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highlight>
                  <a:srgbClr val="FFFFFF"/>
                </a:highlight>
                <a:latin typeface="Arial"/>
                <a:ea typeface="Arial"/>
                <a:cs typeface="Arial"/>
                <a:sym typeface="Arial"/>
              </a:rPr>
              <a:t>{</a:t>
            </a:r>
            <a:endParaRPr b="0" i="0" sz="12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pic>
        <p:nvPicPr>
          <p:cNvPr id="79" name="Google Shape;79;p3"/>
          <p:cNvPicPr preferRelativeResize="0"/>
          <p:nvPr/>
        </p:nvPicPr>
        <p:blipFill rotWithShape="1">
          <a:blip r:embed="rId3">
            <a:alphaModFix/>
          </a:blip>
          <a:srcRect b="19868" l="16757" r="20621" t="11619"/>
          <a:stretch/>
        </p:blipFill>
        <p:spPr>
          <a:xfrm>
            <a:off x="5758425" y="2500344"/>
            <a:ext cx="1322857" cy="1109526"/>
          </a:xfrm>
          <a:prstGeom prst="rect">
            <a:avLst/>
          </a:prstGeom>
          <a:noFill/>
          <a:ln>
            <a:noFill/>
          </a:ln>
        </p:spPr>
      </p:pic>
      <p:pic>
        <p:nvPicPr>
          <p:cNvPr id="80" name="Google Shape;80;p3"/>
          <p:cNvPicPr preferRelativeResize="0"/>
          <p:nvPr/>
        </p:nvPicPr>
        <p:blipFill rotWithShape="1">
          <a:blip r:embed="rId4">
            <a:alphaModFix/>
          </a:blip>
          <a:srcRect b="0" l="24572" r="19744" t="0"/>
          <a:stretch/>
        </p:blipFill>
        <p:spPr>
          <a:xfrm>
            <a:off x="3835080" y="2500350"/>
            <a:ext cx="1473852" cy="1109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4"/>
          <p:cNvSpPr txBox="1"/>
          <p:nvPr>
            <p:ph type="title"/>
          </p:nvPr>
        </p:nvSpPr>
        <p:spPr>
          <a:xfrm>
            <a:off x="119600" y="10390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Methods, Stacks and Memory</a:t>
            </a:r>
            <a:endParaRPr/>
          </a:p>
        </p:txBody>
      </p:sp>
      <p:sp>
        <p:nvSpPr>
          <p:cNvPr id="86" name="Google Shape;86;p4"/>
          <p:cNvSpPr txBox="1"/>
          <p:nvPr>
            <p:ph idx="1" type="body"/>
          </p:nvPr>
        </p:nvSpPr>
        <p:spPr>
          <a:xfrm>
            <a:off x="66475" y="569300"/>
            <a:ext cx="8520600" cy="7650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12500"/>
              <a:buNone/>
            </a:pPr>
            <a:r>
              <a:rPr lang="en" sz="1600"/>
              <a:t>Main method called first and stack created in memory for declared variables in main method.</a:t>
            </a:r>
            <a:endParaRPr sz="1600"/>
          </a:p>
          <a:p>
            <a:pPr indent="0" lvl="0" marL="0" rtl="0" algn="l">
              <a:lnSpc>
                <a:spcPct val="115000"/>
              </a:lnSpc>
              <a:spcBef>
                <a:spcPts val="1200"/>
              </a:spcBef>
              <a:spcAft>
                <a:spcPts val="1200"/>
              </a:spcAft>
              <a:buSzPct val="112500"/>
              <a:buNone/>
            </a:pPr>
            <a:r>
              <a:rPr lang="en" sz="1600"/>
              <a:t>Then swap invoked (called) and another stack of memory for declared variables in swap method</a:t>
            </a:r>
            <a:endParaRPr sz="1600"/>
          </a:p>
        </p:txBody>
      </p:sp>
      <p:pic>
        <p:nvPicPr>
          <p:cNvPr id="87" name="Google Shape;87;p4"/>
          <p:cNvPicPr preferRelativeResize="0"/>
          <p:nvPr/>
        </p:nvPicPr>
        <p:blipFill rotWithShape="1">
          <a:blip r:embed="rId3">
            <a:alphaModFix/>
          </a:blip>
          <a:srcRect b="0" l="0" r="0" t="0"/>
          <a:stretch/>
        </p:blipFill>
        <p:spPr>
          <a:xfrm>
            <a:off x="4931950" y="3557050"/>
            <a:ext cx="3535126" cy="1459400"/>
          </a:xfrm>
          <a:prstGeom prst="rect">
            <a:avLst/>
          </a:prstGeom>
          <a:noFill/>
          <a:ln>
            <a:noFill/>
          </a:ln>
        </p:spPr>
      </p:pic>
      <p:pic>
        <p:nvPicPr>
          <p:cNvPr id="88" name="Google Shape;88;p4"/>
          <p:cNvPicPr preferRelativeResize="0"/>
          <p:nvPr/>
        </p:nvPicPr>
        <p:blipFill rotWithShape="1">
          <a:blip r:embed="rId4">
            <a:alphaModFix/>
          </a:blip>
          <a:srcRect b="0" l="0" r="0" t="0"/>
          <a:stretch/>
        </p:blipFill>
        <p:spPr>
          <a:xfrm>
            <a:off x="4889500" y="1479650"/>
            <a:ext cx="4079897" cy="1702350"/>
          </a:xfrm>
          <a:prstGeom prst="rect">
            <a:avLst/>
          </a:prstGeom>
          <a:noFill/>
          <a:ln>
            <a:noFill/>
          </a:ln>
        </p:spPr>
      </p:pic>
      <p:pic>
        <p:nvPicPr>
          <p:cNvPr id="89" name="Google Shape;89;p4"/>
          <p:cNvPicPr preferRelativeResize="0"/>
          <p:nvPr/>
        </p:nvPicPr>
        <p:blipFill rotWithShape="1">
          <a:blip r:embed="rId5">
            <a:alphaModFix/>
          </a:blip>
          <a:srcRect b="0" l="65334" r="366" t="1429"/>
          <a:stretch/>
        </p:blipFill>
        <p:spPr>
          <a:xfrm rot="5400000">
            <a:off x="3355963" y="1322946"/>
            <a:ext cx="1283450" cy="1685200"/>
          </a:xfrm>
          <a:prstGeom prst="rect">
            <a:avLst/>
          </a:prstGeom>
          <a:noFill/>
          <a:ln>
            <a:noFill/>
          </a:ln>
        </p:spPr>
      </p:pic>
      <p:sp>
        <p:nvSpPr>
          <p:cNvPr id="90" name="Google Shape;90;p4"/>
          <p:cNvSpPr txBox="1"/>
          <p:nvPr/>
        </p:nvSpPr>
        <p:spPr>
          <a:xfrm>
            <a:off x="3673186" y="2030394"/>
            <a:ext cx="807900" cy="270300"/>
          </a:xfrm>
          <a:prstGeom prst="rect">
            <a:avLst/>
          </a:prstGeom>
          <a:solidFill>
            <a:srgbClr val="000000"/>
          </a:solid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00"/>
              <a:buFont typeface="Arial"/>
              <a:buNone/>
            </a:pPr>
            <a:r>
              <a:rPr b="0" i="0" lang="en" sz="500" u="none" cap="none" strike="noStrike">
                <a:solidFill>
                  <a:srgbClr val="FFFFFF"/>
                </a:solidFill>
                <a:highlight>
                  <a:srgbClr val="000000"/>
                </a:highlight>
                <a:latin typeface="Verdana"/>
                <a:ea typeface="Verdana"/>
                <a:cs typeface="Verdana"/>
                <a:sym typeface="Verdana"/>
              </a:rPr>
              <a:t>0x7fff6771c456 </a:t>
            </a:r>
            <a:endParaRPr b="0" i="0" sz="1200" u="none" cap="none" strike="noStrike">
              <a:solidFill>
                <a:srgbClr val="FFFFFF"/>
              </a:solidFill>
              <a:latin typeface="Verdana"/>
              <a:ea typeface="Verdana"/>
              <a:cs typeface="Verdana"/>
              <a:sym typeface="Verdana"/>
            </a:endParaRPr>
          </a:p>
        </p:txBody>
      </p:sp>
      <p:sp>
        <p:nvSpPr>
          <p:cNvPr id="91" name="Google Shape;91;p4"/>
          <p:cNvSpPr txBox="1"/>
          <p:nvPr/>
        </p:nvSpPr>
        <p:spPr>
          <a:xfrm>
            <a:off x="3593761" y="1618075"/>
            <a:ext cx="807900" cy="270300"/>
          </a:xfrm>
          <a:prstGeom prst="rect">
            <a:avLst/>
          </a:prstGeom>
          <a:solidFill>
            <a:srgbClr val="000000"/>
          </a:solid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00"/>
              <a:buFont typeface="Arial"/>
              <a:buNone/>
            </a:pPr>
            <a:r>
              <a:rPr b="0" i="0" lang="en" sz="500" u="none" cap="none" strike="noStrike">
                <a:solidFill>
                  <a:srgbClr val="FFFFFF"/>
                </a:solidFill>
                <a:highlight>
                  <a:srgbClr val="000000"/>
                </a:highlight>
                <a:latin typeface="Verdana"/>
                <a:ea typeface="Verdana"/>
                <a:cs typeface="Verdana"/>
                <a:sym typeface="Verdana"/>
              </a:rPr>
              <a:t>0x7fff6771c324</a:t>
            </a:r>
            <a:r>
              <a:rPr b="0" i="0" lang="en" sz="800" u="none" cap="none" strike="noStrike">
                <a:solidFill>
                  <a:srgbClr val="FFFFFF"/>
                </a:solidFill>
                <a:highlight>
                  <a:srgbClr val="000000"/>
                </a:highlight>
                <a:latin typeface="Verdana"/>
                <a:ea typeface="Verdana"/>
                <a:cs typeface="Verdana"/>
                <a:sym typeface="Verdana"/>
              </a:rPr>
              <a:t> </a:t>
            </a:r>
            <a:endParaRPr b="0" i="0" sz="1200" u="none" cap="none" strike="noStrike">
              <a:solidFill>
                <a:srgbClr val="FFFFFF"/>
              </a:solidFill>
              <a:latin typeface="Verdana"/>
              <a:ea typeface="Verdana"/>
              <a:cs typeface="Verdana"/>
              <a:sym typeface="Verdana"/>
            </a:endParaRPr>
          </a:p>
        </p:txBody>
      </p:sp>
      <p:pic>
        <p:nvPicPr>
          <p:cNvPr id="92" name="Google Shape;92;p4"/>
          <p:cNvPicPr preferRelativeResize="0"/>
          <p:nvPr/>
        </p:nvPicPr>
        <p:blipFill rotWithShape="1">
          <a:blip r:embed="rId6">
            <a:alphaModFix/>
          </a:blip>
          <a:srcRect b="0" l="0" r="0" t="0"/>
          <a:stretch/>
        </p:blipFill>
        <p:spPr>
          <a:xfrm>
            <a:off x="2356963" y="1619875"/>
            <a:ext cx="838200" cy="266700"/>
          </a:xfrm>
          <a:prstGeom prst="rect">
            <a:avLst/>
          </a:prstGeom>
          <a:noFill/>
          <a:ln>
            <a:noFill/>
          </a:ln>
        </p:spPr>
      </p:pic>
      <p:pic>
        <p:nvPicPr>
          <p:cNvPr id="93" name="Google Shape;93;p4"/>
          <p:cNvPicPr preferRelativeResize="0"/>
          <p:nvPr/>
        </p:nvPicPr>
        <p:blipFill rotWithShape="1">
          <a:blip r:embed="rId7">
            <a:alphaModFix/>
          </a:blip>
          <a:srcRect b="0" l="0" r="0" t="0"/>
          <a:stretch/>
        </p:blipFill>
        <p:spPr>
          <a:xfrm>
            <a:off x="2333163" y="1954425"/>
            <a:ext cx="885825" cy="266700"/>
          </a:xfrm>
          <a:prstGeom prst="rect">
            <a:avLst/>
          </a:prstGeom>
          <a:noFill/>
          <a:ln>
            <a:noFill/>
          </a:ln>
        </p:spPr>
      </p:pic>
      <p:grpSp>
        <p:nvGrpSpPr>
          <p:cNvPr id="94" name="Google Shape;94;p4"/>
          <p:cNvGrpSpPr/>
          <p:nvPr/>
        </p:nvGrpSpPr>
        <p:grpSpPr>
          <a:xfrm>
            <a:off x="3222301" y="3557053"/>
            <a:ext cx="1709650" cy="875674"/>
            <a:chOff x="7994357" y="-90270"/>
            <a:chExt cx="2884512" cy="1046456"/>
          </a:xfrm>
        </p:grpSpPr>
        <p:pic>
          <p:nvPicPr>
            <p:cNvPr id="95" name="Google Shape;95;p4"/>
            <p:cNvPicPr preferRelativeResize="0"/>
            <p:nvPr/>
          </p:nvPicPr>
          <p:blipFill rotWithShape="1">
            <a:blip r:embed="rId5">
              <a:alphaModFix/>
            </a:blip>
            <a:srcRect b="0" l="0" r="76598" t="0"/>
            <a:stretch/>
          </p:blipFill>
          <p:spPr>
            <a:xfrm rot="5400000">
              <a:off x="8913385" y="-1009298"/>
              <a:ext cx="1046456" cy="2884512"/>
            </a:xfrm>
            <a:prstGeom prst="rect">
              <a:avLst/>
            </a:prstGeom>
            <a:noFill/>
            <a:ln>
              <a:noFill/>
            </a:ln>
          </p:spPr>
        </p:pic>
        <p:sp>
          <p:nvSpPr>
            <p:cNvPr id="96" name="Google Shape;96;p4"/>
            <p:cNvSpPr txBox="1"/>
            <p:nvPr/>
          </p:nvSpPr>
          <p:spPr>
            <a:xfrm>
              <a:off x="9003106" y="629007"/>
              <a:ext cx="1363200" cy="323100"/>
            </a:xfrm>
            <a:prstGeom prst="rect">
              <a:avLst/>
            </a:prstGeom>
            <a:solidFill>
              <a:srgbClr val="000000"/>
            </a:solid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00"/>
                <a:buFont typeface="Arial"/>
                <a:buNone/>
              </a:pPr>
              <a:r>
                <a:rPr b="0" i="0" lang="en" sz="500" u="none" cap="none" strike="noStrike">
                  <a:solidFill>
                    <a:srgbClr val="FFFFFF"/>
                  </a:solidFill>
                  <a:highlight>
                    <a:srgbClr val="000000"/>
                  </a:highlight>
                  <a:latin typeface="Verdana"/>
                  <a:ea typeface="Verdana"/>
                  <a:cs typeface="Verdana"/>
                  <a:sym typeface="Verdana"/>
                </a:rPr>
                <a:t>0x7fff6771g123</a:t>
              </a:r>
              <a:endParaRPr b="0" i="0" sz="1200" u="none" cap="none" strike="noStrike">
                <a:solidFill>
                  <a:srgbClr val="FFFFFF"/>
                </a:solidFill>
                <a:latin typeface="Verdana"/>
                <a:ea typeface="Verdana"/>
                <a:cs typeface="Verdana"/>
                <a:sym typeface="Verdana"/>
              </a:endParaRPr>
            </a:p>
          </p:txBody>
        </p:sp>
        <p:sp>
          <p:nvSpPr>
            <p:cNvPr id="97" name="Google Shape;97;p4"/>
            <p:cNvSpPr txBox="1"/>
            <p:nvPr/>
          </p:nvSpPr>
          <p:spPr>
            <a:xfrm>
              <a:off x="9003106" y="85067"/>
              <a:ext cx="1363200" cy="323100"/>
            </a:xfrm>
            <a:prstGeom prst="rect">
              <a:avLst/>
            </a:prstGeom>
            <a:solidFill>
              <a:srgbClr val="000000"/>
            </a:solid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00"/>
                <a:buFont typeface="Arial"/>
                <a:buNone/>
              </a:pPr>
              <a:r>
                <a:rPr b="0" i="0" lang="en" sz="500" u="none" cap="none" strike="noStrike">
                  <a:solidFill>
                    <a:srgbClr val="FFFFFF"/>
                  </a:solidFill>
                  <a:highlight>
                    <a:srgbClr val="000000"/>
                  </a:highlight>
                  <a:latin typeface="Verdana"/>
                  <a:ea typeface="Verdana"/>
                  <a:cs typeface="Verdana"/>
                  <a:sym typeface="Verdana"/>
                </a:rPr>
                <a:t>0x7fff6771h587</a:t>
              </a:r>
              <a:endParaRPr b="0" i="0" sz="1200" u="none" cap="none" strike="noStrike">
                <a:solidFill>
                  <a:srgbClr val="FFFFFF"/>
                </a:solidFill>
                <a:latin typeface="Verdana"/>
                <a:ea typeface="Verdana"/>
                <a:cs typeface="Verdana"/>
                <a:sym typeface="Verdana"/>
              </a:endParaRPr>
            </a:p>
          </p:txBody>
        </p:sp>
      </p:grpSp>
      <p:sp>
        <p:nvSpPr>
          <p:cNvPr id="98" name="Google Shape;98;p4"/>
          <p:cNvSpPr txBox="1"/>
          <p:nvPr/>
        </p:nvSpPr>
        <p:spPr>
          <a:xfrm>
            <a:off x="3593761" y="2407844"/>
            <a:ext cx="807900" cy="270300"/>
          </a:xfrm>
          <a:prstGeom prst="rect">
            <a:avLst/>
          </a:prstGeom>
          <a:solidFill>
            <a:srgbClr val="000000"/>
          </a:solid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00"/>
              <a:buFont typeface="Arial"/>
              <a:buNone/>
            </a:pPr>
            <a:r>
              <a:rPr b="0" i="0" lang="en" sz="500" u="none" cap="none" strike="noStrike">
                <a:solidFill>
                  <a:srgbClr val="FFFFFF"/>
                </a:solidFill>
                <a:highlight>
                  <a:srgbClr val="000000"/>
                </a:highlight>
                <a:latin typeface="Verdana"/>
                <a:ea typeface="Verdana"/>
                <a:cs typeface="Verdana"/>
                <a:sym typeface="Verdana"/>
              </a:rPr>
              <a:t>0x7fff677af799 </a:t>
            </a:r>
            <a:endParaRPr b="0" i="0" sz="1200" u="none" cap="none" strike="noStrike">
              <a:solidFill>
                <a:srgbClr val="FFFFFF"/>
              </a:solidFill>
              <a:latin typeface="Verdana"/>
              <a:ea typeface="Verdana"/>
              <a:cs typeface="Verdana"/>
              <a:sym typeface="Verdana"/>
            </a:endParaRPr>
          </a:p>
        </p:txBody>
      </p:sp>
      <p:pic>
        <p:nvPicPr>
          <p:cNvPr id="99" name="Google Shape;99;p4"/>
          <p:cNvPicPr preferRelativeResize="0"/>
          <p:nvPr/>
        </p:nvPicPr>
        <p:blipFill rotWithShape="1">
          <a:blip r:embed="rId8">
            <a:alphaModFix/>
          </a:blip>
          <a:srcRect b="0" l="0" r="0" t="0"/>
          <a:stretch/>
        </p:blipFill>
        <p:spPr>
          <a:xfrm>
            <a:off x="2333175" y="2368602"/>
            <a:ext cx="809625" cy="228600"/>
          </a:xfrm>
          <a:prstGeom prst="rect">
            <a:avLst/>
          </a:prstGeom>
          <a:noFill/>
          <a:ln>
            <a:noFill/>
          </a:ln>
        </p:spPr>
      </p:pic>
      <p:sp>
        <p:nvSpPr>
          <p:cNvPr id="100" name="Google Shape;100;p4"/>
          <p:cNvSpPr/>
          <p:nvPr/>
        </p:nvSpPr>
        <p:spPr>
          <a:xfrm>
            <a:off x="119600" y="1546925"/>
            <a:ext cx="2156700" cy="1501500"/>
          </a:xfrm>
          <a:prstGeom prst="rightArrowCallout">
            <a:avLst>
              <a:gd fmla="val 25000" name="adj1"/>
              <a:gd fmla="val 25000" name="adj2"/>
              <a:gd fmla="val 25000" name="adj3"/>
              <a:gd fmla="val 71690"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These variables are in a separate stack of memory and once the method exits the memory is deallocated (deleted)</a:t>
            </a:r>
            <a:endParaRPr b="0" i="0" sz="1200" u="none" cap="none" strike="noStrike">
              <a:solidFill>
                <a:srgbClr val="000000"/>
              </a:solidFill>
              <a:latin typeface="Arial"/>
              <a:ea typeface="Arial"/>
              <a:cs typeface="Arial"/>
              <a:sym typeface="Arial"/>
            </a:endParaRPr>
          </a:p>
        </p:txBody>
      </p:sp>
      <p:sp>
        <p:nvSpPr>
          <p:cNvPr id="101" name="Google Shape;101;p4"/>
          <p:cNvSpPr/>
          <p:nvPr/>
        </p:nvSpPr>
        <p:spPr>
          <a:xfrm>
            <a:off x="97800" y="3612400"/>
            <a:ext cx="1906200" cy="765000"/>
          </a:xfrm>
          <a:prstGeom prst="rightArrowCallout">
            <a:avLst>
              <a:gd fmla="val 25000" name="adj1"/>
              <a:gd fmla="val 25000" name="adj2"/>
              <a:gd fmla="val 25000" name="adj3"/>
              <a:gd fmla="val 71690"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Memory allocated with main stack</a:t>
            </a:r>
            <a:endParaRPr b="0" i="0" sz="1200" u="none" cap="none" strike="noStrike">
              <a:solidFill>
                <a:srgbClr val="000000"/>
              </a:solidFill>
              <a:latin typeface="Arial"/>
              <a:ea typeface="Arial"/>
              <a:cs typeface="Arial"/>
              <a:sym typeface="Arial"/>
            </a:endParaRPr>
          </a:p>
        </p:txBody>
      </p:sp>
      <p:pic>
        <p:nvPicPr>
          <p:cNvPr id="102" name="Google Shape;102;p4"/>
          <p:cNvPicPr preferRelativeResize="0"/>
          <p:nvPr/>
        </p:nvPicPr>
        <p:blipFill rotWithShape="1">
          <a:blip r:embed="rId9">
            <a:alphaModFix/>
          </a:blip>
          <a:srcRect b="0" l="0" r="10354" t="0"/>
          <a:stretch/>
        </p:blipFill>
        <p:spPr>
          <a:xfrm>
            <a:off x="1921263" y="3751700"/>
            <a:ext cx="1709650" cy="510145"/>
          </a:xfrm>
          <a:prstGeom prst="rect">
            <a:avLst/>
          </a:prstGeom>
          <a:noFill/>
          <a:ln>
            <a:noFill/>
          </a:ln>
        </p:spPr>
      </p:pic>
      <p:sp>
        <p:nvSpPr>
          <p:cNvPr id="103" name="Google Shape;103;p4"/>
          <p:cNvSpPr/>
          <p:nvPr/>
        </p:nvSpPr>
        <p:spPr>
          <a:xfrm>
            <a:off x="1604725" y="1322963"/>
            <a:ext cx="7462500" cy="1949400"/>
          </a:xfrm>
          <a:prstGeom prst="flowChartConnector">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04" name="Google Shape;104;p4"/>
          <p:cNvSpPr/>
          <p:nvPr/>
        </p:nvSpPr>
        <p:spPr>
          <a:xfrm>
            <a:off x="1496300" y="3327350"/>
            <a:ext cx="7570800" cy="1782600"/>
          </a:xfrm>
          <a:prstGeom prst="flowChartConnector">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230875" y="152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Methods and Arrays</a:t>
            </a:r>
            <a:endParaRPr/>
          </a:p>
        </p:txBody>
      </p:sp>
      <p:sp>
        <p:nvSpPr>
          <p:cNvPr id="110" name="Google Shape;110;p5"/>
          <p:cNvSpPr txBox="1"/>
          <p:nvPr>
            <p:ph idx="1" type="body"/>
          </p:nvPr>
        </p:nvSpPr>
        <p:spPr>
          <a:xfrm>
            <a:off x="230875" y="589075"/>
            <a:ext cx="8520600" cy="456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600"/>
              <a:t>Declaring arrays works differently then primitive data types.</a:t>
            </a:r>
            <a:endParaRPr sz="1400"/>
          </a:p>
        </p:txBody>
      </p:sp>
      <p:grpSp>
        <p:nvGrpSpPr>
          <p:cNvPr id="111" name="Google Shape;111;p5"/>
          <p:cNvGrpSpPr/>
          <p:nvPr/>
        </p:nvGrpSpPr>
        <p:grpSpPr>
          <a:xfrm>
            <a:off x="2225412" y="2294575"/>
            <a:ext cx="5151225" cy="2806051"/>
            <a:chOff x="1329925" y="2190800"/>
            <a:chExt cx="5151225" cy="2806051"/>
          </a:xfrm>
        </p:grpSpPr>
        <p:pic>
          <p:nvPicPr>
            <p:cNvPr id="112" name="Google Shape;112;p5"/>
            <p:cNvPicPr preferRelativeResize="0"/>
            <p:nvPr/>
          </p:nvPicPr>
          <p:blipFill rotWithShape="1">
            <a:blip r:embed="rId3">
              <a:alphaModFix/>
            </a:blip>
            <a:srcRect b="16226" l="0" r="0" t="0"/>
            <a:stretch/>
          </p:blipFill>
          <p:spPr>
            <a:xfrm>
              <a:off x="1329925" y="2190800"/>
              <a:ext cx="5151225" cy="2806051"/>
            </a:xfrm>
            <a:prstGeom prst="rect">
              <a:avLst/>
            </a:prstGeom>
            <a:noFill/>
            <a:ln>
              <a:noFill/>
            </a:ln>
          </p:spPr>
        </p:pic>
        <p:sp>
          <p:nvSpPr>
            <p:cNvPr id="113" name="Google Shape;113;p5"/>
            <p:cNvSpPr/>
            <p:nvPr/>
          </p:nvSpPr>
          <p:spPr>
            <a:xfrm>
              <a:off x="2017263" y="2900600"/>
              <a:ext cx="1074900" cy="1225200"/>
            </a:xfrm>
            <a:prstGeom prst="roundRect">
              <a:avLst>
                <a:gd fmla="val 16667"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4" name="Google Shape;114;p5"/>
          <p:cNvSpPr/>
          <p:nvPr/>
        </p:nvSpPr>
        <p:spPr>
          <a:xfrm rot="-397">
            <a:off x="1041493" y="1273537"/>
            <a:ext cx="2595300" cy="1020900"/>
          </a:xfrm>
          <a:prstGeom prst="downArrowCallout">
            <a:avLst>
              <a:gd fmla="val 25000" name="adj1"/>
              <a:gd fmla="val 25000" name="adj2"/>
              <a:gd fmla="val 25000" name="adj3"/>
              <a:gd fmla="val 64977"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Int a[] means declare enough memory on the stack to hold an address.</a:t>
            </a:r>
            <a:endParaRPr b="0" i="0" sz="1200" u="none" cap="none" strike="noStrike">
              <a:solidFill>
                <a:srgbClr val="000000"/>
              </a:solidFill>
              <a:latin typeface="Arial"/>
              <a:ea typeface="Arial"/>
              <a:cs typeface="Arial"/>
              <a:sym typeface="Arial"/>
            </a:endParaRPr>
          </a:p>
        </p:txBody>
      </p:sp>
      <p:sp>
        <p:nvSpPr>
          <p:cNvPr id="115" name="Google Shape;115;p5"/>
          <p:cNvSpPr/>
          <p:nvPr/>
        </p:nvSpPr>
        <p:spPr>
          <a:xfrm>
            <a:off x="3967425" y="1351500"/>
            <a:ext cx="3409200" cy="1020900"/>
          </a:xfrm>
          <a:prstGeom prst="downArrowCallout">
            <a:avLst>
              <a:gd fmla="val 25000" name="adj1"/>
              <a:gd fmla="val 25000" name="adj2"/>
              <a:gd fmla="val 25000" name="adj3"/>
              <a:gd fmla="val 64977" name="adj4"/>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New int[5] means declare enough memory on the heap to store 5 integers consecutively in memory</a:t>
            </a:r>
            <a:endParaRPr b="0" i="0" sz="1100" u="none" cap="none" strike="noStrike">
              <a:solidFill>
                <a:srgbClr val="000000"/>
              </a:solidFill>
              <a:latin typeface="Arial"/>
              <a:ea typeface="Arial"/>
              <a:cs typeface="Arial"/>
              <a:sym typeface="Arial"/>
            </a:endParaRPr>
          </a:p>
        </p:txBody>
      </p:sp>
      <p:sp>
        <p:nvSpPr>
          <p:cNvPr id="116" name="Google Shape;116;p5"/>
          <p:cNvSpPr/>
          <p:nvPr/>
        </p:nvSpPr>
        <p:spPr>
          <a:xfrm>
            <a:off x="1884975" y="3276650"/>
            <a:ext cx="2518500" cy="1643100"/>
          </a:xfrm>
          <a:prstGeom prst="upArrowCallout">
            <a:avLst>
              <a:gd fmla="val 25000" name="adj1"/>
              <a:gd fmla="val 25000" name="adj2"/>
              <a:gd fmla="val 25000" name="adj3"/>
              <a:gd fmla="val 64977"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New int[5] returns the address on the heap where index[0] is located and assigns it to the a identifier</a:t>
            </a:r>
            <a:endParaRPr b="0" i="0" sz="1400" u="none" cap="none" strike="noStrike">
              <a:solidFill>
                <a:srgbClr val="000000"/>
              </a:solidFill>
              <a:latin typeface="Arial"/>
              <a:ea typeface="Arial"/>
              <a:cs typeface="Arial"/>
              <a:sym typeface="Arial"/>
            </a:endParaRPr>
          </a:p>
        </p:txBody>
      </p:sp>
      <p:sp>
        <p:nvSpPr>
          <p:cNvPr id="117" name="Google Shape;117;p5"/>
          <p:cNvSpPr/>
          <p:nvPr/>
        </p:nvSpPr>
        <p:spPr>
          <a:xfrm>
            <a:off x="1628550" y="2013100"/>
            <a:ext cx="2775000" cy="1021200"/>
          </a:xfrm>
          <a:prstGeom prst="flowChartConnector">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18" name="Google Shape;118;p5"/>
          <p:cNvSpPr/>
          <p:nvPr/>
        </p:nvSpPr>
        <p:spPr>
          <a:xfrm>
            <a:off x="4351600" y="2583350"/>
            <a:ext cx="2595300" cy="2412000"/>
          </a:xfrm>
          <a:prstGeom prst="teardrop">
            <a:avLst>
              <a:gd fmla="val 100000" name="adj"/>
            </a:avLst>
          </a:prstGeom>
          <a:noFill/>
          <a:ln cap="flat" cmpd="sng" w="1905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ph type="title"/>
          </p:nvPr>
        </p:nvSpPr>
        <p:spPr>
          <a:xfrm>
            <a:off x="230875" y="152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Part 1: Assign Array to Another Array</a:t>
            </a:r>
            <a:endParaRPr/>
          </a:p>
        </p:txBody>
      </p:sp>
      <p:sp>
        <p:nvSpPr>
          <p:cNvPr id="124" name="Google Shape;124;p6"/>
          <p:cNvSpPr txBox="1"/>
          <p:nvPr>
            <p:ph idx="1" type="body"/>
          </p:nvPr>
        </p:nvSpPr>
        <p:spPr>
          <a:xfrm>
            <a:off x="230875" y="724725"/>
            <a:ext cx="4018800" cy="1514700"/>
          </a:xfrm>
          <a:prstGeom prst="rect">
            <a:avLst/>
          </a:prstGeom>
          <a:solidFill>
            <a:srgbClr val="FFF2CC"/>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Debug and on paper answer questions part 1 code.</a:t>
            </a:r>
            <a:endParaRPr/>
          </a:p>
        </p:txBody>
      </p:sp>
      <p:pic>
        <p:nvPicPr>
          <p:cNvPr id="125" name="Google Shape;125;p6"/>
          <p:cNvPicPr preferRelativeResize="0"/>
          <p:nvPr/>
        </p:nvPicPr>
        <p:blipFill rotWithShape="1">
          <a:blip r:embed="rId3">
            <a:alphaModFix/>
          </a:blip>
          <a:srcRect b="0" l="0" r="0" t="0"/>
          <a:stretch/>
        </p:blipFill>
        <p:spPr>
          <a:xfrm>
            <a:off x="536725" y="2571750"/>
            <a:ext cx="3524250" cy="2381250"/>
          </a:xfrm>
          <a:prstGeom prst="rect">
            <a:avLst/>
          </a:prstGeom>
          <a:noFill/>
          <a:ln>
            <a:noFill/>
          </a:ln>
        </p:spPr>
      </p:pic>
      <p:pic>
        <p:nvPicPr>
          <p:cNvPr id="126" name="Google Shape;126;p6"/>
          <p:cNvPicPr preferRelativeResize="0"/>
          <p:nvPr/>
        </p:nvPicPr>
        <p:blipFill rotWithShape="1">
          <a:blip r:embed="rId4">
            <a:alphaModFix/>
          </a:blip>
          <a:srcRect b="0" l="0" r="0" t="0"/>
          <a:stretch/>
        </p:blipFill>
        <p:spPr>
          <a:xfrm>
            <a:off x="4375598" y="1000123"/>
            <a:ext cx="4676975" cy="4035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7"/>
          <p:cNvSpPr/>
          <p:nvPr/>
        </p:nvSpPr>
        <p:spPr>
          <a:xfrm>
            <a:off x="3559350" y="3680425"/>
            <a:ext cx="2629800" cy="1371300"/>
          </a:xfrm>
          <a:prstGeom prst="teardrop">
            <a:avLst>
              <a:gd fmla="val 100000" name="adj"/>
            </a:avLst>
          </a:prstGeom>
          <a:solidFill>
            <a:srgbClr val="CFE2F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Heap memory array2</a:t>
            </a:r>
            <a:endParaRPr b="0" i="0" sz="1400" u="none" cap="none" strike="noStrike">
              <a:solidFill>
                <a:srgbClr val="000000"/>
              </a:solidFill>
              <a:latin typeface="Arial"/>
              <a:ea typeface="Arial"/>
              <a:cs typeface="Arial"/>
              <a:sym typeface="Arial"/>
            </a:endParaRPr>
          </a:p>
        </p:txBody>
      </p:sp>
      <p:sp>
        <p:nvSpPr>
          <p:cNvPr id="132" name="Google Shape;132;p7"/>
          <p:cNvSpPr/>
          <p:nvPr/>
        </p:nvSpPr>
        <p:spPr>
          <a:xfrm>
            <a:off x="3646800" y="2254174"/>
            <a:ext cx="2454900" cy="1316400"/>
          </a:xfrm>
          <a:prstGeom prst="teardrop">
            <a:avLst>
              <a:gd fmla="val 100000" name="adj"/>
            </a:avLst>
          </a:prstGeom>
          <a:solidFill>
            <a:srgbClr val="CFE2F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Heap memory array1</a:t>
            </a:r>
            <a:endParaRPr b="0" i="0" sz="1400" u="none" cap="none" strike="noStrike">
              <a:solidFill>
                <a:srgbClr val="000000"/>
              </a:solidFill>
              <a:latin typeface="Arial"/>
              <a:ea typeface="Arial"/>
              <a:cs typeface="Arial"/>
              <a:sym typeface="Arial"/>
            </a:endParaRPr>
          </a:p>
        </p:txBody>
      </p:sp>
      <p:sp>
        <p:nvSpPr>
          <p:cNvPr id="133" name="Google Shape;133;p7"/>
          <p:cNvSpPr txBox="1"/>
          <p:nvPr>
            <p:ph type="title"/>
          </p:nvPr>
        </p:nvSpPr>
        <p:spPr>
          <a:xfrm>
            <a:off x="230875" y="152025"/>
            <a:ext cx="43410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Assigning Arrays </a:t>
            </a:r>
            <a:endParaRPr/>
          </a:p>
        </p:txBody>
      </p:sp>
      <p:sp>
        <p:nvSpPr>
          <p:cNvPr id="134" name="Google Shape;134;p7"/>
          <p:cNvSpPr txBox="1"/>
          <p:nvPr>
            <p:ph idx="1" type="body"/>
          </p:nvPr>
        </p:nvSpPr>
        <p:spPr>
          <a:xfrm>
            <a:off x="123375" y="724725"/>
            <a:ext cx="5542800" cy="789900"/>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15000"/>
              </a:lnSpc>
              <a:spcBef>
                <a:spcPts val="0"/>
              </a:spcBef>
              <a:spcAft>
                <a:spcPts val="0"/>
              </a:spcAft>
              <a:buSzPct val="112500"/>
              <a:buNone/>
            </a:pPr>
            <a:r>
              <a:rPr lang="en" sz="1600"/>
              <a:t>With primitive types, </a:t>
            </a:r>
            <a:r>
              <a:rPr lang="en"/>
              <a:t>assigning</a:t>
            </a:r>
            <a:r>
              <a:rPr lang="en" sz="1600"/>
              <a:t> </a:t>
            </a:r>
            <a:r>
              <a:rPr lang="en"/>
              <a:t>value of one variable to another works different than assigning one reference variable to another.</a:t>
            </a:r>
            <a:endParaRPr sz="1600"/>
          </a:p>
        </p:txBody>
      </p:sp>
      <p:pic>
        <p:nvPicPr>
          <p:cNvPr id="135" name="Google Shape;135;p7"/>
          <p:cNvPicPr preferRelativeResize="0"/>
          <p:nvPr/>
        </p:nvPicPr>
        <p:blipFill rotWithShape="1">
          <a:blip r:embed="rId3">
            <a:alphaModFix/>
          </a:blip>
          <a:srcRect b="0" l="0" r="0" t="0"/>
          <a:stretch/>
        </p:blipFill>
        <p:spPr>
          <a:xfrm>
            <a:off x="123373" y="1914013"/>
            <a:ext cx="2244200" cy="451575"/>
          </a:xfrm>
          <a:prstGeom prst="rect">
            <a:avLst/>
          </a:prstGeom>
          <a:noFill/>
          <a:ln>
            <a:noFill/>
          </a:ln>
        </p:spPr>
      </p:pic>
      <p:grpSp>
        <p:nvGrpSpPr>
          <p:cNvPr id="136" name="Google Shape;136;p7"/>
          <p:cNvGrpSpPr/>
          <p:nvPr/>
        </p:nvGrpSpPr>
        <p:grpSpPr>
          <a:xfrm>
            <a:off x="3999722" y="2810297"/>
            <a:ext cx="1923970" cy="670455"/>
            <a:chOff x="13085967" y="-4723916"/>
            <a:chExt cx="3900203" cy="1891802"/>
          </a:xfrm>
        </p:grpSpPr>
        <p:pic>
          <p:nvPicPr>
            <p:cNvPr id="137" name="Google Shape;137;p7"/>
            <p:cNvPicPr preferRelativeResize="0"/>
            <p:nvPr/>
          </p:nvPicPr>
          <p:blipFill rotWithShape="1">
            <a:blip r:embed="rId4">
              <a:alphaModFix/>
            </a:blip>
            <a:srcRect b="0" l="0" r="68712" t="0"/>
            <a:stretch/>
          </p:blipFill>
          <p:spPr>
            <a:xfrm rot="5400000">
              <a:off x="14090168" y="-5728116"/>
              <a:ext cx="1891802" cy="3900203"/>
            </a:xfrm>
            <a:prstGeom prst="rect">
              <a:avLst/>
            </a:prstGeom>
            <a:noFill/>
            <a:ln>
              <a:noFill/>
            </a:ln>
          </p:spPr>
        </p:pic>
        <p:sp>
          <p:nvSpPr>
            <p:cNvPr id="138" name="Google Shape;138;p7"/>
            <p:cNvSpPr txBox="1"/>
            <p:nvPr/>
          </p:nvSpPr>
          <p:spPr>
            <a:xfrm>
              <a:off x="14164831" y="-4723836"/>
              <a:ext cx="2642100" cy="933600"/>
            </a:xfrm>
            <a:prstGeom prst="rect">
              <a:avLst/>
            </a:prstGeom>
            <a:solidFill>
              <a:srgbClr val="000000"/>
            </a:solid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700"/>
                <a:buFont typeface="Arial"/>
                <a:buNone/>
              </a:pPr>
              <a:r>
                <a:rPr b="0" i="0" lang="en" sz="700" u="none" cap="none" strike="noStrike">
                  <a:solidFill>
                    <a:srgbClr val="FFFFFF"/>
                  </a:solidFill>
                  <a:highlight>
                    <a:srgbClr val="000000"/>
                  </a:highlight>
                  <a:latin typeface="Verdana"/>
                  <a:ea typeface="Verdana"/>
                  <a:cs typeface="Verdana"/>
                  <a:sym typeface="Verdana"/>
                </a:rPr>
                <a:t>Id22 memory address</a:t>
              </a:r>
              <a:endParaRPr b="0" i="0" sz="1400" u="none" cap="none" strike="noStrike">
                <a:solidFill>
                  <a:srgbClr val="FFFFFF"/>
                </a:solidFill>
                <a:latin typeface="Verdana"/>
                <a:ea typeface="Verdana"/>
                <a:cs typeface="Verdana"/>
                <a:sym typeface="Verdana"/>
              </a:endParaRPr>
            </a:p>
          </p:txBody>
        </p:sp>
      </p:grpSp>
      <p:pic>
        <p:nvPicPr>
          <p:cNvPr id="139" name="Google Shape;139;p7"/>
          <p:cNvPicPr preferRelativeResize="0"/>
          <p:nvPr/>
        </p:nvPicPr>
        <p:blipFill rotWithShape="1">
          <a:blip r:embed="rId5">
            <a:alphaModFix/>
          </a:blip>
          <a:srcRect b="0" l="0" r="0" t="0"/>
          <a:stretch/>
        </p:blipFill>
        <p:spPr>
          <a:xfrm>
            <a:off x="230875" y="2460175"/>
            <a:ext cx="2629800" cy="2217761"/>
          </a:xfrm>
          <a:prstGeom prst="rect">
            <a:avLst/>
          </a:prstGeom>
          <a:noFill/>
          <a:ln>
            <a:noFill/>
          </a:ln>
        </p:spPr>
      </p:pic>
      <p:grpSp>
        <p:nvGrpSpPr>
          <p:cNvPr id="140" name="Google Shape;140;p7"/>
          <p:cNvGrpSpPr/>
          <p:nvPr/>
        </p:nvGrpSpPr>
        <p:grpSpPr>
          <a:xfrm>
            <a:off x="4146938" y="4299900"/>
            <a:ext cx="1776736" cy="566772"/>
            <a:chOff x="7689654" y="-1509682"/>
            <a:chExt cx="2997699" cy="1288119"/>
          </a:xfrm>
        </p:grpSpPr>
        <p:pic>
          <p:nvPicPr>
            <p:cNvPr id="141" name="Google Shape;141;p7"/>
            <p:cNvPicPr preferRelativeResize="0"/>
            <p:nvPr/>
          </p:nvPicPr>
          <p:blipFill rotWithShape="1">
            <a:blip r:embed="rId4">
              <a:alphaModFix/>
            </a:blip>
            <a:srcRect b="0" l="0" r="78717" t="0"/>
            <a:stretch/>
          </p:blipFill>
          <p:spPr>
            <a:xfrm rot="5400000">
              <a:off x="8420928" y="-2240957"/>
              <a:ext cx="1286818" cy="2749367"/>
            </a:xfrm>
            <a:prstGeom prst="rect">
              <a:avLst/>
            </a:prstGeom>
            <a:noFill/>
            <a:ln>
              <a:noFill/>
            </a:ln>
          </p:spPr>
        </p:pic>
        <p:sp>
          <p:nvSpPr>
            <p:cNvPr id="142" name="Google Shape;142;p7"/>
            <p:cNvSpPr txBox="1"/>
            <p:nvPr/>
          </p:nvSpPr>
          <p:spPr>
            <a:xfrm>
              <a:off x="8272052" y="-1247864"/>
              <a:ext cx="2415300" cy="1026300"/>
            </a:xfrm>
            <a:prstGeom prst="rect">
              <a:avLst/>
            </a:prstGeom>
            <a:solidFill>
              <a:srgbClr val="000000"/>
            </a:solid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700"/>
                <a:buFont typeface="Arial"/>
                <a:buNone/>
              </a:pPr>
              <a:r>
                <a:rPr b="0" i="0" lang="en" sz="900" u="none" cap="none" strike="noStrike">
                  <a:solidFill>
                    <a:schemeClr val="lt1"/>
                  </a:solidFill>
                  <a:highlight>
                    <a:schemeClr val="dk1"/>
                  </a:highlight>
                  <a:latin typeface="Verdana"/>
                  <a:ea typeface="Verdana"/>
                  <a:cs typeface="Verdana"/>
                  <a:sym typeface="Verdana"/>
                </a:rPr>
                <a:t>Heap Id24 </a:t>
              </a:r>
              <a:endParaRPr b="0" i="0" sz="900" u="none" cap="none" strike="noStrike">
                <a:solidFill>
                  <a:schemeClr val="lt1"/>
                </a:solidFill>
                <a:highlight>
                  <a:schemeClr val="dk1"/>
                </a:highlight>
                <a:latin typeface="Verdana"/>
                <a:ea typeface="Verdana"/>
                <a:cs typeface="Verdana"/>
                <a:sym typeface="Verdana"/>
              </a:endParaRPr>
            </a:p>
            <a:p>
              <a:pPr indent="0" lvl="0" marL="0" marR="0" rtl="0" algn="l">
                <a:lnSpc>
                  <a:spcPct val="100000"/>
                </a:lnSpc>
                <a:spcBef>
                  <a:spcPts val="0"/>
                </a:spcBef>
                <a:spcAft>
                  <a:spcPts val="0"/>
                </a:spcAft>
                <a:buClr>
                  <a:schemeClr val="dk1"/>
                </a:buClr>
                <a:buSzPts val="700"/>
                <a:buFont typeface="Arial"/>
                <a:buNone/>
              </a:pPr>
              <a:r>
                <a:rPr b="0" i="0" lang="en" sz="900" u="none" cap="none" strike="noStrike">
                  <a:solidFill>
                    <a:schemeClr val="lt1"/>
                  </a:solidFill>
                  <a:highlight>
                    <a:schemeClr val="dk1"/>
                  </a:highlight>
                  <a:latin typeface="Verdana"/>
                  <a:ea typeface="Verdana"/>
                  <a:cs typeface="Verdana"/>
                  <a:sym typeface="Verdana"/>
                </a:rPr>
                <a:t>memory address</a:t>
              </a:r>
              <a:endParaRPr b="0" i="0" sz="1600" u="none" cap="none" strike="noStrike">
                <a:solidFill>
                  <a:srgbClr val="FFFFFF"/>
                </a:solidFill>
                <a:latin typeface="Verdana"/>
                <a:ea typeface="Verdana"/>
                <a:cs typeface="Verdana"/>
                <a:sym typeface="Verdana"/>
              </a:endParaRPr>
            </a:p>
          </p:txBody>
        </p:sp>
      </p:grpSp>
      <p:sp>
        <p:nvSpPr>
          <p:cNvPr id="143" name="Google Shape;143;p7"/>
          <p:cNvSpPr/>
          <p:nvPr/>
        </p:nvSpPr>
        <p:spPr>
          <a:xfrm>
            <a:off x="76125" y="2460175"/>
            <a:ext cx="2687700" cy="253500"/>
          </a:xfrm>
          <a:prstGeom prst="flowChartConnector">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7"/>
          <p:cNvSpPr/>
          <p:nvPr/>
        </p:nvSpPr>
        <p:spPr>
          <a:xfrm>
            <a:off x="76125" y="3488950"/>
            <a:ext cx="2687700" cy="253500"/>
          </a:xfrm>
          <a:prstGeom prst="flowChartConnector">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7"/>
          <p:cNvSpPr txBox="1"/>
          <p:nvPr/>
        </p:nvSpPr>
        <p:spPr>
          <a:xfrm>
            <a:off x="4426000" y="2886075"/>
            <a:ext cx="1617000" cy="566100"/>
          </a:xfrm>
          <a:prstGeom prst="rect">
            <a:avLst/>
          </a:prstGeom>
          <a:solidFill>
            <a:srgbClr val="000000"/>
          </a:solid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700"/>
              <a:buFont typeface="Arial"/>
              <a:buNone/>
            </a:pPr>
            <a:r>
              <a:rPr b="0" i="0" lang="en" sz="1000" u="none" cap="none" strike="noStrike">
                <a:solidFill>
                  <a:srgbClr val="FFFFFF"/>
                </a:solidFill>
                <a:highlight>
                  <a:srgbClr val="000000"/>
                </a:highlight>
                <a:latin typeface="Verdana"/>
                <a:ea typeface="Verdana"/>
                <a:cs typeface="Verdana"/>
                <a:sym typeface="Verdana"/>
              </a:rPr>
              <a:t>Heap Id22 </a:t>
            </a:r>
            <a:endParaRPr b="0" i="0" sz="1000" u="none" cap="none" strike="noStrike">
              <a:solidFill>
                <a:srgbClr val="FFFFFF"/>
              </a:solidFill>
              <a:highlight>
                <a:srgbClr val="000000"/>
              </a:highlight>
              <a:latin typeface="Verdana"/>
              <a:ea typeface="Verdana"/>
              <a:cs typeface="Verdana"/>
              <a:sym typeface="Verdana"/>
            </a:endParaRPr>
          </a:p>
          <a:p>
            <a:pPr indent="0" lvl="0" marL="0" marR="0" rtl="0" algn="l">
              <a:lnSpc>
                <a:spcPct val="100000"/>
              </a:lnSpc>
              <a:spcBef>
                <a:spcPts val="0"/>
              </a:spcBef>
              <a:spcAft>
                <a:spcPts val="0"/>
              </a:spcAft>
              <a:buClr>
                <a:srgbClr val="000000"/>
              </a:buClr>
              <a:buSzPts val="700"/>
              <a:buFont typeface="Arial"/>
              <a:buNone/>
            </a:pPr>
            <a:r>
              <a:rPr b="0" i="0" lang="en" sz="1000" u="none" cap="none" strike="noStrike">
                <a:solidFill>
                  <a:srgbClr val="FFFFFF"/>
                </a:solidFill>
                <a:highlight>
                  <a:srgbClr val="000000"/>
                </a:highlight>
                <a:latin typeface="Verdana"/>
                <a:ea typeface="Verdana"/>
                <a:cs typeface="Verdana"/>
                <a:sym typeface="Verdana"/>
              </a:rPr>
              <a:t>memory address</a:t>
            </a:r>
            <a:endParaRPr b="0" i="0" sz="1700" u="none" cap="none" strike="noStrike">
              <a:solidFill>
                <a:srgbClr val="FFFFFF"/>
              </a:solidFill>
              <a:latin typeface="Verdana"/>
              <a:ea typeface="Verdana"/>
              <a:cs typeface="Verdana"/>
              <a:sym typeface="Verdana"/>
            </a:endParaRPr>
          </a:p>
        </p:txBody>
      </p:sp>
      <p:sp>
        <p:nvSpPr>
          <p:cNvPr id="146" name="Google Shape;146;p7"/>
          <p:cNvSpPr/>
          <p:nvPr/>
        </p:nvSpPr>
        <p:spPr>
          <a:xfrm>
            <a:off x="332325" y="3742450"/>
            <a:ext cx="2244300" cy="789900"/>
          </a:xfrm>
          <a:prstGeom prst="teardrop">
            <a:avLst>
              <a:gd fmla="val 100000" name="adj"/>
            </a:avLst>
          </a:prstGeom>
          <a:noFill/>
          <a:ln cap="flat" cmpd="sng" w="1905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7"/>
          <p:cNvSpPr/>
          <p:nvPr/>
        </p:nvSpPr>
        <p:spPr>
          <a:xfrm>
            <a:off x="297825" y="2713675"/>
            <a:ext cx="2244300" cy="789900"/>
          </a:xfrm>
          <a:prstGeom prst="teardrop">
            <a:avLst>
              <a:gd fmla="val 100000" name="adj"/>
            </a:avLst>
          </a:prstGeom>
          <a:noFill/>
          <a:ln cap="flat" cmpd="sng" w="1905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8" name="Google Shape;148;p7"/>
          <p:cNvGrpSpPr/>
          <p:nvPr/>
        </p:nvGrpSpPr>
        <p:grpSpPr>
          <a:xfrm>
            <a:off x="6837426" y="573228"/>
            <a:ext cx="1709650" cy="875674"/>
            <a:chOff x="7994357" y="-90270"/>
            <a:chExt cx="2884512" cy="1046456"/>
          </a:xfrm>
        </p:grpSpPr>
        <p:pic>
          <p:nvPicPr>
            <p:cNvPr id="149" name="Google Shape;149;p7"/>
            <p:cNvPicPr preferRelativeResize="0"/>
            <p:nvPr/>
          </p:nvPicPr>
          <p:blipFill rotWithShape="1">
            <a:blip r:embed="rId4">
              <a:alphaModFix/>
            </a:blip>
            <a:srcRect b="0" l="0" r="76597" t="0"/>
            <a:stretch/>
          </p:blipFill>
          <p:spPr>
            <a:xfrm rot="5400000">
              <a:off x="8913385" y="-1009298"/>
              <a:ext cx="1046456" cy="2884512"/>
            </a:xfrm>
            <a:prstGeom prst="rect">
              <a:avLst/>
            </a:prstGeom>
            <a:noFill/>
            <a:ln>
              <a:noFill/>
            </a:ln>
          </p:spPr>
        </p:pic>
        <p:sp>
          <p:nvSpPr>
            <p:cNvPr id="150" name="Google Shape;150;p7"/>
            <p:cNvSpPr txBox="1"/>
            <p:nvPr/>
          </p:nvSpPr>
          <p:spPr>
            <a:xfrm>
              <a:off x="9003106" y="629007"/>
              <a:ext cx="1363200" cy="323100"/>
            </a:xfrm>
            <a:prstGeom prst="rect">
              <a:avLst/>
            </a:prstGeom>
            <a:solidFill>
              <a:srgbClr val="000000"/>
            </a:solid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00"/>
                <a:buFont typeface="Arial"/>
                <a:buNone/>
              </a:pPr>
              <a:r>
                <a:rPr b="0" i="0" lang="en" sz="500" u="none" cap="none" strike="noStrike">
                  <a:solidFill>
                    <a:srgbClr val="FFFFFF"/>
                  </a:solidFill>
                  <a:highlight>
                    <a:srgbClr val="000000"/>
                  </a:highlight>
                  <a:latin typeface="Verdana"/>
                  <a:ea typeface="Verdana"/>
                  <a:cs typeface="Verdana"/>
                  <a:sym typeface="Verdana"/>
                </a:rPr>
                <a:t>0x7fff6771g123</a:t>
              </a:r>
              <a:endParaRPr b="0" i="0" sz="1200" u="none" cap="none" strike="noStrike">
                <a:solidFill>
                  <a:srgbClr val="FFFFFF"/>
                </a:solidFill>
                <a:latin typeface="Verdana"/>
                <a:ea typeface="Verdana"/>
                <a:cs typeface="Verdana"/>
                <a:sym typeface="Verdana"/>
              </a:endParaRPr>
            </a:p>
          </p:txBody>
        </p:sp>
        <p:sp>
          <p:nvSpPr>
            <p:cNvPr id="151" name="Google Shape;151;p7"/>
            <p:cNvSpPr txBox="1"/>
            <p:nvPr/>
          </p:nvSpPr>
          <p:spPr>
            <a:xfrm>
              <a:off x="9003106" y="85067"/>
              <a:ext cx="1363200" cy="323100"/>
            </a:xfrm>
            <a:prstGeom prst="rect">
              <a:avLst/>
            </a:prstGeom>
            <a:solidFill>
              <a:srgbClr val="000000"/>
            </a:solid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500"/>
                <a:buFont typeface="Arial"/>
                <a:buNone/>
              </a:pPr>
              <a:r>
                <a:rPr b="0" i="0" lang="en" sz="500" u="none" cap="none" strike="noStrike">
                  <a:solidFill>
                    <a:srgbClr val="FFFFFF"/>
                  </a:solidFill>
                  <a:highlight>
                    <a:srgbClr val="000000"/>
                  </a:highlight>
                  <a:latin typeface="Verdana"/>
                  <a:ea typeface="Verdana"/>
                  <a:cs typeface="Verdana"/>
                  <a:sym typeface="Verdana"/>
                </a:rPr>
                <a:t>0x7fff6771h587</a:t>
              </a:r>
              <a:endParaRPr b="0" i="0" sz="1200" u="none" cap="none" strike="noStrike">
                <a:solidFill>
                  <a:srgbClr val="FFFFFF"/>
                </a:solidFill>
                <a:latin typeface="Verdana"/>
                <a:ea typeface="Verdana"/>
                <a:cs typeface="Verdana"/>
                <a:sym typeface="Verdana"/>
              </a:endParaRPr>
            </a:p>
          </p:txBody>
        </p:sp>
      </p:grpSp>
      <p:pic>
        <p:nvPicPr>
          <p:cNvPr id="152" name="Google Shape;152;p7"/>
          <p:cNvPicPr preferRelativeResize="0"/>
          <p:nvPr/>
        </p:nvPicPr>
        <p:blipFill rotWithShape="1">
          <a:blip r:embed="rId6">
            <a:alphaModFix/>
          </a:blip>
          <a:srcRect b="0" l="0" r="0" t="18467"/>
          <a:stretch/>
        </p:blipFill>
        <p:spPr>
          <a:xfrm>
            <a:off x="5666175" y="724725"/>
            <a:ext cx="1617100" cy="572700"/>
          </a:xfrm>
          <a:prstGeom prst="rect">
            <a:avLst/>
          </a:prstGeom>
          <a:noFill/>
          <a:ln>
            <a:noFill/>
          </a:ln>
        </p:spPr>
      </p:pic>
      <p:sp>
        <p:nvSpPr>
          <p:cNvPr id="153" name="Google Shape;153;p7"/>
          <p:cNvSpPr/>
          <p:nvPr/>
        </p:nvSpPr>
        <p:spPr>
          <a:xfrm>
            <a:off x="8386950" y="680175"/>
            <a:ext cx="406800" cy="2535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10</a:t>
            </a:r>
            <a:endParaRPr b="0" i="0" sz="1400" u="none" cap="none" strike="noStrike">
              <a:solidFill>
                <a:srgbClr val="000000"/>
              </a:solidFill>
              <a:latin typeface="Arial"/>
              <a:ea typeface="Arial"/>
              <a:cs typeface="Arial"/>
              <a:sym typeface="Arial"/>
            </a:endParaRPr>
          </a:p>
        </p:txBody>
      </p:sp>
      <p:sp>
        <p:nvSpPr>
          <p:cNvPr id="154" name="Google Shape;154;p7"/>
          <p:cNvSpPr/>
          <p:nvPr/>
        </p:nvSpPr>
        <p:spPr>
          <a:xfrm>
            <a:off x="8793750" y="801513"/>
            <a:ext cx="194700" cy="419100"/>
          </a:xfrm>
          <a:prstGeom prst="curvedLeftArrow">
            <a:avLst>
              <a:gd fmla="val 25000" name="adj1"/>
              <a:gd fmla="val 50000" name="adj2"/>
              <a:gd fmla="val 25000" name="adj3"/>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7"/>
          <p:cNvSpPr/>
          <p:nvPr/>
        </p:nvSpPr>
        <p:spPr>
          <a:xfrm>
            <a:off x="8386950" y="1195400"/>
            <a:ext cx="406800" cy="2535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10</a:t>
            </a:r>
            <a:endParaRPr b="0" i="0" sz="1400" u="none" cap="none" strike="noStrike">
              <a:solidFill>
                <a:srgbClr val="000000"/>
              </a:solidFill>
              <a:latin typeface="Arial"/>
              <a:ea typeface="Arial"/>
              <a:cs typeface="Arial"/>
              <a:sym typeface="Arial"/>
            </a:endParaRPr>
          </a:p>
        </p:txBody>
      </p:sp>
      <p:sp>
        <p:nvSpPr>
          <p:cNvPr id="156" name="Google Shape;156;p7"/>
          <p:cNvSpPr/>
          <p:nvPr/>
        </p:nvSpPr>
        <p:spPr>
          <a:xfrm>
            <a:off x="1" y="1306100"/>
            <a:ext cx="3068400" cy="572700"/>
          </a:xfrm>
          <a:prstGeom prst="flowChartConnector">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Reference variable stores heap address on the stack</a:t>
            </a:r>
            <a:endParaRPr b="0" i="0" sz="1200" u="none" cap="none" strike="noStrike">
              <a:solidFill>
                <a:srgbClr val="000000"/>
              </a:solidFill>
              <a:latin typeface="Arial"/>
              <a:ea typeface="Arial"/>
              <a:cs typeface="Arial"/>
              <a:sym typeface="Arial"/>
            </a:endParaRPr>
          </a:p>
        </p:txBody>
      </p:sp>
      <p:sp>
        <p:nvSpPr>
          <p:cNvPr id="157" name="Google Shape;157;p7"/>
          <p:cNvSpPr/>
          <p:nvPr/>
        </p:nvSpPr>
        <p:spPr>
          <a:xfrm>
            <a:off x="3216250" y="1516285"/>
            <a:ext cx="3638100" cy="670500"/>
          </a:xfrm>
          <a:prstGeom prst="teardrop">
            <a:avLst>
              <a:gd fmla="val 100000" name="adj"/>
            </a:avLst>
          </a:prstGeom>
          <a:noFill/>
          <a:ln cap="flat" cmpd="sng" w="1905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Array values stored in consecutive memory on the heap</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8"/>
          <p:cNvSpPr/>
          <p:nvPr/>
        </p:nvSpPr>
        <p:spPr>
          <a:xfrm>
            <a:off x="44975" y="3686575"/>
            <a:ext cx="2629800" cy="1371300"/>
          </a:xfrm>
          <a:prstGeom prst="teardrop">
            <a:avLst>
              <a:gd fmla="val 100000" name="adj"/>
            </a:avLst>
          </a:prstGeom>
          <a:solidFill>
            <a:srgbClr val="CFE2F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Heap memory array2</a:t>
            </a:r>
            <a:endParaRPr b="0" i="0" sz="1400" u="none" cap="none" strike="noStrike">
              <a:solidFill>
                <a:srgbClr val="000000"/>
              </a:solidFill>
              <a:latin typeface="Arial"/>
              <a:ea typeface="Arial"/>
              <a:cs typeface="Arial"/>
              <a:sym typeface="Arial"/>
            </a:endParaRPr>
          </a:p>
        </p:txBody>
      </p:sp>
      <p:sp>
        <p:nvSpPr>
          <p:cNvPr id="163" name="Google Shape;163;p8"/>
          <p:cNvSpPr/>
          <p:nvPr/>
        </p:nvSpPr>
        <p:spPr>
          <a:xfrm>
            <a:off x="5122100" y="1363800"/>
            <a:ext cx="2629800" cy="2115000"/>
          </a:xfrm>
          <a:prstGeom prst="teardrop">
            <a:avLst>
              <a:gd fmla="val 100000" name="adj"/>
            </a:avLst>
          </a:prstGeom>
          <a:solidFill>
            <a:srgbClr val="CFE2F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Heap memory array1</a:t>
            </a:r>
            <a:endParaRPr b="0" i="0" sz="1400" u="none" cap="none" strike="noStrike">
              <a:solidFill>
                <a:srgbClr val="000000"/>
              </a:solidFill>
              <a:latin typeface="Arial"/>
              <a:ea typeface="Arial"/>
              <a:cs typeface="Arial"/>
              <a:sym typeface="Arial"/>
            </a:endParaRPr>
          </a:p>
        </p:txBody>
      </p:sp>
      <p:pic>
        <p:nvPicPr>
          <p:cNvPr id="164" name="Google Shape;164;p8"/>
          <p:cNvPicPr preferRelativeResize="0"/>
          <p:nvPr/>
        </p:nvPicPr>
        <p:blipFill rotWithShape="1">
          <a:blip r:embed="rId3">
            <a:alphaModFix/>
          </a:blip>
          <a:srcRect b="0" l="0" r="0" t="0"/>
          <a:stretch/>
        </p:blipFill>
        <p:spPr>
          <a:xfrm>
            <a:off x="287913" y="1856274"/>
            <a:ext cx="2315387" cy="1622525"/>
          </a:xfrm>
          <a:prstGeom prst="rect">
            <a:avLst/>
          </a:prstGeom>
          <a:noFill/>
          <a:ln>
            <a:noFill/>
          </a:ln>
        </p:spPr>
      </p:pic>
      <p:sp>
        <p:nvSpPr>
          <p:cNvPr id="165" name="Google Shape;165;p8"/>
          <p:cNvSpPr txBox="1"/>
          <p:nvPr>
            <p:ph type="title"/>
          </p:nvPr>
        </p:nvSpPr>
        <p:spPr>
          <a:xfrm>
            <a:off x="230875" y="152025"/>
            <a:ext cx="43410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Assigning Arrays </a:t>
            </a:r>
            <a:endParaRPr/>
          </a:p>
        </p:txBody>
      </p:sp>
      <p:sp>
        <p:nvSpPr>
          <p:cNvPr id="166" name="Google Shape;166;p8"/>
          <p:cNvSpPr txBox="1"/>
          <p:nvPr>
            <p:ph idx="1" type="body"/>
          </p:nvPr>
        </p:nvSpPr>
        <p:spPr>
          <a:xfrm>
            <a:off x="230875" y="605825"/>
            <a:ext cx="7001400" cy="1106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600"/>
              <a:t>With primitive types, </a:t>
            </a:r>
            <a:r>
              <a:rPr lang="en"/>
              <a:t>assigning</a:t>
            </a:r>
            <a:r>
              <a:rPr lang="en" sz="1600"/>
              <a:t> </a:t>
            </a:r>
            <a:r>
              <a:rPr lang="en"/>
              <a:t>value of one variable to another works different than assigning one reference variable to another.</a:t>
            </a:r>
            <a:endParaRPr sz="1600"/>
          </a:p>
        </p:txBody>
      </p:sp>
      <p:grpSp>
        <p:nvGrpSpPr>
          <p:cNvPr id="167" name="Google Shape;167;p8"/>
          <p:cNvGrpSpPr/>
          <p:nvPr/>
        </p:nvGrpSpPr>
        <p:grpSpPr>
          <a:xfrm>
            <a:off x="5563834" y="2140972"/>
            <a:ext cx="2022031" cy="670455"/>
            <a:chOff x="13085967" y="-4723916"/>
            <a:chExt cx="4098989" cy="1891802"/>
          </a:xfrm>
        </p:grpSpPr>
        <p:pic>
          <p:nvPicPr>
            <p:cNvPr id="168" name="Google Shape;168;p8"/>
            <p:cNvPicPr preferRelativeResize="0"/>
            <p:nvPr/>
          </p:nvPicPr>
          <p:blipFill rotWithShape="1">
            <a:blip r:embed="rId4">
              <a:alphaModFix/>
            </a:blip>
            <a:srcRect b="0" l="0" r="68711" t="0"/>
            <a:stretch/>
          </p:blipFill>
          <p:spPr>
            <a:xfrm rot="5400000">
              <a:off x="14090168" y="-5728116"/>
              <a:ext cx="1891802" cy="3900203"/>
            </a:xfrm>
            <a:prstGeom prst="rect">
              <a:avLst/>
            </a:prstGeom>
            <a:noFill/>
            <a:ln>
              <a:noFill/>
            </a:ln>
          </p:spPr>
        </p:pic>
        <p:sp>
          <p:nvSpPr>
            <p:cNvPr id="169" name="Google Shape;169;p8"/>
            <p:cNvSpPr txBox="1"/>
            <p:nvPr/>
          </p:nvSpPr>
          <p:spPr>
            <a:xfrm>
              <a:off x="14037956" y="-4723907"/>
              <a:ext cx="3147000" cy="1185900"/>
            </a:xfrm>
            <a:prstGeom prst="rect">
              <a:avLst/>
            </a:prstGeom>
            <a:solidFill>
              <a:srgbClr val="000000"/>
            </a:solid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700"/>
                <a:buFont typeface="Arial"/>
                <a:buNone/>
              </a:pPr>
              <a:r>
                <a:rPr b="0" i="0" lang="en" sz="900" u="none" cap="none" strike="noStrike">
                  <a:solidFill>
                    <a:schemeClr val="lt1"/>
                  </a:solidFill>
                  <a:highlight>
                    <a:schemeClr val="dk1"/>
                  </a:highlight>
                  <a:latin typeface="Verdana"/>
                  <a:ea typeface="Verdana"/>
                  <a:cs typeface="Verdana"/>
                  <a:sym typeface="Verdana"/>
                </a:rPr>
                <a:t>Heap Id22 </a:t>
              </a:r>
              <a:endParaRPr b="0" i="0" sz="900" u="none" cap="none" strike="noStrike">
                <a:solidFill>
                  <a:schemeClr val="lt1"/>
                </a:solidFill>
                <a:highlight>
                  <a:schemeClr val="dk1"/>
                </a:highlight>
                <a:latin typeface="Verdana"/>
                <a:ea typeface="Verdana"/>
                <a:cs typeface="Verdana"/>
                <a:sym typeface="Verdana"/>
              </a:endParaRPr>
            </a:p>
            <a:p>
              <a:pPr indent="0" lvl="0" marL="0" marR="0" rtl="0" algn="l">
                <a:lnSpc>
                  <a:spcPct val="100000"/>
                </a:lnSpc>
                <a:spcBef>
                  <a:spcPts val="0"/>
                </a:spcBef>
                <a:spcAft>
                  <a:spcPts val="0"/>
                </a:spcAft>
                <a:buClr>
                  <a:srgbClr val="000000"/>
                </a:buClr>
                <a:buSzPts val="700"/>
                <a:buFont typeface="Arial"/>
                <a:buNone/>
              </a:pPr>
              <a:r>
                <a:rPr b="0" i="0" lang="en" sz="900" u="none" cap="none" strike="noStrike">
                  <a:solidFill>
                    <a:schemeClr val="lt1"/>
                  </a:solidFill>
                  <a:highlight>
                    <a:schemeClr val="dk1"/>
                  </a:highlight>
                  <a:latin typeface="Verdana"/>
                  <a:ea typeface="Verdana"/>
                  <a:cs typeface="Verdana"/>
                  <a:sym typeface="Verdana"/>
                </a:rPr>
                <a:t>memory address</a:t>
              </a:r>
              <a:r>
                <a:rPr b="0" i="0" lang="en" sz="1200" u="none" cap="none" strike="noStrike">
                  <a:solidFill>
                    <a:srgbClr val="FFFFFF"/>
                  </a:solidFill>
                  <a:highlight>
                    <a:srgbClr val="000000"/>
                  </a:highlight>
                  <a:latin typeface="Verdana"/>
                  <a:ea typeface="Verdana"/>
                  <a:cs typeface="Verdana"/>
                  <a:sym typeface="Verdana"/>
                </a:rPr>
                <a:t> </a:t>
              </a:r>
              <a:endParaRPr b="0" i="0" sz="1600" u="none" cap="none" strike="noStrike">
                <a:solidFill>
                  <a:srgbClr val="FFFFFF"/>
                </a:solidFill>
                <a:latin typeface="Verdana"/>
                <a:ea typeface="Verdana"/>
                <a:cs typeface="Verdana"/>
                <a:sym typeface="Verdana"/>
              </a:endParaRPr>
            </a:p>
          </p:txBody>
        </p:sp>
      </p:grpSp>
      <p:sp>
        <p:nvSpPr>
          <p:cNvPr id="170" name="Google Shape;170;p8"/>
          <p:cNvSpPr/>
          <p:nvPr/>
        </p:nvSpPr>
        <p:spPr>
          <a:xfrm rot="-2036">
            <a:off x="3163300" y="1713129"/>
            <a:ext cx="2025900" cy="941700"/>
          </a:xfrm>
          <a:prstGeom prst="rightArrow">
            <a:avLst>
              <a:gd fmla="val 50000" name="adj1"/>
              <a:gd fmla="val 50000" name="adj2"/>
            </a:avLst>
          </a:prstGeom>
          <a:solidFill>
            <a:srgbClr val="D9EAD3"/>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array1 still references address for id 22</a:t>
            </a:r>
            <a:endParaRPr b="0" i="0" sz="1200" u="none" cap="none" strike="noStrike">
              <a:solidFill>
                <a:srgbClr val="000000"/>
              </a:solidFill>
              <a:latin typeface="Arial"/>
              <a:ea typeface="Arial"/>
              <a:cs typeface="Arial"/>
              <a:sym typeface="Arial"/>
            </a:endParaRPr>
          </a:p>
        </p:txBody>
      </p:sp>
      <p:pic>
        <p:nvPicPr>
          <p:cNvPr id="171" name="Google Shape;171;p8"/>
          <p:cNvPicPr preferRelativeResize="0"/>
          <p:nvPr/>
        </p:nvPicPr>
        <p:blipFill rotWithShape="1">
          <a:blip r:embed="rId5">
            <a:alphaModFix/>
          </a:blip>
          <a:srcRect b="0" l="0" r="0" t="18012"/>
          <a:stretch/>
        </p:blipFill>
        <p:spPr>
          <a:xfrm>
            <a:off x="342225" y="1495626"/>
            <a:ext cx="1924050" cy="335800"/>
          </a:xfrm>
          <a:prstGeom prst="rect">
            <a:avLst/>
          </a:prstGeom>
          <a:noFill/>
          <a:ln>
            <a:noFill/>
          </a:ln>
        </p:spPr>
      </p:pic>
      <p:sp>
        <p:nvSpPr>
          <p:cNvPr id="172" name="Google Shape;172;p8"/>
          <p:cNvSpPr/>
          <p:nvPr/>
        </p:nvSpPr>
        <p:spPr>
          <a:xfrm rot="-527772">
            <a:off x="2946535" y="2352657"/>
            <a:ext cx="2846580" cy="1020547"/>
          </a:xfrm>
          <a:prstGeom prst="rightArrow">
            <a:avLst>
              <a:gd fmla="val 50000" name="adj1"/>
              <a:gd fmla="val 50000" name="adj2"/>
            </a:avLst>
          </a:prstGeom>
          <a:solidFill>
            <a:srgbClr val="D9EAD3"/>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array2 now references array1’s memory address for id 22</a:t>
            </a:r>
            <a:endParaRPr b="0" i="0" sz="1200" u="none" cap="none" strike="noStrike">
              <a:solidFill>
                <a:srgbClr val="000000"/>
              </a:solidFill>
              <a:latin typeface="Arial"/>
              <a:ea typeface="Arial"/>
              <a:cs typeface="Arial"/>
              <a:sym typeface="Arial"/>
            </a:endParaRPr>
          </a:p>
        </p:txBody>
      </p:sp>
      <p:grpSp>
        <p:nvGrpSpPr>
          <p:cNvPr id="173" name="Google Shape;173;p8"/>
          <p:cNvGrpSpPr/>
          <p:nvPr/>
        </p:nvGrpSpPr>
        <p:grpSpPr>
          <a:xfrm>
            <a:off x="545100" y="4255900"/>
            <a:ext cx="1721129" cy="566221"/>
            <a:chOff x="8136951" y="-1199512"/>
            <a:chExt cx="2903878" cy="1286866"/>
          </a:xfrm>
        </p:grpSpPr>
        <p:pic>
          <p:nvPicPr>
            <p:cNvPr id="174" name="Google Shape;174;p8"/>
            <p:cNvPicPr preferRelativeResize="0"/>
            <p:nvPr/>
          </p:nvPicPr>
          <p:blipFill rotWithShape="1">
            <a:blip r:embed="rId4">
              <a:alphaModFix/>
            </a:blip>
            <a:srcRect b="0" l="0" r="78717" t="0"/>
            <a:stretch/>
          </p:blipFill>
          <p:spPr>
            <a:xfrm rot="5400000">
              <a:off x="8868225" y="-1930786"/>
              <a:ext cx="1286818" cy="2749367"/>
            </a:xfrm>
            <a:prstGeom prst="rect">
              <a:avLst/>
            </a:prstGeom>
            <a:noFill/>
            <a:ln>
              <a:noFill/>
            </a:ln>
          </p:spPr>
        </p:pic>
        <p:sp>
          <p:nvSpPr>
            <p:cNvPr id="175" name="Google Shape;175;p8"/>
            <p:cNvSpPr txBox="1"/>
            <p:nvPr/>
          </p:nvSpPr>
          <p:spPr>
            <a:xfrm>
              <a:off x="8854429" y="-986046"/>
              <a:ext cx="2186400" cy="1073400"/>
            </a:xfrm>
            <a:prstGeom prst="rect">
              <a:avLst/>
            </a:prstGeom>
            <a:solidFill>
              <a:srgbClr val="000000"/>
            </a:solid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700"/>
                <a:buFont typeface="Arial"/>
                <a:buNone/>
              </a:pPr>
              <a:r>
                <a:rPr b="0" i="0" lang="en" sz="800" u="none" cap="none" strike="noStrike">
                  <a:solidFill>
                    <a:schemeClr val="lt1"/>
                  </a:solidFill>
                  <a:highlight>
                    <a:schemeClr val="dk1"/>
                  </a:highlight>
                  <a:latin typeface="Verdana"/>
                  <a:ea typeface="Verdana"/>
                  <a:cs typeface="Verdana"/>
                  <a:sym typeface="Verdana"/>
                </a:rPr>
                <a:t>Heap Id24 </a:t>
              </a:r>
              <a:endParaRPr b="0" i="0" sz="800" u="none" cap="none" strike="noStrike">
                <a:solidFill>
                  <a:schemeClr val="lt1"/>
                </a:solidFill>
                <a:highlight>
                  <a:schemeClr val="dk1"/>
                </a:highlight>
                <a:latin typeface="Verdana"/>
                <a:ea typeface="Verdana"/>
                <a:cs typeface="Verdana"/>
                <a:sym typeface="Verdana"/>
              </a:endParaRPr>
            </a:p>
            <a:p>
              <a:pPr indent="0" lvl="0" marL="0" marR="0" rtl="0" algn="l">
                <a:lnSpc>
                  <a:spcPct val="100000"/>
                </a:lnSpc>
                <a:spcBef>
                  <a:spcPts val="0"/>
                </a:spcBef>
                <a:spcAft>
                  <a:spcPts val="0"/>
                </a:spcAft>
                <a:buClr>
                  <a:schemeClr val="dk1"/>
                </a:buClr>
                <a:buSzPts val="700"/>
                <a:buFont typeface="Arial"/>
                <a:buNone/>
              </a:pPr>
              <a:r>
                <a:rPr b="0" i="0" lang="en" sz="800" u="none" cap="none" strike="noStrike">
                  <a:solidFill>
                    <a:schemeClr val="lt1"/>
                  </a:solidFill>
                  <a:highlight>
                    <a:schemeClr val="dk1"/>
                  </a:highlight>
                  <a:latin typeface="Verdana"/>
                  <a:ea typeface="Verdana"/>
                  <a:cs typeface="Verdana"/>
                  <a:sym typeface="Verdana"/>
                </a:rPr>
                <a:t>memory address</a:t>
              </a:r>
              <a:endParaRPr b="0" i="0" sz="1500" u="none" cap="none" strike="noStrike">
                <a:solidFill>
                  <a:srgbClr val="FFFFFF"/>
                </a:solidFill>
                <a:latin typeface="Verdana"/>
                <a:ea typeface="Verdana"/>
                <a:cs typeface="Verdana"/>
                <a:sym typeface="Verdana"/>
              </a:endParaRPr>
            </a:p>
          </p:txBody>
        </p:sp>
      </p:grpSp>
      <p:sp>
        <p:nvSpPr>
          <p:cNvPr id="176" name="Google Shape;176;p8"/>
          <p:cNvSpPr/>
          <p:nvPr/>
        </p:nvSpPr>
        <p:spPr>
          <a:xfrm>
            <a:off x="3549450" y="3686575"/>
            <a:ext cx="3014100" cy="1371300"/>
          </a:xfrm>
          <a:prstGeom prst="cloudCallout">
            <a:avLst>
              <a:gd fmla="val -74245" name="adj1"/>
              <a:gd fmla="val -33501"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Uh oh! How do I found the address on the heap for array2?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9"/>
          <p:cNvSpPr txBox="1"/>
          <p:nvPr>
            <p:ph type="title"/>
          </p:nvPr>
        </p:nvSpPr>
        <p:spPr>
          <a:xfrm>
            <a:off x="230875" y="152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Array Assignment</a:t>
            </a:r>
            <a:endParaRPr/>
          </a:p>
        </p:txBody>
      </p:sp>
      <p:sp>
        <p:nvSpPr>
          <p:cNvPr id="182" name="Google Shape;182;p9"/>
          <p:cNvSpPr txBox="1"/>
          <p:nvPr>
            <p:ph idx="1" type="body"/>
          </p:nvPr>
        </p:nvSpPr>
        <p:spPr>
          <a:xfrm>
            <a:off x="167425" y="558175"/>
            <a:ext cx="8647500" cy="968100"/>
          </a:xfrm>
          <a:prstGeom prst="rect">
            <a:avLst/>
          </a:prstGeom>
          <a:noFill/>
          <a:ln>
            <a:noFill/>
          </a:ln>
        </p:spPr>
        <p:txBody>
          <a:bodyPr anchorCtr="0" anchor="t" bIns="91425" lIns="91425" spcFirstLastPara="1" rIns="91425" wrap="square" tIns="91425">
            <a:normAutofit fontScale="77500"/>
          </a:bodyPr>
          <a:lstStyle/>
          <a:p>
            <a:pPr indent="0" lvl="0" marL="0" rtl="0" algn="l">
              <a:lnSpc>
                <a:spcPct val="115000"/>
              </a:lnSpc>
              <a:spcBef>
                <a:spcPts val="0"/>
              </a:spcBef>
              <a:spcAft>
                <a:spcPts val="0"/>
              </a:spcAft>
              <a:buSzPct val="112500"/>
              <a:buNone/>
            </a:pPr>
            <a:r>
              <a:rPr lang="en" sz="1600"/>
              <a:t>This assigns the reference </a:t>
            </a:r>
            <a:r>
              <a:rPr lang="en"/>
              <a:t>memory address on the heap </a:t>
            </a:r>
            <a:r>
              <a:rPr lang="en" sz="1600"/>
              <a:t> </a:t>
            </a:r>
            <a:r>
              <a:rPr lang="en"/>
              <a:t>for</a:t>
            </a:r>
            <a:r>
              <a:rPr lang="en" sz="1600"/>
              <a:t> array1 to array2.</a:t>
            </a:r>
            <a:endParaRPr sz="1600"/>
          </a:p>
          <a:p>
            <a:pPr indent="0" lvl="0" marL="0" rtl="0" algn="l">
              <a:lnSpc>
                <a:spcPct val="115000"/>
              </a:lnSpc>
              <a:spcBef>
                <a:spcPts val="0"/>
              </a:spcBef>
              <a:spcAft>
                <a:spcPts val="0"/>
              </a:spcAft>
              <a:buSzPct val="112500"/>
              <a:buNone/>
            </a:pPr>
            <a:r>
              <a:rPr lang="en"/>
              <a:t>Now both array reference variables hold the same address to the heap memory at id =22.</a:t>
            </a:r>
            <a:endParaRPr/>
          </a:p>
          <a:p>
            <a:pPr indent="0" lvl="0" marL="0" rtl="0" algn="l">
              <a:lnSpc>
                <a:spcPct val="115000"/>
              </a:lnSpc>
              <a:spcBef>
                <a:spcPts val="0"/>
              </a:spcBef>
              <a:spcAft>
                <a:spcPts val="0"/>
              </a:spcAft>
              <a:buSzPct val="112500"/>
              <a:buNone/>
            </a:pPr>
            <a:r>
              <a:rPr lang="en"/>
              <a:t>You no longer have a reference variable on the stack to find the other array contents to the heap memory at id 24.</a:t>
            </a:r>
            <a:endParaRPr/>
          </a:p>
        </p:txBody>
      </p:sp>
      <p:pic>
        <p:nvPicPr>
          <p:cNvPr id="183" name="Google Shape;183;p9"/>
          <p:cNvPicPr preferRelativeResize="0"/>
          <p:nvPr/>
        </p:nvPicPr>
        <p:blipFill rotWithShape="1">
          <a:blip r:embed="rId3">
            <a:alphaModFix/>
          </a:blip>
          <a:srcRect b="0" l="0" r="0" t="0"/>
          <a:stretch/>
        </p:blipFill>
        <p:spPr>
          <a:xfrm>
            <a:off x="230863" y="1627675"/>
            <a:ext cx="2313477" cy="359375"/>
          </a:xfrm>
          <a:prstGeom prst="rect">
            <a:avLst/>
          </a:prstGeom>
          <a:noFill/>
          <a:ln>
            <a:noFill/>
          </a:ln>
        </p:spPr>
      </p:pic>
      <p:pic>
        <p:nvPicPr>
          <p:cNvPr id="184" name="Google Shape;184;p9"/>
          <p:cNvPicPr preferRelativeResize="0"/>
          <p:nvPr/>
        </p:nvPicPr>
        <p:blipFill rotWithShape="1">
          <a:blip r:embed="rId4">
            <a:alphaModFix/>
          </a:blip>
          <a:srcRect b="0" l="0" r="0" t="0"/>
          <a:stretch/>
        </p:blipFill>
        <p:spPr>
          <a:xfrm>
            <a:off x="72825" y="2088450"/>
            <a:ext cx="4499175" cy="2891375"/>
          </a:xfrm>
          <a:prstGeom prst="rect">
            <a:avLst/>
          </a:prstGeom>
          <a:noFill/>
          <a:ln>
            <a:noFill/>
          </a:ln>
        </p:spPr>
      </p:pic>
      <p:pic>
        <p:nvPicPr>
          <p:cNvPr id="185" name="Google Shape;185;p9"/>
          <p:cNvPicPr preferRelativeResize="0"/>
          <p:nvPr/>
        </p:nvPicPr>
        <p:blipFill rotWithShape="1">
          <a:blip r:embed="rId5">
            <a:alphaModFix/>
          </a:blip>
          <a:srcRect b="0" l="0" r="0" t="0"/>
          <a:stretch/>
        </p:blipFill>
        <p:spPr>
          <a:xfrm>
            <a:off x="5476225" y="2764000"/>
            <a:ext cx="2996550" cy="2215825"/>
          </a:xfrm>
          <a:prstGeom prst="rect">
            <a:avLst/>
          </a:prstGeom>
          <a:noFill/>
          <a:ln>
            <a:noFill/>
          </a:ln>
        </p:spPr>
      </p:pic>
      <p:sp>
        <p:nvSpPr>
          <p:cNvPr id="186" name="Google Shape;186;p9"/>
          <p:cNvSpPr/>
          <p:nvPr/>
        </p:nvSpPr>
        <p:spPr>
          <a:xfrm>
            <a:off x="7215600" y="3055200"/>
            <a:ext cx="1210200" cy="758100"/>
          </a:xfrm>
          <a:prstGeom prst="teardrop">
            <a:avLst>
              <a:gd fmla="val 100000" name="adj"/>
            </a:avLst>
          </a:prstGeom>
          <a:noFill/>
          <a:ln cap="flat" cmpd="sng" w="1905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9"/>
          <p:cNvSpPr/>
          <p:nvPr/>
        </p:nvSpPr>
        <p:spPr>
          <a:xfrm>
            <a:off x="7163425" y="4109000"/>
            <a:ext cx="1210200" cy="870900"/>
          </a:xfrm>
          <a:prstGeom prst="teardrop">
            <a:avLst>
              <a:gd fmla="val 100000" name="adj"/>
            </a:avLst>
          </a:prstGeom>
          <a:noFill/>
          <a:ln cap="flat" cmpd="sng" w="1905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9"/>
          <p:cNvSpPr/>
          <p:nvPr/>
        </p:nvSpPr>
        <p:spPr>
          <a:xfrm>
            <a:off x="5211250" y="2780600"/>
            <a:ext cx="3526500" cy="253500"/>
          </a:xfrm>
          <a:prstGeom prst="flowChartConnector">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9"/>
          <p:cNvSpPr/>
          <p:nvPr/>
        </p:nvSpPr>
        <p:spPr>
          <a:xfrm>
            <a:off x="5298925" y="3834400"/>
            <a:ext cx="3074700" cy="253500"/>
          </a:xfrm>
          <a:prstGeom prst="flowChartConnector">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