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jt1QHeE9YTAfPaU2BukzLNOVzx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b34e197d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0b34e197d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dd3655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dd3655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b34e197d4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30b34e197d4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30b34e197d4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b34e197d4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0b34e197d4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0b34e197d4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b34e197d4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0b34e197d4_0_11"/>
          <p:cNvSpPr txBox="1"/>
          <p:nvPr>
            <p:ph type="title"/>
          </p:nvPr>
        </p:nvSpPr>
        <p:spPr>
          <a:xfrm>
            <a:off x="311700" y="117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" name="Google Shape;15;g30b34e197d4_0_11"/>
          <p:cNvSpPr txBox="1"/>
          <p:nvPr>
            <p:ph idx="1" type="body"/>
          </p:nvPr>
        </p:nvSpPr>
        <p:spPr>
          <a:xfrm>
            <a:off x="311700" y="733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30b34e197d4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0b34e197d4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30b34e197d4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0b34e197d4_0_15"/>
          <p:cNvSpPr txBox="1"/>
          <p:nvPr>
            <p:ph type="title"/>
          </p:nvPr>
        </p:nvSpPr>
        <p:spPr>
          <a:xfrm>
            <a:off x="311700" y="117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g30b34e197d4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30b34e197d4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30b34e197d4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0b34e197d4_0_20"/>
          <p:cNvSpPr txBox="1"/>
          <p:nvPr>
            <p:ph type="title"/>
          </p:nvPr>
        </p:nvSpPr>
        <p:spPr>
          <a:xfrm>
            <a:off x="311700" y="117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g30b34e197d4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0b34e197d4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30b34e197d4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0b34e197d4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0b34e197d4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30b34e197d4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0b34e197d4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30b34e197d4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30b34e197d4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30b34e197d4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30b34e197d4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b34e197d4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g30b34e197d4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b34e197d4_0_0"/>
          <p:cNvSpPr txBox="1"/>
          <p:nvPr>
            <p:ph type="title"/>
          </p:nvPr>
        </p:nvSpPr>
        <p:spPr>
          <a:xfrm>
            <a:off x="311700" y="117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30b34e197d4_0_0"/>
          <p:cNvSpPr txBox="1"/>
          <p:nvPr>
            <p:ph idx="1" type="body"/>
          </p:nvPr>
        </p:nvSpPr>
        <p:spPr>
          <a:xfrm>
            <a:off x="311700" y="733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30b34e197d4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avatpoint.com/java-file-class" TargetMode="External"/><Relationship Id="rId4" Type="http://schemas.openxmlformats.org/officeDocument/2006/relationships/hyperlink" Target="https://www.javatpoint.com/java-printwriter-clas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pO-aubxJh4hIPnb5aQFcBnNpI55rhzvP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153800" y="183750"/>
            <a:ext cx="8466000" cy="13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EB Garamond"/>
              <a:buNone/>
            </a:pPr>
            <a:r>
              <a:t/>
            </a:r>
            <a:endParaRPr sz="3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EB Garamond"/>
              <a:buNone/>
            </a:pPr>
            <a:r>
              <a:rPr lang="en" sz="3100"/>
              <a:t>Write to File</a:t>
            </a:r>
            <a:endParaRPr sz="3100"/>
          </a:p>
        </p:txBody>
      </p:sp>
      <p:grpSp>
        <p:nvGrpSpPr>
          <p:cNvPr id="56" name="Google Shape;56;p1"/>
          <p:cNvGrpSpPr/>
          <p:nvPr/>
        </p:nvGrpSpPr>
        <p:grpSpPr>
          <a:xfrm>
            <a:off x="634367" y="1608897"/>
            <a:ext cx="7382383" cy="2668165"/>
            <a:chOff x="1336475" y="1608850"/>
            <a:chExt cx="6113774" cy="1940625"/>
          </a:xfrm>
        </p:grpSpPr>
        <p:pic>
          <p:nvPicPr>
            <p:cNvPr id="57" name="Google Shape;57;p1"/>
            <p:cNvPicPr preferRelativeResize="0"/>
            <p:nvPr/>
          </p:nvPicPr>
          <p:blipFill rotWithShape="1">
            <a:blip r:embed="rId3">
              <a:alphaModFix/>
            </a:blip>
            <a:srcRect b="36636" l="2093" r="1890" t="9478"/>
            <a:stretch/>
          </p:blipFill>
          <p:spPr>
            <a:xfrm>
              <a:off x="1336475" y="1608850"/>
              <a:ext cx="6113774" cy="1930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"/>
            <p:cNvSpPr/>
            <p:nvPr/>
          </p:nvSpPr>
          <p:spPr>
            <a:xfrm>
              <a:off x="2223275" y="3163375"/>
              <a:ext cx="417300" cy="3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142025" y="3163375"/>
              <a:ext cx="417300" cy="3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25311" l="9324" r="9722" t="26976"/>
          <a:stretch/>
        </p:blipFill>
        <p:spPr>
          <a:xfrm>
            <a:off x="852150" y="3361253"/>
            <a:ext cx="781750" cy="34559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/>
          <p:nvPr/>
        </p:nvSpPr>
        <p:spPr>
          <a:xfrm>
            <a:off x="723425" y="3758525"/>
            <a:ext cx="1039200" cy="192000"/>
          </a:xfrm>
          <a:prstGeom prst="rect">
            <a:avLst/>
          </a:prstGeom>
          <a:solidFill>
            <a:srgbClr val="0A1E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203675" y="124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06300" y="632775"/>
            <a:ext cx="87408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0"/>
          </a:p>
          <a:p>
            <a:pPr indent="-3213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/>
              <a:t>Quiz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After quiz read lecture and </a:t>
            </a:r>
            <a:r>
              <a:rPr lang="en"/>
              <a:t>explore</a:t>
            </a:r>
            <a:r>
              <a:rPr lang="en"/>
              <a:t> code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311700" y="117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File Output</a:t>
            </a:r>
            <a:endParaRPr/>
          </a:p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260150" y="690175"/>
            <a:ext cx="8520600" cy="4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Currently you can use the System.out where System is the class name and out is an instance of the System class to access methods to print to the console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highlight>
                  <a:srgbClr val="FFFFFF"/>
                </a:highlight>
              </a:rPr>
              <a:t>System.</a:t>
            </a:r>
            <a:r>
              <a:rPr b="1" i="1" lang="en">
                <a:solidFill>
                  <a:srgbClr val="0000C0"/>
                </a:solidFill>
                <a:highlight>
                  <a:srgbClr val="FFFFFF"/>
                </a:highlight>
              </a:rPr>
              <a:t>out</a:t>
            </a:r>
            <a:r>
              <a:rPr lang="en">
                <a:highlight>
                  <a:srgbClr val="FFFFFF"/>
                </a:highlight>
              </a:rPr>
              <a:t>.print(</a:t>
            </a:r>
            <a:r>
              <a:rPr lang="en">
                <a:solidFill>
                  <a:srgbClr val="2A00FF"/>
                </a:solidFill>
                <a:highlight>
                  <a:srgbClr val="FFFFFF"/>
                </a:highlight>
              </a:rPr>
              <a:t>"Enter the filename with no spaces and include .txt \n"</a:t>
            </a:r>
            <a:r>
              <a:rPr lang="en">
                <a:highlight>
                  <a:srgbClr val="FFFFFF"/>
                </a:highlight>
              </a:rPr>
              <a:t>);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highlight>
                  <a:srgbClr val="FFFFFF"/>
                </a:highlight>
              </a:rPr>
              <a:t>Now you will explore writing information to a file.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File Class </a:t>
            </a:r>
            <a:r>
              <a:rPr lang="en"/>
              <a:t> is an abstract representation of file and directory pathname. A pathname can be either absolute or relative.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Java PrintWriter class </a:t>
            </a:r>
            <a:r>
              <a:rPr lang="en"/>
              <a:t> is used to print the formatted information to a file output stream.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170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File Class</a:t>
            </a:r>
            <a:endParaRPr/>
          </a:p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260125" y="742725"/>
            <a:ext cx="8520600" cy="4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Why Files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 stored in variables is temporary – goes away when program ends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Files give a way to preserve values after program exists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Purpose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File Class provides an abstraction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" sz="1200"/>
              <a:t>Deals with most of machine-dependent complexities of files and path names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" sz="1200"/>
              <a:t>Wrapper for the filename and its directory path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What it is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Contains the methods for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" sz="1200"/>
              <a:t>Obtaining file and directory properties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" sz="1200"/>
              <a:t>Renaming and deleting files and directories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File name is a string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200"/>
              <a:t>What it Is Not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Does not contain the methods to 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" sz="1200"/>
              <a:t>Create a file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" sz="1200"/>
              <a:t>Read data from a file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o"/>
            </a:pPr>
            <a:r>
              <a:rPr lang="en" sz="1200"/>
              <a:t>Write data to a file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perform I/O, we need to create objects using appropriate Java I/O classes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234350" y="127050"/>
            <a:ext cx="467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Files and File Paths</a:t>
            </a:r>
            <a:endParaRPr/>
          </a:p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174225" y="663675"/>
            <a:ext cx="8875200" cy="4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Absolute file name: filename with its complete path and drive letter that is machine dependent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 windows you might have something like: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C:\dev\testFile.java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 Unix or Mac you might have something like: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/home/dev/testFile.java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Relative file name: File name is in relation to the current working directory that is Machine independent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File name is in relation to the current working directory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Complete directory path is left off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testFile.java is a relative file 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Usually better to not use absolute file names in your program since they will not work on other platforms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following will get absolute filepath of where the file is located on the computer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highlight>
                  <a:srgbClr val="FFFFFF"/>
                </a:highlight>
              </a:rPr>
              <a:t>String </a:t>
            </a:r>
            <a:r>
              <a:rPr lang="en">
                <a:solidFill>
                  <a:srgbClr val="6A3E3E"/>
                </a:solidFill>
                <a:highlight>
                  <a:srgbClr val="F0D8A8"/>
                </a:highlight>
              </a:rPr>
              <a:t>absoluteFilePath</a:t>
            </a:r>
            <a:r>
              <a:rPr lang="en">
                <a:highlight>
                  <a:srgbClr val="FFFFFF"/>
                </a:highlight>
              </a:rPr>
              <a:t> = </a:t>
            </a:r>
            <a:r>
              <a:rPr lang="en">
                <a:solidFill>
                  <a:srgbClr val="6A3E3E"/>
                </a:solidFill>
                <a:highlight>
                  <a:srgbClr val="FFFFFF"/>
                </a:highlight>
              </a:rPr>
              <a:t>gradeFile</a:t>
            </a:r>
            <a:r>
              <a:rPr lang="en">
                <a:highlight>
                  <a:srgbClr val="FFFFFF"/>
                </a:highlight>
              </a:rPr>
              <a:t>.getAbsolutePath();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b34e197d4_0_53"/>
          <p:cNvSpPr txBox="1"/>
          <p:nvPr>
            <p:ph type="title"/>
          </p:nvPr>
        </p:nvSpPr>
        <p:spPr>
          <a:xfrm>
            <a:off x="311700" y="117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Steps for Writing to a File</a:t>
            </a:r>
            <a:endParaRPr/>
          </a:p>
        </p:txBody>
      </p:sp>
      <p:sp>
        <p:nvSpPr>
          <p:cNvPr id="91" name="Google Shape;91;g30b34e197d4_0_53"/>
          <p:cNvSpPr txBox="1"/>
          <p:nvPr>
            <p:ph idx="1" type="body"/>
          </p:nvPr>
        </p:nvSpPr>
        <p:spPr>
          <a:xfrm>
            <a:off x="311700" y="690175"/>
            <a:ext cx="8520600" cy="42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Import File, IOException and IOException classes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import</a:t>
            </a:r>
            <a:r>
              <a:rPr lang="en" sz="1400">
                <a:highlight>
                  <a:srgbClr val="FFFFFF"/>
                </a:highlight>
              </a:rPr>
              <a:t> java.io.*;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Any method that uses a PrintWriter object must have a throws IOException clause in its method header. You will learn more about this later.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public</a:t>
            </a:r>
            <a:r>
              <a:rPr lang="en" sz="1400"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static</a:t>
            </a:r>
            <a:r>
              <a:rPr lang="en" sz="1400">
                <a:highlight>
                  <a:srgbClr val="FFFFFF"/>
                </a:highlight>
              </a:rPr>
              <a:t> 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void</a:t>
            </a:r>
            <a:r>
              <a:rPr lang="en" sz="1400">
                <a:highlight>
                  <a:srgbClr val="FFFFFF"/>
                </a:highlight>
              </a:rPr>
              <a:t> main(String[] 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args</a:t>
            </a:r>
            <a:r>
              <a:rPr lang="en" sz="1400">
                <a:highlight>
                  <a:srgbClr val="FFFFFF"/>
                </a:highlight>
              </a:rPr>
              <a:t>) 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throws</a:t>
            </a:r>
            <a:r>
              <a:rPr lang="en" sz="1400">
                <a:highlight>
                  <a:srgbClr val="FFFFFF"/>
                </a:highlight>
              </a:rPr>
              <a:t> IOException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File object and pass the name of the file as a string.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highlight>
                  <a:srgbClr val="FFFFFF"/>
                </a:highlight>
              </a:rPr>
              <a:t>String 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filename</a:t>
            </a:r>
            <a:r>
              <a:rPr lang="en" sz="1400">
                <a:highlight>
                  <a:srgbClr val="FFFFFF"/>
                </a:highlight>
              </a:rPr>
              <a:t> = “file.txt”</a:t>
            </a:r>
            <a:br>
              <a:rPr lang="en" sz="1400"/>
            </a:br>
            <a:r>
              <a:rPr lang="en" sz="1400">
                <a:highlight>
                  <a:srgbClr val="D4D4D4"/>
                </a:highlight>
              </a:rPr>
              <a:t>File</a:t>
            </a:r>
            <a:r>
              <a:rPr lang="en" sz="1400"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gradeFile</a:t>
            </a:r>
            <a:r>
              <a:rPr lang="en" sz="1400">
                <a:highlight>
                  <a:srgbClr val="FFFFFF"/>
                </a:highlight>
              </a:rPr>
              <a:t> = 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new</a:t>
            </a:r>
            <a:r>
              <a:rPr lang="en" sz="1400">
                <a:highlight>
                  <a:srgbClr val="FFFFFF"/>
                </a:highlight>
              </a:rPr>
              <a:t> </a:t>
            </a:r>
            <a:r>
              <a:rPr lang="en" sz="1400">
                <a:highlight>
                  <a:srgbClr val="D4D4D4"/>
                </a:highlight>
              </a:rPr>
              <a:t>File</a:t>
            </a:r>
            <a:r>
              <a:rPr lang="en" sz="1400">
                <a:highlight>
                  <a:srgbClr val="FFFFFF"/>
                </a:highlight>
              </a:rPr>
              <a:t>(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filename</a:t>
            </a:r>
            <a:r>
              <a:rPr lang="en" sz="1400">
                <a:highlight>
                  <a:srgbClr val="FFFFFF"/>
                </a:highlight>
              </a:rPr>
              <a:t>);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a PrintWriter object by passing the name of the file 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highlight>
                  <a:srgbClr val="FFFFFF"/>
                </a:highlight>
              </a:rPr>
              <a:t>PrintWriter 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outputFile</a:t>
            </a:r>
            <a:r>
              <a:rPr lang="en" sz="1400">
                <a:highlight>
                  <a:srgbClr val="FFFFFF"/>
                </a:highlight>
              </a:rPr>
              <a:t> = </a:t>
            </a:r>
            <a:r>
              <a:rPr b="1" lang="en" sz="1400">
                <a:solidFill>
                  <a:srgbClr val="7F0055"/>
                </a:solidFill>
                <a:highlight>
                  <a:srgbClr val="FFFFFF"/>
                </a:highlight>
              </a:rPr>
              <a:t>new</a:t>
            </a:r>
            <a:r>
              <a:rPr lang="en" sz="1400">
                <a:highlight>
                  <a:srgbClr val="FFFFFF"/>
                </a:highlight>
              </a:rPr>
              <a:t> PrintWriter(</a:t>
            </a: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gradeFile</a:t>
            </a:r>
            <a:r>
              <a:rPr lang="en" sz="1400">
                <a:highlight>
                  <a:srgbClr val="FFFFFF"/>
                </a:highlight>
              </a:rPr>
              <a:t>);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Use the PrintWriter class’s print and println methods to write data to the file.</a:t>
            </a:r>
            <a:br>
              <a:rPr lang="en" sz="1400"/>
            </a:b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outputFile</a:t>
            </a:r>
            <a:r>
              <a:rPr lang="en" sz="1400">
                <a:highlight>
                  <a:srgbClr val="FFFFFF"/>
                </a:highlight>
              </a:rPr>
              <a:t>.println(</a:t>
            </a:r>
            <a:r>
              <a:rPr lang="en" sz="1400">
                <a:solidFill>
                  <a:srgbClr val="2A00FF"/>
                </a:solidFill>
                <a:highlight>
                  <a:srgbClr val="FFFFFF"/>
                </a:highlight>
              </a:rPr>
              <a:t>"\nCategories and percentage weights"</a:t>
            </a:r>
            <a:r>
              <a:rPr lang="en" sz="1400">
                <a:highlight>
                  <a:srgbClr val="FFFFFF"/>
                </a:highlight>
              </a:rPr>
              <a:t>);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When finished writing to the file, you use the PrintWriter class close method to close the file.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6A3E3E"/>
                </a:solidFill>
                <a:highlight>
                  <a:srgbClr val="FFFFFF"/>
                </a:highlight>
              </a:rPr>
              <a:t>outputFile</a:t>
            </a:r>
            <a:r>
              <a:rPr lang="en" sz="1400">
                <a:highlight>
                  <a:srgbClr val="FFFFFF"/>
                </a:highlight>
              </a:rPr>
              <a:t>.close();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216900" y="8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Steps for writing to File</a:t>
            </a:r>
            <a:endParaRPr/>
          </a:p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214650" y="588650"/>
            <a:ext cx="8714700" cy="44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File instance using reference variable filename that will refer to a file called grades.txt on your hard drive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highlight>
                  <a:srgbClr val="FFFFFF"/>
                </a:highlight>
              </a:rPr>
              <a:t>File </a:t>
            </a:r>
            <a:r>
              <a:rPr lang="en" sz="1500">
                <a:solidFill>
                  <a:srgbClr val="6A3E3E"/>
                </a:solidFill>
                <a:highlight>
                  <a:srgbClr val="FFFFFF"/>
                </a:highlight>
              </a:rPr>
              <a:t>gradeFile</a:t>
            </a:r>
            <a:r>
              <a:rPr lang="en" sz="1500">
                <a:highlight>
                  <a:srgbClr val="FFFFFF"/>
                </a:highlight>
              </a:rPr>
              <a:t> = </a:t>
            </a:r>
            <a:r>
              <a:rPr b="1" lang="en" sz="1500">
                <a:solidFill>
                  <a:srgbClr val="7F0055"/>
                </a:solidFill>
                <a:highlight>
                  <a:srgbClr val="FFFFFF"/>
                </a:highlight>
              </a:rPr>
              <a:t>new</a:t>
            </a:r>
            <a:r>
              <a:rPr lang="en" sz="1500">
                <a:highlight>
                  <a:srgbClr val="FFFFFF"/>
                </a:highlight>
              </a:rPr>
              <a:t> File(</a:t>
            </a:r>
            <a:r>
              <a:rPr lang="en" sz="1500">
                <a:solidFill>
                  <a:srgbClr val="2A00FF"/>
                </a:solidFill>
                <a:highlight>
                  <a:srgbClr val="FFFFFF"/>
                </a:highlight>
              </a:rPr>
              <a:t>"grades.txt"</a:t>
            </a:r>
            <a:r>
              <a:rPr lang="en" sz="1500">
                <a:highlight>
                  <a:srgbClr val="FFFFFF"/>
                </a:highlight>
              </a:rPr>
              <a:t>);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PrintWrite instance using reference variable resultsFile that will be used to write data to the fileName reference variable that will connect to the shapes.text file.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highlight>
                  <a:srgbClr val="FFFFFF"/>
                </a:highlight>
              </a:rPr>
              <a:t>PrintWriter </a:t>
            </a:r>
            <a:r>
              <a:rPr lang="en" sz="1500">
                <a:solidFill>
                  <a:srgbClr val="6A3E3E"/>
                </a:solidFill>
                <a:highlight>
                  <a:srgbClr val="FFFFFF"/>
                </a:highlight>
              </a:rPr>
              <a:t>outputFile</a:t>
            </a:r>
            <a:r>
              <a:rPr lang="en" sz="1500">
                <a:highlight>
                  <a:srgbClr val="FFFFFF"/>
                </a:highlight>
              </a:rPr>
              <a:t> = </a:t>
            </a:r>
            <a:r>
              <a:rPr b="1" lang="en" sz="1500">
                <a:solidFill>
                  <a:srgbClr val="7F0055"/>
                </a:solidFill>
                <a:highlight>
                  <a:srgbClr val="FFFFFF"/>
                </a:highlight>
              </a:rPr>
              <a:t>new</a:t>
            </a:r>
            <a:r>
              <a:rPr lang="en" sz="1500">
                <a:highlight>
                  <a:srgbClr val="FFFFFF"/>
                </a:highlight>
              </a:rPr>
              <a:t> PrintWriter(</a:t>
            </a:r>
            <a:r>
              <a:rPr lang="en" sz="1500">
                <a:solidFill>
                  <a:srgbClr val="6A3E3E"/>
                </a:solidFill>
                <a:highlight>
                  <a:srgbClr val="FFFFFF"/>
                </a:highlight>
              </a:rPr>
              <a:t>gradeFile</a:t>
            </a:r>
            <a:r>
              <a:rPr lang="en" sz="1500">
                <a:highlight>
                  <a:srgbClr val="FFFFFF"/>
                </a:highlight>
              </a:rPr>
              <a:t>);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 the instance variable to access a public method printf to print formatted data.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6A3E3E"/>
                </a:solidFill>
                <a:highlight>
                  <a:srgbClr val="FFFFFF"/>
                </a:highlight>
              </a:rPr>
              <a:t>outputFile</a:t>
            </a:r>
            <a:r>
              <a:rPr lang="en" sz="1500">
                <a:highlight>
                  <a:srgbClr val="FFFFFF"/>
                </a:highlight>
              </a:rPr>
              <a:t>.println(</a:t>
            </a:r>
            <a:r>
              <a:rPr lang="en" sz="1500">
                <a:solidFill>
                  <a:srgbClr val="2A00FF"/>
                </a:solidFill>
                <a:highlight>
                  <a:srgbClr val="FFFFFF"/>
                </a:highlight>
              </a:rPr>
              <a:t>"\nCategories and percentage weights"</a:t>
            </a:r>
            <a:r>
              <a:rPr lang="en" sz="1500">
                <a:highlight>
                  <a:srgbClr val="FFFFFF"/>
                </a:highlight>
              </a:rPr>
              <a:t>);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You can get the absolute path to see where the file is located</a:t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6A3E3E"/>
                </a:solidFill>
                <a:highlight>
                  <a:srgbClr val="FFFFFF"/>
                </a:highlight>
              </a:rPr>
              <a:t>gradeFile</a:t>
            </a:r>
            <a:r>
              <a:rPr lang="en" sz="1500">
                <a:highlight>
                  <a:srgbClr val="FFFFFF"/>
                </a:highlight>
              </a:rPr>
              <a:t>.getAbsolutePath()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Always remember to close the file                     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rgbClr val="6A3E3E"/>
                </a:solidFill>
                <a:highlight>
                  <a:srgbClr val="FFFFFF"/>
                </a:highlight>
              </a:rPr>
              <a:t>outputFile</a:t>
            </a:r>
            <a:r>
              <a:rPr lang="en" sz="1500">
                <a:highlight>
                  <a:srgbClr val="FFFFFF"/>
                </a:highlight>
              </a:rPr>
              <a:t>.close();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5dd3655a4_0_0"/>
          <p:cNvSpPr txBox="1"/>
          <p:nvPr>
            <p:ph type="title"/>
          </p:nvPr>
        </p:nvSpPr>
        <p:spPr>
          <a:xfrm>
            <a:off x="311700" y="11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103" name="Google Shape;103;g335dd3655a4_0_0"/>
          <p:cNvSpPr txBox="1"/>
          <p:nvPr>
            <p:ph idx="1" type="body"/>
          </p:nvPr>
        </p:nvSpPr>
        <p:spPr>
          <a:xfrm>
            <a:off x="311700" y="73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Download, import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FileWriteDemo2.java</a:t>
            </a:r>
            <a:r>
              <a:rPr lang="en"/>
              <a:t> and explore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Enjoy Spring Break but spend some time on your GE04 Technical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