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2" autoAdjust="0"/>
  </p:normalViewPr>
  <p:slideViewPr>
    <p:cSldViewPr snapToGrid="0">
      <p:cViewPr>
        <p:scale>
          <a:sx n="125" d="100"/>
          <a:sy n="125" d="100"/>
        </p:scale>
        <p:origin x="744" y="90"/>
      </p:cViewPr>
      <p:guideLst>
        <p:guide orient="horz" pos="1786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CA5101-0A3F-4F37-B577-46C79171AF88}" type="slidenum">
              <a:t>‹N°›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 err="1"/>
              <a:t>Footer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6DD6A6-73F1-48C9-8BF4-0760DA72F4AA}" type="slidenum">
              <a:t>‹N°›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B62988-D5E8-4C11-8C53-2EBAC7ADDC4A}" type="slidenum">
              <a:t>‹N°›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44AC8F-835B-4367-8172-F6EF90EF0D9F}" type="slidenum">
              <a:t>‹N°›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FD057F-AFFC-4444-9654-4A1920FB63B9}" type="slidenum">
              <a:t>‹N°›</a:t>
            </a:fld>
            <a:endParaRPr dirty="0"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985196-783D-4622-81AC-E4458D939541}" type="slidenum">
              <a:t>‹N°›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E971C-ADD1-4C0A-B9A8-DA20F35A3B7F}" type="slidenum">
              <a:t>‹N°›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 err="1"/>
              <a:t>Footer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149AD4-72CB-46BD-981B-310932557DDD}" type="slidenum">
              <a:t>‹N°›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8008BF-E4F3-48C1-AE84-1A0A12BD7EBB}" type="slidenum">
              <a:t>‹N°›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921515-1DAC-476B-A118-9069E56F3503}" type="slidenum">
              <a:t>‹N°›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 err="1"/>
              <a:t>Footer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EEBDA9-7A3F-4F0C-BC9C-F79C2623FB47}" type="slidenum">
              <a:t>‹N°›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 err="1"/>
              <a:t>Footer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3F30CA-3D3C-46D1-A15F-A963D29C5B40}" type="slidenum">
              <a:t>‹N°›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4B9D9E4-93B3-451E-9696-A9DCDC94140E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260000"/>
            <a:ext cx="100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5400" b="0" strike="noStrike" spc="-1" dirty="0">
                <a:solidFill>
                  <a:schemeClr val="accent6"/>
                </a:solidFill>
                <a:latin typeface="Highway Gothic"/>
              </a:rPr>
              <a:t>La collecte de données facultative :</a:t>
            </a:r>
            <a:br>
              <a:rPr sz="5400" dirty="0">
                <a:solidFill>
                  <a:schemeClr val="accent6"/>
                </a:solidFill>
              </a:rPr>
            </a:br>
            <a:r>
              <a:rPr lang="fr-FR" sz="5400" b="0" strike="noStrike" spc="-1" dirty="0">
                <a:solidFill>
                  <a:schemeClr val="accent6"/>
                </a:solidFill>
                <a:latin typeface="Highway Gothic"/>
              </a:rPr>
              <a:t>POUR OU CONTRE ?</a:t>
            </a:r>
            <a:endParaRPr lang="fr-FR" sz="5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240000"/>
            <a:ext cx="9071640" cy="137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2800" b="0" strike="noStrike" spc="-1" dirty="0">
                <a:solidFill>
                  <a:schemeClr val="accent1"/>
                </a:solidFill>
                <a:latin typeface="Highway Gothic"/>
              </a:rPr>
              <a:t>Par Nathan Turnbull</a:t>
            </a:r>
            <a:endParaRPr lang="fr-FR" sz="2800" b="0" strike="noStrike" spc="-1" dirty="0">
              <a:solidFill>
                <a:schemeClr val="accent1"/>
              </a:solidFill>
              <a:latin typeface="Arial"/>
            </a:endParaRPr>
          </a:p>
          <a:p>
            <a:pPr indent="0" algn="ctr">
              <a:buNone/>
            </a:pPr>
            <a:r>
              <a:rPr lang="fr-FR" sz="1500" b="0" strike="noStrike" spc="-1" dirty="0">
                <a:solidFill>
                  <a:schemeClr val="accent1"/>
                </a:solidFill>
                <a:latin typeface="Highway Gothic"/>
              </a:rPr>
              <a:t>http://furdox.tk</a:t>
            </a:r>
            <a:endParaRPr lang="fr-FR" sz="1500" b="0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600000" y="4500000"/>
            <a:ext cx="2880000" cy="47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fr-FR" sz="1200" b="0" strike="noStrike" spc="-1" dirty="0">
                <a:solidFill>
                  <a:schemeClr val="accent5"/>
                </a:solidFill>
                <a:latin typeface="Comic Sans MS"/>
              </a:rPr>
              <a:t>Fait avec LibreOffice Impress</a:t>
            </a:r>
          </a:p>
          <a:p>
            <a:pPr algn="ctr"/>
            <a:r>
              <a:rPr lang="fr-FR" sz="1200" spc="-1" dirty="0">
                <a:solidFill>
                  <a:schemeClr val="accent5"/>
                </a:solidFill>
                <a:latin typeface="Comic Sans MS"/>
              </a:rPr>
              <a:t>Ainsi que Microsoft PowerPoint</a:t>
            </a:r>
            <a:endParaRPr lang="fr-FR" sz="1200" b="0" strike="noStrike" spc="-1" dirty="0">
              <a:solidFill>
                <a:schemeClr val="accent5"/>
              </a:solidFill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 dirty="0">
                <a:solidFill>
                  <a:schemeClr val="accent4"/>
                </a:solidFill>
                <a:latin typeface="Highway Gothic"/>
              </a:rPr>
              <a:t>Données facultatives? C’est quoi?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879999" y="1445722"/>
            <a:ext cx="7140925" cy="65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900" b="0" strike="noStrike" spc="-1" dirty="0">
                <a:solidFill>
                  <a:schemeClr val="accent2"/>
                </a:solidFill>
                <a:latin typeface="Highway Gothic"/>
              </a:rPr>
              <a:t>Données non </a:t>
            </a:r>
            <a:r>
              <a:rPr lang="fr-CA" sz="1900" b="0" strike="noStrike" spc="-1" dirty="0">
                <a:solidFill>
                  <a:schemeClr val="accent2"/>
                </a:solidFill>
                <a:latin typeface="Highway Gothic"/>
              </a:rPr>
              <a:t>requises</a:t>
            </a:r>
            <a:r>
              <a:rPr lang="fr-FR" sz="1900" b="0" strike="noStrike" spc="-1" dirty="0">
                <a:solidFill>
                  <a:schemeClr val="accent2"/>
                </a:solidFill>
                <a:latin typeface="Highway Gothic"/>
              </a:rPr>
              <a:t> pour le bon fonctionnement du produit en question (par exemple : une photo de chien que tu as publié en ligne)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879999" y="2276200"/>
            <a:ext cx="6660000" cy="65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chemeClr val="accent2"/>
                </a:solidFill>
                <a:latin typeface="Highway Gothic"/>
              </a:rPr>
              <a:t>Données qui peuvent contenir des informations personnelles (Age / Date de naissance, Nom complet légal, genre, etc.)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ECA6DC-A976-89F7-CBC6-71BB55757D9B}"/>
              </a:ext>
            </a:extLst>
          </p:cNvPr>
          <p:cNvSpPr txBox="1"/>
          <p:nvPr/>
        </p:nvSpPr>
        <p:spPr>
          <a:xfrm>
            <a:off x="2879999" y="3817051"/>
            <a:ext cx="690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accent2"/>
                </a:solidFill>
                <a:latin typeface="Highway Gothic" pitchFamily="2" charset="0"/>
              </a:rPr>
              <a:t>Concerne la technologie en général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0BA459-FD45-27FC-F6EB-AB350ECCB3C1}"/>
              </a:ext>
            </a:extLst>
          </p:cNvPr>
          <p:cNvSpPr txBox="1"/>
          <p:nvPr/>
        </p:nvSpPr>
        <p:spPr>
          <a:xfrm>
            <a:off x="2879999" y="4602023"/>
            <a:ext cx="690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2"/>
                </a:solidFill>
                <a:latin typeface="Highway Gothic" pitchFamily="2" charset="0"/>
              </a:rPr>
              <a:t>Affecte la société (la population) ainsi que toutes les companies, grosses comme petites.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3C66B8-6BAA-3BAA-F57D-517C8271B6C9}"/>
              </a:ext>
            </a:extLst>
          </p:cNvPr>
          <p:cNvSpPr txBox="1"/>
          <p:nvPr/>
        </p:nvSpPr>
        <p:spPr>
          <a:xfrm>
            <a:off x="2879999" y="3125696"/>
            <a:ext cx="690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2"/>
                </a:solidFill>
                <a:latin typeface="Highway Gothic" pitchFamily="2" charset="0"/>
              </a:rPr>
              <a:t>Données servant à la personnalisation des annonces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rush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969E-6 -1.11982E-8 L -0.87417 -0.04115 " pathEditMode="relative" rAng="0" ptsTypes="AA">
                                      <p:cBhvr>
                                        <p:cTn id="17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17" y="-2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4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86 -1.11982E-8 C -0.62614 -0.01904 -0.61622 -0.03695 -0.5959 -0.03695 C -0.57307 -0.03695 -0.56551 -0.01904 -0.55748 -1.11982E-8 C -0.54756 0.021 -0.54 0.04199 -0.5148 0.04199 C -0.49181 0.04199 -0.48425 0.021 -0.47433 -1.11982E-8 C -0.46913 -0.01904 -0.45905 -0.03695 -0.43638 -0.03695 C -0.41606 -0.03695 -0.40582 -0.01904 -0.39811 -1.11982E-8 C -0.39039 0.021 -0.38047 0.04199 -0.35779 0.04199 C -0.33496 0.04199 -0.31701 -1.11982E-8 -0.31701 0.00028 C -0.30945 -0.01904 -0.30204 -0.03695 -0.27905 -0.03695 C -0.25638 -0.03695 -0.24882 -0.01904 -0.2411 -1.11982E-8 C -0.23102 0.021 -0.22315 0.04199 -0.19811 0.04199 C -0.17527 0.04199 -0.16771 0.021 -0.16015 -1.11982E-8 C -0.14976 -0.01904 -0.1422 -0.03695 -0.11937 -0.03695 C -0.09905 -0.03695 -0.08913 -0.01904 -0.08157 -1.11982E-8 C -0.07386 0.021 -0.06362 0.04199 -0.04078 0.04199 C -0.01811 0.04199 -0.01039 0.021 -2.51969E-6 -1.11982E-8 " pathEditMode="relative" rAng="0" ptsTypes="AAAAAAAAAAAAAAAAA"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85" y="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7 0.00588 L -0.00047 0.00588 C -0.00929 -0.02492 -0.01968 -0.05459 -0.02693 -0.08679 C -0.03779 -0.1355 -0.04126 -0.18953 -0.0548 -0.236 C -0.06362 -0.26624 -0.08 -0.28695 -0.0926 -0.31243 C -0.18456 -0.30179 -0.30472 -0.32279 -0.38976 -0.22116 C -0.42582 -0.17805 -0.45512 -0.11814 -0.48267 -0.05851 C -0.50204 -0.0168 -0.51386 0.03471 -0.5296 0.08119 C -0.53102 0.1019 -0.53701 0.1229 -0.53401 0.14306 C -0.52173 0.22816 -0.4696 0.31243 -0.43197 0.35134 C -0.36015 0.42581 -0.27102 0.46109 -0.19008 0.48712 C -0.16519 0.49524 -0.13968 0.49776 -0.11449 0.50336 C -0.03685 0.3575 -0.03905 0.39642 -0.02 0.13494 C -0.00945 -0.01148 -0.02047 0.01288 -0.07228 0.0112 C -0.12031 0.03135 -0.16803 0.05459 -0.21653 0.07167 C -0.23149 0.07699 -0.25118 0.05963 -0.26189 0.07839 C -0.28834 0.12486 -0.29622 0.19597 -0.31795 0.24916 C -0.32456 0.26568 -0.33653 0.2724 -0.34582 0.28415 C -0.39953 0.26848 -0.45496 0.2626 -0.49937 0.19289 C -0.51244 0.17217 -0.50882 0.1327 -0.5137 0.10274 C -0.46362 -0.08819 -0.46409 -0.22536 -0.34819 -0.29115 C -0.31984 -0.30711 -0.28866 -0.29199 -0.2589 -0.29227 C -0.23795 -0.25196 -0.20456 -0.22424 -0.19622 -0.17133 C -0.19149 -0.14166 -0.21212 -0.11058 -0.22787 -0.09742 C -0.29953 -0.03807 -0.37827 -0.01092 -0.45165 0.04087 C -0.47653 0.05851 -0.49858 0.08651 -0.52204 0.10946 C -0.52378 0.11674 -0.5274 0.12318 -0.52724 0.13102 C -0.52472 0.34602 -0.53386 0.34434 -0.3874 0.43057 C -0.35055 0.45241 -0.30976 0.44233 -0.27102 0.44821 C -0.26567 0.44233 -0.26 0.43729 -0.25512 0.43057 C -0.25433 0.42945 -0.25512 0.42665 -0.25433 0.42525 C -0.25102 0.41769 -0.24299 0.40705 -0.24078 0.39558 C -0.22409 0.30935 -0.23716 0.35638 -0.2211 0.30431 C -0.22425 0.24076 -0.23386 0.23096 -0.22189 0.24524 C -0.21669 0.21417 -0.21921 0.23236 -0.21653 0.17385 C -0.21449 0.12738 -0.21559 0.10638 -0.20976 0.05571 L -0.20378 0.00336 C -0.20504 -1.11982E-8 -0.20661 -0.00252 -0.20756 -0.00616 C -0.21102 -0.02044 -0.20756 -0.02772 -0.20598 -0.04367 C -0.20504 -0.05347 -0.20645 -0.06467 -0.20378 -0.07335 C -0.20252 -0.07727 -0.19874 -0.07503 -0.19622 -0.07615 C -0.18992 -0.08511 -0.18488 -0.09826 -0.17732 -0.10302 L -0.15921 -0.11366 C -0.14645 -0.11058 -0.16315 -0.1145 -0.14173 -0.11086 C -0.13228 -0.10946 -0.1222 -0.10694 -0.11307 -0.10302 C -0.10992 -0.10162 -0.10693 -0.09966 -0.10393 -0.09742 C -0.09433 -0.09127 -0.09323 -0.08931 -0.08362 -0.08007 C -0.07559 -0.06243 -0.08708 -0.08707 -0.0685 -0.05459 C -0.05795 -0.03611 -0.03748 0.00196 -0.03748 0.00196 C -0.02945 0.0014 -0.02126 0.00056 -0.01323 0.00056 C -0.01244 0.00056 -0.01181 0.00168 -0.01102 0.00196 C -0.00819 0.00252 -0.00551 0.0028 -0.00267 0.00336 C 0.00236 0.00028 -0.00078 0.0056 -0.00047 0.00588 Z " pathEditMode="relative" ptsTypes="AAAAAAAAAAAAAAAAAAAAAAAAAAAAAAAAAAAAAAAAAAAAAAAAAAAAA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1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 0.00588 L 0.0011 0.00588 C -0.01071 -0.03135 -0.0189 -0.07307 -0.03433 -0.10554 C -0.04 -0.1173 -0.04378 -0.13214 -0.05102 -0.14054 C -0.0726 -0.16545 -0.09417 -0.16181 -0.11827 -0.16741 C -0.17197 -0.18029 -0.11701 -0.17245 -0.1674 -0.17805 C -0.17669 -0.17385 -0.18677 -0.17273 -0.19543 -0.16489 C -0.22031 -0.14194 -0.24409 -0.10722 -0.26645 -0.07615 C -0.29779 0.01484 -0.28882 -0.02324 -0.30047 0.03275 C -0.30078 0.04395 -0.30157 0.05515 -0.30126 0.06635 C -0.3011 0.07111 -0.29842 0.07531 -0.2989 0.07979 C -0.30409 0.1215 -0.31779 0.20325 -0.31779 0.20325 C -0.31606 0.23488 -0.31638 0.2542 -0.30204 0.28387 C -0.28976 0.30907 -0.27417 0.32839 -0.2589 0.34714 C -0.25275 0.3547 -0.23307 0.36898 -0.22267 0.37682 C -0.21575 0.37402 -0.20882 0.37234 -0.2022 0.3687 C -0.18157 0.35722 -0.16173 0.34155 -0.14094 0.33091 C -0.13039 0.32559 -0.11921 0.32559 -0.1085 0.32167 C -0.07653 0.30991 -0.08157 0.31187 -0.05779 0.29339 C -0.03543 0.25364 -0.05102 0.28779 -0.03433 0.20213 C -0.03212 0.19037 -0.0285 0.18001 -0.02614 0.16853 C -0.02472 0.16181 -0.02409 0.1551 -0.02299 0.14838 C -0.01622 0.10582 -0.02047 0.13522 -0.01701 0.11058 C -0.01732 0.09994 -0.01811 0.08903 -0.01779 0.07839 C -0.01764 0.07363 -0.01764 0.06747 -0.01543 0.06495 C -0.00992 0.05851 -0.00283 0.05767 0.00347 0.05431 C 0.01197 0.04955 0.00551 0.05375 0.01244 0.04899 C 0.01181 0.04255 0.0104 0.03024 0.00945 0.02604 C 0.00882 0.02324 0.00756 0.02128 0.00646 0.01932 C 0.00504 0.01708 0.00331 0.01596 0.00189 0.014 C 0.00063 0.01204 -0.0011 0.00448 -0.0011 0.00728 C -0.0011 0.0112 0.00095 0.01428 0.00189 0.01792 C 0.00299 0.0224 0.00394 0.02688 0.00488 0.03135 C 0.0052 0.04087 0.00583 0.05011 0.00567 0.05963 C 0.00504 0.0977 0.00095 0.12066 0.00567 0.15622 C 0.00662 0.16321 0.00945 0.16881 0.01103 0.17525 C 0.01433 0.18925 0.0104 0.18309 0.01402 0.20213 C 0.01528 0.20857 0.0167 0.21557 0.01922 0.22088 C 0.02095 0.22424 0.02378 0.22452 0.02614 0.2262 C 0.03134 0.2248 0.03685 0.22508 0.04189 0.22228 C 0.04394 0.22088 0.04567 0.21781 0.04646 0.21417 C 0.05418 0.17833 0.05906 0.14082 0.06693 0.10526 L 0.07528 0.06775 C 0.07544 0.07307 0.07544 0.07839 0.07591 0.08371 C 0.07922 0.12122 0.0811 0.15062 0.09103 0.18449 C 0.09244 0.18897 0.09559 0.19093 0.09796 0.19401 C 0.10614 0.18673 0.10583 0.18785 0.11449 0.16853 C 0.12032 0.15538 0.12567 0.14138 0.1304 0.12682 C 0.13323 0.11786 0.14536 0.05907 0.14551 0.05823 C 0.1452 0.05011 0.14394 0.04199 0.14473 0.03415 C 0.14929 -0.01316 0.15874 -0.04899 0.17276 -0.09099 C 0.17607 -0.10106 0.18 -0.1117 0.18551 -0.11786 C 0.20599 -0.13998 0.21244 -0.13746 0.23166 -0.13914 C 0.23906 -0.13802 0.24693 -0.14026 0.25355 -0.13522 C 0.26567 -0.12598 0.27638 -0.10022 0.28457 -0.08287 C 0.29197 -0.05123 0.29906 -0.02884 0.29906 0.00728 C 0.29906 0.02016 0.29528 0.03219 0.2937 0.04479 C 0.29197 0.05851 0.29134 0.07279 0.28914 0.08651 C 0.28725 0.09826 0.27922 0.1229 0.27402 0.13074 C 0.26646 0.14222 0.2578 0.15174 0.24914 0.16041 C 0.24378 0.16573 0.22236 0.17021 0.21953 0.17105 C 0.21575 0.17077 0.21197 0.17161 0.20819 0.16965 C 0.2063 0.16881 0.20536 0.16517 0.20378 0.16293 C 0.2 0.15789 0.19622 0.15314 0.19244 0.14838 C 0.18882 0.13746 0.18567 0.12626 0.18173 0.1159 C 0.18095 0.11366 0.17922 0.11254 0.17796 0.11058 C 0.17638 0.10806 0.17496 0.10526 0.17355 0.10246 C 0.17055 0.09043 0.16961 0.08203 0.16441 0.07307 C 0.16378 0.07195 0.16284 0.07223 0.16221 0.07167 C 0.15197 0.05655 0.16331 0.07503 0.15386 0.05431 C 0.15307 0.05263 0.15181 0.05179 0.15087 0.05011 C 0.14851 0.04675 0.14614 0.04311 0.14394 0.03947 C 0.13638 0.02632 0.1315 0.01456 0.12205 0.00588 C 0.12 0.00392 0.11748 0.0042 0.11528 0.00308 C 0.10977 -0.0014 0.09197 -0.01764 0.08504 -0.0196 C 0.07607 -0.0224 0.06693 -0.02128 0.0578 -0.0224 C 0.04268 -0.0238 0.04835 -0.02324 0.03292 -0.02632 C 0.02536 -0.0238 0.02662 -0.02548 0.02079 -0.0196 C 0.02 -0.01876 0.01922 -0.0182 0.01859 -0.01708 C 0.01717 -0.01456 0.01638 -0.01092 0.01481 -0.00896 C 0.01103 -0.00392 0.00662 -1.11982E-8 0.00268 0.00448 L -0.00346 0.0112 C -0.00157 0.00504 0.00032 0.00672 0.0011 0.00588 Z " pathEditMode="relative" ptsTypes="AAAAAAAAAAAAAAAAAAAAAAAAAAAAAAAAAAAAAAAAAAAAAAAAAAAAAAAAAAAAAAAAAAAAAAAAAAAAAAAAAAA">
                                      <p:cBhvr>
                                        <p:cTn id="2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094E-6 4.22172E-6 L 2.44094E-6 0.00028 C -0.00095 -0.01848 -0.00173 -0.09211 -0.01276 -0.11283 C -0.03638 -0.15762 -0.05969 -0.20717 -0.09071 -0.23405 C -0.12032 -0.25952 -0.15559 -0.25448 -0.18819 -0.26484 C -0.19197 -0.26344 -0.32803 -0.21165 -0.37103 -0.20437 C -0.37433 -0.20381 -0.37764 -0.20605 -0.38095 -0.20717 C -0.43402 -0.1691 -0.54362 -0.12178 -0.54788 0.02407 C -0.54914 0.06719 -0.50205 0.05179 -0.47922 0.06579 C -0.43276 0.04843 -0.37969 0.05963 -0.34 0.01343 C -0.31811 -0.01204 -0.30095 -0.08707 -0.3189 -0.12094 C -0.34457 -0.16938 -0.39244 -0.14334 -0.42929 -0.15454 C -0.4663 -0.10163 -0.52961 -0.07839 -0.54032 0.00392 C -0.54803 0.06327 -0.50047 0.12626 -0.4663 0.13045 C -0.39166 0.13913 -0.32063 0.06942 -0.24788 0.03891 C -0.24331 -0.02548 -0.23654 -0.08987 -0.23418 -0.15454 C -0.23276 -0.19625 -0.21465 -0.26484 -0.23654 -0.27968 C -0.28331 -0.31103 -0.33622 -0.26428 -0.38614 -0.25672 C -0.42977 -0.1761 -0.50205 -0.12346 -0.51701 -0.01484 C -0.52441 0.03975 -0.45701 0.02827 -0.42551 0.02939 C -0.35323 0.03247 -0.28142 0.00811 -0.20929 -0.0028 C -0.18914 -0.06047 -0.16945 -0.11871 -0.14882 -0.1761 C -0.14725 -0.18058 -0.14504 -0.19205 -0.14284 -0.18813 C -0.12347 -0.1551 -0.10646 -0.11759 -0.09134 -0.07811 C -0.03008 0.08258 -0.07386 0.02883 -0.04378 0.06439 C 0.04409 -0.01708 0.12582 -0.12514 0.22 -0.1803 C 0.23653 -0.18981 0.22976 -0.10695 0.21622 -0.08735 C 0.16204 -0.01008 0.09386 0.02911 0.0326 0.08734 C 0.05764 -0.12318 0.05527 -0.1509 0.29181 -0.2878 C 0.32346 -0.306 0.30094 -0.17022 0.30535 -0.11171 C 0.25323 -0.03892 0.21055 0.06299 0.14897 0.1061 C 0.04992 0.17553 -0.02063 0.13017 -0.10882 0.09126 C -0.1 0.06551 0.02425 -0.33007 0.06283 -0.32923 C 0.09905 -0.32867 0.06173 -0.19597 0.04535 -0.13858 C -0.01213 0.06383 -0.0474 0.02939 -0.15559 0.06047 C -0.20536 0.02939 -0.20299 0.03667 -0.05355 -0.04564 C 0.04204 -0.09855 0.14094 -0.1299 0.23811 -0.17218 C 0.30913 -0.08791 0.19055 -0.23097 0.00756 -0.14922 C -0.05827 -0.11983 -0.11276 -0.03724 -0.17307 0.01875 C -0.17103 0.03835 -0.17827 0.07894 -0.16693 0.07782 C -0.08126 0.06942 0.00157 0.01819 0.0863 -0.00672 C 0.13685 -0.02156 0.18803 -0.02996 0.2389 -0.04172 C 0.18078 0.06439 0.14582 0.2458 0.06425 0.27687 C 0.05732 0.27939 0.04992 0.28023 0.04315 0.28499 C -0.0578 0.3533 -0.25843 0.49608 -0.25843 0.49636 C -0.24032 0.26483 -0.25307 0.33538 -0.1178 -0.0014 C -0.1 -0.04592 -0.05811 -0.05628 -0.04756 -0.10751 C -0.04189 -0.13494 -0.08032 -0.10583 -0.0967 -0.10499 L -0.41118 0.03219 C -0.47654 0.05879 -0.28299 -0.0476 -0.21607 -0.05656 L -0.03701 -0.08063 C -0.01638 -0.09687 0.00614 -0.10695 0.02504 -0.12906 C 0.03102 -0.13606 0.02819 -0.1565 0.03401 -0.16406 C 0.03732 -0.16826 0.0411 -0.1579 0.04472 -0.15454 C 0.04267 -0.13354 0.04094 -0.11059 0.03716 -0.09015 C 0.03575 -0.08343 0.03338 -0.07783 0.03181 -0.07139 L 0.02803 -0.05516 C 0.02834 -0.05236 0.02882 -0.04984 0.02882 -0.04704 C 0.02882 -0.04088 0.02567 -0.0308 0.02425 -0.02688 C 0.02299 -0.0238 0.0211 -0.02184 0.01968 -0.01876 C 0.01827 -0.01596 0.01732 -0.01232 0.0159 -0.00952 C 0.01212 -0.0014 0.00897 0.0014 0.00315 0.00671 C 0.0022 0.00755 0.0011 0.00755 2.44094E-6 0.00811 C -0.00236 0.00643 2.44094E-6 0.0014 2.44094E-6 4.22172E-6 Z " pathEditMode="relative" rAng="0" ptsTypes="AAAAAAAAAAAAAAAAAAA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8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748E-6 4.82643E-6 L -0.6011 0.14109 L -0.60189 -0.4261 C -0.59827 -0.42694 -0.5948 -0.42918 -0.59134 -0.42862 C -0.58551 -0.42806 -0.57527 -0.42134 -0.56929 -0.41798 C -0.55905 -0.40314 -0.57543 -0.42638 -0.55496 -0.40062 C -0.55244 -0.39726 -0.54992 -0.39334 -0.5474 -0.3897 C -0.54299 -0.37626 -0.53827 -0.36367 -0.53464 -0.34939 C -0.53212 -0.34015 -0.53008 -0.33063 -0.52771 -0.32111 C -0.52709 -0.31159 -0.52504 -0.29676 -0.52709 -0.2864 C -0.52819 -0.27996 -0.53039 -0.27436 -0.53228 -0.26876 C -0.5337 -0.26456 -0.54299 -0.23825 -0.54661 -0.23265 C -0.54771 -0.23097 -0.54929 -0.23181 -0.55039 -0.23125 C -0.55527 -0.22845 -0.56 -0.22453 -0.56488 -0.22173 C -0.5696 -0.21921 -0.57496 -0.21865 -0.58 -0.21781 C -0.58268 -0.21585 -0.58535 -0.21277 -0.58819 -0.21249 C -0.59134 -0.21193 -0.59905 -0.21501 -0.60331 -0.21641 L -0.40157 -0.36703 L -0.49827 -0.3911 L -0.48992 -0.16938 L -0.42047 -0.1747 L -0.4885 -0.17218 L -0.48236 0.05907 L -0.42268 0.05627 L -0.34709 0.05375 L -0.35764 -0.36955 L -0.29039 0.03891 L -0.2926 -0.35079 L -0.16945 -0.34687 L -0.25937 -0.34939 L -0.21858 -0.34687 L -0.21023 -0.0028 L -0.17165 -0.0014 L -0.25102 -0.0042 L -0.16945 0.00251 L -0.06205 -0.35219 C -0.0685 -0.35443 -0.07197 -0.35611 -0.07874 -0.35611 C -0.08205 -0.35611 -0.0852 -0.35527 -0.0885 -0.35471 C -0.09338 -0.35247 -0.09842 -0.35163 -0.10283 -0.34799 C -0.10425 -0.34715 -0.10425 -0.34351 -0.1052 -0.34127 C -0.11559 -0.31579 -0.10205 -0.35051 -0.11354 -0.32671 C -0.11527 -0.32279 -0.11653 -0.31859 -0.11795 -0.31439 C -0.12079 -0.29788 -0.12157 -0.2962 -0.12173 -0.27548 C -0.12189 -0.25812 -0.12362 -0.23993 -0.1211 -0.22313 C -0.12047 -0.21949 -0.10614 -0.19793 -0.10362 -0.19345 C -0.10063 -0.18813 -0.09748 -0.1831 -0.09464 -0.1775 C -0.09055 -0.16938 -0.08504 -0.15258 -0.08252 -0.1453 C -0.0811 -0.12878 -0.08047 -0.12458 -0.08331 -0.10247 C -0.08362 -0.09883 -0.08614 -0.09743 -0.08709 -0.09435 C -0.08866 -0.08931 -0.08897 -0.08315 -0.09086 -0.07811 C -0.09212 -0.07447 -0.09433 -0.07251 -0.09606 -0.06999 C -0.09937 -0.06551 -0.10252 -0.06104 -0.10598 -0.05684 C -0.10709 -0.05544 -0.10834 -0.05348 -0.10976 -0.05292 C -0.1159 -0.04984 -0.12866 -0.0462 -0.12866 -0.04564 C -0.12929 -0.0462 -0.13008 -0.04732 -0.13086 -0.04732 C -0.13464 -0.04788 -0.1422 -0.04872 -0.1422 -0.04816 L -1.5748E-6 4.82643E-6 Z " pathEditMode="relative" rAng="0" ptsTypes="AAAAAAAAAAAAAAAAAAAAAAAAAAAAAAAAAAAAAAAAAAAAAAAAAAAAAAA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73" y="-143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6 0.00644 L -0.5811 -0.72565 L 0.25103 -0.79815 L -0.57811 0.01736 L 0.00236 0.00644 Z " pathEditMode="relative" rAng="0" ptsTypes="AAAAA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0" y="-39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5" grpId="1"/>
      <p:bldP spid="45" grpId="2"/>
      <p:bldP spid="45" grpId="3"/>
      <p:bldP spid="45" grpId="4"/>
      <p:bldP spid="46" grpId="0"/>
      <p:bldP spid="46" grpId="1"/>
      <p:bldP spid="3" grpId="0"/>
      <p:bldP spid="3" grpId="1"/>
      <p:bldP spid="3" grpId="2"/>
      <p:bldP spid="3" grpId="3"/>
      <p:bldP spid="3" grpId="4"/>
      <p:bldP spid="4" grpId="0"/>
      <p:bldP spid="4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1079507-B5A4-8B65-FBE0-9B377538E313}"/>
              </a:ext>
            </a:extLst>
          </p:cNvPr>
          <p:cNvSpPr txBox="1"/>
          <p:nvPr/>
        </p:nvSpPr>
        <p:spPr>
          <a:xfrm>
            <a:off x="-1" y="281940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>
                <a:solidFill>
                  <a:schemeClr val="accent4"/>
                </a:solidFill>
                <a:latin typeface="Highway Gothic" pitchFamily="2" charset="0"/>
              </a:rPr>
              <a:t>Pourquoi tout cette controverse?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554B59-2354-B654-DC2A-62891844F733}"/>
              </a:ext>
            </a:extLst>
          </p:cNvPr>
          <p:cNvSpPr txBox="1"/>
          <p:nvPr/>
        </p:nvSpPr>
        <p:spPr>
          <a:xfrm>
            <a:off x="1436052" y="1630680"/>
            <a:ext cx="720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>
                <a:solidFill>
                  <a:schemeClr val="accent2"/>
                </a:solidFill>
                <a:latin typeface="Highway Gothic" pitchFamily="2" charset="0"/>
              </a:rPr>
              <a:t>Les companies profitent du fait que la majorité des utilisateurs de leurs produits acceptent leurs conditions sans vraiment les lire.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60A3F2-1DA7-0F3C-DFF7-08DD209B9741}"/>
              </a:ext>
            </a:extLst>
          </p:cNvPr>
          <p:cNvSpPr txBox="1"/>
          <p:nvPr/>
        </p:nvSpPr>
        <p:spPr>
          <a:xfrm>
            <a:off x="617220" y="2399109"/>
            <a:ext cx="8862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>
                <a:solidFill>
                  <a:schemeClr val="accent2"/>
                </a:solidFill>
                <a:latin typeface="Highway Gothic" pitchFamily="2" charset="0"/>
              </a:rPr>
              <a:t>Deux exemple notable de ce fait: Facebook (images) et </a:t>
            </a:r>
            <a:r>
              <a:rPr lang="fr-CA" sz="3200" dirty="0" err="1">
                <a:solidFill>
                  <a:schemeClr val="accent2"/>
                </a:solidFill>
                <a:latin typeface="Highway Gothic" pitchFamily="2" charset="0"/>
              </a:rPr>
              <a:t>TikTok</a:t>
            </a:r>
            <a:r>
              <a:rPr lang="fr-CA" sz="3200" dirty="0">
                <a:solidFill>
                  <a:schemeClr val="accent2"/>
                </a:solidFill>
                <a:latin typeface="Highway Gothic" pitchFamily="2" charset="0"/>
              </a:rPr>
              <a:t> </a:t>
            </a:r>
            <a:r>
              <a:rPr lang="fr-CA" sz="2000" dirty="0">
                <a:solidFill>
                  <a:schemeClr val="accent2"/>
                </a:solidFill>
                <a:latin typeface="Highway Gothic" pitchFamily="2" charset="0"/>
              </a:rPr>
              <a:t>(https://www.tiktok.com/legal/page/row/privacy-policy/en)</a:t>
            </a:r>
            <a:endParaRPr lang="fr-CA" sz="3200" dirty="0">
              <a:solidFill>
                <a:schemeClr val="accent2"/>
              </a:solidFill>
              <a:latin typeface="Highway Gothic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9B96215-79C2-9BA5-9385-93EAA2A7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0" y="4271332"/>
            <a:ext cx="4758525" cy="1117278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090BEE-F685-F255-C4EA-82EAAD988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13" y="3622282"/>
            <a:ext cx="3696487" cy="18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740B8-B315-C23E-BDFC-C7B84A8E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0" y="226080"/>
            <a:ext cx="8668860" cy="946440"/>
          </a:xfrm>
        </p:spPr>
        <p:txBody>
          <a:bodyPr/>
          <a:lstStyle/>
          <a:p>
            <a:pPr algn="ctr"/>
            <a:r>
              <a:rPr lang="fr-CA" dirty="0">
                <a:solidFill>
                  <a:schemeClr val="accent3"/>
                </a:solidFill>
                <a:latin typeface="Highway Gothic" pitchFamily="2" charset="0"/>
              </a:rPr>
              <a:t>Pour</a:t>
            </a:r>
            <a:r>
              <a:rPr lang="fr-CA" dirty="0">
                <a:latin typeface="Highway Gothic" pitchFamily="2" charset="0"/>
              </a:rPr>
              <a:t> </a:t>
            </a:r>
            <a:r>
              <a:rPr lang="fr-CA" dirty="0">
                <a:solidFill>
                  <a:schemeClr val="accent4"/>
                </a:solidFill>
                <a:latin typeface="Highway Gothic" pitchFamily="2" charset="0"/>
              </a:rPr>
              <a:t>vs</a:t>
            </a:r>
            <a:r>
              <a:rPr lang="fr-CA" dirty="0">
                <a:latin typeface="Highway Gothic" pitchFamily="2" charset="0"/>
              </a:rPr>
              <a:t> </a:t>
            </a:r>
            <a:r>
              <a:rPr lang="fr-CA" dirty="0">
                <a:solidFill>
                  <a:schemeClr val="accent2"/>
                </a:solidFill>
                <a:latin typeface="Highway Gothic" pitchFamily="2" charset="0"/>
              </a:rPr>
              <a:t>Contre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A397E-F504-F0B9-2C4D-30CA0A78AA8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fr-CA" dirty="0">
                <a:solidFill>
                  <a:schemeClr val="accent3"/>
                </a:solidFill>
                <a:latin typeface="Highway Gothic" pitchFamily="2" charset="0"/>
              </a:rPr>
              <a:t>Les companies peuvent gagner plus d’argent à cause des annonces ciblé.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580D8-704A-C979-9DA6-2EA26FA5C03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fr-CA" dirty="0">
                <a:solidFill>
                  <a:schemeClr val="accent2"/>
                </a:solidFill>
                <a:latin typeface="Highway Gothic" pitchFamily="2" charset="0"/>
              </a:rPr>
              <a:t>Ces données peuvent ne pas être sécuritaire.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6D6B93B-B9F5-EB0F-DD2B-5A31E4B9E6A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fr-CA" dirty="0">
                <a:solidFill>
                  <a:schemeClr val="accent3"/>
                </a:solidFill>
                <a:latin typeface="Highway Gothic" pitchFamily="2" charset="0"/>
              </a:rPr>
              <a:t>Donc, ils peuvent survivre en offrant leurs services « gratuitement »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222C71-810D-BEBA-6162-736F1B53D8B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152680" y="3044160"/>
            <a:ext cx="4426920" cy="219078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2"/>
                </a:solidFill>
                <a:latin typeface="Highway Gothic" pitchFamily="2" charset="0"/>
              </a:rPr>
              <a:t>C’est vos données. Votre information personnel. Vous voulez qu’une personne dans la rue puisse savoir tout sur vous? Non? C’est ça.</a:t>
            </a:r>
          </a:p>
        </p:txBody>
      </p:sp>
    </p:spTree>
    <p:extLst>
      <p:ext uri="{BB962C8B-B14F-4D97-AF65-F5344CB8AC3E}">
        <p14:creationId xmlns:p14="http://schemas.microsoft.com/office/powerpoint/2010/main" val="2067781839"/>
      </p:ext>
    </p:extLst>
  </p:cSld>
  <p:clrMapOvr>
    <a:masterClrMapping/>
  </p:clrMapOvr>
  <p:transition spd="slow">
    <p:push dir="u"/>
    <p:sndAc>
      <p:stSnd>
        <p:snd r:embed="rId2" name="hammer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0E34BE6-7384-DE5E-DD46-09D710DC4902}"/>
              </a:ext>
            </a:extLst>
          </p:cNvPr>
          <p:cNvSpPr txBox="1"/>
          <p:nvPr/>
        </p:nvSpPr>
        <p:spPr>
          <a:xfrm>
            <a:off x="2857500" y="693420"/>
            <a:ext cx="435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>
                <a:solidFill>
                  <a:schemeClr val="accent4"/>
                </a:solidFill>
                <a:latin typeface="Highway Gothic" pitchFamily="2" charset="0"/>
              </a:rPr>
              <a:t>Mon avis: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084085-A246-945D-F1DE-0B8A6F359005}"/>
              </a:ext>
            </a:extLst>
          </p:cNvPr>
          <p:cNvSpPr txBox="1"/>
          <p:nvPr/>
        </p:nvSpPr>
        <p:spPr>
          <a:xfrm>
            <a:off x="2857500" y="1546860"/>
            <a:ext cx="4358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b="1" dirty="0">
                <a:solidFill>
                  <a:schemeClr val="accent2"/>
                </a:solidFill>
                <a:latin typeface="Highway Gothic" pitchFamily="2" charset="0"/>
              </a:rPr>
              <a:t>CONTRE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830EA4-F325-AF80-A60C-12E3E801860F}"/>
              </a:ext>
            </a:extLst>
          </p:cNvPr>
          <p:cNvSpPr txBox="1"/>
          <p:nvPr/>
        </p:nvSpPr>
        <p:spPr>
          <a:xfrm>
            <a:off x="2152333" y="2468880"/>
            <a:ext cx="5775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accent2"/>
                </a:solidFill>
                <a:latin typeface="Highway Gothic" pitchFamily="2" charset="0"/>
              </a:rPr>
              <a:t>Comme dit avant: C’est vos données. Votre information personnel. Vous voulez qu’une personne dans la rue puisse savoir tout sur vous? Non? C’est ça.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67602E-B2E0-2648-183F-1C2CC1D98379}"/>
              </a:ext>
            </a:extLst>
          </p:cNvPr>
          <p:cNvSpPr txBox="1"/>
          <p:nvPr/>
        </p:nvSpPr>
        <p:spPr>
          <a:xfrm>
            <a:off x="1432560" y="4267200"/>
            <a:ext cx="7208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>
                <a:solidFill>
                  <a:schemeClr val="accent2"/>
                </a:solidFill>
                <a:latin typeface="Highway Gothic" pitchFamily="2" charset="0"/>
              </a:rPr>
              <a:t>Aussi, Pourquoi donner plus d’information si tout les données requises sont déjà là? Je n’ai pas besoin d’avoir de la personnalisation si cela ne va même pas intéressé.</a:t>
            </a:r>
          </a:p>
        </p:txBody>
      </p:sp>
    </p:spTree>
    <p:extLst>
      <p:ext uri="{BB962C8B-B14F-4D97-AF65-F5344CB8AC3E}">
        <p14:creationId xmlns:p14="http://schemas.microsoft.com/office/powerpoint/2010/main" val="49240385"/>
      </p:ext>
    </p:extLst>
  </p:cSld>
  <p:clrMapOvr>
    <a:masterClrMapping/>
  </p:clrMapOvr>
  <p:transition spd="slow">
    <p:wipe/>
    <p:sndAc>
      <p:stSnd>
        <p:snd r:embed="rId2" name="explod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2625C-4AFF-80D3-4919-2C5DE64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00" y="1833900"/>
            <a:ext cx="9071640" cy="946440"/>
          </a:xfrm>
        </p:spPr>
        <p:txBody>
          <a:bodyPr/>
          <a:lstStyle/>
          <a:p>
            <a:pPr algn="ctr"/>
            <a:r>
              <a:rPr lang="fr-CA" sz="7200" dirty="0">
                <a:solidFill>
                  <a:schemeClr val="accent6">
                    <a:lumMod val="50000"/>
                  </a:schemeClr>
                </a:solidFill>
                <a:latin typeface="Highway Gothic" pitchFamily="2" charset="0"/>
              </a:rPr>
              <a:t>Questions?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C3F154-1435-2681-9426-27D60AD4C78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267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F0000"/>
      </a:accent2>
      <a:accent3>
        <a:srgbClr val="00FF00"/>
      </a:accent3>
      <a:accent4>
        <a:srgbClr val="800080"/>
      </a:accent4>
      <a:accent5>
        <a:srgbClr val="00FFFF"/>
      </a:accent5>
      <a:accent6>
        <a:srgbClr val="FF99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296</Words>
  <Application>Microsoft Office PowerPoint</Application>
  <PresentationFormat>Personnalisé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Comic Sans MS</vt:lpstr>
      <vt:lpstr>Highway Gothic</vt:lpstr>
      <vt:lpstr>Symbol</vt:lpstr>
      <vt:lpstr>Times New Roman</vt:lpstr>
      <vt:lpstr>Wingdings</vt:lpstr>
      <vt:lpstr>Office Theme</vt:lpstr>
      <vt:lpstr>La collecte de données facultative : POUR OU CONTRE ?</vt:lpstr>
      <vt:lpstr>Données facultatives? C’est quoi?</vt:lpstr>
      <vt:lpstr>Présentation PowerPoint</vt:lpstr>
      <vt:lpstr>Pour vs Contre</vt:lpstr>
      <vt:lpstr>Présentation PowerPoint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collecte de données facultative : POUR OU CONTRE ?</dc:title>
  <dc:subject/>
  <dc:creator/>
  <dc:description/>
  <cp:lastModifiedBy>Nathan Turnbull</cp:lastModifiedBy>
  <cp:revision>27</cp:revision>
  <dcterms:created xsi:type="dcterms:W3CDTF">2022-11-03T07:20:17Z</dcterms:created>
  <dcterms:modified xsi:type="dcterms:W3CDTF">2022-11-08T18:21:54Z</dcterms:modified>
  <dc:language>fr-FR</dc:language>
</cp:coreProperties>
</file>