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56"/>
  </p:notesMasterIdLst>
  <p:sldIdLst>
    <p:sldId id="371" r:id="rId5"/>
    <p:sldId id="372" r:id="rId6"/>
    <p:sldId id="373" r:id="rId7"/>
    <p:sldId id="378" r:id="rId8"/>
    <p:sldId id="267" r:id="rId9"/>
    <p:sldId id="346" r:id="rId10"/>
    <p:sldId id="370" r:id="rId11"/>
    <p:sldId id="347" r:id="rId12"/>
    <p:sldId id="351" r:id="rId13"/>
    <p:sldId id="374" r:id="rId14"/>
    <p:sldId id="341" r:id="rId15"/>
    <p:sldId id="270" r:id="rId16"/>
    <p:sldId id="340" r:id="rId17"/>
    <p:sldId id="375" r:id="rId18"/>
    <p:sldId id="350" r:id="rId19"/>
    <p:sldId id="355" r:id="rId20"/>
    <p:sldId id="369" r:id="rId21"/>
    <p:sldId id="376" r:id="rId22"/>
    <p:sldId id="360" r:id="rId23"/>
    <p:sldId id="345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38" r:id="rId33"/>
    <p:sldId id="444" r:id="rId34"/>
    <p:sldId id="443" r:id="rId35"/>
    <p:sldId id="445" r:id="rId36"/>
    <p:sldId id="446" r:id="rId37"/>
    <p:sldId id="447" r:id="rId38"/>
    <p:sldId id="448" r:id="rId39"/>
    <p:sldId id="449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1" r:id="rId50"/>
    <p:sldId id="460" r:id="rId51"/>
    <p:sldId id="462" r:id="rId52"/>
    <p:sldId id="467" r:id="rId53"/>
    <p:sldId id="465" r:id="rId54"/>
    <p:sldId id="41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7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4496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5203519" y="3115748"/>
            <a:ext cx="1784985" cy="58356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 “栈”  </a:t>
            </a:r>
            <a:endParaRPr lang="en-US" altLang="zh-CN" sz="3200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5140960" y="1842028"/>
            <a:ext cx="1910080" cy="110680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2022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5244215" y="596345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主讲人：赵铭湖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3174" y="30750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基于数组的顺序栈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Order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8481" y="2008581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一个栈的结构体至少需要些什么参数？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58481" y="2655495"/>
            <a:ext cx="82153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栈顶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 top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存储元素 </a:t>
            </a:r>
            <a:r>
              <a:rPr lang="en-US" altLang="zh-CN" sz="2000" dirty="0" err="1">
                <a:latin typeface="Adobe 黑体 Std R" pitchFamily="34" charset="-122"/>
                <a:ea typeface="Adobe 黑体 Std R" pitchFamily="34" charset="-122"/>
              </a:rPr>
              <a:t>elem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栈的最大空间 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size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9" name="Picture 2" descr="http://www.nowamagic.net/librarys/images/201210/2012_10_08_0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94" y="3053145"/>
            <a:ext cx="5395913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062316" y="3719563"/>
            <a:ext cx="64738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顺序栈的结构体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typedef struct </a:t>
            </a:r>
            <a:r>
              <a:rPr lang="en-US" altLang="zh-CN" sz="2400" dirty="0" err="1"/>
              <a:t>SqStack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	*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int			top;      //</a:t>
            </a:r>
            <a:r>
              <a:rPr lang="zh-CN" altLang="en-US" sz="2400" dirty="0"/>
              <a:t>用于栈顶指针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       int			size;     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SqStack</a:t>
            </a:r>
            <a:r>
              <a:rPr lang="en-US" altLang="zh-CN" sz="2400" dirty="0"/>
              <a:t>;</a:t>
            </a:r>
            <a:endParaRPr lang="en-US" altLang="zh-CN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0028" y="507267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顺序栈的基本操作</a:t>
            </a:r>
            <a:endParaRPr lang="zh-CN" altLang="en-US" sz="36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28136" y="376809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0904" y="2024587"/>
            <a:ext cx="7930191" cy="2380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顺序栈的缺陷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91164" y="187293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需要事先确定存储空间大小</a:t>
            </a:r>
            <a:endParaRPr lang="zh-CN" alt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1164" y="4073845"/>
            <a:ext cx="8229817" cy="911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解决方案之一：改用基于链表的链栈</a:t>
            </a:r>
            <a:endParaRPr lang="zh-CN" altLang="en-US" sz="2400" b="1" noProof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89654" y="30750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FCFCFD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链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22288" y="1906588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一个链栈需要些什么参数？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451918" y="1613751"/>
            <a:ext cx="65865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链式结构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typedef  struct </a:t>
            </a:r>
            <a:r>
              <a:rPr lang="en-US" altLang="zh-CN" sz="2400" dirty="0" err="1"/>
              <a:t>StackNode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data;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	struct 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 *next;	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typedef  struct  </a:t>
            </a:r>
            <a:r>
              <a:rPr lang="en-US" altLang="zh-CN" sz="2400" dirty="0" err="1"/>
              <a:t>LinkStack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 	 top;	  //</a:t>
            </a:r>
            <a:r>
              <a:rPr lang="zh-CN" altLang="en-US" sz="2400" dirty="0"/>
              <a:t>栈顶指针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	int		 count;  //</a:t>
            </a:r>
            <a:r>
              <a:rPr lang="zh-CN" altLang="en-US" sz="2400" dirty="0"/>
              <a:t>栈中元素个数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LinkStack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5325" y="668148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链栈的入栈操作（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Push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生成新结点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新节点的直接后继指向当前的栈顶结点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栈顶指针指向新结点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9400" y="3734442"/>
            <a:ext cx="583913" cy="8509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3776 -1.48148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5325" y="668148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链栈的出栈操作（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Pop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判断栈是否为空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指向栈顶结点，栈顶指针下移一位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函数释放结点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10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2.96296E-6 L 0.11537 0.00116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6694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栈的应用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常见的栈的应用</a:t>
            </a:r>
            <a:endParaRPr lang="en-US" altLang="zh-CN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52852" y="2222539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函数的调用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递归的实现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四则运算表达式的求值（四则运算计算器的实现）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3584" y="1189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什么是栈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1230" y="88350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35945" y="24796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51230" y="2233395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12766" y="38295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47907" y="358328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7907" y="48822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7608" y="51285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栈的应用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325" y="772632"/>
            <a:ext cx="47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四则运算求值的步骤</a:t>
            </a:r>
            <a:endParaRPr lang="zh-CN" altLang="en-US" sz="36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2576" y="32100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把后缀表达式进行运算得出结果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2576" y="23159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把中缀表达式转化为后缀表达式</a:t>
            </a:r>
            <a:endParaRPr lang="zh-CN" altLang="en-US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62246" y="2242512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70535" y="3136612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四则运算表达式求值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325" y="1544472"/>
            <a:ext cx="908234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观察式子：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1+2       = 3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平时我们所用的四则运算表达式都是运算符在两个数字中间的，所以称这种表达式为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中缀表达式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0908" y="421158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难点：需要判断括号匹配，需要判断加减乘除的优先级。</a:t>
            </a:r>
            <a:endParaRPr lang="zh-CN" altLang="en-US" sz="2400" b="1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</a:rPr>
              <a:t>四则运算表达式求值</a:t>
            </a:r>
            <a:endParaRPr lang="zh-CN" altLang="en-US" sz="3200" b="1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7300" y="1082807"/>
            <a:ext cx="9082343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 2 +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运算符在两个数字之后的表达式为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如果将式子「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             = 15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转化为式子「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 4  2  -  3  × + 9  3  ÷ +           = 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？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 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+ 3 ==15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 3   +==15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」比，式子「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」中两个数字中间运算符在式子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中都在两个数字之后出现，称式子「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456" y="5863218"/>
            <a:ext cx="8396646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后缀表达式不需要考虑括号匹配、运算符优先级，简化运算。</a:t>
            </a:r>
            <a:endParaRPr lang="zh-CN" altLang="en-US" sz="2400" b="1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步骤一：中缀表达式转后缀表达式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303" y="2018739"/>
            <a:ext cx="9079734" cy="34484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pic>
        <p:nvPicPr>
          <p:cNvPr id="45" name="图片 3" descr="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53975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右箭头 4"/>
          <p:cNvSpPr/>
          <p:nvPr/>
        </p:nvSpPr>
        <p:spPr>
          <a:xfrm>
            <a:off x="1692276" y="2420938"/>
            <a:ext cx="83820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7" name="文本框 7"/>
          <p:cNvSpPr txBox="1">
            <a:spLocks noChangeArrowheads="1"/>
          </p:cNvSpPr>
          <p:nvPr/>
        </p:nvSpPr>
        <p:spPr bwMode="auto">
          <a:xfrm>
            <a:off x="2266566" y="3772081"/>
            <a:ext cx="1627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7281863" y="1412875"/>
            <a:ext cx="1389062" cy="26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9" name="矩形 48"/>
          <p:cNvSpPr/>
          <p:nvPr/>
        </p:nvSpPr>
        <p:spPr>
          <a:xfrm>
            <a:off x="5580063" y="1339850"/>
            <a:ext cx="2665412" cy="244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50" name="图片 20" descr="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259157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2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4744653" y="1402564"/>
            <a:ext cx="104775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框 25"/>
          <p:cNvSpPr txBox="1">
            <a:spLocks noChangeArrowheads="1"/>
          </p:cNvSpPr>
          <p:nvPr/>
        </p:nvSpPr>
        <p:spPr bwMode="auto">
          <a:xfrm>
            <a:off x="5043103" y="3385352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53" name="文本框 27"/>
          <p:cNvSpPr txBox="1">
            <a:spLocks noChangeArrowheads="1"/>
          </p:cNvSpPr>
          <p:nvPr/>
        </p:nvSpPr>
        <p:spPr bwMode="auto">
          <a:xfrm>
            <a:off x="4312853" y="3779052"/>
            <a:ext cx="2033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en-US" altLang="zh-CN" dirty="0"/>
          </a:p>
        </p:txBody>
      </p:sp>
      <p:sp>
        <p:nvSpPr>
          <p:cNvPr id="54" name="右箭头 47"/>
          <p:cNvSpPr/>
          <p:nvPr/>
        </p:nvSpPr>
        <p:spPr>
          <a:xfrm>
            <a:off x="1619250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5" name="右箭头 48"/>
          <p:cNvSpPr/>
          <p:nvPr/>
        </p:nvSpPr>
        <p:spPr>
          <a:xfrm>
            <a:off x="4067175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6" name="右箭头 49"/>
          <p:cNvSpPr/>
          <p:nvPr/>
        </p:nvSpPr>
        <p:spPr>
          <a:xfrm>
            <a:off x="6443663" y="522922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7" name="右箭头 50"/>
          <p:cNvSpPr/>
          <p:nvPr/>
        </p:nvSpPr>
        <p:spPr>
          <a:xfrm>
            <a:off x="3717864" y="2420938"/>
            <a:ext cx="97232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8" name="右箭头 51"/>
          <p:cNvSpPr/>
          <p:nvPr/>
        </p:nvSpPr>
        <p:spPr>
          <a:xfrm>
            <a:off x="5921290" y="2440026"/>
            <a:ext cx="903288" cy="29948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9" name="右箭头 52"/>
          <p:cNvSpPr/>
          <p:nvPr/>
        </p:nvSpPr>
        <p:spPr>
          <a:xfrm>
            <a:off x="-757238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60" name="图片 5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25" y="1410790"/>
            <a:ext cx="1066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54"/>
          <p:cNvSpPr txBox="1">
            <a:spLocks noChangeArrowheads="1"/>
          </p:cNvSpPr>
          <p:nvPr/>
        </p:nvSpPr>
        <p:spPr bwMode="auto">
          <a:xfrm>
            <a:off x="6651925" y="371584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文本框 55"/>
          <p:cNvSpPr txBox="1">
            <a:spLocks noChangeArrowheads="1"/>
          </p:cNvSpPr>
          <p:nvPr/>
        </p:nvSpPr>
        <p:spPr bwMode="auto">
          <a:xfrm>
            <a:off x="7228188" y="3355477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63" name="文本框 56"/>
          <p:cNvSpPr txBox="1">
            <a:spLocks noChangeArrowheads="1"/>
          </p:cNvSpPr>
          <p:nvPr/>
        </p:nvSpPr>
        <p:spPr bwMode="auto">
          <a:xfrm>
            <a:off x="7228188" y="2995115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endParaRPr lang="en-US" altLang="zh-CN"/>
          </a:p>
        </p:txBody>
      </p:sp>
      <p:pic>
        <p:nvPicPr>
          <p:cNvPr id="64" name="图片 5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107473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文本框 58"/>
          <p:cNvSpPr txBox="1">
            <a:spLocks noChangeArrowheads="1"/>
          </p:cNvSpPr>
          <p:nvPr/>
        </p:nvSpPr>
        <p:spPr bwMode="auto">
          <a:xfrm>
            <a:off x="828675" y="566102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66" name="文本框 59"/>
          <p:cNvSpPr txBox="1">
            <a:spLocks noChangeArrowheads="1"/>
          </p:cNvSpPr>
          <p:nvPr/>
        </p:nvSpPr>
        <p:spPr bwMode="auto">
          <a:xfrm>
            <a:off x="828675" y="6021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67" name="文本框 60"/>
          <p:cNvSpPr txBox="1">
            <a:spLocks noChangeArrowheads="1"/>
          </p:cNvSpPr>
          <p:nvPr/>
        </p:nvSpPr>
        <p:spPr bwMode="auto">
          <a:xfrm>
            <a:off x="250825" y="638175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</a:t>
            </a:r>
            <a:endParaRPr lang="zh-CN" altLang="en-US" dirty="0"/>
          </a:p>
        </p:txBody>
      </p:sp>
      <p:pic>
        <p:nvPicPr>
          <p:cNvPr id="68" name="图片 61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149725"/>
            <a:ext cx="1135063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62"/>
          <p:cNvSpPr txBox="1">
            <a:spLocks noChangeArrowheads="1"/>
          </p:cNvSpPr>
          <p:nvPr/>
        </p:nvSpPr>
        <p:spPr bwMode="auto">
          <a:xfrm>
            <a:off x="2700338" y="6453188"/>
            <a:ext cx="1506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</a:t>
            </a:r>
            <a:endParaRPr lang="zh-CN" altLang="en-US" dirty="0"/>
          </a:p>
        </p:txBody>
      </p:sp>
      <p:sp>
        <p:nvSpPr>
          <p:cNvPr id="70" name="文本框 63"/>
          <p:cNvSpPr txBox="1">
            <a:spLocks noChangeArrowheads="1"/>
          </p:cNvSpPr>
          <p:nvPr/>
        </p:nvSpPr>
        <p:spPr bwMode="auto">
          <a:xfrm>
            <a:off x="3276600" y="6092825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71" name="文本框 64"/>
          <p:cNvSpPr txBox="1">
            <a:spLocks noChangeArrowheads="1"/>
          </p:cNvSpPr>
          <p:nvPr/>
        </p:nvSpPr>
        <p:spPr bwMode="auto">
          <a:xfrm>
            <a:off x="3276600" y="5732463"/>
            <a:ext cx="38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72" name="文本框 65"/>
          <p:cNvSpPr txBox="1">
            <a:spLocks noChangeArrowheads="1"/>
          </p:cNvSpPr>
          <p:nvPr/>
        </p:nvSpPr>
        <p:spPr bwMode="auto">
          <a:xfrm>
            <a:off x="3203575" y="5445125"/>
            <a:ext cx="300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  <a:endParaRPr lang="en-US" altLang="zh-CN">
              <a:latin typeface="宋体" panose="02010600030101010101" pitchFamily="2" charset="-122"/>
            </a:endParaRPr>
          </a:p>
        </p:txBody>
      </p:sp>
      <p:pic>
        <p:nvPicPr>
          <p:cNvPr id="73" name="图片 66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1163"/>
            <a:ext cx="113506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文本框 67"/>
          <p:cNvSpPr txBox="1">
            <a:spLocks noChangeArrowheads="1"/>
          </p:cNvSpPr>
          <p:nvPr/>
        </p:nvSpPr>
        <p:spPr bwMode="auto">
          <a:xfrm>
            <a:off x="5076825" y="6453188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</a:t>
            </a:r>
            <a:endParaRPr lang="zh-CN" altLang="en-US" dirty="0"/>
          </a:p>
        </p:txBody>
      </p:sp>
      <p:sp>
        <p:nvSpPr>
          <p:cNvPr id="75" name="文本框 68"/>
          <p:cNvSpPr txBox="1">
            <a:spLocks noChangeArrowheads="1"/>
          </p:cNvSpPr>
          <p:nvPr/>
        </p:nvSpPr>
        <p:spPr bwMode="auto">
          <a:xfrm>
            <a:off x="5699125" y="6148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76" name="文本框 69"/>
          <p:cNvSpPr txBox="1">
            <a:spLocks noChangeArrowheads="1"/>
          </p:cNvSpPr>
          <p:nvPr/>
        </p:nvSpPr>
        <p:spPr bwMode="auto">
          <a:xfrm>
            <a:off x="5724525" y="5805488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77" name="文本框 70"/>
          <p:cNvSpPr txBox="1">
            <a:spLocks noChangeArrowheads="1"/>
          </p:cNvSpPr>
          <p:nvPr/>
        </p:nvSpPr>
        <p:spPr bwMode="auto">
          <a:xfrm>
            <a:off x="5699125" y="5500688"/>
            <a:ext cx="298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  <a:endParaRPr lang="en-US" altLang="zh-CN">
              <a:latin typeface="宋体" panose="02010600030101010101" pitchFamily="2" charset="-122"/>
            </a:endParaRPr>
          </a:p>
        </p:txBody>
      </p:sp>
      <p:pic>
        <p:nvPicPr>
          <p:cNvPr id="78" name="图片 71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7669213" y="4148138"/>
            <a:ext cx="10477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本框 72"/>
          <p:cNvSpPr txBox="1">
            <a:spLocks noChangeArrowheads="1"/>
          </p:cNvSpPr>
          <p:nvPr/>
        </p:nvSpPr>
        <p:spPr bwMode="auto">
          <a:xfrm>
            <a:off x="7956550" y="6092825"/>
            <a:ext cx="492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80" name="文本框 73"/>
          <p:cNvSpPr txBox="1">
            <a:spLocks noChangeArrowheads="1"/>
          </p:cNvSpPr>
          <p:nvPr/>
        </p:nvSpPr>
        <p:spPr bwMode="auto">
          <a:xfrm>
            <a:off x="7454900" y="6471722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81" name="文本框 74"/>
          <p:cNvSpPr txBox="1">
            <a:spLocks noChangeArrowheads="1"/>
          </p:cNvSpPr>
          <p:nvPr/>
        </p:nvSpPr>
        <p:spPr bwMode="auto">
          <a:xfrm>
            <a:off x="250825" y="3716338"/>
            <a:ext cx="1627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后缀表达式：</a:t>
            </a:r>
            <a:endParaRPr lang="en-US" altLang="zh-CN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8140251" y="66179"/>
            <a:ext cx="22685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2" grpId="0"/>
      <p:bldP spid="63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9" grpId="0"/>
      <p:bldP spid="80" grpId="0"/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110" name="右箭头 52"/>
          <p:cNvSpPr/>
          <p:nvPr/>
        </p:nvSpPr>
        <p:spPr>
          <a:xfrm>
            <a:off x="-612775" y="249237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1" name="图片 16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98613"/>
            <a:ext cx="10668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文本框 17"/>
          <p:cNvSpPr txBox="1">
            <a:spLocks noChangeArrowheads="1"/>
          </p:cNvSpPr>
          <p:nvPr/>
        </p:nvSpPr>
        <p:spPr bwMode="auto">
          <a:xfrm>
            <a:off x="539750" y="3716338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113" name="文本框 18"/>
          <p:cNvSpPr txBox="1">
            <a:spLocks noChangeArrowheads="1"/>
          </p:cNvSpPr>
          <p:nvPr/>
        </p:nvSpPr>
        <p:spPr bwMode="auto">
          <a:xfrm>
            <a:off x="1044575" y="3355975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14" name="文本框 19"/>
          <p:cNvSpPr txBox="1">
            <a:spLocks noChangeArrowheads="1"/>
          </p:cNvSpPr>
          <p:nvPr/>
        </p:nvSpPr>
        <p:spPr bwMode="auto">
          <a:xfrm>
            <a:off x="1063625" y="3052763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  <a:endParaRPr lang="zh-CN" altLang="en-US"/>
          </a:p>
        </p:txBody>
      </p:sp>
      <p:sp>
        <p:nvSpPr>
          <p:cNvPr id="115" name="右箭头 20"/>
          <p:cNvSpPr/>
          <p:nvPr/>
        </p:nvSpPr>
        <p:spPr>
          <a:xfrm>
            <a:off x="1835150" y="2492375"/>
            <a:ext cx="9207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6" name="图片 21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606297"/>
            <a:ext cx="10668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文本框 22"/>
          <p:cNvSpPr txBox="1">
            <a:spLocks noChangeArrowheads="1"/>
          </p:cNvSpPr>
          <p:nvPr/>
        </p:nvSpPr>
        <p:spPr bwMode="auto">
          <a:xfrm>
            <a:off x="2642370" y="3789084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2-3</a:t>
            </a:r>
            <a:endParaRPr lang="en-US" altLang="zh-CN" dirty="0"/>
          </a:p>
        </p:txBody>
      </p:sp>
      <p:sp>
        <p:nvSpPr>
          <p:cNvPr id="118" name="文本框 23"/>
          <p:cNvSpPr txBox="1">
            <a:spLocks noChangeArrowheads="1"/>
          </p:cNvSpPr>
          <p:nvPr/>
        </p:nvSpPr>
        <p:spPr bwMode="auto">
          <a:xfrm>
            <a:off x="3164657" y="3357674"/>
            <a:ext cx="371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+</a:t>
            </a:r>
            <a:endParaRPr lang="en-US" altLang="zh-CN" dirty="0"/>
          </a:p>
        </p:txBody>
      </p:sp>
      <p:sp>
        <p:nvSpPr>
          <p:cNvPr id="119" name="文本框 24"/>
          <p:cNvSpPr txBox="1">
            <a:spLocks noChangeArrowheads="1"/>
          </p:cNvSpPr>
          <p:nvPr/>
        </p:nvSpPr>
        <p:spPr bwMode="auto">
          <a:xfrm>
            <a:off x="3108325" y="3046160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  <a:endParaRPr lang="zh-CN" altLang="en-US"/>
          </a:p>
        </p:txBody>
      </p:sp>
      <p:sp>
        <p:nvSpPr>
          <p:cNvPr id="120" name="右箭头 25"/>
          <p:cNvSpPr/>
          <p:nvPr/>
        </p:nvSpPr>
        <p:spPr>
          <a:xfrm>
            <a:off x="3860957" y="2501343"/>
            <a:ext cx="909638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1" name="图片 26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9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文本框 27"/>
          <p:cNvSpPr txBox="1">
            <a:spLocks noChangeArrowheads="1"/>
          </p:cNvSpPr>
          <p:nvPr/>
        </p:nvSpPr>
        <p:spPr bwMode="auto">
          <a:xfrm>
            <a:off x="4576737" y="3779938"/>
            <a:ext cx="1611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3" name="文本框 28"/>
          <p:cNvSpPr txBox="1">
            <a:spLocks noChangeArrowheads="1"/>
          </p:cNvSpPr>
          <p:nvPr/>
        </p:nvSpPr>
        <p:spPr bwMode="auto">
          <a:xfrm>
            <a:off x="5133975" y="3347244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24" name="右箭头 29"/>
          <p:cNvSpPr/>
          <p:nvPr/>
        </p:nvSpPr>
        <p:spPr>
          <a:xfrm>
            <a:off x="5927088" y="2492375"/>
            <a:ext cx="85090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5" name="图片 3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1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文本框 31"/>
          <p:cNvSpPr txBox="1">
            <a:spLocks noChangeArrowheads="1"/>
          </p:cNvSpPr>
          <p:nvPr/>
        </p:nvSpPr>
        <p:spPr bwMode="auto">
          <a:xfrm>
            <a:off x="6529388" y="3816705"/>
            <a:ext cx="1720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7" name="文本框 32"/>
          <p:cNvSpPr txBox="1">
            <a:spLocks noChangeArrowheads="1"/>
          </p:cNvSpPr>
          <p:nvPr/>
        </p:nvSpPr>
        <p:spPr bwMode="auto">
          <a:xfrm>
            <a:off x="7172758" y="3347243"/>
            <a:ext cx="32416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+</a:t>
            </a:r>
            <a:endParaRPr lang="en-US" altLang="zh-CN" dirty="0"/>
          </a:p>
        </p:txBody>
      </p:sp>
      <p:sp>
        <p:nvSpPr>
          <p:cNvPr id="128" name="右箭头 33"/>
          <p:cNvSpPr/>
          <p:nvPr/>
        </p:nvSpPr>
        <p:spPr>
          <a:xfrm>
            <a:off x="-684213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9" name="图片 34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76700"/>
            <a:ext cx="11477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文本框 36"/>
          <p:cNvSpPr txBox="1">
            <a:spLocks noChangeArrowheads="1"/>
          </p:cNvSpPr>
          <p:nvPr/>
        </p:nvSpPr>
        <p:spPr bwMode="auto">
          <a:xfrm>
            <a:off x="1042988" y="6021388"/>
            <a:ext cx="373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31" name="文本框 37"/>
          <p:cNvSpPr txBox="1">
            <a:spLocks noChangeArrowheads="1"/>
          </p:cNvSpPr>
          <p:nvPr/>
        </p:nvSpPr>
        <p:spPr bwMode="auto">
          <a:xfrm>
            <a:off x="128587" y="6391314"/>
            <a:ext cx="231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2" name="右箭头 38"/>
          <p:cNvSpPr/>
          <p:nvPr/>
        </p:nvSpPr>
        <p:spPr>
          <a:xfrm>
            <a:off x="1763713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3" name="图片 39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4076700"/>
            <a:ext cx="1082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文本框 41"/>
          <p:cNvSpPr txBox="1">
            <a:spLocks noChangeArrowheads="1"/>
          </p:cNvSpPr>
          <p:nvPr/>
        </p:nvSpPr>
        <p:spPr bwMode="auto">
          <a:xfrm>
            <a:off x="3490913" y="56610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  <a:endParaRPr lang="zh-CN" altLang="en-US" sz="2000"/>
          </a:p>
        </p:txBody>
      </p:sp>
      <p:sp>
        <p:nvSpPr>
          <p:cNvPr id="135" name="文本框 42"/>
          <p:cNvSpPr txBox="1">
            <a:spLocks noChangeArrowheads="1"/>
          </p:cNvSpPr>
          <p:nvPr/>
        </p:nvSpPr>
        <p:spPr bwMode="auto">
          <a:xfrm>
            <a:off x="3492500" y="6021388"/>
            <a:ext cx="373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36" name="文本框 43"/>
          <p:cNvSpPr txBox="1">
            <a:spLocks noChangeArrowheads="1"/>
          </p:cNvSpPr>
          <p:nvPr/>
        </p:nvSpPr>
        <p:spPr bwMode="auto">
          <a:xfrm>
            <a:off x="2844800" y="6381750"/>
            <a:ext cx="198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7" name="右箭头 44"/>
          <p:cNvSpPr/>
          <p:nvPr/>
        </p:nvSpPr>
        <p:spPr>
          <a:xfrm>
            <a:off x="4211638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45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49725"/>
            <a:ext cx="9477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46"/>
          <p:cNvSpPr txBox="1">
            <a:spLocks noChangeArrowheads="1"/>
          </p:cNvSpPr>
          <p:nvPr/>
        </p:nvSpPr>
        <p:spPr bwMode="auto">
          <a:xfrm>
            <a:off x="4779962" y="6444218"/>
            <a:ext cx="2563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3÷ 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40" name="文本框 35"/>
          <p:cNvSpPr txBox="1">
            <a:spLocks noChangeArrowheads="1"/>
          </p:cNvSpPr>
          <p:nvPr/>
        </p:nvSpPr>
        <p:spPr bwMode="auto">
          <a:xfrm>
            <a:off x="1044575" y="5661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  <a:endParaRPr lang="zh-CN" altLang="en-US" sz="2000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8328204" y="123386"/>
            <a:ext cx="22685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/>
      <p:bldP spid="113" grpId="0"/>
      <p:bldP spid="114" grpId="0"/>
      <p:bldP spid="115" grpId="0" animBg="1"/>
      <p:bldP spid="117" grpId="0"/>
      <p:bldP spid="118" grpId="0"/>
      <p:bldP spid="119" grpId="0"/>
      <p:bldP spid="120" grpId="0" animBg="1"/>
      <p:bldP spid="122" grpId="0"/>
      <p:bldP spid="123" grpId="0"/>
      <p:bldP spid="124" grpId="0" animBg="1"/>
      <p:bldP spid="126" grpId="0"/>
      <p:bldP spid="127" grpId="0"/>
      <p:bldP spid="128" grpId="0" animBg="1"/>
      <p:bldP spid="130" grpId="0"/>
      <p:bldP spid="131" grpId="0"/>
      <p:bldP spid="132" grpId="0" animBg="1"/>
      <p:bldP spid="134" grpId="0"/>
      <p:bldP spid="135" grpId="0"/>
      <p:bldP spid="136" grpId="0"/>
      <p:bldP spid="137" grpId="0" animBg="1"/>
      <p:bldP spid="139" grpId="0"/>
      <p:bldP spid="1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步骤二：后缀表达式的运算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9309" y="1721668"/>
            <a:ext cx="9082343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规则：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用栈来进出运算的数字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)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从左到右遍历后缀表达式的每一个数字和符号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若是数字，则进栈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3.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若是符号，则把处于栈顶的两个数字出栈，进行运算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4.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运算结果进栈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5.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直到获得最终结果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pic>
        <p:nvPicPr>
          <p:cNvPr id="120" name="图片 6" descr="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文本框 7"/>
          <p:cNvSpPr txBox="1">
            <a:spLocks noChangeArrowheads="1"/>
          </p:cNvSpPr>
          <p:nvPr/>
        </p:nvSpPr>
        <p:spPr bwMode="auto">
          <a:xfrm>
            <a:off x="466725" y="3068638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122" name="右箭头 52"/>
          <p:cNvSpPr/>
          <p:nvPr/>
        </p:nvSpPr>
        <p:spPr>
          <a:xfrm>
            <a:off x="169227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3" name="图片 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979488"/>
            <a:ext cx="1147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文本框 9"/>
          <p:cNvSpPr txBox="1">
            <a:spLocks noChangeArrowheads="1"/>
          </p:cNvSpPr>
          <p:nvPr/>
        </p:nvSpPr>
        <p:spPr bwMode="auto">
          <a:xfrm>
            <a:off x="2771775" y="3140075"/>
            <a:ext cx="1398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25" name="右箭头 10"/>
          <p:cNvSpPr/>
          <p:nvPr/>
        </p:nvSpPr>
        <p:spPr>
          <a:xfrm>
            <a:off x="399732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26" name="文本框 11"/>
          <p:cNvSpPr txBox="1">
            <a:spLocks noChangeArrowheads="1"/>
          </p:cNvSpPr>
          <p:nvPr/>
        </p:nvSpPr>
        <p:spPr bwMode="auto">
          <a:xfrm>
            <a:off x="3348038" y="27082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</a:t>
            </a:r>
            <a:endParaRPr lang="en-US" altLang="zh-CN" dirty="0"/>
          </a:p>
        </p:txBody>
      </p:sp>
      <p:pic>
        <p:nvPicPr>
          <p:cNvPr id="127" name="图片 1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1075"/>
            <a:ext cx="1111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13"/>
          <p:cNvSpPr txBox="1">
            <a:spLocks noChangeArrowheads="1"/>
          </p:cNvSpPr>
          <p:nvPr/>
        </p:nvSpPr>
        <p:spPr bwMode="auto">
          <a:xfrm>
            <a:off x="5076825" y="3140075"/>
            <a:ext cx="1397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</a:t>
            </a:r>
            <a:endParaRPr lang="en-US" altLang="zh-CN"/>
          </a:p>
        </p:txBody>
      </p:sp>
      <p:sp>
        <p:nvSpPr>
          <p:cNvPr id="129" name="文本框 14"/>
          <p:cNvSpPr txBox="1">
            <a:spLocks noChangeArrowheads="1"/>
          </p:cNvSpPr>
          <p:nvPr/>
        </p:nvSpPr>
        <p:spPr bwMode="auto">
          <a:xfrm>
            <a:off x="558006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0" name="文本框 15"/>
          <p:cNvSpPr txBox="1">
            <a:spLocks noChangeArrowheads="1"/>
          </p:cNvSpPr>
          <p:nvPr/>
        </p:nvSpPr>
        <p:spPr bwMode="auto">
          <a:xfrm>
            <a:off x="5580063" y="242093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131" name="图片 16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08050"/>
            <a:ext cx="11049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17"/>
          <p:cNvSpPr/>
          <p:nvPr/>
        </p:nvSpPr>
        <p:spPr>
          <a:xfrm>
            <a:off x="6300788" y="1989138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文本框 18"/>
          <p:cNvSpPr txBox="1">
            <a:spLocks noChangeArrowheads="1"/>
          </p:cNvSpPr>
          <p:nvPr/>
        </p:nvSpPr>
        <p:spPr bwMode="auto">
          <a:xfrm>
            <a:off x="788511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4" name="文本框 19"/>
          <p:cNvSpPr txBox="1">
            <a:spLocks noChangeArrowheads="1"/>
          </p:cNvSpPr>
          <p:nvPr/>
        </p:nvSpPr>
        <p:spPr bwMode="auto">
          <a:xfrm>
            <a:off x="7885113" y="249237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5" name="文本框 20"/>
          <p:cNvSpPr txBox="1">
            <a:spLocks noChangeArrowheads="1"/>
          </p:cNvSpPr>
          <p:nvPr/>
        </p:nvSpPr>
        <p:spPr bwMode="auto">
          <a:xfrm>
            <a:off x="7885113" y="2132013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6" name="文本框 21"/>
          <p:cNvSpPr txBox="1">
            <a:spLocks noChangeArrowheads="1"/>
          </p:cNvSpPr>
          <p:nvPr/>
        </p:nvSpPr>
        <p:spPr bwMode="auto">
          <a:xfrm>
            <a:off x="7451725" y="32131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</a:t>
            </a:r>
            <a:endParaRPr lang="en-US" altLang="zh-CN"/>
          </a:p>
        </p:txBody>
      </p:sp>
      <p:sp>
        <p:nvSpPr>
          <p:cNvPr id="137" name="右箭头 22"/>
          <p:cNvSpPr/>
          <p:nvPr/>
        </p:nvSpPr>
        <p:spPr>
          <a:xfrm>
            <a:off x="-900113" y="501332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2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5113"/>
            <a:ext cx="11176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24"/>
          <p:cNvSpPr txBox="1">
            <a:spLocks noChangeArrowheads="1"/>
          </p:cNvSpPr>
          <p:nvPr/>
        </p:nvSpPr>
        <p:spPr bwMode="auto">
          <a:xfrm>
            <a:off x="395288" y="6451600"/>
            <a:ext cx="1398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 </a:t>
            </a:r>
            <a:r>
              <a:rPr lang="en-US" altLang="zh-CN">
                <a:latin typeface="宋体" panose="02010600030101010101" pitchFamily="2" charset="-122"/>
              </a:rPr>
              <a:t>－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40" name="文本框 25"/>
          <p:cNvSpPr txBox="1">
            <a:spLocks noChangeArrowheads="1"/>
          </p:cNvSpPr>
          <p:nvPr/>
        </p:nvSpPr>
        <p:spPr bwMode="auto">
          <a:xfrm>
            <a:off x="900113" y="6091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1" name="文本框 26"/>
          <p:cNvSpPr txBox="1">
            <a:spLocks noChangeArrowheads="1"/>
          </p:cNvSpPr>
          <p:nvPr/>
        </p:nvSpPr>
        <p:spPr bwMode="auto">
          <a:xfrm>
            <a:off x="900113" y="57308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42" name="文本框 27"/>
          <p:cNvSpPr txBox="1">
            <a:spLocks noChangeArrowheads="1"/>
          </p:cNvSpPr>
          <p:nvPr/>
        </p:nvSpPr>
        <p:spPr bwMode="auto">
          <a:xfrm>
            <a:off x="468313" y="3717925"/>
            <a:ext cx="11953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4-2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43" name="直接箭头连接符 142"/>
          <p:cNvCxnSpPr>
            <a:stCxn id="142" idx="2"/>
          </p:cNvCxnSpPr>
          <p:nvPr/>
        </p:nvCxnSpPr>
        <p:spPr>
          <a:xfrm>
            <a:off x="1066800" y="4113213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右箭头 29"/>
          <p:cNvSpPr/>
          <p:nvPr/>
        </p:nvSpPr>
        <p:spPr>
          <a:xfrm>
            <a:off x="1619250" y="501332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30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35425"/>
            <a:ext cx="11938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31"/>
          <p:cNvSpPr txBox="1">
            <a:spLocks noChangeArrowheads="1"/>
          </p:cNvSpPr>
          <p:nvPr/>
        </p:nvSpPr>
        <p:spPr bwMode="auto">
          <a:xfrm>
            <a:off x="3348038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7" name="文本框 32"/>
          <p:cNvSpPr txBox="1">
            <a:spLocks noChangeArrowheads="1"/>
          </p:cNvSpPr>
          <p:nvPr/>
        </p:nvSpPr>
        <p:spPr bwMode="auto">
          <a:xfrm>
            <a:off x="3348038" y="580548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8" name="文本框 33"/>
          <p:cNvSpPr txBox="1">
            <a:spLocks noChangeArrowheads="1"/>
          </p:cNvSpPr>
          <p:nvPr/>
        </p:nvSpPr>
        <p:spPr bwMode="auto">
          <a:xfrm>
            <a:off x="3348038" y="54451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49" name="文本框 34"/>
          <p:cNvSpPr txBox="1">
            <a:spLocks noChangeArrowheads="1"/>
          </p:cNvSpPr>
          <p:nvPr/>
        </p:nvSpPr>
        <p:spPr bwMode="auto">
          <a:xfrm>
            <a:off x="2844800" y="6453188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50" name="右箭头 35"/>
          <p:cNvSpPr/>
          <p:nvPr/>
        </p:nvSpPr>
        <p:spPr>
          <a:xfrm>
            <a:off x="4068763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1" name="图片 36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03688"/>
            <a:ext cx="1184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文本框 37"/>
          <p:cNvSpPr txBox="1">
            <a:spLocks noChangeArrowheads="1"/>
          </p:cNvSpPr>
          <p:nvPr/>
        </p:nvSpPr>
        <p:spPr bwMode="auto">
          <a:xfrm>
            <a:off x="5364163" y="357187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3×2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53" name="直接箭头连接符 152"/>
          <p:cNvCxnSpPr>
            <a:stCxn id="142" idx="2"/>
          </p:cNvCxnSpPr>
          <p:nvPr/>
        </p:nvCxnSpPr>
        <p:spPr>
          <a:xfrm>
            <a:off x="5940425" y="3932238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文本框 39"/>
          <p:cNvSpPr txBox="1">
            <a:spLocks noChangeArrowheads="1"/>
          </p:cNvSpPr>
          <p:nvPr/>
        </p:nvSpPr>
        <p:spPr bwMode="auto">
          <a:xfrm>
            <a:off x="5826125" y="57515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6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55" name="文本框 41"/>
          <p:cNvSpPr txBox="1">
            <a:spLocks noChangeArrowheads="1"/>
          </p:cNvSpPr>
          <p:nvPr/>
        </p:nvSpPr>
        <p:spPr bwMode="auto">
          <a:xfrm>
            <a:off x="5795963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56" name="文本框 42"/>
          <p:cNvSpPr txBox="1">
            <a:spLocks noChangeArrowheads="1"/>
          </p:cNvSpPr>
          <p:nvPr/>
        </p:nvSpPr>
        <p:spPr bwMode="auto">
          <a:xfrm>
            <a:off x="5221288" y="645318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57" name="右箭头 43"/>
          <p:cNvSpPr/>
          <p:nvPr/>
        </p:nvSpPr>
        <p:spPr>
          <a:xfrm>
            <a:off x="6516688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8" name="图片 4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05263"/>
            <a:ext cx="11430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文本框 45"/>
          <p:cNvSpPr txBox="1">
            <a:spLocks noChangeArrowheads="1"/>
          </p:cNvSpPr>
          <p:nvPr/>
        </p:nvSpPr>
        <p:spPr bwMode="auto">
          <a:xfrm>
            <a:off x="7526338" y="6524625"/>
            <a:ext cx="1781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60" name="文本框 46"/>
          <p:cNvSpPr txBox="1">
            <a:spLocks noChangeArrowheads="1"/>
          </p:cNvSpPr>
          <p:nvPr/>
        </p:nvSpPr>
        <p:spPr bwMode="auto">
          <a:xfrm>
            <a:off x="7740650" y="3573463"/>
            <a:ext cx="1196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6+6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42" idx="2"/>
          </p:cNvCxnSpPr>
          <p:nvPr/>
        </p:nvCxnSpPr>
        <p:spPr>
          <a:xfrm>
            <a:off x="8362950" y="3916363"/>
            <a:ext cx="50800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文本框 48"/>
          <p:cNvSpPr txBox="1">
            <a:spLocks noChangeArrowheads="1"/>
          </p:cNvSpPr>
          <p:nvPr/>
        </p:nvSpPr>
        <p:spPr bwMode="auto">
          <a:xfrm>
            <a:off x="8102600" y="6094413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数字，则入栈</a:t>
            </a:r>
            <a:endParaRPr lang="zh-CN" altLang="en-US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符号，则把处于栈顶的两个数字出栈，进行运算，运算结果入栈</a:t>
            </a:r>
            <a:endParaRPr lang="zh-CN" altLang="en-US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 animBg="1"/>
      <p:bldP spid="124" grpId="0"/>
      <p:bldP spid="125" grpId="0" animBg="1"/>
      <p:bldP spid="126" grpId="0"/>
      <p:bldP spid="128" grpId="0"/>
      <p:bldP spid="129" grpId="0"/>
      <p:bldP spid="130" grpId="0"/>
      <p:bldP spid="132" grpId="0" animBg="1"/>
      <p:bldP spid="133" grpId="0"/>
      <p:bldP spid="134" grpId="0"/>
      <p:bldP spid="135" grpId="0"/>
      <p:bldP spid="136" grpId="0"/>
      <p:bldP spid="137" grpId="0" animBg="1"/>
      <p:bldP spid="139" grpId="0"/>
      <p:bldP spid="140" grpId="0"/>
      <p:bldP spid="141" grpId="0"/>
      <p:bldP spid="142" grpId="0"/>
      <p:bldP spid="144" grpId="0" animBg="1"/>
      <p:bldP spid="146" grpId="0"/>
      <p:bldP spid="147" grpId="0"/>
      <p:bldP spid="148" grpId="0"/>
      <p:bldP spid="149" grpId="0"/>
      <p:bldP spid="150" grpId="0" animBg="1"/>
      <p:bldP spid="152" grpId="0"/>
      <p:bldP spid="154" grpId="0"/>
      <p:bldP spid="155" grpId="0"/>
      <p:bldP spid="156" grpId="0"/>
      <p:bldP spid="157" grpId="0" animBg="1"/>
      <p:bldP spid="159" grpId="0"/>
      <p:bldP spid="160" grpId="0"/>
      <p:bldP spid="1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pic>
        <p:nvPicPr>
          <p:cNvPr id="127" name="图片 8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3325"/>
            <a:ext cx="10668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9"/>
          <p:cNvSpPr txBox="1">
            <a:spLocks noChangeArrowheads="1"/>
          </p:cNvSpPr>
          <p:nvPr/>
        </p:nvSpPr>
        <p:spPr bwMode="auto">
          <a:xfrm>
            <a:off x="325438" y="3429000"/>
            <a:ext cx="195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 4 2 - 3 × + 9</a:t>
            </a:r>
            <a:endParaRPr lang="en-US" altLang="zh-CN" dirty="0"/>
          </a:p>
        </p:txBody>
      </p:sp>
      <p:sp>
        <p:nvSpPr>
          <p:cNvPr id="129" name="文本框 10"/>
          <p:cNvSpPr txBox="1">
            <a:spLocks noChangeArrowheads="1"/>
          </p:cNvSpPr>
          <p:nvPr/>
        </p:nvSpPr>
        <p:spPr bwMode="auto">
          <a:xfrm>
            <a:off x="828675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30" name="文本框 11"/>
          <p:cNvSpPr txBox="1">
            <a:spLocks noChangeArrowheads="1"/>
          </p:cNvSpPr>
          <p:nvPr/>
        </p:nvSpPr>
        <p:spPr bwMode="auto">
          <a:xfrm>
            <a:off x="755650" y="2708275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  <a:endParaRPr lang="en-US" altLang="zh-CN"/>
          </a:p>
        </p:txBody>
      </p:sp>
      <p:pic>
        <p:nvPicPr>
          <p:cNvPr id="131" name="图片 1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196975"/>
            <a:ext cx="10985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22"/>
          <p:cNvSpPr/>
          <p:nvPr/>
        </p:nvSpPr>
        <p:spPr>
          <a:xfrm>
            <a:off x="-755650" y="1989138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右箭头 13"/>
          <p:cNvSpPr/>
          <p:nvPr/>
        </p:nvSpPr>
        <p:spPr>
          <a:xfrm>
            <a:off x="1619250" y="20605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4" name="文本框 14"/>
          <p:cNvSpPr txBox="1">
            <a:spLocks noChangeArrowheads="1"/>
          </p:cNvSpPr>
          <p:nvPr/>
        </p:nvSpPr>
        <p:spPr bwMode="auto">
          <a:xfrm>
            <a:off x="3060700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35" name="文本框 15"/>
          <p:cNvSpPr txBox="1">
            <a:spLocks noChangeArrowheads="1"/>
          </p:cNvSpPr>
          <p:nvPr/>
        </p:nvSpPr>
        <p:spPr bwMode="auto">
          <a:xfrm>
            <a:off x="3132138" y="2708275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36" name="文本框 16"/>
          <p:cNvSpPr txBox="1">
            <a:spLocks noChangeArrowheads="1"/>
          </p:cNvSpPr>
          <p:nvPr/>
        </p:nvSpPr>
        <p:spPr bwMode="auto">
          <a:xfrm>
            <a:off x="3114675" y="2405063"/>
            <a:ext cx="623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7" name="文本框 17"/>
          <p:cNvSpPr txBox="1">
            <a:spLocks noChangeArrowheads="1"/>
          </p:cNvSpPr>
          <p:nvPr/>
        </p:nvSpPr>
        <p:spPr bwMode="auto">
          <a:xfrm>
            <a:off x="2413000" y="3355975"/>
            <a:ext cx="2068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</a:t>
            </a:r>
            <a:endParaRPr lang="en-US" altLang="zh-CN" dirty="0"/>
          </a:p>
        </p:txBody>
      </p:sp>
      <p:sp>
        <p:nvSpPr>
          <p:cNvPr id="138" name="右箭头 18"/>
          <p:cNvSpPr/>
          <p:nvPr/>
        </p:nvSpPr>
        <p:spPr>
          <a:xfrm>
            <a:off x="3995738" y="213201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9" name="图片 19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04900"/>
            <a:ext cx="10668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文本框 20"/>
          <p:cNvSpPr txBox="1">
            <a:spLocks noChangeArrowheads="1"/>
          </p:cNvSpPr>
          <p:nvPr/>
        </p:nvSpPr>
        <p:spPr bwMode="auto">
          <a:xfrm>
            <a:off x="5580063" y="3068638"/>
            <a:ext cx="623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41" name="文本框 21"/>
          <p:cNvSpPr txBox="1">
            <a:spLocks noChangeArrowheads="1"/>
          </p:cNvSpPr>
          <p:nvPr/>
        </p:nvSpPr>
        <p:spPr bwMode="auto">
          <a:xfrm>
            <a:off x="5373688" y="749300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9÷3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42" name="直接箭头连接符 141"/>
          <p:cNvCxnSpPr>
            <a:stCxn id="141" idx="2"/>
          </p:cNvCxnSpPr>
          <p:nvPr/>
        </p:nvCxnSpPr>
        <p:spPr>
          <a:xfrm>
            <a:off x="5837238" y="1146175"/>
            <a:ext cx="30162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文本框 24"/>
          <p:cNvSpPr txBox="1">
            <a:spLocks noChangeArrowheads="1"/>
          </p:cNvSpPr>
          <p:nvPr/>
        </p:nvSpPr>
        <p:spPr bwMode="auto">
          <a:xfrm>
            <a:off x="5715000" y="2751138"/>
            <a:ext cx="441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44" name="右箭头 25"/>
          <p:cNvSpPr/>
          <p:nvPr/>
        </p:nvSpPr>
        <p:spPr>
          <a:xfrm>
            <a:off x="6372225" y="21320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2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052513"/>
            <a:ext cx="105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27"/>
          <p:cNvSpPr txBox="1">
            <a:spLocks noChangeArrowheads="1"/>
          </p:cNvSpPr>
          <p:nvPr/>
        </p:nvSpPr>
        <p:spPr bwMode="auto">
          <a:xfrm>
            <a:off x="7667625" y="765175"/>
            <a:ext cx="927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12+3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47" name="直接箭头连接符 146"/>
          <p:cNvCxnSpPr>
            <a:stCxn id="141" idx="2"/>
          </p:cNvCxnSpPr>
          <p:nvPr/>
        </p:nvCxnSpPr>
        <p:spPr>
          <a:xfrm>
            <a:off x="8172450" y="1123950"/>
            <a:ext cx="31750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文本框 29"/>
          <p:cNvSpPr txBox="1">
            <a:spLocks noChangeArrowheads="1"/>
          </p:cNvSpPr>
          <p:nvPr/>
        </p:nvSpPr>
        <p:spPr bwMode="auto">
          <a:xfrm>
            <a:off x="7956550" y="2997200"/>
            <a:ext cx="496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15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149" name="图片 30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2238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文本框 31"/>
          <p:cNvSpPr txBox="1">
            <a:spLocks noChangeArrowheads="1"/>
          </p:cNvSpPr>
          <p:nvPr/>
        </p:nvSpPr>
        <p:spPr bwMode="auto">
          <a:xfrm>
            <a:off x="466725" y="6021388"/>
            <a:ext cx="1227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151" name="文本框 150"/>
          <p:cNvSpPr txBox="1">
            <a:spLocks noChangeArrowheads="1"/>
          </p:cNvSpPr>
          <p:nvPr/>
        </p:nvSpPr>
        <p:spPr bwMode="auto">
          <a:xfrm>
            <a:off x="4709652" y="3429000"/>
            <a:ext cx="2316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</a:t>
            </a:r>
            <a:endParaRPr lang="en-US" altLang="zh-CN" dirty="0"/>
          </a:p>
        </p:txBody>
      </p:sp>
      <p:sp>
        <p:nvSpPr>
          <p:cNvPr id="152" name="文本框 151"/>
          <p:cNvSpPr txBox="1">
            <a:spLocks noChangeArrowheads="1"/>
          </p:cNvSpPr>
          <p:nvPr/>
        </p:nvSpPr>
        <p:spPr bwMode="auto">
          <a:xfrm>
            <a:off x="7305573" y="3452813"/>
            <a:ext cx="24526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 +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数字，则入栈</a:t>
            </a:r>
            <a:endParaRPr lang="zh-CN" altLang="en-US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符号，则把处于栈顶的两个数字出栈，进行运算，运算结果入栈</a:t>
            </a:r>
            <a:endParaRPr lang="zh-CN" altLang="en-US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 animBg="1"/>
      <p:bldP spid="140" grpId="0"/>
      <p:bldP spid="141" grpId="0"/>
      <p:bldP spid="143" grpId="0"/>
      <p:bldP spid="144" grpId="0" animBg="1"/>
      <p:bldP spid="146" grpId="0"/>
      <p:bldP spid="148" grpId="0"/>
      <p:bldP spid="150" grpId="0"/>
      <p:bldP spid="151" grpId="0"/>
      <p:bldP spid="1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05314" y="9335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8625" y="1273175"/>
            <a:ext cx="4187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------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栈</a:t>
            </a:r>
            <a:endParaRPr lang="zh-CN" altLang="en-US" sz="2400" b="1" dirty="0">
              <a:solidFill>
                <a:srgbClr val="7030A0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36794" y="2840627"/>
            <a:ext cx="7974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必做：</a:t>
            </a:r>
            <a:r>
              <a:rPr lang="zh-CN" altLang="en-US" b="1" dirty="0"/>
              <a:t>实现链栈、</a:t>
            </a:r>
            <a:r>
              <a:rPr lang="zh-CN" altLang="en-US" b="1" dirty="0">
                <a:sym typeface="+mn-ea"/>
              </a:rPr>
              <a:t>实现四则运算表达式（考虑带括号的优先级）求值的计算器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36496" y="348561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36553" y="4578650"/>
            <a:ext cx="64340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号（本周一）晚上</a:t>
            </a:r>
            <a:r>
              <a:rPr lang="en-US" altLang="zh-CN" dirty="0"/>
              <a:t>24</a:t>
            </a:r>
            <a:r>
              <a:rPr lang="zh-CN" altLang="en-US" dirty="0"/>
              <a:t>点前上交至导师处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6693" y="3075056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什么是栈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4496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5000319" y="3115748"/>
            <a:ext cx="2191385" cy="58356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 “队列”  </a:t>
            </a:r>
            <a:endParaRPr lang="en-US" altLang="zh-CN" sz="3200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5140960" y="1842028"/>
            <a:ext cx="1910080" cy="110680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2022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5244215" y="596345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主讲人：赵铭湖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3584" y="1189461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什么是队列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1230" y="88350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35945" y="2479616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顺序队列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51230" y="2233395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12766" y="3829507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链式队列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47907" y="358328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7907" y="48822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7608" y="5128510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队列的应用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1921" y="3075056"/>
            <a:ext cx="2726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什么是队列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队列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69F98"/>
                </a:solidFill>
                <a:latin typeface="+mn-ea"/>
              </a:rPr>
              <a:t>Queue</a:t>
            </a:r>
            <a:endParaRPr 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695325" y="1988726"/>
            <a:ext cx="242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定义：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819150" y="2641600"/>
            <a:ext cx="9276080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>
                <a:sym typeface="+mn-ea"/>
              </a:rPr>
              <a:t>队列是限定仅在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表尾进行插入、表头进行删除</a:t>
            </a:r>
            <a:r>
              <a:rPr lang="zh-CN" altLang="en-US" sz="2400" b="1">
                <a:sym typeface="+mn-ea"/>
              </a:rPr>
              <a:t>操作</a:t>
            </a:r>
            <a:r>
              <a:rPr lang="zh-CN" altLang="en-US" sz="2400" b="1">
                <a:sym typeface="+mn-ea"/>
              </a:rPr>
              <a:t>的线性表。</a:t>
            </a:r>
            <a:endParaRPr lang="zh-CN" altLang="en-US" sz="2800" b="1" noProof="1"/>
          </a:p>
        </p:txBody>
      </p:sp>
      <p:sp>
        <p:nvSpPr>
          <p:cNvPr id="18" name="圆角矩形 17"/>
          <p:cNvSpPr/>
          <p:nvPr/>
        </p:nvSpPr>
        <p:spPr>
          <a:xfrm>
            <a:off x="3562077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051934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541791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031648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521505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011362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501219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991076" y="5260521"/>
            <a:ext cx="473529" cy="47352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3823333" y="4884964"/>
            <a:ext cx="0" cy="3755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227840" y="4884964"/>
            <a:ext cx="0" cy="3755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121146" y="45237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队尾</a:t>
            </a:r>
            <a:endParaRPr kumimoji="1" lang="zh-CN" altLang="en-US" sz="24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84891" y="45237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队头</a:t>
            </a:r>
            <a:endParaRPr kumimoji="1" lang="zh-CN" altLang="en-US" sz="24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4190" y="336043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队列的演示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4009" y="1071989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简单的理解为“</a:t>
            </a:r>
            <a:r>
              <a:rPr lang="zh-CN" altLang="en-US" sz="3600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管道</a:t>
            </a:r>
            <a:r>
              <a:rPr lang="en-US" altLang="zh-CN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(pipe)”</a:t>
            </a:r>
            <a:endParaRPr lang="en-US" altLang="zh-CN" sz="24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罐形 2"/>
          <p:cNvSpPr/>
          <p:nvPr/>
        </p:nvSpPr>
        <p:spPr>
          <a:xfrm rot="5400000">
            <a:off x="6927815" y="1710417"/>
            <a:ext cx="889907" cy="5380265"/>
          </a:xfrm>
          <a:prstGeom prst="can">
            <a:avLst>
              <a:gd name="adj" fmla="val 5108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971799" y="2714494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4361749" y="5163911"/>
            <a:ext cx="6022038" cy="0"/>
          </a:xfrm>
          <a:prstGeom prst="straightConnector1">
            <a:avLst/>
          </a:prstGeom>
          <a:ln w="60325">
            <a:solidFill>
              <a:srgbClr val="DC5B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881085" y="51899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队头</a:t>
            </a:r>
            <a:endParaRPr kumimoji="1" lang="zh-CN" altLang="en-US" sz="32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79934" y="51899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队尾</a:t>
            </a:r>
            <a:endParaRPr kumimoji="1" lang="zh-CN" altLang="en-US" sz="32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68443" y="2726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87938" y="25259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5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进队</a:t>
            </a:r>
            <a:endParaRPr kumimoji="1" lang="zh-CN" altLang="en-US" sz="54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55921" y="2728810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40043" y="2728810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0.19236 L 0.48281 0.1923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0.19028 L 0.47044 0.1902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013 0.19028 L 0.46172 0.1902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7" grpId="0" bldLvl="0" animBg="1"/>
      <p:bldP spid="7" grpId="1" bldLvl="0" animBg="1"/>
      <p:bldP spid="13" grpId="0" bldLvl="0" animBg="1"/>
      <p:bldP spid="13" grpId="1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罐形 1"/>
          <p:cNvSpPr/>
          <p:nvPr/>
        </p:nvSpPr>
        <p:spPr>
          <a:xfrm rot="5400000">
            <a:off x="3057944" y="1873703"/>
            <a:ext cx="889907" cy="5380265"/>
          </a:xfrm>
          <a:prstGeom prst="can">
            <a:avLst>
              <a:gd name="adj" fmla="val 5108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15" name="直线箭头连接符 2"/>
          <p:cNvCxnSpPr/>
          <p:nvPr/>
        </p:nvCxnSpPr>
        <p:spPr>
          <a:xfrm>
            <a:off x="491878" y="5327197"/>
            <a:ext cx="6022038" cy="0"/>
          </a:xfrm>
          <a:prstGeom prst="straightConnector1">
            <a:avLst/>
          </a:prstGeom>
          <a:ln w="60325">
            <a:solidFill>
              <a:srgbClr val="DC5B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011214" y="53532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队头</a:t>
            </a:r>
            <a:endParaRPr kumimoji="1" lang="zh-CN" altLang="en-US" sz="32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98572" y="2890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26384" y="141560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54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出队</a:t>
            </a:r>
            <a:endParaRPr kumimoji="1" lang="zh-CN" altLang="en-US" sz="54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83303" y="4205723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167425" y="4220039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251547" y="4220039"/>
            <a:ext cx="734785" cy="7347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3105" y="53532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32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队尾</a:t>
            </a:r>
            <a:endParaRPr kumimoji="1" lang="zh-CN" altLang="en-US" sz="32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284 0 " pathEditMode="relative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46472 0 " pathEditMode="relative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42591 0.00255 " pathEditMode="relative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6238" y="3075056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顺序队列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Order Queue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2515" y="5303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定容队列</a:t>
            </a:r>
            <a:endParaRPr lang="zh-CN" altLang="en-US" sz="40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1850081" y="4733115"/>
            <a:ext cx="1491502" cy="797863"/>
            <a:chOff x="834221" y="4678622"/>
            <a:chExt cx="1070525" cy="756483"/>
          </a:xfrm>
        </p:grpSpPr>
        <p:sp>
          <p:nvSpPr>
            <p:cNvPr id="4" name="文本框 3"/>
            <p:cNvSpPr txBox="1"/>
            <p:nvPr/>
          </p:nvSpPr>
          <p:spPr>
            <a:xfrm>
              <a:off x="834221" y="4973440"/>
              <a:ext cx="1070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 err="1"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Q.head</a:t>
              </a:r>
              <a:endPara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cxnSp>
          <p:nvCxnSpPr>
            <p:cNvPr id="7" name="直接箭头连接符 29"/>
            <p:cNvCxnSpPr/>
            <p:nvPr/>
          </p:nvCxnSpPr>
          <p:spPr>
            <a:xfrm flipH="1" flipV="1">
              <a:off x="1658810" y="4678622"/>
              <a:ext cx="4266" cy="69383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组合 30"/>
          <p:cNvGrpSpPr/>
          <p:nvPr/>
        </p:nvGrpSpPr>
        <p:grpSpPr>
          <a:xfrm>
            <a:off x="6533934" y="4780599"/>
            <a:ext cx="1279726" cy="1158333"/>
            <a:chOff x="6568815" y="4282441"/>
            <a:chExt cx="1279726" cy="1158333"/>
          </a:xfrm>
        </p:grpSpPr>
        <p:sp>
          <p:nvSpPr>
            <p:cNvPr id="9" name="文本框 8"/>
            <p:cNvSpPr txBox="1"/>
            <p:nvPr/>
          </p:nvSpPr>
          <p:spPr>
            <a:xfrm>
              <a:off x="6568815" y="4979109"/>
              <a:ext cx="1279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 err="1"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Q.tail</a:t>
              </a:r>
              <a:endParaRPr lang="zh-CN" altLang="en-US" sz="2400" dirty="0"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cxnSp>
          <p:nvCxnSpPr>
            <p:cNvPr id="10" name="直接箭头连接符 32"/>
            <p:cNvCxnSpPr/>
            <p:nvPr/>
          </p:nvCxnSpPr>
          <p:spPr>
            <a:xfrm flipH="1" flipV="1">
              <a:off x="6964922" y="4282441"/>
              <a:ext cx="4266" cy="65532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2616229" y="3785140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99770" y="3785140"/>
            <a:ext cx="783541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83311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66852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750393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33934" y="3785140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01016" y="3785140"/>
            <a:ext cx="783541" cy="65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618652" y="3784041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06975" y="3771837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100959" y="3788376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16229" y="3236923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定容队列</a:t>
            </a:r>
            <a:r>
              <a:rPr lang="en-US" altLang="zh-CN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Q</a:t>
            </a:r>
            <a:endParaRPr lang="zh-CN" altLang="en-US" sz="28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401389" y="3607552"/>
            <a:ext cx="2077851" cy="10515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876499" y="4415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0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71841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28574" y="4421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2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06376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3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04635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4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82437" y="4406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5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45088" y="441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6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22890" y="4406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solidFill>
                  <a:schemeClr val="dk1"/>
                </a:solidFill>
              </a:rPr>
              <a:t>7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06254" y="976378"/>
            <a:ext cx="5636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typedef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struct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Queue       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{</a:t>
            </a: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QElemType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data[MAXSIZE]; 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int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head; //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用于标识队列首元素</a:t>
            </a: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int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tail; //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用于标识元素要插入的位置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} 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SqQueue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;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17004" y="3788376"/>
            <a:ext cx="783541" cy="65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321655" y="3781947"/>
            <a:ext cx="783541" cy="655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694377" y="5938932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假溢出</a:t>
            </a:r>
            <a:r>
              <a:rPr lang="zh-CN" altLang="en-US" sz="28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！</a:t>
            </a:r>
            <a:endParaRPr lang="zh-CN" altLang="en-US" sz="28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0612 0.0057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2 0.00578 L 0.12787 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0.05521 -1.48148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1.48148E-6 L 0.12943 -1.48148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 bldLvl="0" animBg="1"/>
      <p:bldP spid="28" grpId="0" bldLvl="0" animBg="1"/>
      <p:bldP spid="39" grpId="0" bldLvl="0" animBg="1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85509" y="6328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循环队列</a:t>
            </a:r>
            <a:endParaRPr lang="zh-CN" altLang="en-US" sz="36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32356" y="1803829"/>
            <a:ext cx="4217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存储上：队头节点出队后的存储空间可以为队尾插入操作所用</a:t>
            </a: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逻辑上：与普通队列无异</a:t>
            </a:r>
            <a:endParaRPr lang="en-US" altLang="zh-CN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pSp>
        <p:nvGrpSpPr>
          <p:cNvPr id="95" name="组合 42"/>
          <p:cNvGrpSpPr/>
          <p:nvPr/>
        </p:nvGrpSpPr>
        <p:grpSpPr>
          <a:xfrm>
            <a:off x="6591909" y="1987452"/>
            <a:ext cx="4218038" cy="4218038"/>
            <a:chOff x="4689988" y="804099"/>
            <a:chExt cx="4218038" cy="4218038"/>
          </a:xfrm>
        </p:grpSpPr>
        <p:sp>
          <p:nvSpPr>
            <p:cNvPr id="96" name="椭圆 95"/>
            <p:cNvSpPr/>
            <p:nvPr/>
          </p:nvSpPr>
          <p:spPr>
            <a:xfrm>
              <a:off x="4689988" y="804099"/>
              <a:ext cx="4218038" cy="42180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187901" y="1302012"/>
              <a:ext cx="3222211" cy="322221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"/>
            <p:cNvCxnSpPr/>
            <p:nvPr/>
          </p:nvCxnSpPr>
          <p:spPr>
            <a:xfrm flipV="1">
              <a:off x="4689988" y="2913118"/>
              <a:ext cx="4218038" cy="14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11"/>
            <p:cNvCxnSpPr/>
            <p:nvPr/>
          </p:nvCxnSpPr>
          <p:spPr>
            <a:xfrm flipV="1">
              <a:off x="6799007" y="804099"/>
              <a:ext cx="0" cy="42180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14"/>
            <p:cNvCxnSpPr/>
            <p:nvPr/>
          </p:nvCxnSpPr>
          <p:spPr>
            <a:xfrm flipV="1">
              <a:off x="5307705" y="1421816"/>
              <a:ext cx="2982604" cy="29826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7"/>
            <p:cNvCxnSpPr/>
            <p:nvPr/>
          </p:nvCxnSpPr>
          <p:spPr>
            <a:xfrm flipH="1" flipV="1">
              <a:off x="5307705" y="1421816"/>
              <a:ext cx="2982604" cy="29826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5950182" y="146715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u="sng" dirty="0">
                  <a:solidFill>
                    <a:srgbClr val="FF0000"/>
                  </a:solidFill>
                </a:rPr>
                <a:t>  0  </a:t>
              </a:r>
              <a:endParaRPr lang="zh-CN" altLang="en-US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312951" y="21422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1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312951" y="3241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2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034112" y="40281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3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146077" y="4030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4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983378" y="33076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5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049669" y="21901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dk1"/>
                  </a:solidFill>
                </a:rPr>
                <a:t>6</a:t>
              </a:r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178952" y="144349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u="sng" dirty="0">
                  <a:solidFill>
                    <a:srgbClr val="FF0000"/>
                  </a:solidFill>
                </a:rPr>
                <a:t>  7</a:t>
              </a:r>
              <a:endParaRPr lang="zh-CN" altLang="en-US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870444" y="444975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445423" y="43715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988733" y="3473246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c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7393231" y="10703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8372171" y="2045096"/>
              <a:ext cx="29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357935" y="3488615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dk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f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文本框 116"/>
          <p:cNvSpPr txBox="1"/>
          <p:nvPr/>
        </p:nvSpPr>
        <p:spPr>
          <a:xfrm>
            <a:off x="5913815" y="127770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dk1"/>
                </a:solidFill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7365715" y="1462373"/>
            <a:ext cx="406650" cy="52507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6606409" y="940806"/>
            <a:ext cx="849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Q.tail</a:t>
            </a:r>
            <a:endParaRPr kumimoji="1"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7871759" y="2203839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dk1"/>
                </a:solidFill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35 0.15139 " pathEditMode="relative" ptsTypes="AA">
                                      <p:cBhvr>
                                        <p:cTn id="1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35 0.15139 " pathEditMode="relative" ptsTypes="AA">
                                      <p:cBhvr>
                                        <p:cTn id="2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allAtOnce"/>
      <p:bldP spid="1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215" y="593431"/>
            <a:ext cx="5886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试试看！</a:t>
            </a:r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Have a try ! </a:t>
            </a:r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  <a:endParaRPr lang="zh-CN" altLang="en-US" sz="40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9788" y="1836461"/>
            <a:ext cx="3999813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约瑟夫（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Josephus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）问题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41715" y="430601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25447" y="326566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E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9019" y="3020714"/>
            <a:ext cx="487680" cy="4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97857" y="301657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756138" y="424664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95082" y="486081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37028" y="539844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09695" y="5615949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92290" y="547864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30374" y="499954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22298" y="365511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00510" y="370136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919019" y="5672144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9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376069" y="1362872"/>
            <a:ext cx="5166574" cy="3594437"/>
          </a:xfrm>
          <a:prstGeom prst="wedgeRoundRectCallout">
            <a:avLst>
              <a:gd name="adj1" fmla="val -61066"/>
              <a:gd name="adj2" fmla="val 340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设有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个人围成一个圆圈，并依次编号为１ ，２ ，⋯ ，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n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．要求从编号为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的那个人开始从１ 报数，顺序报数到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的人出列，然后从出列的下一个人重新开始从１ 报数，顺序报数到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 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的人又出列，此过程重复直到所有的人都出列为止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,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求最后一人的编号</a:t>
            </a:r>
            <a:endParaRPr lang="zh-CN" altLang="en-US" sz="24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73083" y="319622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3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知识回顾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8395" y="1822301"/>
            <a:ext cx="625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什么是线性表？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08395" y="3559946"/>
            <a:ext cx="7780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将具有“一对一”关系的数据“线性”地存储到物理空间中，这种存储结构就称为线性存储结构（简称线性表）。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5341" y="1766894"/>
            <a:ext cx="9236764" cy="3323987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dirty="0">
                <a:solidFill>
                  <a:srgbClr val="0000FF"/>
                </a:solidFill>
                <a:latin typeface="Menlo-Regular" charset="0"/>
              </a:rPr>
              <a:t>for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</a:t>
            </a:r>
            <a:r>
              <a:rPr lang="en-US" altLang="zh-CN" sz="3200" dirty="0">
                <a:solidFill>
                  <a:srgbClr val="0000FF"/>
                </a:solidFill>
                <a:latin typeface="Menlo-Regular" charset="0"/>
              </a:rPr>
              <a:t>int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 i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=</a:t>
            </a:r>
            <a:r>
              <a:rPr lang="en-US" altLang="zh-CN" sz="3200" dirty="0">
                <a:solidFill>
                  <a:srgbClr val="FB000E"/>
                </a:solidFill>
                <a:latin typeface="Menlo-Regular" charset="0"/>
              </a:rPr>
              <a:t>1%m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;</a:t>
            </a:r>
            <a:r>
              <a:rPr lang="zh-CN" altLang="en-US" sz="3200" dirty="0">
                <a:solidFill>
                  <a:srgbClr val="4B4B4B"/>
                </a:solidFill>
                <a:latin typeface="Menlo-Regular" charset="0"/>
              </a:rPr>
              <a:t> </a:t>
            </a:r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3200" dirty="0" err="1">
                <a:solidFill>
                  <a:srgbClr val="27B203"/>
                </a:solidFill>
                <a:latin typeface="Menlo-Regular" charset="0"/>
              </a:rPr>
              <a:t>size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()!=</a:t>
            </a:r>
            <a:r>
              <a:rPr lang="en-US" altLang="zh-CN" sz="3200" dirty="0">
                <a:solidFill>
                  <a:srgbClr val="FB000E"/>
                </a:solidFill>
                <a:latin typeface="Menlo-Regular" charset="0"/>
              </a:rPr>
              <a:t>1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;</a:t>
            </a:r>
            <a:r>
              <a:rPr lang="zh-CN" altLang="en-US" sz="3200" dirty="0">
                <a:solidFill>
                  <a:srgbClr val="4B4B4B"/>
                </a:solidFill>
                <a:latin typeface="Menlo-Regular" charset="0"/>
              </a:rPr>
              <a:t> 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i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=(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i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+</a:t>
            </a:r>
            <a:r>
              <a:rPr lang="en-US" altLang="zh-CN" sz="3200" dirty="0">
                <a:solidFill>
                  <a:srgbClr val="FB000E"/>
                </a:solidFill>
                <a:latin typeface="Menlo-Regular" charset="0"/>
              </a:rPr>
              <a:t>1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)%m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)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{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   </a:t>
            </a:r>
            <a:r>
              <a:rPr lang="en-US" altLang="zh-CN" sz="3200" dirty="0">
                <a:solidFill>
                  <a:srgbClr val="0000FF"/>
                </a:solidFill>
                <a:latin typeface="Menlo-Regular" charset="0"/>
              </a:rPr>
              <a:t>if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</a:t>
            </a:r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i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!=</a:t>
            </a:r>
            <a:r>
              <a:rPr lang="en-US" altLang="zh-CN" sz="3200" dirty="0">
                <a:solidFill>
                  <a:srgbClr val="FB000E"/>
                </a:solidFill>
                <a:latin typeface="Menlo-Regular" charset="0"/>
              </a:rPr>
              <a:t>0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)</a:t>
            </a:r>
            <a:r>
              <a:rPr lang="zh-CN" altLang="en-US" sz="3200" dirty="0">
                <a:solidFill>
                  <a:srgbClr val="4B4B4B"/>
                </a:solidFill>
                <a:latin typeface="Menlo-Regular" charset="0"/>
              </a:rPr>
              <a:t> </a:t>
            </a:r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q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.</a:t>
            </a:r>
            <a:r>
              <a:rPr lang="en-US" altLang="zh-CN" sz="3200" dirty="0" err="1">
                <a:solidFill>
                  <a:srgbClr val="27B203"/>
                </a:solidFill>
                <a:latin typeface="Menlo-Regular" charset="0"/>
              </a:rPr>
              <a:t>push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</a:t>
            </a:r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3200" dirty="0" err="1">
                <a:solidFill>
                  <a:srgbClr val="27B203"/>
                </a:solidFill>
                <a:latin typeface="Menlo-Regular" charset="0"/>
              </a:rPr>
              <a:t>front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());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       else 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3200" dirty="0">
                <a:solidFill>
                  <a:srgbClr val="27B203"/>
                </a:solidFill>
                <a:latin typeface="Menlo-Regular" charset="0"/>
              </a:rPr>
              <a:t>pop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();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}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prinft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(“%d”, </a:t>
            </a:r>
            <a:r>
              <a:rPr lang="en-US" altLang="zh-CN" sz="3200" dirty="0" err="1">
                <a:solidFill>
                  <a:srgbClr val="4B4B4B"/>
                </a:solidFill>
                <a:latin typeface="Menlo-Regular" charset="0"/>
              </a:rPr>
              <a:t>q.</a:t>
            </a:r>
            <a:r>
              <a:rPr lang="en-US" altLang="zh-CN" sz="3200" dirty="0" err="1">
                <a:solidFill>
                  <a:srgbClr val="27B203"/>
                </a:solidFill>
                <a:latin typeface="Menlo-Regular" charset="0"/>
              </a:rPr>
              <a:t>front</a:t>
            </a:r>
            <a:r>
              <a:rPr lang="en-US" altLang="zh-CN" sz="3200" dirty="0">
                <a:solidFill>
                  <a:srgbClr val="4B4B4B"/>
                </a:solidFill>
                <a:latin typeface="Menlo-Regular" charset="0"/>
              </a:rPr>
              <a:t>());</a:t>
            </a:r>
            <a:endParaRPr lang="en-US" altLang="zh-CN" sz="2800" dirty="0">
              <a:solidFill>
                <a:prstClr val="black"/>
              </a:solidFill>
              <a:latin typeface="Helvetica" charset="0"/>
            </a:endParaRP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01154" y="299508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84886" y="195473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E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78458" y="1709784"/>
            <a:ext cx="487680" cy="487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57296" y="170564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415577" y="293571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54521" y="354988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96467" y="408751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69134" y="4305019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51729" y="416771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9813" y="3688618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81737" y="234418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59949" y="2390432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78458" y="4361214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9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32522" y="1885296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endParaRPr lang="zh-CN" altLang="en-US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3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6238" y="3075056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链式队列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4305" y="640499"/>
            <a:ext cx="5673348" cy="76944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4400" b="1" dirty="0">
                <a:solidFill>
                  <a:srgbClr val="DC5B74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链式队列</a:t>
            </a:r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结构体类型定义</a:t>
            </a:r>
            <a:endParaRPr lang="zh-CN" altLang="en-US" sz="40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20428" y="4051552"/>
            <a:ext cx="6096000" cy="2246769"/>
          </a:xfrm>
          <a:prstGeom prst="rect">
            <a:avLst/>
          </a:prstGeom>
        </p:spPr>
        <p:txBody>
          <a:bodyPr>
            <a:spAutoFit/>
          </a:bodyPr>
          <a:p>
            <a:pPr lvl="0"/>
            <a:r>
              <a:rPr lang="zh-CN" altLang="zh-CN" sz="2800" dirty="0"/>
              <a:t>//链式队列定义</a:t>
            </a:r>
            <a:br>
              <a:rPr lang="zh-CN" altLang="zh-CN" sz="2800" dirty="0"/>
            </a:br>
            <a:r>
              <a:rPr lang="zh-CN" altLang="zh-CN" sz="2800" dirty="0"/>
              <a:t>typedef struct{</a:t>
            </a:r>
            <a:br>
              <a:rPr lang="zh-CN" altLang="zh-CN" sz="2800" dirty="0"/>
            </a:br>
            <a:r>
              <a:rPr lang="zh-CN" altLang="zh-CN" sz="2800" dirty="0"/>
              <a:t>    QueuePtr   head;</a:t>
            </a:r>
            <a:br>
              <a:rPr lang="zh-CN" altLang="zh-CN" sz="2800" dirty="0"/>
            </a:br>
            <a:r>
              <a:rPr lang="zh-CN" altLang="zh-CN" sz="2800" dirty="0"/>
              <a:t>    QueuePtr   tail;</a:t>
            </a:r>
            <a:br>
              <a:rPr lang="zh-CN" altLang="zh-CN" sz="2800" dirty="0"/>
            </a:br>
            <a:r>
              <a:rPr lang="zh-CN" altLang="zh-CN" sz="2800" dirty="0"/>
              <a:t>}LinkQueue;</a:t>
            </a:r>
            <a:endParaRPr lang="en-US" altLang="zh-CN" sz="2800" dirty="0"/>
          </a:p>
        </p:txBody>
      </p:sp>
      <p:sp>
        <p:nvSpPr>
          <p:cNvPr id="23" name="矩形 22"/>
          <p:cNvSpPr/>
          <p:nvPr/>
        </p:nvSpPr>
        <p:spPr>
          <a:xfrm>
            <a:off x="1109152" y="3953351"/>
            <a:ext cx="4744278" cy="2246769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zh-CN" altLang="zh-CN" sz="2800" dirty="0"/>
              <a:t>//节点定义</a:t>
            </a:r>
            <a:br>
              <a:rPr lang="zh-CN" altLang="zh-CN" sz="2800" dirty="0"/>
            </a:br>
            <a:r>
              <a:rPr lang="zh-CN" altLang="zh-CN" sz="2800" dirty="0"/>
              <a:t>typedef struct QNode{</a:t>
            </a:r>
            <a:br>
              <a:rPr lang="zh-CN" altLang="zh-CN" sz="2800" dirty="0"/>
            </a:br>
            <a:r>
              <a:rPr lang="zh-CN" altLang="zh-CN" sz="2800" dirty="0"/>
              <a:t>    QElemType      data</a:t>
            </a:r>
            <a:r>
              <a:rPr lang="en-US" altLang="zh-CN" sz="2800" dirty="0"/>
              <a:t>;</a:t>
            </a:r>
            <a:br>
              <a:rPr lang="zh-CN" altLang="zh-CN" sz="2800" dirty="0"/>
            </a:br>
            <a:r>
              <a:rPr lang="zh-CN" altLang="zh-CN" sz="2800" dirty="0"/>
              <a:t>    struct QNode  *next;</a:t>
            </a:r>
            <a:br>
              <a:rPr lang="zh-CN" altLang="zh-CN" sz="2800" dirty="0"/>
            </a:br>
            <a:r>
              <a:rPr lang="zh-CN" altLang="zh-CN" sz="2800" dirty="0"/>
              <a:t>}QNode, *QueuePtr;</a:t>
            </a:r>
            <a:endParaRPr lang="zh-CN" altLang="en-US" sz="2800" dirty="0"/>
          </a:p>
        </p:txBody>
      </p:sp>
      <p:grpSp>
        <p:nvGrpSpPr>
          <p:cNvPr id="24" name="组合 3"/>
          <p:cNvGrpSpPr/>
          <p:nvPr/>
        </p:nvGrpSpPr>
        <p:grpSpPr>
          <a:xfrm>
            <a:off x="7014998" y="2353832"/>
            <a:ext cx="1567827" cy="962108"/>
            <a:chOff x="1137037" y="3252083"/>
            <a:chExt cx="1567827" cy="962108"/>
          </a:xfrm>
        </p:grpSpPr>
        <p:sp>
          <p:nvSpPr>
            <p:cNvPr id="25" name="矩形 24"/>
            <p:cNvSpPr/>
            <p:nvPr/>
          </p:nvSpPr>
          <p:spPr>
            <a:xfrm>
              <a:off x="1137037" y="3252083"/>
              <a:ext cx="1567827" cy="96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37037" y="344074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dirty="0"/>
                <a:t>Q</a:t>
              </a:r>
              <a:endParaRPr lang="zh-CN" altLang="en-US" sz="3200" dirty="0"/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561167" y="2464046"/>
          <a:ext cx="95372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3729"/>
              </a:tblGrid>
              <a:tr h="370840">
                <a:tc>
                  <a:txBody>
                    <a:bodyPr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Q.head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Q.tail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693761" y="2457206"/>
          <a:ext cx="2143910" cy="6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55"/>
                <a:gridCol w="1071955"/>
              </a:tblGrid>
              <a:tr h="662715">
                <a:tc>
                  <a:txBody>
                    <a:bodyPr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696077" y="2457408"/>
          <a:ext cx="212894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73"/>
                <a:gridCol w="1064473"/>
              </a:tblGrid>
              <a:tr h="640080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82753" y="3218056"/>
            <a:ext cx="1567827" cy="962108"/>
            <a:chOff x="1137037" y="3252083"/>
            <a:chExt cx="1567827" cy="962108"/>
          </a:xfrm>
        </p:grpSpPr>
        <p:sp>
          <p:nvSpPr>
            <p:cNvPr id="5" name="矩形 4"/>
            <p:cNvSpPr/>
            <p:nvPr/>
          </p:nvSpPr>
          <p:spPr>
            <a:xfrm>
              <a:off x="1137037" y="3252083"/>
              <a:ext cx="1567827" cy="96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37037" y="344074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dirty="0"/>
                <a:t>Q</a:t>
              </a:r>
              <a:endParaRPr lang="zh-CN" altLang="en-US" sz="3200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96851" y="3338471"/>
          <a:ext cx="95372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3729"/>
              </a:tblGrid>
              <a:tr h="370840">
                <a:tc>
                  <a:txBody>
                    <a:bodyPr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Q.head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Q.tail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曲线连接符 14"/>
          <p:cNvCxnSpPr/>
          <p:nvPr/>
        </p:nvCxnSpPr>
        <p:spPr>
          <a:xfrm rot="16200000" flipV="1">
            <a:off x="1746014" y="2776480"/>
            <a:ext cx="950905" cy="501415"/>
          </a:xfrm>
          <a:prstGeom prst="curvedConnector3">
            <a:avLst>
              <a:gd name="adj1" fmla="val 467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538444" y="2106963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/>
                <a:gridCol w="1007807"/>
              </a:tblGrid>
              <a:tr h="431799">
                <a:tc>
                  <a:txBody>
                    <a:bodyPr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曲线连接符 16"/>
          <p:cNvCxnSpPr/>
          <p:nvPr/>
        </p:nvCxnSpPr>
        <p:spPr>
          <a:xfrm flipV="1">
            <a:off x="2450580" y="2623882"/>
            <a:ext cx="2248136" cy="1289252"/>
          </a:xfrm>
          <a:prstGeom prst="curvedConnector3">
            <a:avLst>
              <a:gd name="adj1" fmla="val 1001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277394" y="2123998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/>
                <a:gridCol w="1007807"/>
              </a:tblGrid>
              <a:tr h="431799">
                <a:tc>
                  <a:txBody>
                    <a:bodyPr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箭头连接符 13"/>
          <p:cNvCxnSpPr>
            <a:endCxn id="22" idx="1"/>
          </p:cNvCxnSpPr>
          <p:nvPr/>
        </p:nvCxnSpPr>
        <p:spPr>
          <a:xfrm>
            <a:off x="3284337" y="2322862"/>
            <a:ext cx="993057" cy="17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538444" y="2092029"/>
          <a:ext cx="2015614" cy="43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07"/>
                <a:gridCol w="1007807"/>
              </a:tblGrid>
              <a:tr h="431799">
                <a:tc>
                  <a:txBody>
                    <a:bodyPr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305781" y="169086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/>
              <a:t>第一个节点</a:t>
            </a:r>
            <a:endParaRPr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4483734" y="1691919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/>
              <a:t>第二个节点</a:t>
            </a:r>
            <a:endParaRPr lang="zh-CN" altLang="en-US" sz="2000" b="1" dirty="0"/>
          </a:p>
        </p:txBody>
      </p:sp>
      <p:cxnSp>
        <p:nvCxnSpPr>
          <p:cNvPr id="23" name="曲线连接符 22"/>
          <p:cNvCxnSpPr/>
          <p:nvPr/>
        </p:nvCxnSpPr>
        <p:spPr>
          <a:xfrm flipH="1" flipV="1">
            <a:off x="2203782" y="2523828"/>
            <a:ext cx="246798" cy="1185483"/>
          </a:xfrm>
          <a:prstGeom prst="curvedConnector4">
            <a:avLst>
              <a:gd name="adj1" fmla="val -348892"/>
              <a:gd name="adj2" fmla="val 631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96725" y="331797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>
                <a:ea typeface="Adobe 黑体 Std R" panose="020B0400000000000000"/>
              </a:rPr>
              <a:t>=NULL</a:t>
            </a:r>
            <a:endParaRPr lang="zh-CN" altLang="en-US" b="1" dirty="0">
              <a:ea typeface="Adobe 黑体 Std R" panose="020B040000000000000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96725" y="3709311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>
                <a:ea typeface="Adobe 黑体 Std R" panose="020B0400000000000000"/>
              </a:rPr>
              <a:t>=NULL</a:t>
            </a:r>
            <a:endParaRPr lang="zh-CN" altLang="en-US" b="1" dirty="0">
              <a:ea typeface="Adobe 黑体 Std R" panose="020B040000000000000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590" y="3501758"/>
            <a:ext cx="5427477" cy="26197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2479375" y="3914190"/>
            <a:ext cx="1567827" cy="962108"/>
            <a:chOff x="1137037" y="3252083"/>
            <a:chExt cx="1567827" cy="962108"/>
          </a:xfrm>
        </p:grpSpPr>
        <p:sp>
          <p:nvSpPr>
            <p:cNvPr id="3" name="矩形 2"/>
            <p:cNvSpPr/>
            <p:nvPr/>
          </p:nvSpPr>
          <p:spPr>
            <a:xfrm>
              <a:off x="1137037" y="3252083"/>
              <a:ext cx="1567827" cy="962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37037" y="344074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dirty="0"/>
                <a:t>Q</a:t>
              </a:r>
              <a:endParaRPr lang="zh-CN" altLang="en-US" sz="3200" dirty="0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93473" y="4034605"/>
          <a:ext cx="95372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3729"/>
              </a:tblGrid>
              <a:tr h="370840">
                <a:tc>
                  <a:txBody>
                    <a:bodyPr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Q.head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b="1" dirty="0">
                          <a:ea typeface="Adobe 黑体 Std R" panose="020B0400000000000000"/>
                        </a:rPr>
                        <a:t>Q.tail</a:t>
                      </a:r>
                      <a:endParaRPr lang="zh-CN" altLang="en-US" b="1" dirty="0">
                        <a:ea typeface="Adobe 黑体 Std R" panose="020B040000000000000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60390" y="2042619"/>
          <a:ext cx="237155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77"/>
                <a:gridCol w="1185777"/>
              </a:tblGrid>
              <a:tr h="688031">
                <a:tc>
                  <a:txBody>
                    <a:bodyPr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Unknow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曲线连接符 8"/>
          <p:cNvCxnSpPr/>
          <p:nvPr/>
        </p:nvCxnSpPr>
        <p:spPr>
          <a:xfrm rot="16200000" flipV="1">
            <a:off x="2569189" y="3206202"/>
            <a:ext cx="1832098" cy="1090966"/>
          </a:xfrm>
          <a:prstGeom prst="curvedConnector3">
            <a:avLst>
              <a:gd name="adj1" fmla="val 72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3" idx="0"/>
          </p:cNvCxnSpPr>
          <p:nvPr/>
        </p:nvCxnSpPr>
        <p:spPr>
          <a:xfrm rot="16200000" flipV="1">
            <a:off x="2655561" y="3119829"/>
            <a:ext cx="1198971" cy="6305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81137" y="2073116"/>
          <a:ext cx="2143910" cy="6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55"/>
                <a:gridCol w="1071955"/>
              </a:tblGrid>
              <a:tr h="662715">
                <a:tc>
                  <a:txBody>
                    <a:bodyPr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箭头连接符 29"/>
          <p:cNvCxnSpPr>
            <a:stCxn id="17" idx="3"/>
          </p:cNvCxnSpPr>
          <p:nvPr/>
        </p:nvCxnSpPr>
        <p:spPr>
          <a:xfrm flipV="1">
            <a:off x="4431321" y="2404473"/>
            <a:ext cx="8498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 flipH="1" flipV="1">
            <a:off x="4028829" y="2854010"/>
            <a:ext cx="1832102" cy="179535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053336" y="2081254"/>
          <a:ext cx="2170716" cy="63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58"/>
                <a:gridCol w="1085358"/>
              </a:tblGrid>
              <a:tr h="632460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50"/>
          <p:cNvCxnSpPr/>
          <p:nvPr/>
        </p:nvCxnSpPr>
        <p:spPr>
          <a:xfrm flipV="1">
            <a:off x="7425047" y="2397484"/>
            <a:ext cx="628289" cy="6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059767" y="2053954"/>
          <a:ext cx="237155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77"/>
                <a:gridCol w="1185777"/>
              </a:tblGrid>
              <a:tr h="688031">
                <a:tc>
                  <a:txBody>
                    <a:bodyPr/>
                    <a:p>
                      <a:pPr algn="ctr"/>
                      <a:r>
                        <a:rPr lang="en-US" altLang="zh-CN" sz="2000" dirty="0" err="1"/>
                        <a:t>Unknow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/>
                        <a:t>data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3200" dirty="0"/>
                        <a:t>NULL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334826" y="1548938"/>
            <a:ext cx="13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头节点</a:t>
            </a:r>
            <a:endParaRPr lang="zh-CN" altLang="en-US" sz="2400" dirty="0">
              <a:latin typeface="Adobe 黑体 Std R" pitchFamily="34" charset="-122"/>
              <a:ea typeface="Adobe 黑体 Std R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283453" y="2073318"/>
          <a:ext cx="212894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73"/>
                <a:gridCol w="1064473"/>
              </a:tblGrid>
              <a:tr h="640080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曲线连接符 18"/>
          <p:cNvCxnSpPr/>
          <p:nvPr/>
        </p:nvCxnSpPr>
        <p:spPr>
          <a:xfrm flipV="1">
            <a:off x="4030718" y="2835634"/>
            <a:ext cx="4600754" cy="1832098"/>
          </a:xfrm>
          <a:prstGeom prst="curvedConnector3">
            <a:avLst>
              <a:gd name="adj1" fmla="val 1003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58659" y="15749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第一个节点</a:t>
            </a:r>
            <a:endParaRPr lang="zh-CN" altLang="en-US" sz="24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78304" y="15100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第二个节点</a:t>
            </a:r>
            <a:endParaRPr lang="zh-CN" altLang="en-US" sz="24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817" y="561867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·</a:t>
            </a:r>
            <a:r>
              <a:rPr lang="zh-CN" altLang="en-US" sz="4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入队操作</a:t>
            </a:r>
            <a:endParaRPr lang="zh-CN" altLang="en-US" sz="40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9019" y="5007108"/>
            <a:ext cx="6186488" cy="14648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9" y="17931"/>
            <a:ext cx="10495722" cy="68400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0989" y="483311"/>
            <a:ext cx="967237" cy="59093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5400" spc="600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队列的基础操作</a:t>
            </a:r>
            <a:endParaRPr lang="zh-CN" altLang="en-US" sz="3200" spc="600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1922" y="3075056"/>
            <a:ext cx="2726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队列的应用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1"/>
          <p:cNvGrpSpPr/>
          <p:nvPr/>
        </p:nvGrpSpPr>
        <p:grpSpPr>
          <a:xfrm>
            <a:off x="3259088" y="3758631"/>
            <a:ext cx="6495143" cy="827316"/>
            <a:chOff x="1894114" y="3788226"/>
            <a:chExt cx="6495143" cy="827316"/>
          </a:xfrm>
        </p:grpSpPr>
        <p:sp>
          <p:nvSpPr>
            <p:cNvPr id="28" name="矩形 27"/>
            <p:cNvSpPr/>
            <p:nvPr/>
          </p:nvSpPr>
          <p:spPr>
            <a:xfrm>
              <a:off x="2438400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526971" y="3788227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15542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K+2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704113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K+1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2684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输入数据</a:t>
              </a:r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33" name="直接连接符 16"/>
            <p:cNvCxnSpPr/>
            <p:nvPr/>
          </p:nvCxnSpPr>
          <p:spPr>
            <a:xfrm>
              <a:off x="1894114" y="3788226"/>
              <a:ext cx="64951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19"/>
            <p:cNvCxnSpPr/>
            <p:nvPr/>
          </p:nvCxnSpPr>
          <p:spPr>
            <a:xfrm>
              <a:off x="1894114" y="4615541"/>
              <a:ext cx="64951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圆角矩形标注 34"/>
          <p:cNvSpPr/>
          <p:nvPr/>
        </p:nvSpPr>
        <p:spPr>
          <a:xfrm>
            <a:off x="5936974" y="2445724"/>
            <a:ext cx="4049486" cy="773672"/>
          </a:xfrm>
          <a:prstGeom prst="wedgeRoundRectCallout">
            <a:avLst>
              <a:gd name="adj1" fmla="val -41012"/>
              <a:gd name="adj2" fmla="val 888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2800" dirty="0"/>
              <a:t>逻辑上：单向而有序</a:t>
            </a:r>
            <a:endParaRPr lang="en-US" altLang="zh-CN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21763" y="36323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解决输入输出问题</a:t>
            </a:r>
            <a:endParaRPr lang="zh-CN" altLang="en-US" sz="360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pSp>
        <p:nvGrpSpPr>
          <p:cNvPr id="37" name="组合 18"/>
          <p:cNvGrpSpPr/>
          <p:nvPr/>
        </p:nvGrpSpPr>
        <p:grpSpPr>
          <a:xfrm>
            <a:off x="1722025" y="4890745"/>
            <a:ext cx="6239692" cy="827317"/>
            <a:chOff x="1103086" y="3788226"/>
            <a:chExt cx="6239692" cy="827317"/>
          </a:xfrm>
        </p:grpSpPr>
        <p:sp>
          <p:nvSpPr>
            <p:cNvPr id="38" name="矩形 37"/>
            <p:cNvSpPr/>
            <p:nvPr/>
          </p:nvSpPr>
          <p:spPr>
            <a:xfrm>
              <a:off x="1349829" y="3788228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N-1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438400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N-1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526971" y="3788227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615542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K+1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704113" y="3788226"/>
              <a:ext cx="1088571" cy="82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输出数据</a:t>
              </a:r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43" name="直接连接符 29"/>
            <p:cNvCxnSpPr/>
            <p:nvPr/>
          </p:nvCxnSpPr>
          <p:spPr>
            <a:xfrm>
              <a:off x="1103086" y="3788226"/>
              <a:ext cx="62396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30"/>
            <p:cNvCxnSpPr/>
            <p:nvPr/>
          </p:nvCxnSpPr>
          <p:spPr>
            <a:xfrm>
              <a:off x="1103086" y="4615541"/>
              <a:ext cx="62396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888662" y="29270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数据输入</a:t>
            </a:r>
            <a:endParaRPr lang="zh-CN" altLang="en-US" sz="20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46" name="直接箭头连接符 34"/>
          <p:cNvCxnSpPr>
            <a:stCxn id="45" idx="3"/>
          </p:cNvCxnSpPr>
          <p:nvPr/>
        </p:nvCxnSpPr>
        <p:spPr>
          <a:xfrm>
            <a:off x="2714803" y="3219396"/>
            <a:ext cx="544285" cy="973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716457" y="5413794"/>
            <a:ext cx="1620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数据输出</a:t>
            </a:r>
            <a:endParaRPr lang="zh-CN" altLang="en-US" sz="20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48" name="直接箭头连接符 36"/>
          <p:cNvCxnSpPr/>
          <p:nvPr/>
        </p:nvCxnSpPr>
        <p:spPr>
          <a:xfrm>
            <a:off x="7411623" y="5304403"/>
            <a:ext cx="1304834" cy="371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2"/>
          <p:cNvCxnSpPr/>
          <p:nvPr/>
        </p:nvCxnSpPr>
        <p:spPr>
          <a:xfrm>
            <a:off x="1688708" y="6003406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下箭头 4"/>
          <p:cNvSpPr/>
          <p:nvPr/>
        </p:nvSpPr>
        <p:spPr>
          <a:xfrm>
            <a:off x="2866944" y="1435521"/>
            <a:ext cx="1158240" cy="157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6" name="下箭头 5"/>
          <p:cNvSpPr/>
          <p:nvPr/>
        </p:nvSpPr>
        <p:spPr>
          <a:xfrm>
            <a:off x="7600537" y="3010232"/>
            <a:ext cx="1158240" cy="1584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grpSp>
        <p:nvGrpSpPr>
          <p:cNvPr id="7" name="组合 17"/>
          <p:cNvGrpSpPr/>
          <p:nvPr/>
        </p:nvGrpSpPr>
        <p:grpSpPr>
          <a:xfrm>
            <a:off x="3813787" y="1530922"/>
            <a:ext cx="3724689" cy="472440"/>
            <a:chOff x="2784323" y="1590691"/>
            <a:chExt cx="3724689" cy="472440"/>
          </a:xfrm>
        </p:grpSpPr>
        <p:cxnSp>
          <p:nvCxnSpPr>
            <p:cNvPr id="8" name="直接箭头连接符 11"/>
            <p:cNvCxnSpPr/>
            <p:nvPr/>
          </p:nvCxnSpPr>
          <p:spPr>
            <a:xfrm>
              <a:off x="2784323" y="2047891"/>
              <a:ext cx="3724689" cy="152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732267" y="159069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 dirty="0"/>
                <a:t>数据的传递</a:t>
              </a:r>
              <a:endParaRPr lang="zh-CN" altLang="en-US" sz="2400" b="1" dirty="0"/>
            </a:p>
          </p:txBody>
        </p:sp>
      </p:grpSp>
      <p:sp>
        <p:nvSpPr>
          <p:cNvPr id="10" name="下箭头 9"/>
          <p:cNvSpPr/>
          <p:nvPr/>
        </p:nvSpPr>
        <p:spPr>
          <a:xfrm>
            <a:off x="2880651" y="4595192"/>
            <a:ext cx="1158240" cy="157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dirty="0"/>
              <a:t>进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程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cxnSp>
        <p:nvCxnSpPr>
          <p:cNvPr id="11" name="直接连接符 5"/>
          <p:cNvCxnSpPr/>
          <p:nvPr/>
        </p:nvCxnSpPr>
        <p:spPr>
          <a:xfrm>
            <a:off x="1688708" y="3010232"/>
            <a:ext cx="809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0"/>
          <p:cNvCxnSpPr/>
          <p:nvPr/>
        </p:nvCxnSpPr>
        <p:spPr>
          <a:xfrm>
            <a:off x="1688708" y="4595192"/>
            <a:ext cx="809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98460" y="272531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/>
              <a:t>进程切换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898460" y="430002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/>
              <a:t>进程切换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 rot="1551050">
            <a:off x="7953661" y="1368407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 dirty="0">
                <a:latin typeface="+mj-ea"/>
                <a:ea typeface="+mj-ea"/>
              </a:rPr>
              <a:t>?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16" name="流程图: 直接访问存储器 19"/>
          <p:cNvSpPr/>
          <p:nvPr/>
        </p:nvSpPr>
        <p:spPr>
          <a:xfrm>
            <a:off x="7600536" y="1756620"/>
            <a:ext cx="2491943" cy="50700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消息队列</a:t>
            </a:r>
            <a:endParaRPr lang="zh-CN" altLang="en-US" b="1" dirty="0"/>
          </a:p>
        </p:txBody>
      </p:sp>
      <p:grpSp>
        <p:nvGrpSpPr>
          <p:cNvPr id="17" name="组合 20"/>
          <p:cNvGrpSpPr/>
          <p:nvPr/>
        </p:nvGrpSpPr>
        <p:grpSpPr>
          <a:xfrm rot="18904965">
            <a:off x="8082975" y="2389539"/>
            <a:ext cx="1514001" cy="461666"/>
            <a:chOff x="3241522" y="1590691"/>
            <a:chExt cx="1862343" cy="461665"/>
          </a:xfrm>
        </p:grpSpPr>
        <p:cxnSp>
          <p:nvCxnSpPr>
            <p:cNvPr id="18" name="直接箭头连接符 21"/>
            <p:cNvCxnSpPr/>
            <p:nvPr/>
          </p:nvCxnSpPr>
          <p:spPr>
            <a:xfrm>
              <a:off x="3241522" y="2047891"/>
              <a:ext cx="1862343" cy="446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258293" y="159069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 dirty="0"/>
                <a:t>读取数据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05314" y="9335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8625" y="1273175"/>
            <a:ext cx="4187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------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栈</a:t>
            </a:r>
            <a:endParaRPr lang="zh-CN" altLang="en-US" sz="2400" b="1" dirty="0">
              <a:solidFill>
                <a:srgbClr val="7030A0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36794" y="2840627"/>
            <a:ext cx="7974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必做：</a:t>
            </a:r>
            <a:r>
              <a:rPr lang="zh-CN" altLang="en-US" b="1" dirty="0"/>
              <a:t>实现链栈、</a:t>
            </a:r>
            <a:r>
              <a:rPr lang="zh-CN" altLang="en-US" b="1" dirty="0">
                <a:sym typeface="+mn-ea"/>
              </a:rPr>
              <a:t>实现四则运算表达式（考虑带括号的优先级）求值的计算器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36496" y="348561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36553" y="4578650"/>
            <a:ext cx="64340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号（本周日）晚上</a:t>
            </a:r>
            <a:r>
              <a:rPr lang="en-US" altLang="zh-CN" dirty="0"/>
              <a:t>24</a:t>
            </a:r>
            <a:r>
              <a:rPr lang="zh-CN" altLang="en-US" dirty="0"/>
              <a:t>点前上交至导师处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695325" y="1988726"/>
            <a:ext cx="242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定义：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046817" y="2648598"/>
            <a:ext cx="8540243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</a:t>
            </a:r>
            <a:r>
              <a:rPr lang="en-US" altLang="zh-CN" sz="2400" b="1" noProof="1">
                <a:solidFill>
                  <a:schemeClr val="tx1"/>
                </a:solidFill>
              </a:rPr>
              <a:t>(Stack)</a:t>
            </a:r>
            <a:r>
              <a:rPr lang="zh-CN" altLang="en-US" sz="2400" b="1" noProof="1"/>
              <a:t>是限定只能在</a:t>
            </a:r>
            <a:r>
              <a:rPr lang="zh-CN" altLang="en-US" sz="2800" b="1" noProof="1">
                <a:solidFill>
                  <a:srgbClr val="FF0000"/>
                </a:solidFill>
              </a:rPr>
              <a:t>表尾进行插入</a:t>
            </a:r>
            <a:r>
              <a:rPr lang="zh-CN" altLang="en-US" sz="2400" b="1" noProof="1"/>
              <a:t>和</a:t>
            </a:r>
            <a:r>
              <a:rPr lang="zh-CN" altLang="en-US" sz="2800" b="1" noProof="1">
                <a:solidFill>
                  <a:srgbClr val="FF0000"/>
                </a:solidFill>
              </a:rPr>
              <a:t>删除操作</a:t>
            </a:r>
            <a:r>
              <a:rPr lang="zh-CN" altLang="en-US" sz="2400" b="1" noProof="1"/>
              <a:t>的线性表</a:t>
            </a:r>
            <a:r>
              <a:rPr lang="zh-CN" altLang="en-US" sz="2800" b="1" noProof="1"/>
              <a:t>。</a:t>
            </a:r>
            <a:endParaRPr lang="zh-CN" altLang="en-US" sz="2800" b="1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05314" y="9335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8625" y="1273175"/>
            <a:ext cx="435165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------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队列</a:t>
            </a:r>
            <a:endParaRPr lang="zh-CN" altLang="en-US" sz="2400" b="1" dirty="0">
              <a:solidFill>
                <a:srgbClr val="7030A0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36794" y="2563767"/>
            <a:ext cx="9485630" cy="977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algn="l">
              <a:lnSpc>
                <a:spcPct val="110000"/>
              </a:lnSpc>
            </a:pPr>
            <a:r>
              <a:rPr lang="zh-CN" altLang="en-US" dirty="0"/>
              <a:t>必做：</a:t>
            </a:r>
            <a:r>
              <a:rPr lang="zh-CN" altLang="en-US" b="1" dirty="0"/>
              <a:t>实现</a:t>
            </a:r>
            <a:r>
              <a:rPr lang="zh-CN" altLang="en-US" b="1" dirty="0">
                <a:sym typeface="+mn-ea"/>
              </a:rPr>
              <a:t>链式存储的泛型队列</a:t>
            </a:r>
            <a:r>
              <a:rPr lang="zh-CN" altLang="en-US" b="1" dirty="0"/>
              <a:t>、周记一篇</a:t>
            </a:r>
            <a:endParaRPr lang="zh-CN" altLang="en-US" dirty="0"/>
          </a:p>
          <a:p>
            <a:pPr marL="0" lvl="2" algn="l">
              <a:lnSpc>
                <a:spcPct val="110000"/>
              </a:lnSpc>
            </a:pPr>
            <a:r>
              <a:rPr lang="en-US" altLang="zh-CN" dirty="0"/>
              <a:t>	   </a:t>
            </a:r>
            <a:r>
              <a:rPr lang="zh-CN" altLang="en-US" dirty="0">
                <a:sym typeface="+mn-ea"/>
              </a:rPr>
              <a:t>例如Java的Queue&lt; E &gt;使用者能够选择不同的存储方式。即使存储方式、以及内部方式</a:t>
            </a:r>
            <a:endParaRPr lang="zh-CN" altLang="en-US" dirty="0">
              <a:sym typeface="+mn-ea"/>
            </a:endParaRPr>
          </a:p>
          <a:p>
            <a:pPr marL="0" lvl="2" algn="l"/>
            <a:r>
              <a:rPr lang="en-US" altLang="zh-CN" dirty="0">
                <a:sym typeface="+mn-ea"/>
              </a:rPr>
              <a:t>	   </a:t>
            </a:r>
            <a:r>
              <a:rPr lang="zh-CN" altLang="en-US" dirty="0">
                <a:sym typeface="+mn-ea"/>
              </a:rPr>
              <a:t>不同，外部接口一定要相同。（提示：巧用void*(无类型指针)）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36496" y="348561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36553" y="4578650"/>
            <a:ext cx="64340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号（本周日）晚上</a:t>
            </a:r>
            <a:r>
              <a:rPr lang="en-US" altLang="zh-CN" dirty="0"/>
              <a:t>24</a:t>
            </a:r>
            <a:r>
              <a:rPr lang="zh-CN" altLang="en-US" dirty="0"/>
              <a:t>点前上交至导师处</a:t>
            </a:r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感谢聆听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 Quest , No Gain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r="74172"/>
          <a:stretch>
            <a:fillRect/>
          </a:stretch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 bldLvl="0" animBg="1"/>
      <p:bldP spid="28" grpId="0" bldLvl="0" animBg="1"/>
      <p:bldP spid="21" grpId="0" bldLvl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6130752" y="6016523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 flipV="1">
            <a:off x="6092651" y="2082698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 flipV="1">
            <a:off x="8256414" y="2014436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68224" y="1960461"/>
            <a:ext cx="2149476" cy="768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  <a:endParaRPr lang="en-US" altLang="zh-CN" noProof="1"/>
          </a:p>
        </p:txBody>
      </p:sp>
      <p:sp>
        <p:nvSpPr>
          <p:cNvPr id="115" name="矩形 114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  <a:endParaRPr lang="en-US" altLang="zh-CN" noProof="1"/>
          </a:p>
        </p:txBody>
      </p:sp>
      <p:sp>
        <p:nvSpPr>
          <p:cNvPr id="116" name="矩形 115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  <a:endParaRPr lang="en-US" altLang="zh-CN" noProof="1"/>
          </a:p>
        </p:txBody>
      </p:sp>
      <p:sp>
        <p:nvSpPr>
          <p:cNvPr id="117" name="矩形 116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  <a:endParaRPr lang="en-US" altLang="zh-CN" noProof="1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4611151" y="1502524"/>
            <a:ext cx="1338263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文本框 118"/>
          <p:cNvSpPr txBox="1">
            <a:spLocks noChangeArrowheads="1"/>
          </p:cNvSpPr>
          <p:nvPr/>
        </p:nvSpPr>
        <p:spPr bwMode="auto">
          <a:xfrm>
            <a:off x="5280281" y="1252923"/>
            <a:ext cx="2212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push()   </a:t>
            </a:r>
            <a:r>
              <a:rPr lang="zh-CN" altLang="en-US" dirty="0"/>
              <a:t>数据入栈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347 L 0.24388 -0.00347 C 0.35352 -0.00347 0.48855 0.13056 0.48855 0.23912 L 0.48855 0.4819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66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972 L 0.24414 0.00972 C 0.35352 0.00972 0.48829 0.10764 0.48829 0.18727 L 0.48829 0.3645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-0.00787 L 0.24141 -0.00787 C 0.35222 -0.00787 0.48868 0.06273 0.48868 0.11991 L 0.48868 0.2479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14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209 L 0.2444 -0.00209 C 0.35339 -0.00209 0.4875 0.03611 0.4875 0.0669 L 0.4875 0.1356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bldLvl="0" animBg="1"/>
      <p:bldP spid="115" grpId="0" animBg="1"/>
      <p:bldP spid="115" grpId="1" bldLvl="0" animBg="1"/>
      <p:bldP spid="116" grpId="0" animBg="1"/>
      <p:bldP spid="116" grpId="1" bldLvl="0" animBg="1"/>
      <p:bldP spid="117" grpId="0" animBg="1"/>
      <p:bldP spid="117" grpId="1" bldLvl="0" animBg="1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070225" y="5661025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060700" y="1700213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5219700" y="1700213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003800" y="1123950"/>
            <a:ext cx="908050" cy="4873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4837906" y="777972"/>
            <a:ext cx="1953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pop()  </a:t>
            </a:r>
            <a:r>
              <a:rPr lang="zh-CN" altLang="en-US" dirty="0"/>
              <a:t>数据出栈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3060700" y="4868863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  <a:endParaRPr lang="en-US" altLang="zh-CN" noProof="1"/>
          </a:p>
        </p:txBody>
      </p:sp>
      <p:sp>
        <p:nvSpPr>
          <p:cNvPr id="25" name="矩形 24"/>
          <p:cNvSpPr/>
          <p:nvPr/>
        </p:nvSpPr>
        <p:spPr>
          <a:xfrm>
            <a:off x="3059113" y="4076700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  <a:endParaRPr lang="en-US" altLang="zh-CN" noProof="1"/>
          </a:p>
        </p:txBody>
      </p:sp>
      <p:sp>
        <p:nvSpPr>
          <p:cNvPr id="26" name="矩形 25"/>
          <p:cNvSpPr/>
          <p:nvPr/>
        </p:nvSpPr>
        <p:spPr>
          <a:xfrm>
            <a:off x="3059113" y="3284538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  <a:endParaRPr lang="en-US" altLang="zh-CN" noProof="1"/>
          </a:p>
        </p:txBody>
      </p:sp>
      <p:sp>
        <p:nvSpPr>
          <p:cNvPr id="27" name="矩形 26"/>
          <p:cNvSpPr/>
          <p:nvPr/>
        </p:nvSpPr>
        <p:spPr>
          <a:xfrm>
            <a:off x="3059113" y="2492375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  <a:endParaRPr lang="en-US" altLang="zh-CN" noProof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5 -0.044890 L -0.000005 -0.147482 C -0.000005 -0.193444 0.257920 -0.250075 0.467252 -0.250075 L 0.934508 -0.250075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-0.015028 L 0.000022 -0.191927 C 0.000022 -0.271176 0.242424 -0.368825 0.439155 -0.368825 L 0.878286 -0.368825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8 0.014687 L 0.000028 -0.233554 C 0.000028 -0.344767 0.241202 -0.481795 0.436937 -0.481795 L 0.873848 -0.481795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6 -0.011637 L -0.000006 -0.305665 C -0.000006 -0.437390 0.246305 -0.599693 0.446210 -0.599693 L 0.892424 -0.599693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4" grpId="3" animBg="1"/>
      <p:bldP spid="25" grpId="0" animBg="1"/>
      <p:bldP spid="25" grpId="2" animBg="1"/>
      <p:bldP spid="26" grpId="0" animBg="1"/>
      <p:bldP spid="26" grpId="2" animBg="1"/>
      <p:bldP spid="27" grpId="0" animBg="1"/>
      <p:bldP spid="27" grpId="1" animBg="1"/>
      <p:bldP spid="27" grpId="3" animBg="1"/>
      <p:bldP spid="27" grpId="4" animBg="1"/>
      <p:bldP spid="27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011" y="3732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栈的特点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1011" y="1115735"/>
            <a:ext cx="9488345" cy="10964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栈又称为</a:t>
            </a:r>
            <a:r>
              <a:rPr lang="zh-CN" altLang="en-US" sz="2800" b="1" noProof="1">
                <a:solidFill>
                  <a:srgbClr val="FF0000"/>
                </a:solidFill>
              </a:rPr>
              <a:t>后进先出</a:t>
            </a:r>
            <a:r>
              <a:rPr lang="zh-CN" altLang="en-US" sz="2400" b="1" noProof="1">
                <a:solidFill>
                  <a:schemeClr val="tx1"/>
                </a:solidFill>
              </a:rPr>
              <a:t>（</a:t>
            </a:r>
            <a:r>
              <a:rPr lang="en-US" altLang="zh-CN" sz="2400" b="1" noProof="1">
                <a:solidFill>
                  <a:schemeClr val="tx1"/>
                </a:solidFill>
              </a:rPr>
              <a:t>Last In First Out</a:t>
            </a:r>
            <a:r>
              <a:rPr lang="zh-CN" altLang="en-US" sz="2400" b="1" noProof="1">
                <a:solidFill>
                  <a:schemeClr val="tx1"/>
                </a:solidFill>
              </a:rPr>
              <a:t>）的线性表，简称</a:t>
            </a:r>
            <a:r>
              <a:rPr lang="en-US" altLang="zh-CN" sz="2400" b="1" noProof="1">
                <a:solidFill>
                  <a:schemeClr val="tx1"/>
                </a:solidFill>
              </a:rPr>
              <a:t>LIFO</a:t>
            </a:r>
            <a:r>
              <a:rPr lang="zh-CN" altLang="en-US" sz="2400" b="1" noProof="1">
                <a:solidFill>
                  <a:schemeClr val="tx1"/>
                </a:solidFill>
              </a:rPr>
              <a:t>结构</a:t>
            </a:r>
            <a:r>
              <a:rPr lang="zh-CN" altLang="en-US" sz="2800" b="1" noProof="1"/>
              <a:t>。</a:t>
            </a:r>
            <a:endParaRPr lang="zh-CN" altLang="en-US" sz="2800" b="1" noProof="1"/>
          </a:p>
        </p:txBody>
      </p:sp>
      <p:pic>
        <p:nvPicPr>
          <p:cNvPr id="16" name="图片 93" descr="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67" y="2582673"/>
            <a:ext cx="6981602" cy="336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011" y="37326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生活中的“栈”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is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41" y="1540814"/>
            <a:ext cx="4633191" cy="342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96640" y="5317186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         </a:t>
            </a:r>
            <a:r>
              <a:rPr lang="zh-CN" altLang="en-US" sz="2400" dirty="0"/>
              <a:t>堆叠在一起的盘子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1325"/>
            <a:ext cx="3791910" cy="25127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67082" y="5317654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               </a:t>
            </a:r>
            <a:r>
              <a:rPr lang="en-US" altLang="zh-CN" sz="2400" dirty="0" err="1">
                <a:latin typeface="+mn-ea"/>
              </a:rPr>
              <a:t>Ctrl+Z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4158</Words>
  <Application>WPS 演示</Application>
  <PresentationFormat>Widescreen</PresentationFormat>
  <Paragraphs>840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73" baseType="lpstr">
      <vt:lpstr>Arial</vt:lpstr>
      <vt:lpstr>宋体</vt:lpstr>
      <vt:lpstr>Wingdings</vt:lpstr>
      <vt:lpstr>Tw Cen MT</vt:lpstr>
      <vt:lpstr>Wingdings 3</vt:lpstr>
      <vt:lpstr>等线</vt:lpstr>
      <vt:lpstr>等线 Light</vt:lpstr>
      <vt:lpstr>微软雅黑</vt:lpstr>
      <vt:lpstr>Arial Unicode MS</vt:lpstr>
      <vt:lpstr>Adobe 黑体 Std R</vt:lpstr>
      <vt:lpstr>黑体</vt:lpstr>
      <vt:lpstr>Open Sans</vt:lpstr>
      <vt:lpstr>Segoe Print</vt:lpstr>
      <vt:lpstr>华文仿宋</vt:lpstr>
      <vt:lpstr>Adobe 繁黑體 Std B</vt:lpstr>
      <vt:lpstr>Menlo-Regular</vt:lpstr>
      <vt:lpstr>Helvetica</vt:lpstr>
      <vt:lpstr>Adobe 黑体 Std R</vt:lpstr>
      <vt:lpstr>Tw Cen MT Condensed</vt:lpstr>
      <vt:lpstr>积分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WPS_1549120781</cp:lastModifiedBy>
  <cp:revision>484</cp:revision>
  <dcterms:created xsi:type="dcterms:W3CDTF">2019-02-20T13:01:00Z</dcterms:created>
  <dcterms:modified xsi:type="dcterms:W3CDTF">2022-03-25T12:59:23Z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AD34937F84134247A7D1DF85236364AC</vt:lpwstr>
  </property>
  <property fmtid="{D5CDD505-2E9C-101B-9397-08002B2CF9AE}" pid="3" name="KSOProductBuildVer">
    <vt:lpwstr>2052-11.1.0.9192</vt:lpwstr>
  </property>
</Properties>
</file>