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81" r:id="rId3"/>
    <p:sldId id="282" r:id="rId4"/>
    <p:sldId id="257" r:id="rId5"/>
    <p:sldId id="266" r:id="rId6"/>
    <p:sldId id="268" r:id="rId7"/>
    <p:sldId id="283" r:id="rId8"/>
    <p:sldId id="289" r:id="rId9"/>
    <p:sldId id="284" r:id="rId10"/>
    <p:sldId id="274" r:id="rId11"/>
    <p:sldId id="290" r:id="rId12"/>
    <p:sldId id="291" r:id="rId13"/>
    <p:sldId id="286" r:id="rId14"/>
  </p:sldIdLst>
  <p:sldSz cx="12192000" cy="6858000"/>
  <p:notesSz cx="6858000" cy="9144000"/>
  <p:embeddedFontLst>
    <p:embeddedFont>
      <p:font typeface="方正细谭黑简体" panose="02010600030101010101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C4D7D5"/>
    <a:srgbClr val="FBD77F"/>
    <a:srgbClr val="AAC6C3"/>
    <a:srgbClr val="7BA5A0"/>
    <a:srgbClr val="9BBBB7"/>
    <a:srgbClr val="719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4618" autoAdjust="0"/>
  </p:normalViewPr>
  <p:slideViewPr>
    <p:cSldViewPr snapToGrid="0">
      <p:cViewPr varScale="1">
        <p:scale>
          <a:sx n="108" d="100"/>
          <a:sy n="108" d="100"/>
        </p:scale>
        <p:origin x="32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9CC3-A60F-428B-832D-370B7117E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9C7321-1E6A-40C2-83EE-1EAC28B5F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2D8C0-76F9-40D4-887B-ED0842A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FE5E8-F44E-4E97-A1D2-4FE3708D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7639-896E-4912-B62E-11644FA7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FDCA9-8275-45F4-AFE8-BFA8761F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33D32-41B7-463C-BB7B-A8877167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6D8FE-1563-415A-B08C-34C4571D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9EE94-D21B-4DED-B579-23E677AA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4E18C-2712-49B3-A23B-7859E74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BFDD0-9271-4CFA-9929-5552BAEF5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8F090-0AA8-4DE3-B49E-396C5D5A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264F8-E6DC-4E1D-84CC-279AE6CA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0BC86-47EE-4835-8222-8F4CB246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86F0D-28DB-4ED8-B9CA-8D8B526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8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7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0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7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6E4F4-758F-47BA-9920-1F45FBE2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EDC90-78F8-4F59-B7F2-08A6276F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45ECA-7B68-4A6F-9B36-DA1355C6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D651F-19A5-49B3-A67D-D40036A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3510C-E910-4A6E-86C7-B655ED5B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A19F3-97C8-4960-A111-BE87A904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1342A-2D16-4D91-A450-8E861904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F9986-CC42-405C-9D82-4DB8C4A8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066B7-F75D-48CE-988B-512FBDA9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79C01-9288-476A-A586-1E7DD953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FA757-2442-4F72-B547-917C4D14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64942-5F7A-4503-AAC7-0A7F5055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6775F-8657-409C-84AE-80229750B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B0510-3D4A-4CE7-81A4-1595718E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1026-1846-41B6-87AA-0B6E8A95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BBC31-2643-41A4-9FB8-07A450D7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415C5-1D47-4F1E-9653-DCF4F6CC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38F01-2FF1-438A-8DF4-7A9B35CC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AD4A2-4210-4E94-9CF1-6AE4519AF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BEF29B-CD3F-4758-9975-AB6D649B9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9C2BCA-078F-46C2-A7B0-A5648EE3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B9014-457D-4DFF-8466-56598A8F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62536-B167-4FC1-A811-73675308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7801B2-FFED-4B46-BC6D-122684B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519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7C1B9-94EE-4457-A3CE-1AEE82D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C5278-0933-4EB3-B680-AB76D69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A2E9E-E134-4EC9-9C54-46454418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C8A95-5073-48B2-BE3F-92F4B673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5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55FFD7-6203-456E-93EC-887E4EF3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358D1-F308-45C5-AB57-622EFCD5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7D377-F18A-4C26-B66F-ED58537B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4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F1788-5C99-48C5-A6A7-63423EDD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6CEBF-0DAC-49B8-8965-B664076C6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6DDC2-B27C-4666-9D89-A84041F4A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9E0B9-4588-4136-82E9-F585C243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FCD5E-BE21-4D22-B1E0-BE3EFC3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DE143-3B6E-4179-ABA2-E2F6A3A8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D206A-4E7F-40AA-A58C-0110DDCE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D09891-3C3E-4AEA-B69A-A7F5B7A5A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406D8-1E71-4C72-BA9E-2673BF75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F7E12-5E0B-4950-8914-3B10C20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D5222-DCD3-4959-90C3-F1310AC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B45E5-C935-44A9-B078-10726262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A8194-A7BB-4582-AFCA-D0804650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DF168-6C96-4563-AA3A-2316A4F40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1345D-D4EC-4B98-A8EB-3BCA86651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53B7-DCDF-46CF-A2A9-F543C0D12AF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0C3DE-CE59-4B05-92DC-85A0D295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34524-ACCF-44EF-A35E-87B20C1D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3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FC64F7A-FE7E-452E-9580-BFC759A4E058}"/>
              </a:ext>
            </a:extLst>
          </p:cNvPr>
          <p:cNvSpPr/>
          <p:nvPr/>
        </p:nvSpPr>
        <p:spPr>
          <a:xfrm>
            <a:off x="2457577" y="1932336"/>
            <a:ext cx="5855264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8000" b="1" i="1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前后端分离</a:t>
            </a:r>
            <a:endParaRPr sz="8000" b="1" i="1" spc="225" dirty="0">
              <a:solidFill>
                <a:schemeClr val="tx1">
                  <a:lumMod val="85000"/>
                  <a:lumOff val="1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" name="17950329">
            <a:hlinkClick r:id="" action="ppaction://media"/>
            <a:extLst>
              <a:ext uri="{FF2B5EF4-FFF2-40B4-BE49-F238E27FC236}">
                <a16:creationId xmlns:a16="http://schemas.microsoft.com/office/drawing/2014/main" id="{C55B3827-3FC2-4876-978A-B7BE169021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88570" y="256425"/>
            <a:ext cx="609600" cy="6096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883E6993-E725-44F0-B8B1-969CC9C12235}"/>
              </a:ext>
            </a:extLst>
          </p:cNvPr>
          <p:cNvGrpSpPr/>
          <p:nvPr/>
        </p:nvGrpSpPr>
        <p:grpSpPr>
          <a:xfrm>
            <a:off x="10233710" y="-1853794"/>
            <a:ext cx="3757545" cy="9831950"/>
            <a:chOff x="10233710" y="-1853794"/>
            <a:chExt cx="3757545" cy="9831950"/>
          </a:xfrm>
        </p:grpSpPr>
        <p:sp>
          <p:nvSpPr>
            <p:cNvPr id="18" name="双波形 17">
              <a:extLst>
                <a:ext uri="{FF2B5EF4-FFF2-40B4-BE49-F238E27FC236}">
                  <a16:creationId xmlns:a16="http://schemas.microsoft.com/office/drawing/2014/main" id="{18B9F5B0-045A-45EF-96D7-F587B552E03C}"/>
                </a:ext>
              </a:extLst>
            </p:cNvPr>
            <p:cNvSpPr/>
            <p:nvPr/>
          </p:nvSpPr>
          <p:spPr>
            <a:xfrm rot="14961266">
              <a:off x="8476608" y="-96692"/>
              <a:ext cx="6810949" cy="3296745"/>
            </a:xfrm>
            <a:prstGeom prst="doubleWave">
              <a:avLst>
                <a:gd name="adj1" fmla="val 12500"/>
                <a:gd name="adj2" fmla="val -3109"/>
              </a:avLst>
            </a:prstGeom>
            <a:solidFill>
              <a:srgbClr val="FBD77F"/>
            </a:solidFill>
            <a:ln>
              <a:noFill/>
            </a:ln>
            <a:effectLst>
              <a:outerShdw blurRad="139700" dist="1143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331054B-9944-4429-819A-59C9145AE3E4}"/>
                </a:ext>
              </a:extLst>
            </p:cNvPr>
            <p:cNvSpPr/>
            <p:nvPr/>
          </p:nvSpPr>
          <p:spPr>
            <a:xfrm>
              <a:off x="10790855" y="2763219"/>
              <a:ext cx="3200400" cy="5214937"/>
            </a:xfrm>
            <a:prstGeom prst="ellipse">
              <a:avLst/>
            </a:prstGeom>
            <a:solidFill>
              <a:srgbClr val="FBD7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CBE6C625-47D5-446D-AC67-C8C7BE258D9F}"/>
              </a:ext>
            </a:extLst>
          </p:cNvPr>
          <p:cNvSpPr/>
          <p:nvPr/>
        </p:nvSpPr>
        <p:spPr>
          <a:xfrm rot="1160033">
            <a:off x="9640021" y="3464938"/>
            <a:ext cx="3132466" cy="5214937"/>
          </a:xfrm>
          <a:prstGeom prst="ellipse">
            <a:avLst/>
          </a:prstGeom>
          <a:solidFill>
            <a:srgbClr val="9BBBB7">
              <a:alpha val="50196"/>
            </a:srgbClr>
          </a:solidFill>
          <a:ln>
            <a:noFill/>
          </a:ln>
          <a:effectLst>
            <a:outerShdw blurRad="215900" dist="12700" sx="105000" sy="105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双波形 15">
            <a:extLst>
              <a:ext uri="{FF2B5EF4-FFF2-40B4-BE49-F238E27FC236}">
                <a16:creationId xmlns:a16="http://schemas.microsoft.com/office/drawing/2014/main" id="{C7C55C43-7A89-492D-883B-CC4F6C025F59}"/>
              </a:ext>
            </a:extLst>
          </p:cNvPr>
          <p:cNvSpPr/>
          <p:nvPr/>
        </p:nvSpPr>
        <p:spPr>
          <a:xfrm rot="16200000">
            <a:off x="-4031183" y="1650279"/>
            <a:ext cx="8193566" cy="2714012"/>
          </a:xfrm>
          <a:prstGeom prst="doubleWave">
            <a:avLst>
              <a:gd name="adj1" fmla="val 10551"/>
              <a:gd name="adj2" fmla="val -3109"/>
            </a:avLst>
          </a:prstGeom>
          <a:solidFill>
            <a:srgbClr val="7BA5A0"/>
          </a:solidFill>
          <a:ln>
            <a:noFill/>
          </a:ln>
          <a:effectLst>
            <a:outerShdw blurRad="139700" dist="1143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双波形 16">
            <a:extLst>
              <a:ext uri="{FF2B5EF4-FFF2-40B4-BE49-F238E27FC236}">
                <a16:creationId xmlns:a16="http://schemas.microsoft.com/office/drawing/2014/main" id="{A6A96885-C199-4778-86B1-39E1F682353D}"/>
              </a:ext>
            </a:extLst>
          </p:cNvPr>
          <p:cNvSpPr/>
          <p:nvPr/>
        </p:nvSpPr>
        <p:spPr>
          <a:xfrm rot="2228961">
            <a:off x="-3311363" y="4857058"/>
            <a:ext cx="10024757" cy="5142480"/>
          </a:xfrm>
          <a:prstGeom prst="doubleWave">
            <a:avLst>
              <a:gd name="adj1" fmla="val 6705"/>
              <a:gd name="adj2" fmla="val -3109"/>
            </a:avLst>
          </a:prstGeom>
          <a:solidFill>
            <a:srgbClr val="FBD77F"/>
          </a:solidFill>
          <a:ln>
            <a:noFill/>
          </a:ln>
          <a:effectLst>
            <a:outerShdw blurRad="139700" dist="1143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E7544-E84A-45B8-85E1-08D880D88654}"/>
              </a:ext>
            </a:extLst>
          </p:cNvPr>
          <p:cNvSpPr/>
          <p:nvPr/>
        </p:nvSpPr>
        <p:spPr>
          <a:xfrm>
            <a:off x="2573461" y="3394321"/>
            <a:ext cx="564629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QG</a:t>
            </a:r>
            <a:r>
              <a:rPr lang="zh-CN" altLang="en-US" sz="24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训练营第三周</a:t>
            </a:r>
            <a:endParaRPr sz="2400" i="1" spc="2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AB4E9D-077E-4E6C-87FF-28155C4B6BEB}"/>
              </a:ext>
            </a:extLst>
          </p:cNvPr>
          <p:cNvGrpSpPr/>
          <p:nvPr/>
        </p:nvGrpSpPr>
        <p:grpSpPr>
          <a:xfrm>
            <a:off x="2573461" y="4179013"/>
            <a:ext cx="774914" cy="200259"/>
            <a:chOff x="852408" y="3745351"/>
            <a:chExt cx="1379350" cy="35646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9BDE4FF-4838-4252-8CAB-67BB8888A05C}"/>
                </a:ext>
              </a:extLst>
            </p:cNvPr>
            <p:cNvSpPr/>
            <p:nvPr/>
          </p:nvSpPr>
          <p:spPr>
            <a:xfrm>
              <a:off x="852408" y="3745351"/>
              <a:ext cx="356462" cy="35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EC8CF89-64A1-4031-B689-257180D64970}"/>
                </a:ext>
              </a:extLst>
            </p:cNvPr>
            <p:cNvSpPr/>
            <p:nvPr/>
          </p:nvSpPr>
          <p:spPr>
            <a:xfrm>
              <a:off x="1363852" y="3745351"/>
              <a:ext cx="356462" cy="35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D41FB52-9F34-4874-B74D-1FE5040588AB}"/>
                </a:ext>
              </a:extLst>
            </p:cNvPr>
            <p:cNvSpPr/>
            <p:nvPr/>
          </p:nvSpPr>
          <p:spPr>
            <a:xfrm>
              <a:off x="1875296" y="3745351"/>
              <a:ext cx="356462" cy="35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017AC9F9-7FDE-4BF8-AB47-6B506895D8D4}"/>
              </a:ext>
            </a:extLst>
          </p:cNvPr>
          <p:cNvSpPr/>
          <p:nvPr/>
        </p:nvSpPr>
        <p:spPr>
          <a:xfrm>
            <a:off x="3630506" y="4086772"/>
            <a:ext cx="468233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000" i="1" spc="225" dirty="0">
                <a:solidFill>
                  <a:srgbClr val="7BA5A0"/>
                </a:solidFill>
                <a:cs typeface="+mn-ea"/>
                <a:sym typeface="+mn-lt"/>
              </a:rPr>
              <a:t>主讲人：彭海狸</a:t>
            </a:r>
            <a:endParaRPr sz="2000" i="1" spc="225" dirty="0">
              <a:solidFill>
                <a:srgbClr val="7BA5A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30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F798DDD-9AF5-48E7-BC49-92A1E5AB6CB0}"/>
              </a:ext>
            </a:extLst>
          </p:cNvPr>
          <p:cNvSpPr/>
          <p:nvPr/>
        </p:nvSpPr>
        <p:spPr>
          <a:xfrm>
            <a:off x="6096000" y="854599"/>
            <a:ext cx="5662373" cy="4804474"/>
          </a:xfrm>
          <a:prstGeom prst="rect">
            <a:avLst/>
          </a:prstGeom>
          <a:solidFill>
            <a:srgbClr val="FBD7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098F55-095E-42DC-9459-960C6103ED10}"/>
              </a:ext>
            </a:extLst>
          </p:cNvPr>
          <p:cNvSpPr txBox="1"/>
          <p:nvPr/>
        </p:nvSpPr>
        <p:spPr>
          <a:xfrm>
            <a:off x="735973" y="788535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前后端分离的实现</a:t>
            </a:r>
            <a:endParaRPr lang="en-US" altLang="zh-CN" sz="3200" spc="2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F89031-D3D7-48DA-9649-2474BAA5D995}"/>
              </a:ext>
            </a:extLst>
          </p:cNvPr>
          <p:cNvSpPr/>
          <p:nvPr/>
        </p:nvSpPr>
        <p:spPr>
          <a:xfrm>
            <a:off x="218370" y="2399245"/>
            <a:ext cx="7079561" cy="4053469"/>
          </a:xfrm>
          <a:prstGeom prst="rect">
            <a:avLst/>
          </a:prstGeom>
          <a:solidFill>
            <a:srgbClr val="C4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78FD2-E810-4C16-8CA0-D1C2205789C3}"/>
              </a:ext>
            </a:extLst>
          </p:cNvPr>
          <p:cNvSpPr txBox="1"/>
          <p:nvPr/>
        </p:nvSpPr>
        <p:spPr>
          <a:xfrm>
            <a:off x="661262" y="2795171"/>
            <a:ext cx="319430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JSON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数据响应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C36E6F-71B2-43AE-B666-92C653E9CFF8}"/>
              </a:ext>
            </a:extLst>
          </p:cNvPr>
          <p:cNvSpPr txBox="1"/>
          <p:nvPr/>
        </p:nvSpPr>
        <p:spPr>
          <a:xfrm>
            <a:off x="735973" y="3601164"/>
            <a:ext cx="2169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业务处理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返回结果的封装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JSON</a:t>
            </a:r>
            <a:r>
              <a:rPr lang="zh-CN" altLang="en-US" dirty="0"/>
              <a:t>响应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64557E-A78E-499E-8055-EF993A691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44" y="1704580"/>
            <a:ext cx="7079561" cy="325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7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98A53A2-8DF3-47CB-A0D8-C94735A92D87}"/>
              </a:ext>
            </a:extLst>
          </p:cNvPr>
          <p:cNvSpPr/>
          <p:nvPr/>
        </p:nvSpPr>
        <p:spPr>
          <a:xfrm>
            <a:off x="754126" y="1174349"/>
            <a:ext cx="10683748" cy="5013829"/>
          </a:xfrm>
          <a:prstGeom prst="rect">
            <a:avLst/>
          </a:prstGeom>
          <a:solidFill>
            <a:srgbClr val="C4D7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FDDE79-01AD-428C-A2CB-84C879D3BCDF}"/>
              </a:ext>
            </a:extLst>
          </p:cNvPr>
          <p:cNvSpPr/>
          <p:nvPr/>
        </p:nvSpPr>
        <p:spPr>
          <a:xfrm>
            <a:off x="754127" y="394313"/>
            <a:ext cx="2931753" cy="463598"/>
          </a:xfrm>
          <a:prstGeom prst="roundRect">
            <a:avLst/>
          </a:prstGeom>
          <a:solidFill>
            <a:srgbClr val="FBD77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D4AB77-A4CC-45FA-AA9A-CE2D0AFB314D}"/>
              </a:ext>
            </a:extLst>
          </p:cNvPr>
          <p:cNvSpPr txBox="1"/>
          <p:nvPr/>
        </p:nvSpPr>
        <p:spPr>
          <a:xfrm>
            <a:off x="1442301" y="1611983"/>
            <a:ext cx="9464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/>
              <a:t>学习内容：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①前端框架</a:t>
            </a:r>
            <a:r>
              <a:rPr lang="en-US" altLang="zh-CN" dirty="0" err="1"/>
              <a:t>JQuery</a:t>
            </a:r>
            <a:r>
              <a:rPr lang="zh-CN" altLang="en-US" dirty="0"/>
              <a:t>（重点学习</a:t>
            </a:r>
            <a:r>
              <a:rPr lang="en-US" altLang="zh-CN" dirty="0"/>
              <a:t>AJAX</a:t>
            </a:r>
            <a:r>
              <a:rPr lang="zh-CN" altLang="en-US" dirty="0"/>
              <a:t>请求的实现）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②后端</a:t>
            </a:r>
            <a:r>
              <a:rPr lang="en-US" altLang="zh-CN" dirty="0"/>
              <a:t>JSON</a:t>
            </a:r>
            <a:r>
              <a:rPr lang="zh-CN" altLang="en-US" dirty="0"/>
              <a:t>数据响应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zh-CN" altLang="en-US" dirty="0"/>
              <a:t>掌握内容：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① 使用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更加简洁地编写前端界面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② 使用 </a:t>
            </a:r>
            <a:r>
              <a:rPr lang="en-US" altLang="zh-CN" dirty="0"/>
              <a:t>Ajax </a:t>
            </a:r>
            <a:r>
              <a:rPr lang="zh-CN" altLang="en-US" dirty="0"/>
              <a:t>和后台进行异步通讯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作业布置：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编写一个</a:t>
            </a:r>
            <a:r>
              <a:rPr lang="en-US" altLang="zh-CN" dirty="0"/>
              <a:t>demo</a:t>
            </a:r>
            <a:r>
              <a:rPr lang="zh-CN" altLang="en-US" dirty="0"/>
              <a:t>实现前后端</a:t>
            </a:r>
            <a:r>
              <a:rPr lang="en-US" altLang="zh-CN" dirty="0"/>
              <a:t>AJAX</a:t>
            </a:r>
            <a:r>
              <a:rPr lang="zh-CN" altLang="en-US" dirty="0"/>
              <a:t>请求和</a:t>
            </a:r>
            <a:r>
              <a:rPr lang="en-US" altLang="zh-CN" dirty="0"/>
              <a:t>JSON</a:t>
            </a:r>
            <a:r>
              <a:rPr lang="zh-CN" altLang="en-US" dirty="0"/>
              <a:t>数据响应</a:t>
            </a:r>
            <a:endParaRPr lang="en-US" altLang="zh-CN" dirty="0"/>
          </a:p>
          <a:p>
            <a:r>
              <a:rPr lang="en-US" altLang="zh-CN" dirty="0"/>
              <a:t>(4)</a:t>
            </a:r>
            <a:r>
              <a:rPr lang="zh-CN" altLang="en-US" dirty="0"/>
              <a:t> 提升部分：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Ajax </a:t>
            </a:r>
            <a:r>
              <a:rPr lang="zh-CN" altLang="en-US" dirty="0"/>
              <a:t>结合 </a:t>
            </a:r>
            <a:r>
              <a:rPr lang="en-US" altLang="zh-CN" dirty="0" err="1"/>
              <a:t>Jdbc</a:t>
            </a:r>
            <a:r>
              <a:rPr lang="zh-CN" altLang="en-US" dirty="0"/>
              <a:t>，完成前端向后台传输数据，然后动态反馈到前端界面的小练习。即“实现前端对后端持久层的数据交互”。</a:t>
            </a:r>
          </a:p>
        </p:txBody>
      </p:sp>
    </p:spTree>
    <p:extLst>
      <p:ext uri="{BB962C8B-B14F-4D97-AF65-F5344CB8AC3E}">
        <p14:creationId xmlns:p14="http://schemas.microsoft.com/office/powerpoint/2010/main" val="249802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FC64F7A-FE7E-452E-9580-BFC759A4E058}"/>
              </a:ext>
            </a:extLst>
          </p:cNvPr>
          <p:cNvSpPr/>
          <p:nvPr/>
        </p:nvSpPr>
        <p:spPr>
          <a:xfrm>
            <a:off x="2457577" y="2094550"/>
            <a:ext cx="7416970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7500" i="1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感谢您的观看</a:t>
            </a:r>
            <a:endParaRPr sz="7500" i="1" spc="225" dirty="0">
              <a:solidFill>
                <a:schemeClr val="tx1">
                  <a:lumMod val="85000"/>
                  <a:lumOff val="1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83E6993-E725-44F0-B8B1-969CC9C12235}"/>
              </a:ext>
            </a:extLst>
          </p:cNvPr>
          <p:cNvGrpSpPr/>
          <p:nvPr/>
        </p:nvGrpSpPr>
        <p:grpSpPr>
          <a:xfrm>
            <a:off x="10233710" y="-1853794"/>
            <a:ext cx="3757545" cy="9831950"/>
            <a:chOff x="10233710" y="-1853794"/>
            <a:chExt cx="3757545" cy="9831950"/>
          </a:xfrm>
        </p:grpSpPr>
        <p:sp>
          <p:nvSpPr>
            <p:cNvPr id="18" name="双波形 17">
              <a:extLst>
                <a:ext uri="{FF2B5EF4-FFF2-40B4-BE49-F238E27FC236}">
                  <a16:creationId xmlns:a16="http://schemas.microsoft.com/office/drawing/2014/main" id="{18B9F5B0-045A-45EF-96D7-F587B552E03C}"/>
                </a:ext>
              </a:extLst>
            </p:cNvPr>
            <p:cNvSpPr/>
            <p:nvPr/>
          </p:nvSpPr>
          <p:spPr>
            <a:xfrm rot="14961266">
              <a:off x="8476608" y="-96692"/>
              <a:ext cx="6810949" cy="3296745"/>
            </a:xfrm>
            <a:prstGeom prst="doubleWave">
              <a:avLst>
                <a:gd name="adj1" fmla="val 12500"/>
                <a:gd name="adj2" fmla="val -3109"/>
              </a:avLst>
            </a:prstGeom>
            <a:solidFill>
              <a:srgbClr val="FBD77F"/>
            </a:solidFill>
            <a:ln>
              <a:noFill/>
            </a:ln>
            <a:effectLst>
              <a:outerShdw blurRad="139700" dist="1143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331054B-9944-4429-819A-59C9145AE3E4}"/>
                </a:ext>
              </a:extLst>
            </p:cNvPr>
            <p:cNvSpPr/>
            <p:nvPr/>
          </p:nvSpPr>
          <p:spPr>
            <a:xfrm>
              <a:off x="10790855" y="2763219"/>
              <a:ext cx="3200400" cy="5214937"/>
            </a:xfrm>
            <a:prstGeom prst="ellipse">
              <a:avLst/>
            </a:prstGeom>
            <a:solidFill>
              <a:srgbClr val="FBD7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CBE6C625-47D5-446D-AC67-C8C7BE258D9F}"/>
              </a:ext>
            </a:extLst>
          </p:cNvPr>
          <p:cNvSpPr/>
          <p:nvPr/>
        </p:nvSpPr>
        <p:spPr>
          <a:xfrm rot="1160033">
            <a:off x="9640021" y="3464938"/>
            <a:ext cx="3132466" cy="5214937"/>
          </a:xfrm>
          <a:prstGeom prst="ellipse">
            <a:avLst/>
          </a:prstGeom>
          <a:solidFill>
            <a:srgbClr val="9BBBB7">
              <a:alpha val="50196"/>
            </a:srgbClr>
          </a:solidFill>
          <a:ln>
            <a:noFill/>
          </a:ln>
          <a:effectLst>
            <a:outerShdw blurRad="215900" dist="12700" sx="105000" sy="105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双波形 15">
            <a:extLst>
              <a:ext uri="{FF2B5EF4-FFF2-40B4-BE49-F238E27FC236}">
                <a16:creationId xmlns:a16="http://schemas.microsoft.com/office/drawing/2014/main" id="{C7C55C43-7A89-492D-883B-CC4F6C025F59}"/>
              </a:ext>
            </a:extLst>
          </p:cNvPr>
          <p:cNvSpPr/>
          <p:nvPr/>
        </p:nvSpPr>
        <p:spPr>
          <a:xfrm rot="16200000">
            <a:off x="-4031183" y="1650279"/>
            <a:ext cx="8193566" cy="2714012"/>
          </a:xfrm>
          <a:prstGeom prst="doubleWave">
            <a:avLst>
              <a:gd name="adj1" fmla="val 10551"/>
              <a:gd name="adj2" fmla="val -3109"/>
            </a:avLst>
          </a:prstGeom>
          <a:solidFill>
            <a:srgbClr val="7BA5A0"/>
          </a:solidFill>
          <a:ln>
            <a:noFill/>
          </a:ln>
          <a:effectLst>
            <a:outerShdw blurRad="139700" dist="1143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双波形 16">
            <a:extLst>
              <a:ext uri="{FF2B5EF4-FFF2-40B4-BE49-F238E27FC236}">
                <a16:creationId xmlns:a16="http://schemas.microsoft.com/office/drawing/2014/main" id="{A6A96885-C199-4778-86B1-39E1F682353D}"/>
              </a:ext>
            </a:extLst>
          </p:cNvPr>
          <p:cNvSpPr/>
          <p:nvPr/>
        </p:nvSpPr>
        <p:spPr>
          <a:xfrm rot="2228961">
            <a:off x="-3311363" y="4857058"/>
            <a:ext cx="10024757" cy="5142480"/>
          </a:xfrm>
          <a:prstGeom prst="doubleWave">
            <a:avLst>
              <a:gd name="adj1" fmla="val 6705"/>
              <a:gd name="adj2" fmla="val -3109"/>
            </a:avLst>
          </a:prstGeom>
          <a:solidFill>
            <a:srgbClr val="FBD77F"/>
          </a:solidFill>
          <a:ln>
            <a:noFill/>
          </a:ln>
          <a:effectLst>
            <a:outerShdw blurRad="139700" dist="1143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E7544-E84A-45B8-85E1-08D880D88654}"/>
              </a:ext>
            </a:extLst>
          </p:cNvPr>
          <p:cNvSpPr/>
          <p:nvPr/>
        </p:nvSpPr>
        <p:spPr>
          <a:xfrm>
            <a:off x="3342912" y="3805532"/>
            <a:ext cx="564629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24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T   H   A   N   K   S</a:t>
            </a:r>
            <a:endParaRPr sz="2400" spc="225" dirty="0">
              <a:solidFill>
                <a:schemeClr val="tx1">
                  <a:lumMod val="85000"/>
                  <a:lumOff val="1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968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FB5B72-1AC1-4247-B769-515F522214B3}"/>
              </a:ext>
            </a:extLst>
          </p:cNvPr>
          <p:cNvGrpSpPr/>
          <p:nvPr/>
        </p:nvGrpSpPr>
        <p:grpSpPr>
          <a:xfrm>
            <a:off x="10233710" y="-1853794"/>
            <a:ext cx="3757545" cy="9831950"/>
            <a:chOff x="10233710" y="-1853794"/>
            <a:chExt cx="3757545" cy="9831950"/>
          </a:xfrm>
        </p:grpSpPr>
        <p:sp>
          <p:nvSpPr>
            <p:cNvPr id="25" name="双波形 24">
              <a:extLst>
                <a:ext uri="{FF2B5EF4-FFF2-40B4-BE49-F238E27FC236}">
                  <a16:creationId xmlns:a16="http://schemas.microsoft.com/office/drawing/2014/main" id="{A262EE6E-3F19-439E-99BC-D0CB3ADDF266}"/>
                </a:ext>
              </a:extLst>
            </p:cNvPr>
            <p:cNvSpPr/>
            <p:nvPr/>
          </p:nvSpPr>
          <p:spPr>
            <a:xfrm rot="14961266">
              <a:off x="8476608" y="-96692"/>
              <a:ext cx="6810949" cy="3296745"/>
            </a:xfrm>
            <a:prstGeom prst="doubleWave">
              <a:avLst>
                <a:gd name="adj1" fmla="val 12500"/>
                <a:gd name="adj2" fmla="val -3109"/>
              </a:avLst>
            </a:prstGeom>
            <a:solidFill>
              <a:srgbClr val="FBD77F"/>
            </a:solidFill>
            <a:ln>
              <a:noFill/>
            </a:ln>
            <a:effectLst>
              <a:outerShdw blurRad="139700" dist="1143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7020D95-C0E6-4AF4-9C18-52036745A30D}"/>
                </a:ext>
              </a:extLst>
            </p:cNvPr>
            <p:cNvSpPr/>
            <p:nvPr/>
          </p:nvSpPr>
          <p:spPr>
            <a:xfrm>
              <a:off x="10790855" y="2763219"/>
              <a:ext cx="3200400" cy="5214937"/>
            </a:xfrm>
            <a:prstGeom prst="ellipse">
              <a:avLst/>
            </a:prstGeom>
            <a:solidFill>
              <a:srgbClr val="FBD7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双波形 27">
            <a:extLst>
              <a:ext uri="{FF2B5EF4-FFF2-40B4-BE49-F238E27FC236}">
                <a16:creationId xmlns:a16="http://schemas.microsoft.com/office/drawing/2014/main" id="{719564F2-77FD-4BDC-B498-C764DEABEEBD}"/>
              </a:ext>
            </a:extLst>
          </p:cNvPr>
          <p:cNvSpPr/>
          <p:nvPr/>
        </p:nvSpPr>
        <p:spPr>
          <a:xfrm rot="16200000">
            <a:off x="-4031183" y="1650279"/>
            <a:ext cx="8193566" cy="2714012"/>
          </a:xfrm>
          <a:prstGeom prst="doubleWave">
            <a:avLst>
              <a:gd name="adj1" fmla="val 10551"/>
              <a:gd name="adj2" fmla="val -3109"/>
            </a:avLst>
          </a:prstGeom>
          <a:solidFill>
            <a:srgbClr val="7BA5A0"/>
          </a:solidFill>
          <a:ln>
            <a:noFill/>
          </a:ln>
          <a:effectLst>
            <a:outerShdw blurRad="139700" dist="1143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双波形 28">
            <a:extLst>
              <a:ext uri="{FF2B5EF4-FFF2-40B4-BE49-F238E27FC236}">
                <a16:creationId xmlns:a16="http://schemas.microsoft.com/office/drawing/2014/main" id="{BFD110F7-8BE9-4848-ADFE-B0C8669B0E6D}"/>
              </a:ext>
            </a:extLst>
          </p:cNvPr>
          <p:cNvSpPr/>
          <p:nvPr/>
        </p:nvSpPr>
        <p:spPr>
          <a:xfrm rot="2228961">
            <a:off x="-3311363" y="4857058"/>
            <a:ext cx="10024757" cy="5142480"/>
          </a:xfrm>
          <a:prstGeom prst="doubleWave">
            <a:avLst>
              <a:gd name="adj1" fmla="val 6705"/>
              <a:gd name="adj2" fmla="val -3109"/>
            </a:avLst>
          </a:prstGeom>
          <a:solidFill>
            <a:srgbClr val="FBD77F"/>
          </a:solidFill>
          <a:ln>
            <a:noFill/>
          </a:ln>
          <a:effectLst>
            <a:outerShdw blurRad="139700" dist="1143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57BDB2-9536-4B59-BBEF-DF28E9D27996}"/>
              </a:ext>
            </a:extLst>
          </p:cNvPr>
          <p:cNvSpPr/>
          <p:nvPr/>
        </p:nvSpPr>
        <p:spPr>
          <a:xfrm>
            <a:off x="2340476" y="1062825"/>
            <a:ext cx="3275308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sz="44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CONTENT</a:t>
            </a:r>
            <a:endParaRPr sz="4400" i="1" spc="2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3FCC49A-E119-40A8-8382-D2B1CB8FF57B}"/>
              </a:ext>
            </a:extLst>
          </p:cNvPr>
          <p:cNvGrpSpPr/>
          <p:nvPr/>
        </p:nvGrpSpPr>
        <p:grpSpPr>
          <a:xfrm>
            <a:off x="3765396" y="2351905"/>
            <a:ext cx="5218820" cy="623248"/>
            <a:chOff x="644707" y="2839283"/>
            <a:chExt cx="5218820" cy="62324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C8B453-430E-46F7-8494-1A75E89C419D}"/>
                </a:ext>
              </a:extLst>
            </p:cNvPr>
            <p:cNvSpPr/>
            <p:nvPr/>
          </p:nvSpPr>
          <p:spPr>
            <a:xfrm>
              <a:off x="644707" y="3017331"/>
              <a:ext cx="2588217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en-US" altLang="zh-CN" sz="2400" i="1" spc="22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01</a:t>
              </a:r>
              <a:endParaRPr lang="en-US" sz="24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B443AD6-E209-47C7-AE58-78159DE96EBE}"/>
                </a:ext>
              </a:extLst>
            </p:cNvPr>
            <p:cNvSpPr/>
            <p:nvPr/>
          </p:nvSpPr>
          <p:spPr>
            <a:xfrm>
              <a:off x="2505562" y="2839283"/>
              <a:ext cx="3357965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en-US" sz="3600" i="1" spc="22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传统开发</a:t>
              </a:r>
              <a:endParaRPr lang="en-US" sz="36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27A982-1A11-4720-BD7C-1B35C9BF18C0}"/>
              </a:ext>
            </a:extLst>
          </p:cNvPr>
          <p:cNvGrpSpPr/>
          <p:nvPr/>
        </p:nvGrpSpPr>
        <p:grpSpPr>
          <a:xfrm>
            <a:off x="3765396" y="3249507"/>
            <a:ext cx="5479580" cy="659759"/>
            <a:chOff x="609015" y="2850520"/>
            <a:chExt cx="5479580" cy="65975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34C1921-6703-4FEB-BB72-CB0752CDC140}"/>
                </a:ext>
              </a:extLst>
            </p:cNvPr>
            <p:cNvSpPr/>
            <p:nvPr/>
          </p:nvSpPr>
          <p:spPr>
            <a:xfrm>
              <a:off x="609015" y="3071697"/>
              <a:ext cx="2588217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en-US" altLang="zh-CN" sz="2400" i="1" spc="22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02</a:t>
              </a:r>
              <a:endParaRPr lang="en-US" sz="24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271D2CE-0820-4462-AA50-BBF83B670CF1}"/>
                </a:ext>
              </a:extLst>
            </p:cNvPr>
            <p:cNvSpPr/>
            <p:nvPr/>
          </p:nvSpPr>
          <p:spPr>
            <a:xfrm>
              <a:off x="2730630" y="2850520"/>
              <a:ext cx="3357965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en-US" sz="3600" i="1" spc="22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前后端分离</a:t>
              </a:r>
              <a:endParaRPr lang="en-US" sz="36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C375CBA-1BD6-40C8-A7B0-D206EE4A778C}"/>
              </a:ext>
            </a:extLst>
          </p:cNvPr>
          <p:cNvGrpSpPr/>
          <p:nvPr/>
        </p:nvGrpSpPr>
        <p:grpSpPr>
          <a:xfrm>
            <a:off x="3757779" y="4147110"/>
            <a:ext cx="5262129" cy="632336"/>
            <a:chOff x="430915" y="2839283"/>
            <a:chExt cx="5262129" cy="63233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F39CED-E417-4D18-9031-F17B903C39DE}"/>
                </a:ext>
              </a:extLst>
            </p:cNvPr>
            <p:cNvSpPr/>
            <p:nvPr/>
          </p:nvSpPr>
          <p:spPr>
            <a:xfrm>
              <a:off x="430915" y="3033037"/>
              <a:ext cx="2588217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en-US" altLang="zh-CN" sz="2400" i="1" spc="22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03</a:t>
              </a:r>
              <a:endParaRPr lang="en-US" sz="24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868225-0367-48DB-B3C2-01FB0124DC3C}"/>
                </a:ext>
              </a:extLst>
            </p:cNvPr>
            <p:cNvSpPr/>
            <p:nvPr/>
          </p:nvSpPr>
          <p:spPr>
            <a:xfrm>
              <a:off x="2335079" y="2839283"/>
              <a:ext cx="3357965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en-US" sz="3600" i="1" spc="22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技术实现</a:t>
              </a:r>
              <a:endParaRPr lang="en-US" sz="36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66248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2345579-7425-4B2C-8223-D2AC287A7445}"/>
              </a:ext>
            </a:extLst>
          </p:cNvPr>
          <p:cNvSpPr/>
          <p:nvPr/>
        </p:nvSpPr>
        <p:spPr>
          <a:xfrm>
            <a:off x="5742897" y="3252448"/>
            <a:ext cx="3967565" cy="10849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6600" i="1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传统开发</a:t>
            </a:r>
            <a:endParaRPr lang="en-US" altLang="zh-CN" sz="6600" i="1" spc="2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双波形 12">
            <a:extLst>
              <a:ext uri="{FF2B5EF4-FFF2-40B4-BE49-F238E27FC236}">
                <a16:creationId xmlns:a16="http://schemas.microsoft.com/office/drawing/2014/main" id="{24BC6EC7-4D09-4EB4-90D2-FB7021BB8873}"/>
              </a:ext>
            </a:extLst>
          </p:cNvPr>
          <p:cNvSpPr/>
          <p:nvPr/>
        </p:nvSpPr>
        <p:spPr>
          <a:xfrm rot="2696221">
            <a:off x="-4409184" y="2680349"/>
            <a:ext cx="12564333" cy="6008275"/>
          </a:xfrm>
          <a:prstGeom prst="doubleWave">
            <a:avLst>
              <a:gd name="adj1" fmla="val 6705"/>
              <a:gd name="adj2" fmla="val -3109"/>
            </a:avLst>
          </a:prstGeom>
          <a:solidFill>
            <a:srgbClr val="FBD77F"/>
          </a:solidFill>
          <a:ln>
            <a:noFill/>
          </a:ln>
          <a:effectLst>
            <a:outerShdw blurRad="139700" dist="1143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7057C9-61C6-4790-981B-D3C1B08E883B}"/>
              </a:ext>
            </a:extLst>
          </p:cNvPr>
          <p:cNvSpPr/>
          <p:nvPr/>
        </p:nvSpPr>
        <p:spPr>
          <a:xfrm>
            <a:off x="1333902" y="3422556"/>
            <a:ext cx="3452315" cy="26237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6600" b="1" spc="225" dirty="0">
                <a:solidFill>
                  <a:srgbClr val="AAC6C3"/>
                </a:solidFill>
                <a:cs typeface="+mn-ea"/>
                <a:sym typeface="+mn-lt"/>
              </a:rPr>
              <a:t>01</a:t>
            </a:r>
            <a:endParaRPr sz="16600" b="1" spc="225" dirty="0">
              <a:solidFill>
                <a:srgbClr val="AAC6C3"/>
              </a:solidFill>
              <a:cs typeface="+mn-ea"/>
              <a:sym typeface="+mn-lt"/>
            </a:endParaRPr>
          </a:p>
        </p:txBody>
      </p:sp>
      <p:sp>
        <p:nvSpPr>
          <p:cNvPr id="15" name="双波形 14">
            <a:extLst>
              <a:ext uri="{FF2B5EF4-FFF2-40B4-BE49-F238E27FC236}">
                <a16:creationId xmlns:a16="http://schemas.microsoft.com/office/drawing/2014/main" id="{F097C902-E182-4934-A690-B2B593B9750F}"/>
              </a:ext>
            </a:extLst>
          </p:cNvPr>
          <p:cNvSpPr/>
          <p:nvPr/>
        </p:nvSpPr>
        <p:spPr>
          <a:xfrm rot="14568640">
            <a:off x="9029646" y="-219061"/>
            <a:ext cx="6562026" cy="2820437"/>
          </a:xfrm>
          <a:prstGeom prst="doubleWave">
            <a:avLst>
              <a:gd name="adj1" fmla="val 9058"/>
              <a:gd name="adj2" fmla="val -4864"/>
            </a:avLst>
          </a:prstGeom>
          <a:solidFill>
            <a:srgbClr val="9BBBB7"/>
          </a:solidFill>
          <a:ln>
            <a:noFill/>
          </a:ln>
          <a:effectLst>
            <a:outerShdw blurRad="177800" dist="1016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A05015-896B-452B-BD2A-11B103EA76C9}"/>
              </a:ext>
            </a:extLst>
          </p:cNvPr>
          <p:cNvSpPr txBox="1"/>
          <p:nvPr/>
        </p:nvSpPr>
        <p:spPr>
          <a:xfrm>
            <a:off x="3571197" y="223272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“后端负责绝大多数职能，掌握话语权”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4CB7E0-0577-4C2F-97C3-AC6B0C9B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70" y="6046351"/>
            <a:ext cx="811649" cy="811649"/>
          </a:xfrm>
          <a:prstGeom prst="rect">
            <a:avLst/>
          </a:prstGeom>
        </p:spPr>
      </p:pic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7E402F31-53BD-4CD5-9A7F-57BB36B01E41}"/>
              </a:ext>
            </a:extLst>
          </p:cNvPr>
          <p:cNvSpPr/>
          <p:nvPr/>
        </p:nvSpPr>
        <p:spPr>
          <a:xfrm rot="10800000" flipH="1" flipV="1">
            <a:off x="-47249" y="5843933"/>
            <a:ext cx="1177749" cy="404836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杰哥不要！</a:t>
            </a:r>
          </a:p>
        </p:txBody>
      </p:sp>
    </p:spTree>
    <p:extLst>
      <p:ext uri="{BB962C8B-B14F-4D97-AF65-F5344CB8AC3E}">
        <p14:creationId xmlns:p14="http://schemas.microsoft.com/office/powerpoint/2010/main" val="1975427197"/>
      </p:ext>
    </p:extLst>
  </p:cSld>
  <p:clrMapOvr>
    <a:masterClrMapping/>
  </p:clrMapOvr>
  <p:transition spd="slow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98A53A2-8DF3-47CB-A0D8-C94735A92D87}"/>
              </a:ext>
            </a:extLst>
          </p:cNvPr>
          <p:cNvSpPr/>
          <p:nvPr/>
        </p:nvSpPr>
        <p:spPr>
          <a:xfrm>
            <a:off x="754126" y="997371"/>
            <a:ext cx="10683748" cy="5013829"/>
          </a:xfrm>
          <a:prstGeom prst="rect">
            <a:avLst/>
          </a:prstGeom>
          <a:solidFill>
            <a:srgbClr val="C4D7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B8A8E5-248F-436F-9838-2037C11A62C2}"/>
              </a:ext>
            </a:extLst>
          </p:cNvPr>
          <p:cNvSpPr/>
          <p:nvPr/>
        </p:nvSpPr>
        <p:spPr>
          <a:xfrm>
            <a:off x="1040325" y="2038117"/>
            <a:ext cx="1234912" cy="2825970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浏览器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FDDE79-01AD-428C-A2CB-84C879D3BCDF}"/>
              </a:ext>
            </a:extLst>
          </p:cNvPr>
          <p:cNvSpPr/>
          <p:nvPr/>
        </p:nvSpPr>
        <p:spPr>
          <a:xfrm>
            <a:off x="1194061" y="846800"/>
            <a:ext cx="8940539" cy="463598"/>
          </a:xfrm>
          <a:prstGeom prst="roundRect">
            <a:avLst/>
          </a:prstGeom>
          <a:solidFill>
            <a:srgbClr val="FBD77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技术的传统开发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026D146-435A-466B-860B-490D757E2A99}"/>
              </a:ext>
            </a:extLst>
          </p:cNvPr>
          <p:cNvSpPr/>
          <p:nvPr/>
        </p:nvSpPr>
        <p:spPr>
          <a:xfrm>
            <a:off x="2386413" y="3053125"/>
            <a:ext cx="2049506" cy="3494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F0B8BEB-925D-46A3-88CB-A6328812A103}"/>
              </a:ext>
            </a:extLst>
          </p:cNvPr>
          <p:cNvSpPr/>
          <p:nvPr/>
        </p:nvSpPr>
        <p:spPr>
          <a:xfrm>
            <a:off x="4730665" y="2038117"/>
            <a:ext cx="5074920" cy="32036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12189A1-89AE-4C0E-835B-B7C0F5B60AD4}"/>
              </a:ext>
            </a:extLst>
          </p:cNvPr>
          <p:cNvSpPr/>
          <p:nvPr/>
        </p:nvSpPr>
        <p:spPr>
          <a:xfrm rot="10800000">
            <a:off x="2386414" y="3803352"/>
            <a:ext cx="2049506" cy="3494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480680-043C-492F-A2ED-3E14F46CFA50}"/>
              </a:ext>
            </a:extLst>
          </p:cNvPr>
          <p:cNvSpPr/>
          <p:nvPr/>
        </p:nvSpPr>
        <p:spPr>
          <a:xfrm>
            <a:off x="5013007" y="2835594"/>
            <a:ext cx="1186593" cy="1865327"/>
          </a:xfrm>
          <a:prstGeom prst="rect">
            <a:avLst/>
          </a:prstGeom>
          <a:solidFill>
            <a:srgbClr val="C4D7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CE3739-11C1-4786-A44F-68FC4DCFAAA0}"/>
              </a:ext>
            </a:extLst>
          </p:cNvPr>
          <p:cNvSpPr/>
          <p:nvPr/>
        </p:nvSpPr>
        <p:spPr>
          <a:xfrm>
            <a:off x="7095189" y="2407333"/>
            <a:ext cx="2181182" cy="995210"/>
          </a:xfrm>
          <a:prstGeom prst="rect">
            <a:avLst/>
          </a:prstGeom>
          <a:solidFill>
            <a:srgbClr val="C4D7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Servlet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E25201-2E24-420A-931B-314862A12E39}"/>
              </a:ext>
            </a:extLst>
          </p:cNvPr>
          <p:cNvSpPr/>
          <p:nvPr/>
        </p:nvSpPr>
        <p:spPr>
          <a:xfrm>
            <a:off x="7268125" y="4287729"/>
            <a:ext cx="1186593" cy="413192"/>
          </a:xfrm>
          <a:prstGeom prst="rect">
            <a:avLst/>
          </a:prstGeom>
          <a:solidFill>
            <a:srgbClr val="C4D7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JavaBean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箭头: 直角双向 21">
            <a:extLst>
              <a:ext uri="{FF2B5EF4-FFF2-40B4-BE49-F238E27FC236}">
                <a16:creationId xmlns:a16="http://schemas.microsoft.com/office/drawing/2014/main" id="{FC35F0D5-7613-4741-AEFD-31D991644256}"/>
              </a:ext>
            </a:extLst>
          </p:cNvPr>
          <p:cNvSpPr/>
          <p:nvPr/>
        </p:nvSpPr>
        <p:spPr>
          <a:xfrm>
            <a:off x="6452219" y="3464472"/>
            <a:ext cx="1850844" cy="540467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CACAA9D-AB5E-4FEC-A9BD-848565F82ED6}"/>
              </a:ext>
            </a:extLst>
          </p:cNvPr>
          <p:cNvSpPr/>
          <p:nvPr/>
        </p:nvSpPr>
        <p:spPr>
          <a:xfrm>
            <a:off x="9361735" y="1692807"/>
            <a:ext cx="1259994" cy="70045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9581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5">
            <a:extLst>
              <a:ext uri="{FF2B5EF4-FFF2-40B4-BE49-F238E27FC236}">
                <a16:creationId xmlns:a16="http://schemas.microsoft.com/office/drawing/2014/main" id="{8AD8A203-24C1-4E7D-8299-0D687C7FF9D9}"/>
              </a:ext>
            </a:extLst>
          </p:cNvPr>
          <p:cNvSpPr/>
          <p:nvPr/>
        </p:nvSpPr>
        <p:spPr>
          <a:xfrm>
            <a:off x="669293" y="1392877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" name="矩形: 圆角 6">
            <a:extLst>
              <a:ext uri="{FF2B5EF4-FFF2-40B4-BE49-F238E27FC236}">
                <a16:creationId xmlns:a16="http://schemas.microsoft.com/office/drawing/2014/main" id="{00D8A458-C86B-4BA4-8C1C-02C304FA3483}"/>
              </a:ext>
            </a:extLst>
          </p:cNvPr>
          <p:cNvSpPr/>
          <p:nvPr/>
        </p:nvSpPr>
        <p:spPr>
          <a:xfrm>
            <a:off x="669293" y="3005128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E5E90A-49AD-47C5-AE5C-0715C778D268}"/>
              </a:ext>
            </a:extLst>
          </p:cNvPr>
          <p:cNvSpPr txBox="1"/>
          <p:nvPr/>
        </p:nvSpPr>
        <p:spPr>
          <a:xfrm>
            <a:off x="1578367" y="1537554"/>
            <a:ext cx="33404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职能分配不合理，开发效率低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0DB5BD-CEB0-4C89-AB10-A725CC74A249}"/>
              </a:ext>
            </a:extLst>
          </p:cNvPr>
          <p:cNvSpPr txBox="1"/>
          <p:nvPr/>
        </p:nvSpPr>
        <p:spPr>
          <a:xfrm>
            <a:off x="1578367" y="3254271"/>
            <a:ext cx="3340440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JSP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技术本身缺陷导致用户体验不佳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889C12-66FD-455D-9275-C84D78008627}"/>
              </a:ext>
            </a:extLst>
          </p:cNvPr>
          <p:cNvSpPr/>
          <p:nvPr/>
        </p:nvSpPr>
        <p:spPr>
          <a:xfrm>
            <a:off x="5486910" y="0"/>
            <a:ext cx="3340441" cy="6858000"/>
          </a:xfrm>
          <a:prstGeom prst="rect">
            <a:avLst/>
          </a:prstGeom>
          <a:solidFill>
            <a:srgbClr val="FBD7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图文框 13">
            <a:extLst>
              <a:ext uri="{FF2B5EF4-FFF2-40B4-BE49-F238E27FC236}">
                <a16:creationId xmlns:a16="http://schemas.microsoft.com/office/drawing/2014/main" id="{D18947DD-6CFC-4D72-8D50-93147F54E838}"/>
              </a:ext>
            </a:extLst>
          </p:cNvPr>
          <p:cNvSpPr/>
          <p:nvPr/>
        </p:nvSpPr>
        <p:spPr>
          <a:xfrm>
            <a:off x="5929461" y="663678"/>
            <a:ext cx="5265894" cy="5067819"/>
          </a:xfrm>
          <a:prstGeom prst="frame">
            <a:avLst>
              <a:gd name="adj1" fmla="val 82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7D9BA39-1207-447A-BDDE-FAE447ACC1B5}"/>
              </a:ext>
            </a:extLst>
          </p:cNvPr>
          <p:cNvSpPr/>
          <p:nvPr/>
        </p:nvSpPr>
        <p:spPr>
          <a:xfrm>
            <a:off x="6898481" y="2594061"/>
            <a:ext cx="2013313" cy="4807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好。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21B5D4B-CE5E-4EEB-A123-64DD4968BA38}"/>
              </a:ext>
            </a:extLst>
          </p:cNvPr>
          <p:cNvSpPr/>
          <p:nvPr/>
        </p:nvSpPr>
        <p:spPr>
          <a:xfrm>
            <a:off x="7725021" y="1868919"/>
            <a:ext cx="3233394" cy="4807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前端做一下页面设计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6380328-5C41-488A-9DC9-8967881A7F33}"/>
              </a:ext>
            </a:extLst>
          </p:cNvPr>
          <p:cNvSpPr/>
          <p:nvPr/>
        </p:nvSpPr>
        <p:spPr>
          <a:xfrm>
            <a:off x="7725021" y="3314718"/>
            <a:ext cx="3233394" cy="770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后台做一下页面数据展示、业务处理、数据库维护</a:t>
            </a:r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11218AE-9CBA-4A10-B795-73FFE7DC9E60}"/>
              </a:ext>
            </a:extLst>
          </p:cNvPr>
          <p:cNvSpPr/>
          <p:nvPr/>
        </p:nvSpPr>
        <p:spPr>
          <a:xfrm>
            <a:off x="6875066" y="4329643"/>
            <a:ext cx="849955" cy="4807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644DD4-FF0F-4626-947B-CD23ADB8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6474"/>
            <a:ext cx="635942" cy="63594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5835269-7C08-4BFD-948B-9C58D39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44415"/>
            <a:ext cx="635942" cy="651225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E7DD79D-FFB4-4481-B5FD-725A65AEB4BC}"/>
              </a:ext>
            </a:extLst>
          </p:cNvPr>
          <p:cNvSpPr/>
          <p:nvPr/>
        </p:nvSpPr>
        <p:spPr>
          <a:xfrm>
            <a:off x="6413971" y="937944"/>
            <a:ext cx="4426854" cy="52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XXX</a:t>
            </a:r>
            <a:r>
              <a:rPr lang="zh-CN" altLang="en-US" dirty="0"/>
              <a:t>项目群</a:t>
            </a:r>
          </a:p>
        </p:txBody>
      </p:sp>
    </p:spTree>
    <p:extLst>
      <p:ext uri="{BB962C8B-B14F-4D97-AF65-F5344CB8AC3E}">
        <p14:creationId xmlns:p14="http://schemas.microsoft.com/office/powerpoint/2010/main" val="2686165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6">
            <a:extLst>
              <a:ext uri="{FF2B5EF4-FFF2-40B4-BE49-F238E27FC236}">
                <a16:creationId xmlns:a16="http://schemas.microsoft.com/office/drawing/2014/main" id="{8353F4A6-E34F-4E1C-A947-5E691B2D99B6}"/>
              </a:ext>
            </a:extLst>
          </p:cNvPr>
          <p:cNvSpPr/>
          <p:nvPr/>
        </p:nvSpPr>
        <p:spPr>
          <a:xfrm>
            <a:off x="6296259" y="4392888"/>
            <a:ext cx="456953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“前后端各司其职，分工逐渐明确”</a:t>
            </a: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FCE17D7-D32A-404E-8876-0AB386E4D0A9}"/>
              </a:ext>
            </a:extLst>
          </p:cNvPr>
          <p:cNvGrpSpPr/>
          <p:nvPr/>
        </p:nvGrpSpPr>
        <p:grpSpPr>
          <a:xfrm>
            <a:off x="6096000" y="3991369"/>
            <a:ext cx="774914" cy="200259"/>
            <a:chOff x="852408" y="3745351"/>
            <a:chExt cx="1379350" cy="3564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AF9B1A-97D1-4708-962D-3B1307C7A739}"/>
                </a:ext>
              </a:extLst>
            </p:cNvPr>
            <p:cNvSpPr/>
            <p:nvPr/>
          </p:nvSpPr>
          <p:spPr>
            <a:xfrm>
              <a:off x="852408" y="3745351"/>
              <a:ext cx="356462" cy="35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491FA76-6733-4D8E-8D1D-98C1D0D682EB}"/>
                </a:ext>
              </a:extLst>
            </p:cNvPr>
            <p:cNvSpPr/>
            <p:nvPr/>
          </p:nvSpPr>
          <p:spPr>
            <a:xfrm>
              <a:off x="1363852" y="3745351"/>
              <a:ext cx="356462" cy="35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39B6DE7-7A40-4579-9864-B7E6883CDB6D}"/>
                </a:ext>
              </a:extLst>
            </p:cNvPr>
            <p:cNvSpPr/>
            <p:nvPr/>
          </p:nvSpPr>
          <p:spPr>
            <a:xfrm>
              <a:off x="1875296" y="3745351"/>
              <a:ext cx="356462" cy="35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2345579-7425-4B2C-8223-D2AC287A7445}"/>
              </a:ext>
            </a:extLst>
          </p:cNvPr>
          <p:cNvSpPr/>
          <p:nvPr/>
        </p:nvSpPr>
        <p:spPr>
          <a:xfrm>
            <a:off x="4066331" y="2344088"/>
            <a:ext cx="6721643" cy="10849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6600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前后端分离开发</a:t>
            </a:r>
            <a:endParaRPr lang="en-US" sz="6600" spc="2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双波形 12">
            <a:extLst>
              <a:ext uri="{FF2B5EF4-FFF2-40B4-BE49-F238E27FC236}">
                <a16:creationId xmlns:a16="http://schemas.microsoft.com/office/drawing/2014/main" id="{24BC6EC7-4D09-4EB4-90D2-FB7021BB8873}"/>
              </a:ext>
            </a:extLst>
          </p:cNvPr>
          <p:cNvSpPr/>
          <p:nvPr/>
        </p:nvSpPr>
        <p:spPr>
          <a:xfrm rot="2696221">
            <a:off x="-4409184" y="2680349"/>
            <a:ext cx="12564333" cy="6008275"/>
          </a:xfrm>
          <a:prstGeom prst="doubleWave">
            <a:avLst>
              <a:gd name="adj1" fmla="val 6705"/>
              <a:gd name="adj2" fmla="val -3109"/>
            </a:avLst>
          </a:prstGeom>
          <a:solidFill>
            <a:srgbClr val="FBD77F"/>
          </a:solidFill>
          <a:ln>
            <a:noFill/>
          </a:ln>
          <a:effectLst>
            <a:outerShdw blurRad="139700" dist="1143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7057C9-61C6-4790-981B-D3C1B08E883B}"/>
              </a:ext>
            </a:extLst>
          </p:cNvPr>
          <p:cNvSpPr/>
          <p:nvPr/>
        </p:nvSpPr>
        <p:spPr>
          <a:xfrm>
            <a:off x="-164685" y="3585694"/>
            <a:ext cx="3452315" cy="26237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6600" b="1" spc="225" dirty="0">
                <a:solidFill>
                  <a:srgbClr val="AAC6C3"/>
                </a:solidFill>
                <a:cs typeface="+mn-ea"/>
                <a:sym typeface="+mn-lt"/>
              </a:rPr>
              <a:t>02</a:t>
            </a:r>
            <a:endParaRPr sz="16600" b="1" spc="225" dirty="0">
              <a:solidFill>
                <a:srgbClr val="AAC6C3"/>
              </a:solidFill>
              <a:cs typeface="+mn-ea"/>
              <a:sym typeface="+mn-lt"/>
            </a:endParaRPr>
          </a:p>
        </p:txBody>
      </p:sp>
      <p:sp>
        <p:nvSpPr>
          <p:cNvPr id="15" name="双波形 14">
            <a:extLst>
              <a:ext uri="{FF2B5EF4-FFF2-40B4-BE49-F238E27FC236}">
                <a16:creationId xmlns:a16="http://schemas.microsoft.com/office/drawing/2014/main" id="{F097C902-E182-4934-A690-B2B593B9750F}"/>
              </a:ext>
            </a:extLst>
          </p:cNvPr>
          <p:cNvSpPr/>
          <p:nvPr/>
        </p:nvSpPr>
        <p:spPr>
          <a:xfrm rot="14568640">
            <a:off x="9029646" y="-219061"/>
            <a:ext cx="6562026" cy="2820437"/>
          </a:xfrm>
          <a:prstGeom prst="doubleWave">
            <a:avLst>
              <a:gd name="adj1" fmla="val 9058"/>
              <a:gd name="adj2" fmla="val -4864"/>
            </a:avLst>
          </a:prstGeom>
          <a:solidFill>
            <a:srgbClr val="9BBBB7"/>
          </a:solidFill>
          <a:ln>
            <a:noFill/>
          </a:ln>
          <a:effectLst>
            <a:outerShdw blurRad="177800" dist="1016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740449"/>
      </p:ext>
    </p:extLst>
  </p:cSld>
  <p:clrMapOvr>
    <a:masterClrMapping/>
  </p:clrMapOvr>
  <p:transition spd="slow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98A53A2-8DF3-47CB-A0D8-C94735A92D87}"/>
              </a:ext>
            </a:extLst>
          </p:cNvPr>
          <p:cNvSpPr/>
          <p:nvPr/>
        </p:nvSpPr>
        <p:spPr>
          <a:xfrm>
            <a:off x="754126" y="997371"/>
            <a:ext cx="10683748" cy="5013829"/>
          </a:xfrm>
          <a:prstGeom prst="rect">
            <a:avLst/>
          </a:prstGeom>
          <a:solidFill>
            <a:srgbClr val="C4D7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B8A8E5-248F-436F-9838-2037C11A62C2}"/>
              </a:ext>
            </a:extLst>
          </p:cNvPr>
          <p:cNvSpPr/>
          <p:nvPr/>
        </p:nvSpPr>
        <p:spPr>
          <a:xfrm>
            <a:off x="1040325" y="2038117"/>
            <a:ext cx="1234912" cy="2825970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浏览器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FDDE79-01AD-428C-A2CB-84C879D3BCDF}"/>
              </a:ext>
            </a:extLst>
          </p:cNvPr>
          <p:cNvSpPr/>
          <p:nvPr/>
        </p:nvSpPr>
        <p:spPr>
          <a:xfrm>
            <a:off x="1194061" y="846800"/>
            <a:ext cx="8940539" cy="463598"/>
          </a:xfrm>
          <a:prstGeom prst="roundRect">
            <a:avLst/>
          </a:prstGeom>
          <a:solidFill>
            <a:srgbClr val="FBD77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技术的前后端分离开发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026D146-435A-466B-860B-490D757E2A99}"/>
              </a:ext>
            </a:extLst>
          </p:cNvPr>
          <p:cNvSpPr/>
          <p:nvPr/>
        </p:nvSpPr>
        <p:spPr>
          <a:xfrm>
            <a:off x="2414265" y="2879939"/>
            <a:ext cx="1012244" cy="3494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F0B8BEB-925D-46A3-88CB-A6328812A103}"/>
              </a:ext>
            </a:extLst>
          </p:cNvPr>
          <p:cNvSpPr/>
          <p:nvPr/>
        </p:nvSpPr>
        <p:spPr>
          <a:xfrm>
            <a:off x="3531527" y="1828800"/>
            <a:ext cx="3482735" cy="33423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12189A1-89AE-4C0E-835B-B7C0F5B60AD4}"/>
              </a:ext>
            </a:extLst>
          </p:cNvPr>
          <p:cNvSpPr/>
          <p:nvPr/>
        </p:nvSpPr>
        <p:spPr>
          <a:xfrm rot="10800000">
            <a:off x="2338129" y="3628644"/>
            <a:ext cx="1054370" cy="3494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480680-043C-492F-A2ED-3E14F46CFA50}"/>
              </a:ext>
            </a:extLst>
          </p:cNvPr>
          <p:cNvSpPr/>
          <p:nvPr/>
        </p:nvSpPr>
        <p:spPr>
          <a:xfrm>
            <a:off x="3709322" y="2535809"/>
            <a:ext cx="888635" cy="1706253"/>
          </a:xfrm>
          <a:prstGeom prst="rect">
            <a:avLst/>
          </a:prstGeom>
          <a:solidFill>
            <a:srgbClr val="C4D7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CE3739-11C1-4786-A44F-68FC4DCFAAA0}"/>
              </a:ext>
            </a:extLst>
          </p:cNvPr>
          <p:cNvSpPr/>
          <p:nvPr/>
        </p:nvSpPr>
        <p:spPr>
          <a:xfrm>
            <a:off x="4999622" y="2535809"/>
            <a:ext cx="888635" cy="1217737"/>
          </a:xfrm>
          <a:prstGeom prst="rect">
            <a:avLst/>
          </a:prstGeom>
          <a:solidFill>
            <a:srgbClr val="C4D7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E25201-2E24-420A-931B-314862A12E39}"/>
              </a:ext>
            </a:extLst>
          </p:cNvPr>
          <p:cNvSpPr/>
          <p:nvPr/>
        </p:nvSpPr>
        <p:spPr>
          <a:xfrm>
            <a:off x="5888257" y="2535809"/>
            <a:ext cx="888635" cy="1217737"/>
          </a:xfrm>
          <a:prstGeom prst="rect">
            <a:avLst/>
          </a:prstGeom>
          <a:solidFill>
            <a:srgbClr val="C4D7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CACAA9D-AB5E-4FEC-A9BD-848565F82ED6}"/>
              </a:ext>
            </a:extLst>
          </p:cNvPr>
          <p:cNvSpPr/>
          <p:nvPr/>
        </p:nvSpPr>
        <p:spPr>
          <a:xfrm>
            <a:off x="8600524" y="1828800"/>
            <a:ext cx="2354422" cy="3342336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后端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7CF6B73-CC0B-4B24-BF7B-70327C0A24E5}"/>
              </a:ext>
            </a:extLst>
          </p:cNvPr>
          <p:cNvCxnSpPr>
            <a:cxnSpLocks/>
            <a:stCxn id="19" idx="2"/>
            <a:endCxn id="17" idx="2"/>
          </p:cNvCxnSpPr>
          <p:nvPr/>
        </p:nvCxnSpPr>
        <p:spPr>
          <a:xfrm rot="5400000">
            <a:off x="4998850" y="2908337"/>
            <a:ext cx="488516" cy="2178935"/>
          </a:xfrm>
          <a:prstGeom prst="bentConnector3">
            <a:avLst>
              <a:gd name="adj1" fmla="val 1667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D2D38E8-538E-4DB2-88E7-5DD60B7EBE22}"/>
              </a:ext>
            </a:extLst>
          </p:cNvPr>
          <p:cNvSpPr txBox="1"/>
          <p:nvPr/>
        </p:nvSpPr>
        <p:spPr>
          <a:xfrm>
            <a:off x="4538881" y="4792231"/>
            <a:ext cx="2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渲染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CB6619-A8E3-4CB7-8BC0-C6803379040A}"/>
              </a:ext>
            </a:extLst>
          </p:cNvPr>
          <p:cNvSpPr txBox="1"/>
          <p:nvPr/>
        </p:nvSpPr>
        <p:spPr>
          <a:xfrm>
            <a:off x="4927538" y="1878275"/>
            <a:ext cx="77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2DF40DB-9074-45AB-B799-CC6B240D9FA5}"/>
              </a:ext>
            </a:extLst>
          </p:cNvPr>
          <p:cNvSpPr/>
          <p:nvPr/>
        </p:nvSpPr>
        <p:spPr>
          <a:xfrm>
            <a:off x="7263203" y="2879939"/>
            <a:ext cx="1012244" cy="3494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3AA18E2-9850-40FA-B628-2DB534064DE0}"/>
              </a:ext>
            </a:extLst>
          </p:cNvPr>
          <p:cNvSpPr/>
          <p:nvPr/>
        </p:nvSpPr>
        <p:spPr>
          <a:xfrm rot="10800000">
            <a:off x="7221077" y="3578837"/>
            <a:ext cx="1054370" cy="3494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31D4BB-558C-460D-A1F3-874809F6EA08}"/>
              </a:ext>
            </a:extLst>
          </p:cNvPr>
          <p:cNvSpPr txBox="1"/>
          <p:nvPr/>
        </p:nvSpPr>
        <p:spPr>
          <a:xfrm>
            <a:off x="7205059" y="2435322"/>
            <a:ext cx="13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DC1E00-6707-4A01-A9D2-F8D91CBE2869}"/>
              </a:ext>
            </a:extLst>
          </p:cNvPr>
          <p:cNvSpPr txBox="1"/>
          <p:nvPr/>
        </p:nvSpPr>
        <p:spPr>
          <a:xfrm>
            <a:off x="7205059" y="3997804"/>
            <a:ext cx="13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8276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6">
            <a:extLst>
              <a:ext uri="{FF2B5EF4-FFF2-40B4-BE49-F238E27FC236}">
                <a16:creationId xmlns:a16="http://schemas.microsoft.com/office/drawing/2014/main" id="{8353F4A6-E34F-4E1C-A947-5E691B2D99B6}"/>
              </a:ext>
            </a:extLst>
          </p:cNvPr>
          <p:cNvSpPr/>
          <p:nvPr/>
        </p:nvSpPr>
        <p:spPr>
          <a:xfrm>
            <a:off x="6135641" y="3884365"/>
            <a:ext cx="4398819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400" b="1" kern="1200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AJAX</a:t>
            </a:r>
            <a:r>
              <a:rPr lang="zh-CN" altLang="en-US" sz="1400" b="1" kern="1200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请求 </a:t>
            </a:r>
            <a:r>
              <a:rPr lang="en-US" altLang="zh-CN" sz="1400" b="1" kern="1200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+ JSON</a:t>
            </a:r>
            <a:r>
              <a:rPr lang="zh-CN" altLang="en-US" sz="1400" b="1" kern="1200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数据交响应</a:t>
            </a:r>
            <a:endParaRPr lang="en-US" sz="1400" b="1" kern="1200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FCE17D7-D32A-404E-8876-0AB386E4D0A9}"/>
              </a:ext>
            </a:extLst>
          </p:cNvPr>
          <p:cNvGrpSpPr/>
          <p:nvPr/>
        </p:nvGrpSpPr>
        <p:grpSpPr>
          <a:xfrm>
            <a:off x="5477326" y="3485564"/>
            <a:ext cx="774914" cy="200259"/>
            <a:chOff x="852408" y="3745351"/>
            <a:chExt cx="1379350" cy="3564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AF9B1A-97D1-4708-962D-3B1307C7A739}"/>
                </a:ext>
              </a:extLst>
            </p:cNvPr>
            <p:cNvSpPr/>
            <p:nvPr/>
          </p:nvSpPr>
          <p:spPr>
            <a:xfrm>
              <a:off x="852408" y="3745351"/>
              <a:ext cx="356462" cy="35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491FA76-6733-4D8E-8D1D-98C1D0D682EB}"/>
                </a:ext>
              </a:extLst>
            </p:cNvPr>
            <p:cNvSpPr/>
            <p:nvPr/>
          </p:nvSpPr>
          <p:spPr>
            <a:xfrm>
              <a:off x="1363852" y="3745351"/>
              <a:ext cx="356462" cy="35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39B6DE7-7A40-4579-9864-B7E6883CDB6D}"/>
                </a:ext>
              </a:extLst>
            </p:cNvPr>
            <p:cNvSpPr/>
            <p:nvPr/>
          </p:nvSpPr>
          <p:spPr>
            <a:xfrm>
              <a:off x="1875296" y="3745351"/>
              <a:ext cx="356462" cy="35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2345579-7425-4B2C-8223-D2AC287A7445}"/>
              </a:ext>
            </a:extLst>
          </p:cNvPr>
          <p:cNvSpPr/>
          <p:nvPr/>
        </p:nvSpPr>
        <p:spPr>
          <a:xfrm>
            <a:off x="2950993" y="1976491"/>
            <a:ext cx="7302997" cy="10849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6600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前后端分离的实现</a:t>
            </a:r>
            <a:endParaRPr lang="en-US" sz="6600" spc="2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双波形 12">
            <a:extLst>
              <a:ext uri="{FF2B5EF4-FFF2-40B4-BE49-F238E27FC236}">
                <a16:creationId xmlns:a16="http://schemas.microsoft.com/office/drawing/2014/main" id="{24BC6EC7-4D09-4EB4-90D2-FB7021BB8873}"/>
              </a:ext>
            </a:extLst>
          </p:cNvPr>
          <p:cNvSpPr/>
          <p:nvPr/>
        </p:nvSpPr>
        <p:spPr>
          <a:xfrm rot="2696221">
            <a:off x="-4409184" y="2680349"/>
            <a:ext cx="12564333" cy="6008275"/>
          </a:xfrm>
          <a:prstGeom prst="doubleWave">
            <a:avLst>
              <a:gd name="adj1" fmla="val 6705"/>
              <a:gd name="adj2" fmla="val -3109"/>
            </a:avLst>
          </a:prstGeom>
          <a:solidFill>
            <a:srgbClr val="FBD77F"/>
          </a:solidFill>
          <a:ln>
            <a:noFill/>
          </a:ln>
          <a:effectLst>
            <a:outerShdw blurRad="139700" dist="1143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7057C9-61C6-4790-981B-D3C1B08E883B}"/>
              </a:ext>
            </a:extLst>
          </p:cNvPr>
          <p:cNvSpPr/>
          <p:nvPr/>
        </p:nvSpPr>
        <p:spPr>
          <a:xfrm>
            <a:off x="-164685" y="3585694"/>
            <a:ext cx="3452315" cy="26237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6600" b="1" spc="225">
                <a:solidFill>
                  <a:srgbClr val="AAC6C3"/>
                </a:solidFill>
                <a:cs typeface="+mn-ea"/>
                <a:sym typeface="+mn-lt"/>
              </a:rPr>
              <a:t>03</a:t>
            </a:r>
            <a:endParaRPr sz="16600" b="1" spc="225" dirty="0">
              <a:solidFill>
                <a:srgbClr val="AAC6C3"/>
              </a:solidFill>
              <a:cs typeface="+mn-ea"/>
              <a:sym typeface="+mn-lt"/>
            </a:endParaRPr>
          </a:p>
        </p:txBody>
      </p:sp>
      <p:sp>
        <p:nvSpPr>
          <p:cNvPr id="15" name="双波形 14">
            <a:extLst>
              <a:ext uri="{FF2B5EF4-FFF2-40B4-BE49-F238E27FC236}">
                <a16:creationId xmlns:a16="http://schemas.microsoft.com/office/drawing/2014/main" id="{F097C902-E182-4934-A690-B2B593B9750F}"/>
              </a:ext>
            </a:extLst>
          </p:cNvPr>
          <p:cNvSpPr/>
          <p:nvPr/>
        </p:nvSpPr>
        <p:spPr>
          <a:xfrm rot="14568640">
            <a:off x="9029646" y="-219061"/>
            <a:ext cx="6562026" cy="2820437"/>
          </a:xfrm>
          <a:prstGeom prst="doubleWave">
            <a:avLst>
              <a:gd name="adj1" fmla="val 9058"/>
              <a:gd name="adj2" fmla="val -4864"/>
            </a:avLst>
          </a:prstGeom>
          <a:solidFill>
            <a:srgbClr val="9BBBB7"/>
          </a:solidFill>
          <a:ln>
            <a:noFill/>
          </a:ln>
          <a:effectLst>
            <a:outerShdw blurRad="177800" dist="1016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3621616"/>
      </p:ext>
    </p:extLst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F798DDD-9AF5-48E7-BC49-92A1E5AB6CB0}"/>
              </a:ext>
            </a:extLst>
          </p:cNvPr>
          <p:cNvSpPr/>
          <p:nvPr/>
        </p:nvSpPr>
        <p:spPr>
          <a:xfrm>
            <a:off x="5943780" y="963290"/>
            <a:ext cx="5662373" cy="4804474"/>
          </a:xfrm>
          <a:prstGeom prst="rect">
            <a:avLst/>
          </a:prstGeom>
          <a:solidFill>
            <a:srgbClr val="FBD7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098F55-095E-42DC-9459-960C6103ED10}"/>
              </a:ext>
            </a:extLst>
          </p:cNvPr>
          <p:cNvSpPr txBox="1"/>
          <p:nvPr/>
        </p:nvSpPr>
        <p:spPr>
          <a:xfrm>
            <a:off x="735973" y="788535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2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前后端分离的实现</a:t>
            </a:r>
            <a:endParaRPr lang="en-US" altLang="zh-CN" sz="3200" spc="2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F89031-D3D7-48DA-9649-2474BAA5D995}"/>
              </a:ext>
            </a:extLst>
          </p:cNvPr>
          <p:cNvSpPr/>
          <p:nvPr/>
        </p:nvSpPr>
        <p:spPr>
          <a:xfrm>
            <a:off x="218370" y="2399245"/>
            <a:ext cx="7079561" cy="4053469"/>
          </a:xfrm>
          <a:prstGeom prst="rect">
            <a:avLst/>
          </a:prstGeom>
          <a:solidFill>
            <a:srgbClr val="C4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78FD2-E810-4C16-8CA0-D1C2205789C3}"/>
              </a:ext>
            </a:extLst>
          </p:cNvPr>
          <p:cNvSpPr txBox="1"/>
          <p:nvPr/>
        </p:nvSpPr>
        <p:spPr>
          <a:xfrm>
            <a:off x="7870915" y="1702743"/>
            <a:ext cx="240151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ajax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E2C9B9-4888-428E-9129-F7533E6D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5" y="2809117"/>
            <a:ext cx="6454293" cy="32337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AC36E6F-71B2-43AE-B666-92C653E9CFF8}"/>
              </a:ext>
            </a:extLst>
          </p:cNvPr>
          <p:cNvSpPr txBox="1"/>
          <p:nvPr/>
        </p:nvSpPr>
        <p:spPr>
          <a:xfrm>
            <a:off x="7870915" y="2903861"/>
            <a:ext cx="3086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请求方式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请求类型（异步还是同步）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数据传参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回调函数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4332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b5cenm3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314</Words>
  <Application>Microsoft Office PowerPoint</Application>
  <PresentationFormat>宽屏</PresentationFormat>
  <Paragraphs>74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方正细谭黑简体</vt:lpstr>
      <vt:lpstr>Calibri</vt:lpstr>
      <vt:lpstr>Arial</vt:lpstr>
      <vt:lpstr>微软雅黑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</dc:title>
  <dc:creator>第一PPT</dc:creator>
  <cp:keywords>www.1ppt.com</cp:keywords>
  <dc:description>www.1ppt.com</dc:description>
  <cp:lastModifiedBy>徐晓明</cp:lastModifiedBy>
  <cp:revision>53</cp:revision>
  <dcterms:created xsi:type="dcterms:W3CDTF">2019-09-29T07:58:18Z</dcterms:created>
  <dcterms:modified xsi:type="dcterms:W3CDTF">2022-04-02T12:35:25Z</dcterms:modified>
</cp:coreProperties>
</file>