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DE3"/>
    <a:srgbClr val="284780"/>
    <a:srgbClr val="A0A6AD"/>
    <a:srgbClr val="246B8A"/>
    <a:srgbClr val="3C9FCC"/>
    <a:srgbClr val="5982CB"/>
    <a:srgbClr val="1B3056"/>
    <a:srgbClr val="A4C2FF"/>
    <a:srgbClr val="C8D6EE"/>
    <a:srgbClr val="B0C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19.91.210.79:3000/log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1B49BF-328F-436E-8600-352DD50F81E9}"/>
              </a:ext>
            </a:extLst>
          </p:cNvPr>
          <p:cNvSpPr txBox="1"/>
          <p:nvPr/>
        </p:nvSpPr>
        <p:spPr>
          <a:xfrm>
            <a:off x="681702" y="3077962"/>
            <a:ext cx="585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rgbClr val="427B91"/>
                </a:solidFill>
              </a:rPr>
              <a:t>Ajax</a:t>
            </a:r>
            <a:r>
              <a:rPr lang="zh-CN" altLang="en-US" sz="4800">
                <a:solidFill>
                  <a:srgbClr val="427B91"/>
                </a:solidFill>
              </a:rPr>
              <a:t>以及登录认证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50E713-E2F2-434E-991F-C080B6315C48}"/>
              </a:ext>
            </a:extLst>
          </p:cNvPr>
          <p:cNvSpPr/>
          <p:nvPr/>
        </p:nvSpPr>
        <p:spPr>
          <a:xfrm>
            <a:off x="5608154" y="-2102725"/>
            <a:ext cx="6904383" cy="6926590"/>
          </a:xfrm>
          <a:prstGeom prst="ellipse">
            <a:avLst/>
          </a:prstGeom>
          <a:solidFill>
            <a:srgbClr val="24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2FE4EB-1147-4E40-AD6F-67A49225FFDF}"/>
              </a:ext>
            </a:extLst>
          </p:cNvPr>
          <p:cNvSpPr/>
          <p:nvPr/>
        </p:nvSpPr>
        <p:spPr>
          <a:xfrm>
            <a:off x="4532243" y="4611034"/>
            <a:ext cx="1997242" cy="1897750"/>
          </a:xfrm>
          <a:prstGeom prst="ellipse">
            <a:avLst/>
          </a:prstGeom>
          <a:solidFill>
            <a:srgbClr val="24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5E0A2F-A105-48BF-BD60-074C44607C03}"/>
              </a:ext>
            </a:extLst>
          </p:cNvPr>
          <p:cNvSpPr/>
          <p:nvPr/>
        </p:nvSpPr>
        <p:spPr>
          <a:xfrm>
            <a:off x="9978887" y="4999383"/>
            <a:ext cx="2518437" cy="2368561"/>
          </a:xfrm>
          <a:prstGeom prst="ellipse">
            <a:avLst/>
          </a:prstGeom>
          <a:solidFill>
            <a:srgbClr val="3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7F4BF7-2539-4B8E-9AF4-84DC7A9B80C1}"/>
              </a:ext>
            </a:extLst>
          </p:cNvPr>
          <p:cNvSpPr/>
          <p:nvPr/>
        </p:nvSpPr>
        <p:spPr>
          <a:xfrm>
            <a:off x="680569" y="3838464"/>
            <a:ext cx="4850295" cy="140989"/>
          </a:xfrm>
          <a:prstGeom prst="roundRect">
            <a:avLst/>
          </a:prstGeom>
          <a:pattFill prst="dkDnDiag">
            <a:fgClr>
              <a:srgbClr val="DEDDE0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7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AAAF23-D055-488C-8282-466E13643186}"/>
              </a:ext>
            </a:extLst>
          </p:cNvPr>
          <p:cNvSpPr txBox="1"/>
          <p:nvPr/>
        </p:nvSpPr>
        <p:spPr>
          <a:xfrm>
            <a:off x="1343328" y="605180"/>
            <a:ext cx="222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Ajax</a:t>
            </a:r>
            <a:endParaRPr lang="zh-CN" altLang="en-US" sz="6000">
              <a:solidFill>
                <a:srgbClr val="246B8A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5524D-A308-40E1-A106-E57991341FD9}"/>
              </a:ext>
            </a:extLst>
          </p:cNvPr>
          <p:cNvSpPr/>
          <p:nvPr/>
        </p:nvSpPr>
        <p:spPr>
          <a:xfrm>
            <a:off x="3162711" y="1014648"/>
            <a:ext cx="10723061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2B9D2F-E542-419A-B25F-F7B3061DDC66}"/>
              </a:ext>
            </a:extLst>
          </p:cNvPr>
          <p:cNvSpPr/>
          <p:nvPr/>
        </p:nvSpPr>
        <p:spPr>
          <a:xfrm>
            <a:off x="-8138160" y="1014648"/>
            <a:ext cx="9326880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2FA809-13B9-4F2C-95C3-E9FA286E6F56}"/>
              </a:ext>
            </a:extLst>
          </p:cNvPr>
          <p:cNvSpPr/>
          <p:nvPr/>
        </p:nvSpPr>
        <p:spPr>
          <a:xfrm>
            <a:off x="816268" y="1911041"/>
            <a:ext cx="10723061" cy="4459942"/>
          </a:xfrm>
          <a:prstGeom prst="roundRect">
            <a:avLst>
              <a:gd name="adj" fmla="val 8656"/>
            </a:avLst>
          </a:prstGeom>
          <a:solidFill>
            <a:srgbClr val="24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854421-3D52-405B-B61F-8E871B5483A7}"/>
              </a:ext>
            </a:extLst>
          </p:cNvPr>
          <p:cNvSpPr txBox="1"/>
          <p:nvPr/>
        </p:nvSpPr>
        <p:spPr>
          <a:xfrm>
            <a:off x="1188720" y="2349910"/>
            <a:ext cx="97250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0" i="0">
                <a:solidFill>
                  <a:srgbClr val="D2DDE3"/>
                </a:solidFill>
                <a:effectLst/>
                <a:latin typeface="Arial" panose="020B0604020202020204" pitchFamily="34" charset="0"/>
              </a:rPr>
              <a:t>Ajax </a:t>
            </a:r>
            <a:r>
              <a:rPr lang="zh-CN" altLang="en-US" sz="2400" b="0" i="0">
                <a:solidFill>
                  <a:srgbClr val="D2DDE3"/>
                </a:solidFill>
                <a:effectLst/>
                <a:latin typeface="Arial" panose="020B0604020202020204" pitchFamily="34" charset="0"/>
              </a:rPr>
              <a:t>即“</a:t>
            </a:r>
            <a:r>
              <a:rPr lang="en-US" altLang="zh-CN" sz="2400" b="0" i="0">
                <a:solidFill>
                  <a:srgbClr val="D2DDE3"/>
                </a:solidFill>
                <a:effectLst/>
                <a:latin typeface="Arial" panose="020B0604020202020204" pitchFamily="34" charset="0"/>
              </a:rPr>
              <a:t>Asynchronous Javascript And XML”</a:t>
            </a:r>
            <a:r>
              <a:rPr lang="zh-CN" altLang="en-US" sz="2400" b="0" i="0">
                <a:solidFill>
                  <a:srgbClr val="D2DDE3"/>
                </a:solidFill>
                <a:effectLst/>
                <a:latin typeface="Arial" panose="020B0604020202020204" pitchFamily="34" charset="0"/>
              </a:rPr>
              <a:t>（异步 </a:t>
            </a:r>
            <a:r>
              <a:rPr lang="en-US" altLang="zh-CN" sz="2400" b="0" i="0">
                <a:solidFill>
                  <a:srgbClr val="D2DDE3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lang="zh-CN" altLang="en-US" sz="2400" b="0" i="0">
                <a:solidFill>
                  <a:srgbClr val="D2DDE3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sz="2400" b="0" i="0">
                <a:solidFill>
                  <a:srgbClr val="D2DDE3"/>
                </a:solidFill>
                <a:effectLst/>
                <a:latin typeface="Arial" panose="020B0604020202020204" pitchFamily="34" charset="0"/>
              </a:rPr>
              <a:t>XML</a:t>
            </a:r>
            <a:r>
              <a:rPr lang="zh-CN" altLang="en-US" sz="2400" b="0" i="0">
                <a:solidFill>
                  <a:srgbClr val="D2DDE3"/>
                </a:solidFill>
                <a:effectLst/>
                <a:latin typeface="Arial" panose="020B0604020202020204" pitchFamily="34" charset="0"/>
              </a:rPr>
              <a:t>），是指一种创建交互式、快速动态网页应用的网页开发技术，无需重新加载整个网页的情况下，能够更新部分网页的技术。</a:t>
            </a:r>
            <a:endParaRPr lang="en-US" altLang="zh-CN" sz="2400" b="0" i="0">
              <a:solidFill>
                <a:srgbClr val="D2DDE3"/>
              </a:solidFill>
              <a:effectLst/>
              <a:latin typeface="Arial" panose="020B0604020202020204" pitchFamily="34" charset="0"/>
            </a:endParaRPr>
          </a:p>
          <a:p>
            <a:pPr indent="457200"/>
            <a:endParaRPr lang="en-US" altLang="zh-CN" sz="2400">
              <a:solidFill>
                <a:srgbClr val="D2DDE3"/>
              </a:solidFill>
              <a:latin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>
                <a:solidFill>
                  <a:srgbClr val="D2DDE3"/>
                </a:solidFill>
                <a:latin typeface="Arial" panose="020B0604020202020204" pitchFamily="34" charset="0"/>
              </a:rPr>
              <a:t>传统</a:t>
            </a:r>
            <a:r>
              <a:rPr lang="en-US" altLang="zh-CN" sz="2400">
                <a:solidFill>
                  <a:srgbClr val="D2DDE3"/>
                </a:solidFill>
                <a:latin typeface="Arial" panose="020B0604020202020204" pitchFamily="34" charset="0"/>
              </a:rPr>
              <a:t>HTTP</a:t>
            </a:r>
            <a:r>
              <a:rPr lang="zh-CN" altLang="en-US" sz="2400">
                <a:solidFill>
                  <a:srgbClr val="D2DDE3"/>
                </a:solidFill>
                <a:latin typeface="Arial" panose="020B0604020202020204" pitchFamily="34" charset="0"/>
              </a:rPr>
              <a:t>：由网页发起请求，响应后刷新整个网页；</a:t>
            </a:r>
            <a:endParaRPr lang="en-US" altLang="zh-CN" sz="2400">
              <a:solidFill>
                <a:srgbClr val="D2DDE3"/>
              </a:solidFill>
              <a:latin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>
                <a:solidFill>
                  <a:srgbClr val="D2DDE3"/>
                </a:solidFill>
                <a:latin typeface="Arial" panose="020B0604020202020204" pitchFamily="34" charset="0"/>
              </a:rPr>
              <a:t>XMLHTTP</a:t>
            </a:r>
            <a:r>
              <a:rPr lang="zh-CN" altLang="en-US" sz="2400">
                <a:solidFill>
                  <a:srgbClr val="D2DDE3"/>
                </a:solidFill>
                <a:latin typeface="Arial" panose="020B0604020202020204" pitchFamily="34" charset="0"/>
              </a:rPr>
              <a:t>：可由页面任意元素发起请求，响应后更新部分网页组成。</a:t>
            </a:r>
          </a:p>
          <a:p>
            <a:pPr indent="457200"/>
            <a:endParaRPr lang="zh-CN" altLang="en-US" sz="2400">
              <a:solidFill>
                <a:srgbClr val="D2D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AAAF23-D055-488C-8282-466E13643186}"/>
              </a:ext>
            </a:extLst>
          </p:cNvPr>
          <p:cNvSpPr txBox="1"/>
          <p:nvPr/>
        </p:nvSpPr>
        <p:spPr>
          <a:xfrm>
            <a:off x="1343328" y="605180"/>
            <a:ext cx="3755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登录认证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5524D-A308-40E1-A106-E57991341FD9}"/>
              </a:ext>
            </a:extLst>
          </p:cNvPr>
          <p:cNvSpPr/>
          <p:nvPr/>
        </p:nvSpPr>
        <p:spPr>
          <a:xfrm>
            <a:off x="4584007" y="1014648"/>
            <a:ext cx="10723061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2B9D2F-E542-419A-B25F-F7B3061DDC66}"/>
              </a:ext>
            </a:extLst>
          </p:cNvPr>
          <p:cNvSpPr/>
          <p:nvPr/>
        </p:nvSpPr>
        <p:spPr>
          <a:xfrm>
            <a:off x="-8138160" y="1014648"/>
            <a:ext cx="9326880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2FA809-13B9-4F2C-95C3-E9FA286E6F56}"/>
              </a:ext>
            </a:extLst>
          </p:cNvPr>
          <p:cNvSpPr/>
          <p:nvPr/>
        </p:nvSpPr>
        <p:spPr>
          <a:xfrm>
            <a:off x="816268" y="1911041"/>
            <a:ext cx="10723061" cy="4459942"/>
          </a:xfrm>
          <a:prstGeom prst="roundRect">
            <a:avLst>
              <a:gd name="adj" fmla="val 8656"/>
            </a:avLst>
          </a:prstGeom>
          <a:solidFill>
            <a:srgbClr val="24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854421-3D52-405B-B61F-8E871B5483A7}"/>
              </a:ext>
            </a:extLst>
          </p:cNvPr>
          <p:cNvSpPr txBox="1"/>
          <p:nvPr/>
        </p:nvSpPr>
        <p:spPr>
          <a:xfrm>
            <a:off x="816268" y="2345363"/>
            <a:ext cx="9725086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>
                <a:solidFill>
                  <a:srgbClr val="D2DDE3"/>
                </a:solidFill>
                <a:latin typeface="Arial" panose="020B0604020202020204" pitchFamily="34" charset="0"/>
              </a:rPr>
              <a:t>登录认证是什么？</a:t>
            </a:r>
            <a:endParaRPr lang="zh-CN" altLang="en-US" sz="2400">
              <a:solidFill>
                <a:srgbClr val="D2DDE3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86A5F5-C077-4B7F-A712-5404F712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11" y="2347662"/>
            <a:ext cx="3134567" cy="7036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31D60F-E640-4E80-80DE-0F03A967A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29" y="2345084"/>
            <a:ext cx="4025549" cy="6775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6D975F-00DB-4587-8413-1E77E43BF734}"/>
              </a:ext>
            </a:extLst>
          </p:cNvPr>
          <p:cNvSpPr txBox="1"/>
          <p:nvPr/>
        </p:nvSpPr>
        <p:spPr>
          <a:xfrm>
            <a:off x="816268" y="3129811"/>
            <a:ext cx="9725086" cy="161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>
                <a:solidFill>
                  <a:srgbClr val="D2DDE3"/>
                </a:solidFill>
                <a:latin typeface="Arial" panose="020B0604020202020204" pitchFamily="34" charset="0"/>
              </a:rPr>
              <a:t>为什么要登录认证？</a:t>
            </a:r>
            <a:endParaRPr lang="en-US" altLang="zh-CN" sz="2400">
              <a:solidFill>
                <a:srgbClr val="D2DDE3"/>
              </a:solidFill>
              <a:latin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>
                <a:solidFill>
                  <a:srgbClr val="D2DDE3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rgbClr val="D2DDE3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2000">
                <a:solidFill>
                  <a:srgbClr val="D2DDE3"/>
                </a:solidFill>
                <a:latin typeface="Arial" panose="020B0604020202020204" pitchFamily="34" charset="0"/>
              </a:rPr>
              <a:t>网页实现权限管理（例如管理员与普通用户）</a:t>
            </a:r>
            <a:endParaRPr lang="en-US" altLang="zh-CN" sz="2000">
              <a:solidFill>
                <a:srgbClr val="D2DDE3"/>
              </a:solidFill>
              <a:latin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>
                <a:solidFill>
                  <a:srgbClr val="D2DDE3"/>
                </a:solidFill>
                <a:latin typeface="Arial" panose="020B0604020202020204" pitchFamily="34" charset="0"/>
              </a:rPr>
              <a:t>	2.</a:t>
            </a:r>
            <a:r>
              <a:rPr lang="zh-CN" altLang="en-US" sz="2000">
                <a:solidFill>
                  <a:srgbClr val="D2DDE3"/>
                </a:solidFill>
                <a:latin typeface="Arial" panose="020B0604020202020204" pitchFamily="34" charset="0"/>
              </a:rPr>
              <a:t>用户实现个性化操作等</a:t>
            </a:r>
            <a:endParaRPr lang="zh-CN" altLang="en-US" sz="2000">
              <a:solidFill>
                <a:srgbClr val="D2DDE3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62383F-D4A0-40BD-AD74-5C5714E94697}"/>
              </a:ext>
            </a:extLst>
          </p:cNvPr>
          <p:cNvSpPr txBox="1"/>
          <p:nvPr/>
        </p:nvSpPr>
        <p:spPr>
          <a:xfrm>
            <a:off x="816268" y="4976132"/>
            <a:ext cx="9725086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>
                <a:solidFill>
                  <a:srgbClr val="D2DDE3"/>
                </a:solidFill>
                <a:latin typeface="Arial" panose="020B0604020202020204" pitchFamily="34" charset="0"/>
              </a:rPr>
              <a:t>如何实现登录认证？</a:t>
            </a:r>
            <a:endParaRPr lang="en-US" altLang="zh-CN" sz="2400">
              <a:solidFill>
                <a:srgbClr val="D2DDE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2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AAAF23-D055-488C-8282-466E13643186}"/>
              </a:ext>
            </a:extLst>
          </p:cNvPr>
          <p:cNvSpPr txBox="1"/>
          <p:nvPr/>
        </p:nvSpPr>
        <p:spPr>
          <a:xfrm>
            <a:off x="1382657" y="676072"/>
            <a:ext cx="741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Cookie-Session</a:t>
            </a:r>
            <a:r>
              <a:rPr lang="zh-CN" altLang="en-US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5524D-A308-40E1-A106-E57991341FD9}"/>
              </a:ext>
            </a:extLst>
          </p:cNvPr>
          <p:cNvSpPr/>
          <p:nvPr/>
        </p:nvSpPr>
        <p:spPr>
          <a:xfrm>
            <a:off x="7449575" y="1014648"/>
            <a:ext cx="10723061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2B9D2F-E542-419A-B25F-F7B3061DDC66}"/>
              </a:ext>
            </a:extLst>
          </p:cNvPr>
          <p:cNvSpPr/>
          <p:nvPr/>
        </p:nvSpPr>
        <p:spPr>
          <a:xfrm>
            <a:off x="-8138160" y="1014648"/>
            <a:ext cx="9326880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2FA809-13B9-4F2C-95C3-E9FA286E6F56}"/>
              </a:ext>
            </a:extLst>
          </p:cNvPr>
          <p:cNvSpPr/>
          <p:nvPr/>
        </p:nvSpPr>
        <p:spPr>
          <a:xfrm>
            <a:off x="816268" y="1911041"/>
            <a:ext cx="10723061" cy="4459942"/>
          </a:xfrm>
          <a:prstGeom prst="roundRect">
            <a:avLst>
              <a:gd name="adj" fmla="val 8656"/>
            </a:avLst>
          </a:prstGeom>
          <a:solidFill>
            <a:srgbClr val="24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E2E964-645D-4AD9-A5B7-22C6315397C3}"/>
              </a:ext>
            </a:extLst>
          </p:cNvPr>
          <p:cNvSpPr/>
          <p:nvPr/>
        </p:nvSpPr>
        <p:spPr>
          <a:xfrm>
            <a:off x="1927123" y="2133600"/>
            <a:ext cx="8150942" cy="3952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EE90ED-87E2-4417-ACF3-554AD48515CB}"/>
              </a:ext>
            </a:extLst>
          </p:cNvPr>
          <p:cNvSpPr/>
          <p:nvPr/>
        </p:nvSpPr>
        <p:spPr>
          <a:xfrm>
            <a:off x="1927121" y="2133600"/>
            <a:ext cx="2025445" cy="3952568"/>
          </a:xfrm>
          <a:prstGeom prst="rect">
            <a:avLst/>
          </a:prstGeom>
          <a:solidFill>
            <a:srgbClr val="D2DD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70154AA7-FD0D-44DD-A059-5DAD416CA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21" y="2713276"/>
            <a:ext cx="1301617" cy="11445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09DC76D-566C-4244-8822-A3F28879D742}"/>
              </a:ext>
            </a:extLst>
          </p:cNvPr>
          <p:cNvSpPr/>
          <p:nvPr/>
        </p:nvSpPr>
        <p:spPr>
          <a:xfrm>
            <a:off x="8052619" y="2133600"/>
            <a:ext cx="2025445" cy="395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197C221F-4B10-4CF5-873C-F61AFDC28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39" y="2713276"/>
            <a:ext cx="1359204" cy="123525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C8FB88D-A54E-403D-B96C-0488B79EB550}"/>
              </a:ext>
            </a:extLst>
          </p:cNvPr>
          <p:cNvSpPr txBox="1"/>
          <p:nvPr/>
        </p:nvSpPr>
        <p:spPr>
          <a:xfrm>
            <a:off x="8622889" y="2254402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服务端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8D74E8-0FED-4F56-A507-A2E1D3E9359B}"/>
              </a:ext>
            </a:extLst>
          </p:cNvPr>
          <p:cNvSpPr txBox="1"/>
          <p:nvPr/>
        </p:nvSpPr>
        <p:spPr>
          <a:xfrm>
            <a:off x="2497391" y="2254402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B8EEF84-6B4E-4323-92EB-C1AED92F0A6C}"/>
              </a:ext>
            </a:extLst>
          </p:cNvPr>
          <p:cNvSpPr/>
          <p:nvPr/>
        </p:nvSpPr>
        <p:spPr>
          <a:xfrm>
            <a:off x="3952566" y="2713276"/>
            <a:ext cx="4100052" cy="31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CAF6CF-60C1-4747-BC7B-8BE97191FD07}"/>
              </a:ext>
            </a:extLst>
          </p:cNvPr>
          <p:cNvSpPr txBox="1"/>
          <p:nvPr/>
        </p:nvSpPr>
        <p:spPr>
          <a:xfrm>
            <a:off x="4332264" y="2454457"/>
            <a:ext cx="352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.萍方-简" panose="020B0300000000000000" pitchFamily="34" charset="-122"/>
                <a:ea typeface=".萍方-简" panose="020B0300000000000000" pitchFamily="34" charset="-122"/>
              </a:rPr>
              <a:t> </a:t>
            </a:r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将账号密码发给服务端进行验证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E21FD99-4E8E-416D-814C-6C01F5C50D7C}"/>
              </a:ext>
            </a:extLst>
          </p:cNvPr>
          <p:cNvSpPr/>
          <p:nvPr/>
        </p:nvSpPr>
        <p:spPr>
          <a:xfrm>
            <a:off x="8385739" y="4306529"/>
            <a:ext cx="1359204" cy="8652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8B0AE8-6502-494D-AECF-FCE775A3E78B}"/>
              </a:ext>
            </a:extLst>
          </p:cNvPr>
          <p:cNvSpPr txBox="1"/>
          <p:nvPr/>
        </p:nvSpPr>
        <p:spPr>
          <a:xfrm>
            <a:off x="8436769" y="4569871"/>
            <a:ext cx="135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84780"/>
                </a:solidFill>
              </a:rPr>
              <a:t>创建</a:t>
            </a:r>
            <a:r>
              <a:rPr lang="en-US" altLang="zh-CN" sz="1600">
                <a:solidFill>
                  <a:srgbClr val="284780"/>
                </a:solidFill>
              </a:rPr>
              <a:t>Session</a:t>
            </a:r>
            <a:endParaRPr lang="zh-CN" altLang="en-US" sz="1600">
              <a:solidFill>
                <a:srgbClr val="284780"/>
              </a:solidFill>
            </a:endParaRPr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7CE3190F-838D-4601-901B-91AB32F51A3E}"/>
              </a:ext>
            </a:extLst>
          </p:cNvPr>
          <p:cNvSpPr/>
          <p:nvPr/>
        </p:nvSpPr>
        <p:spPr>
          <a:xfrm>
            <a:off x="3941557" y="3429000"/>
            <a:ext cx="4100051" cy="313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3EFF38-BC06-4E40-A82A-53265B43E90E}"/>
              </a:ext>
            </a:extLst>
          </p:cNvPr>
          <p:cNvSpPr txBox="1"/>
          <p:nvPr/>
        </p:nvSpPr>
        <p:spPr>
          <a:xfrm>
            <a:off x="4195198" y="3195577"/>
            <a:ext cx="40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将带有</a:t>
            </a:r>
            <a:r>
              <a:rPr lang="en-US" altLang="zh-CN" sz="1600">
                <a:latin typeface=".萍方-简" panose="020B0300000000000000" pitchFamily="34" charset="-122"/>
                <a:ea typeface=".萍方-简" panose="020B0300000000000000" pitchFamily="34" charset="-122"/>
              </a:rPr>
              <a:t>sessionId</a:t>
            </a:r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的</a:t>
            </a:r>
            <a:r>
              <a:rPr lang="en-US" altLang="zh-CN" sz="1600">
                <a:latin typeface=".萍方-简" panose="020B0300000000000000" pitchFamily="34" charset="-122"/>
                <a:ea typeface=".萍方-简" panose="020B0300000000000000" pitchFamily="34" charset="-122"/>
              </a:rPr>
              <a:t>cookie</a:t>
            </a:r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发送到客户端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CF90794-A878-4661-BA3C-85F899128468}"/>
              </a:ext>
            </a:extLst>
          </p:cNvPr>
          <p:cNvSpPr/>
          <p:nvPr/>
        </p:nvSpPr>
        <p:spPr>
          <a:xfrm>
            <a:off x="2278027" y="4261796"/>
            <a:ext cx="1359204" cy="8652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7F55C7-A9E6-43C6-9B47-A9AF71757D20}"/>
              </a:ext>
            </a:extLst>
          </p:cNvPr>
          <p:cNvSpPr txBox="1"/>
          <p:nvPr/>
        </p:nvSpPr>
        <p:spPr>
          <a:xfrm>
            <a:off x="2405857" y="4525138"/>
            <a:ext cx="135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84780"/>
                </a:solidFill>
              </a:rPr>
              <a:t>保存</a:t>
            </a:r>
            <a:r>
              <a:rPr lang="en-US" altLang="zh-CN" sz="1600">
                <a:solidFill>
                  <a:srgbClr val="284780"/>
                </a:solidFill>
              </a:rPr>
              <a:t>cookie</a:t>
            </a:r>
            <a:endParaRPr lang="zh-CN" altLang="en-US" sz="1600">
              <a:solidFill>
                <a:srgbClr val="28478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59D551-E8D9-4DDA-BDDD-EECDBB66D096}"/>
              </a:ext>
            </a:extLst>
          </p:cNvPr>
          <p:cNvSpPr txBox="1"/>
          <p:nvPr/>
        </p:nvSpPr>
        <p:spPr>
          <a:xfrm>
            <a:off x="5193373" y="3962158"/>
            <a:ext cx="161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携带</a:t>
            </a:r>
            <a:r>
              <a:rPr lang="en-US" altLang="zh-CN" sz="1600">
                <a:latin typeface=".萍方-简" panose="020B0300000000000000" pitchFamily="34" charset="-122"/>
                <a:ea typeface=".萍方-简" panose="020B0300000000000000" pitchFamily="34" charset="-122"/>
              </a:rPr>
              <a:t>cookie</a:t>
            </a:r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请求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12D9E451-5476-4FFD-8901-E11CFF031053}"/>
              </a:ext>
            </a:extLst>
          </p:cNvPr>
          <p:cNvSpPr/>
          <p:nvPr/>
        </p:nvSpPr>
        <p:spPr>
          <a:xfrm>
            <a:off x="3963577" y="4193404"/>
            <a:ext cx="4100052" cy="31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左 31">
            <a:extLst>
              <a:ext uri="{FF2B5EF4-FFF2-40B4-BE49-F238E27FC236}">
                <a16:creationId xmlns:a16="http://schemas.microsoft.com/office/drawing/2014/main" id="{B3DC5460-87DA-43BB-AA6E-1C990F82B2FC}"/>
              </a:ext>
            </a:extLst>
          </p:cNvPr>
          <p:cNvSpPr/>
          <p:nvPr/>
        </p:nvSpPr>
        <p:spPr>
          <a:xfrm>
            <a:off x="3970351" y="4683558"/>
            <a:ext cx="4100051" cy="313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0D3A25C-FDFB-452A-92F0-13087C967BAE}"/>
              </a:ext>
            </a:extLst>
          </p:cNvPr>
          <p:cNvSpPr txBox="1"/>
          <p:nvPr/>
        </p:nvSpPr>
        <p:spPr>
          <a:xfrm>
            <a:off x="5399310" y="4490977"/>
            <a:ext cx="12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返回数据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0AC03C-9C27-4BB4-AE77-12B05E0620DD}"/>
              </a:ext>
            </a:extLst>
          </p:cNvPr>
          <p:cNvSpPr txBox="1"/>
          <p:nvPr/>
        </p:nvSpPr>
        <p:spPr>
          <a:xfrm>
            <a:off x="5779779" y="5136331"/>
            <a:ext cx="344129" cy="539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000"/>
              </a:lnSpc>
            </a:pPr>
            <a:r>
              <a:rPr lang="en-US" altLang="zh-CN" sz="2800"/>
              <a:t>·</a:t>
            </a:r>
          </a:p>
          <a:p>
            <a:pPr algn="just">
              <a:lnSpc>
                <a:spcPts val="1000"/>
              </a:lnSpc>
            </a:pPr>
            <a:r>
              <a:rPr lang="en-US" altLang="zh-CN" sz="2800"/>
              <a:t>·</a:t>
            </a:r>
          </a:p>
          <a:p>
            <a:pPr algn="just">
              <a:lnSpc>
                <a:spcPts val="1000"/>
              </a:lnSpc>
            </a:pPr>
            <a:r>
              <a:rPr lang="en-US" altLang="zh-CN" sz="2800"/>
              <a:t>·</a:t>
            </a:r>
            <a:endParaRPr lang="zh-CN" altLang="en-US" sz="28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007C199-F68C-42D6-B702-16CAA7672876}"/>
              </a:ext>
            </a:extLst>
          </p:cNvPr>
          <p:cNvSpPr/>
          <p:nvPr/>
        </p:nvSpPr>
        <p:spPr>
          <a:xfrm>
            <a:off x="8373644" y="4302322"/>
            <a:ext cx="1359204" cy="8652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92B048-181F-47B6-978A-B3916794C34A}"/>
              </a:ext>
            </a:extLst>
          </p:cNvPr>
          <p:cNvSpPr txBox="1"/>
          <p:nvPr/>
        </p:nvSpPr>
        <p:spPr>
          <a:xfrm>
            <a:off x="8431461" y="4576428"/>
            <a:ext cx="135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84780"/>
                </a:solidFill>
              </a:rPr>
              <a:t>验证</a:t>
            </a:r>
            <a:r>
              <a:rPr lang="en-US" altLang="zh-CN" sz="1600">
                <a:solidFill>
                  <a:srgbClr val="284780"/>
                </a:solidFill>
              </a:rPr>
              <a:t>Session</a:t>
            </a:r>
            <a:endParaRPr lang="zh-CN" altLang="en-US" sz="1600">
              <a:solidFill>
                <a:srgbClr val="2847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9" grpId="0"/>
      <p:bldP spid="30" grpId="0" animBg="1"/>
      <p:bldP spid="32" grpId="0" animBg="1"/>
      <p:bldP spid="33" grpId="0"/>
      <p:bldP spid="34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AAAF23-D055-488C-8282-466E13643186}"/>
              </a:ext>
            </a:extLst>
          </p:cNvPr>
          <p:cNvSpPr txBox="1"/>
          <p:nvPr/>
        </p:nvSpPr>
        <p:spPr>
          <a:xfrm>
            <a:off x="1382657" y="676072"/>
            <a:ext cx="741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基于</a:t>
            </a:r>
            <a:r>
              <a:rPr lang="en-US" altLang="zh-CN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JWT</a:t>
            </a:r>
            <a:r>
              <a:rPr lang="zh-CN" altLang="en-US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的</a:t>
            </a:r>
            <a:r>
              <a:rPr lang="en-US" altLang="zh-CN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Token</a:t>
            </a:r>
            <a:r>
              <a:rPr lang="zh-CN" altLang="en-US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5524D-A308-40E1-A106-E57991341FD9}"/>
              </a:ext>
            </a:extLst>
          </p:cNvPr>
          <p:cNvSpPr/>
          <p:nvPr/>
        </p:nvSpPr>
        <p:spPr>
          <a:xfrm>
            <a:off x="7636611" y="1014648"/>
            <a:ext cx="10723061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2B9D2F-E542-419A-B25F-F7B3061DDC66}"/>
              </a:ext>
            </a:extLst>
          </p:cNvPr>
          <p:cNvSpPr/>
          <p:nvPr/>
        </p:nvSpPr>
        <p:spPr>
          <a:xfrm>
            <a:off x="-8138160" y="1014648"/>
            <a:ext cx="9326880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2FA809-13B9-4F2C-95C3-E9FA286E6F56}"/>
              </a:ext>
            </a:extLst>
          </p:cNvPr>
          <p:cNvSpPr/>
          <p:nvPr/>
        </p:nvSpPr>
        <p:spPr>
          <a:xfrm>
            <a:off x="816268" y="1911041"/>
            <a:ext cx="10723061" cy="4459942"/>
          </a:xfrm>
          <a:prstGeom prst="roundRect">
            <a:avLst>
              <a:gd name="adj" fmla="val 8656"/>
            </a:avLst>
          </a:prstGeom>
          <a:solidFill>
            <a:srgbClr val="24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E2E964-645D-4AD9-A5B7-22C6315397C3}"/>
              </a:ext>
            </a:extLst>
          </p:cNvPr>
          <p:cNvSpPr/>
          <p:nvPr/>
        </p:nvSpPr>
        <p:spPr>
          <a:xfrm>
            <a:off x="1927123" y="2133600"/>
            <a:ext cx="8150942" cy="3952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EE90ED-87E2-4417-ACF3-554AD48515CB}"/>
              </a:ext>
            </a:extLst>
          </p:cNvPr>
          <p:cNvSpPr/>
          <p:nvPr/>
        </p:nvSpPr>
        <p:spPr>
          <a:xfrm>
            <a:off x="1927121" y="2133600"/>
            <a:ext cx="2025445" cy="3952568"/>
          </a:xfrm>
          <a:prstGeom prst="rect">
            <a:avLst/>
          </a:prstGeom>
          <a:solidFill>
            <a:srgbClr val="D2DD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70154AA7-FD0D-44DD-A059-5DAD416CA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21" y="2713276"/>
            <a:ext cx="1301617" cy="11445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09DC76D-566C-4244-8822-A3F28879D742}"/>
              </a:ext>
            </a:extLst>
          </p:cNvPr>
          <p:cNvSpPr/>
          <p:nvPr/>
        </p:nvSpPr>
        <p:spPr>
          <a:xfrm>
            <a:off x="8052619" y="2133600"/>
            <a:ext cx="2025445" cy="395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197C221F-4B10-4CF5-873C-F61AFDC28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39" y="2713276"/>
            <a:ext cx="1359204" cy="123525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C8FB88D-A54E-403D-B96C-0488B79EB550}"/>
              </a:ext>
            </a:extLst>
          </p:cNvPr>
          <p:cNvSpPr txBox="1"/>
          <p:nvPr/>
        </p:nvSpPr>
        <p:spPr>
          <a:xfrm>
            <a:off x="8622889" y="2254402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服务端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8D74E8-0FED-4F56-A507-A2E1D3E9359B}"/>
              </a:ext>
            </a:extLst>
          </p:cNvPr>
          <p:cNvSpPr txBox="1"/>
          <p:nvPr/>
        </p:nvSpPr>
        <p:spPr>
          <a:xfrm>
            <a:off x="2497391" y="2254402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B8EEF84-6B4E-4323-92EB-C1AED92F0A6C}"/>
              </a:ext>
            </a:extLst>
          </p:cNvPr>
          <p:cNvSpPr/>
          <p:nvPr/>
        </p:nvSpPr>
        <p:spPr>
          <a:xfrm>
            <a:off x="3952566" y="2713276"/>
            <a:ext cx="4100052" cy="31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CAF6CF-60C1-4747-BC7B-8BE97191FD07}"/>
              </a:ext>
            </a:extLst>
          </p:cNvPr>
          <p:cNvSpPr txBox="1"/>
          <p:nvPr/>
        </p:nvSpPr>
        <p:spPr>
          <a:xfrm>
            <a:off x="4332264" y="2454457"/>
            <a:ext cx="352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.萍方-简" panose="020B0300000000000000" pitchFamily="34" charset="-122"/>
                <a:ea typeface=".萍方-简" panose="020B0300000000000000" pitchFamily="34" charset="-122"/>
              </a:rPr>
              <a:t> </a:t>
            </a:r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将账号密码发给服务端进行验证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E21FD99-4E8E-416D-814C-6C01F5C50D7C}"/>
              </a:ext>
            </a:extLst>
          </p:cNvPr>
          <p:cNvSpPr/>
          <p:nvPr/>
        </p:nvSpPr>
        <p:spPr>
          <a:xfrm>
            <a:off x="8330462" y="4224655"/>
            <a:ext cx="1528234" cy="10324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8B0AE8-6502-494D-AECF-FCE775A3E78B}"/>
              </a:ext>
            </a:extLst>
          </p:cNvPr>
          <p:cNvSpPr txBox="1"/>
          <p:nvPr/>
        </p:nvSpPr>
        <p:spPr>
          <a:xfrm>
            <a:off x="8499493" y="4344427"/>
            <a:ext cx="1359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84780"/>
                </a:solidFill>
              </a:rPr>
              <a:t>将认证信息通过指定算法进行加密</a:t>
            </a:r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7CE3190F-838D-4601-901B-91AB32F51A3E}"/>
              </a:ext>
            </a:extLst>
          </p:cNvPr>
          <p:cNvSpPr/>
          <p:nvPr/>
        </p:nvSpPr>
        <p:spPr>
          <a:xfrm>
            <a:off x="3941557" y="3429000"/>
            <a:ext cx="4100051" cy="313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3EFF38-BC06-4E40-A82A-53265B43E90E}"/>
              </a:ext>
            </a:extLst>
          </p:cNvPr>
          <p:cNvSpPr txBox="1"/>
          <p:nvPr/>
        </p:nvSpPr>
        <p:spPr>
          <a:xfrm>
            <a:off x="5428214" y="3185571"/>
            <a:ext cx="168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返还</a:t>
            </a:r>
            <a:r>
              <a:rPr lang="en-US" altLang="zh-CN" sz="1600">
                <a:latin typeface=".萍方-简" panose="020B0300000000000000" pitchFamily="34" charset="-122"/>
                <a:ea typeface=".萍方-简" panose="020B0300000000000000" pitchFamily="34" charset="-122"/>
              </a:rPr>
              <a:t>Token</a:t>
            </a:r>
            <a:endParaRPr lang="zh-CN" altLang="en-US" sz="1600"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CF90794-A878-4661-BA3C-85F899128468}"/>
              </a:ext>
            </a:extLst>
          </p:cNvPr>
          <p:cNvSpPr/>
          <p:nvPr/>
        </p:nvSpPr>
        <p:spPr>
          <a:xfrm>
            <a:off x="2278027" y="4261796"/>
            <a:ext cx="1359204" cy="8652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7F55C7-A9E6-43C6-9B47-A9AF71757D20}"/>
              </a:ext>
            </a:extLst>
          </p:cNvPr>
          <p:cNvSpPr txBox="1"/>
          <p:nvPr/>
        </p:nvSpPr>
        <p:spPr>
          <a:xfrm>
            <a:off x="2405857" y="4525138"/>
            <a:ext cx="135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84780"/>
                </a:solidFill>
              </a:rPr>
              <a:t>保存</a:t>
            </a:r>
            <a:r>
              <a:rPr lang="en-US" altLang="zh-CN" sz="1600">
                <a:solidFill>
                  <a:srgbClr val="284780"/>
                </a:solidFill>
              </a:rPr>
              <a:t>Token</a:t>
            </a:r>
            <a:endParaRPr lang="zh-CN" altLang="en-US" sz="1600">
              <a:solidFill>
                <a:srgbClr val="28478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59D551-E8D9-4DDA-BDDD-EECDBB66D096}"/>
              </a:ext>
            </a:extLst>
          </p:cNvPr>
          <p:cNvSpPr txBox="1"/>
          <p:nvPr/>
        </p:nvSpPr>
        <p:spPr>
          <a:xfrm>
            <a:off x="4462363" y="3959981"/>
            <a:ext cx="305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在请求头中携带</a:t>
            </a:r>
            <a:r>
              <a:rPr lang="en-US" altLang="zh-CN" sz="1600">
                <a:latin typeface=".萍方-简" panose="020B0300000000000000" pitchFamily="34" charset="-122"/>
                <a:ea typeface=".萍方-简" panose="020B0300000000000000" pitchFamily="34" charset="-122"/>
              </a:rPr>
              <a:t>Token</a:t>
            </a:r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进行请求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12D9E451-5476-4FFD-8901-E11CFF031053}"/>
              </a:ext>
            </a:extLst>
          </p:cNvPr>
          <p:cNvSpPr/>
          <p:nvPr/>
        </p:nvSpPr>
        <p:spPr>
          <a:xfrm>
            <a:off x="3963577" y="4193404"/>
            <a:ext cx="4100052" cy="31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左 31">
            <a:extLst>
              <a:ext uri="{FF2B5EF4-FFF2-40B4-BE49-F238E27FC236}">
                <a16:creationId xmlns:a16="http://schemas.microsoft.com/office/drawing/2014/main" id="{B3DC5460-87DA-43BB-AA6E-1C990F82B2FC}"/>
              </a:ext>
            </a:extLst>
          </p:cNvPr>
          <p:cNvSpPr/>
          <p:nvPr/>
        </p:nvSpPr>
        <p:spPr>
          <a:xfrm>
            <a:off x="3970351" y="4683558"/>
            <a:ext cx="4100051" cy="3131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0D3A25C-FDFB-452A-92F0-13087C967BAE}"/>
              </a:ext>
            </a:extLst>
          </p:cNvPr>
          <p:cNvSpPr txBox="1"/>
          <p:nvPr/>
        </p:nvSpPr>
        <p:spPr>
          <a:xfrm>
            <a:off x="5399310" y="4490977"/>
            <a:ext cx="12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.萍方-简" panose="020B0300000000000000" pitchFamily="34" charset="-122"/>
                <a:ea typeface=".萍方-简" panose="020B0300000000000000" pitchFamily="34" charset="-122"/>
              </a:rPr>
              <a:t>返回数据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0AC03C-9C27-4BB4-AE77-12B05E0620DD}"/>
              </a:ext>
            </a:extLst>
          </p:cNvPr>
          <p:cNvSpPr txBox="1"/>
          <p:nvPr/>
        </p:nvSpPr>
        <p:spPr>
          <a:xfrm>
            <a:off x="5779779" y="5136331"/>
            <a:ext cx="344129" cy="539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000"/>
              </a:lnSpc>
            </a:pPr>
            <a:r>
              <a:rPr lang="en-US" altLang="zh-CN" sz="2800"/>
              <a:t>·</a:t>
            </a:r>
          </a:p>
          <a:p>
            <a:pPr algn="just">
              <a:lnSpc>
                <a:spcPts val="1000"/>
              </a:lnSpc>
            </a:pPr>
            <a:r>
              <a:rPr lang="en-US" altLang="zh-CN" sz="2800"/>
              <a:t>·</a:t>
            </a:r>
          </a:p>
          <a:p>
            <a:pPr algn="just">
              <a:lnSpc>
                <a:spcPts val="1000"/>
              </a:lnSpc>
            </a:pPr>
            <a:r>
              <a:rPr lang="en-US" altLang="zh-CN" sz="2800"/>
              <a:t>·</a:t>
            </a:r>
            <a:endParaRPr lang="zh-CN" altLang="en-US" sz="28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007C199-F68C-42D6-B702-16CAA7672876}"/>
              </a:ext>
            </a:extLst>
          </p:cNvPr>
          <p:cNvSpPr/>
          <p:nvPr/>
        </p:nvSpPr>
        <p:spPr>
          <a:xfrm>
            <a:off x="8323689" y="4208547"/>
            <a:ext cx="1528234" cy="10761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92B048-181F-47B6-978A-B3916794C34A}"/>
              </a:ext>
            </a:extLst>
          </p:cNvPr>
          <p:cNvSpPr txBox="1"/>
          <p:nvPr/>
        </p:nvSpPr>
        <p:spPr>
          <a:xfrm>
            <a:off x="8550522" y="4590648"/>
            <a:ext cx="135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284780"/>
                </a:solidFill>
              </a:rPr>
              <a:t>验证</a:t>
            </a:r>
            <a:r>
              <a:rPr lang="en-US" altLang="zh-CN" sz="1600">
                <a:solidFill>
                  <a:srgbClr val="284780"/>
                </a:solidFill>
              </a:rPr>
              <a:t>Token</a:t>
            </a:r>
            <a:endParaRPr lang="zh-CN" altLang="en-US" sz="1600">
              <a:solidFill>
                <a:srgbClr val="2847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4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9" grpId="0"/>
      <p:bldP spid="30" grpId="0" animBg="1"/>
      <p:bldP spid="32" grpId="0" animBg="1"/>
      <p:bldP spid="33" grpId="0"/>
      <p:bldP spid="34" grpId="0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AAAF23-D055-488C-8282-466E13643186}"/>
              </a:ext>
            </a:extLst>
          </p:cNvPr>
          <p:cNvSpPr txBox="1"/>
          <p:nvPr/>
        </p:nvSpPr>
        <p:spPr>
          <a:xfrm>
            <a:off x="1382657" y="676072"/>
            <a:ext cx="741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OAuth</a:t>
            </a:r>
            <a:r>
              <a:rPr lang="zh-CN" altLang="en-US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5524D-A308-40E1-A106-E57991341FD9}"/>
              </a:ext>
            </a:extLst>
          </p:cNvPr>
          <p:cNvSpPr/>
          <p:nvPr/>
        </p:nvSpPr>
        <p:spPr>
          <a:xfrm>
            <a:off x="4841882" y="1014648"/>
            <a:ext cx="10723061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2B9D2F-E542-419A-B25F-F7B3061DDC66}"/>
              </a:ext>
            </a:extLst>
          </p:cNvPr>
          <p:cNvSpPr/>
          <p:nvPr/>
        </p:nvSpPr>
        <p:spPr>
          <a:xfrm>
            <a:off x="-8138160" y="1014648"/>
            <a:ext cx="9326880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2FA809-13B9-4F2C-95C3-E9FA286E6F56}"/>
              </a:ext>
            </a:extLst>
          </p:cNvPr>
          <p:cNvSpPr/>
          <p:nvPr/>
        </p:nvSpPr>
        <p:spPr>
          <a:xfrm>
            <a:off x="816267" y="1911041"/>
            <a:ext cx="10723061" cy="4459942"/>
          </a:xfrm>
          <a:prstGeom prst="roundRect">
            <a:avLst>
              <a:gd name="adj" fmla="val 8656"/>
            </a:avLst>
          </a:prstGeom>
          <a:solidFill>
            <a:srgbClr val="24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FD53FE03-DEA8-4ECE-BD4A-14F841D2B98B}"/>
              </a:ext>
            </a:extLst>
          </p:cNvPr>
          <p:cNvSpPr/>
          <p:nvPr/>
        </p:nvSpPr>
        <p:spPr>
          <a:xfrm>
            <a:off x="2192457" y="3596139"/>
            <a:ext cx="137652" cy="540793"/>
          </a:xfrm>
          <a:prstGeom prst="flowChartProcess">
            <a:avLst/>
          </a:prstGeom>
          <a:solidFill>
            <a:srgbClr val="D2DD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614C06E5-EA73-4572-B178-18A86A53DD1E}"/>
              </a:ext>
            </a:extLst>
          </p:cNvPr>
          <p:cNvSpPr/>
          <p:nvPr/>
        </p:nvSpPr>
        <p:spPr>
          <a:xfrm rot="2318745">
            <a:off x="1952105" y="3987987"/>
            <a:ext cx="137652" cy="7669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C7192F72-524A-4993-9C5B-196BE2D9EF59}"/>
              </a:ext>
            </a:extLst>
          </p:cNvPr>
          <p:cNvSpPr/>
          <p:nvPr/>
        </p:nvSpPr>
        <p:spPr>
          <a:xfrm rot="19085339">
            <a:off x="2484176" y="3997216"/>
            <a:ext cx="137652" cy="7669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E02C0B36-2D0B-4FB5-912D-5BA26D7A4F3F}"/>
              </a:ext>
            </a:extLst>
          </p:cNvPr>
          <p:cNvSpPr/>
          <p:nvPr/>
        </p:nvSpPr>
        <p:spPr>
          <a:xfrm>
            <a:off x="6177798" y="2202426"/>
            <a:ext cx="688258" cy="3979502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301C6DC5-F090-4CDD-BE79-76DF949285C9}"/>
              </a:ext>
            </a:extLst>
          </p:cNvPr>
          <p:cNvSpPr/>
          <p:nvPr/>
        </p:nvSpPr>
        <p:spPr>
          <a:xfrm>
            <a:off x="10579619" y="2180870"/>
            <a:ext cx="688258" cy="397950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F6E00D-43F9-48C9-81C6-688823F86FC3}"/>
              </a:ext>
            </a:extLst>
          </p:cNvPr>
          <p:cNvSpPr txBox="1"/>
          <p:nvPr/>
        </p:nvSpPr>
        <p:spPr>
          <a:xfrm>
            <a:off x="6177798" y="3956346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4399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66F9973-6371-431A-B2AB-B5F797C0F56F}"/>
              </a:ext>
            </a:extLst>
          </p:cNvPr>
          <p:cNvSpPr txBox="1"/>
          <p:nvPr/>
        </p:nvSpPr>
        <p:spPr>
          <a:xfrm>
            <a:off x="10602181" y="3956346"/>
            <a:ext cx="6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微信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1270164-9600-419E-927F-355A3FEEAAFC}"/>
              </a:ext>
            </a:extLst>
          </p:cNvPr>
          <p:cNvSpPr/>
          <p:nvPr/>
        </p:nvSpPr>
        <p:spPr>
          <a:xfrm>
            <a:off x="2094625" y="3428033"/>
            <a:ext cx="380837" cy="540793"/>
          </a:xfrm>
          <a:custGeom>
            <a:avLst/>
            <a:gdLst>
              <a:gd name="connsiteX0" fmla="*/ 2389239 w 2389239"/>
              <a:gd name="connsiteY0" fmla="*/ 1407091 h 1603736"/>
              <a:gd name="connsiteX1" fmla="*/ 875071 w 2389239"/>
              <a:gd name="connsiteY1" fmla="*/ 1078 h 1603736"/>
              <a:gd name="connsiteX2" fmla="*/ 0 w 2389239"/>
              <a:gd name="connsiteY2" fmla="*/ 1603736 h 160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9239" h="1603736">
                <a:moveTo>
                  <a:pt x="2389239" y="1407091"/>
                </a:moveTo>
                <a:cubicBezTo>
                  <a:pt x="1831258" y="687697"/>
                  <a:pt x="1273277" y="-31696"/>
                  <a:pt x="875071" y="1078"/>
                </a:cubicBezTo>
                <a:cubicBezTo>
                  <a:pt x="476865" y="33852"/>
                  <a:pt x="101600" y="1336626"/>
                  <a:pt x="0" y="16037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披萨的特写&#10;&#10;描述已自动生成">
            <a:extLst>
              <a:ext uri="{FF2B5EF4-FFF2-40B4-BE49-F238E27FC236}">
                <a16:creationId xmlns:a16="http://schemas.microsoft.com/office/drawing/2014/main" id="{7B797F5A-FA00-4CD7-BCF8-8D6F0FE01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03" y="2724856"/>
            <a:ext cx="871283" cy="8712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59DF91F1-8450-47FD-8690-0B6BCDC57CD0}"/>
              </a:ext>
            </a:extLst>
          </p:cNvPr>
          <p:cNvSpPr/>
          <p:nvPr/>
        </p:nvSpPr>
        <p:spPr>
          <a:xfrm>
            <a:off x="2442853" y="3883568"/>
            <a:ext cx="88981" cy="805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B73A93B-9F46-4249-A950-0D8140334614}"/>
              </a:ext>
            </a:extLst>
          </p:cNvPr>
          <p:cNvSpPr/>
          <p:nvPr/>
        </p:nvSpPr>
        <p:spPr>
          <a:xfrm>
            <a:off x="2005644" y="3072093"/>
            <a:ext cx="239976" cy="1610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23905CF-13BF-4204-A342-7973559E3C19}"/>
              </a:ext>
            </a:extLst>
          </p:cNvPr>
          <p:cNvSpPr/>
          <p:nvPr/>
        </p:nvSpPr>
        <p:spPr>
          <a:xfrm>
            <a:off x="2355474" y="3044253"/>
            <a:ext cx="239976" cy="1610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91A537C-B7C8-4DB2-A820-A3F1F020C55B}"/>
              </a:ext>
            </a:extLst>
          </p:cNvPr>
          <p:cNvSpPr/>
          <p:nvPr/>
        </p:nvSpPr>
        <p:spPr>
          <a:xfrm>
            <a:off x="1873855" y="3633489"/>
            <a:ext cx="304837" cy="365760"/>
          </a:xfrm>
          <a:custGeom>
            <a:avLst/>
            <a:gdLst>
              <a:gd name="connsiteX0" fmla="*/ 304837 w 304837"/>
              <a:gd name="connsiteY0" fmla="*/ 0 h 365760"/>
              <a:gd name="connsiteX1" fmla="*/ 37 w 304837"/>
              <a:gd name="connsiteY1" fmla="*/ 162560 h 365760"/>
              <a:gd name="connsiteX2" fmla="*/ 284517 w 304837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37" h="365760">
                <a:moveTo>
                  <a:pt x="304837" y="0"/>
                </a:moveTo>
                <a:cubicBezTo>
                  <a:pt x="154130" y="50800"/>
                  <a:pt x="3424" y="101600"/>
                  <a:pt x="37" y="162560"/>
                </a:cubicBezTo>
                <a:cubicBezTo>
                  <a:pt x="-3350" y="223520"/>
                  <a:pt x="222710" y="333587"/>
                  <a:pt x="284517" y="365760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088F1FFE-5AAE-42B7-95B0-71D6AC27B6B6}"/>
              </a:ext>
            </a:extLst>
          </p:cNvPr>
          <p:cNvSpPr/>
          <p:nvPr/>
        </p:nvSpPr>
        <p:spPr>
          <a:xfrm>
            <a:off x="2356492" y="3613169"/>
            <a:ext cx="294978" cy="315260"/>
          </a:xfrm>
          <a:custGeom>
            <a:avLst/>
            <a:gdLst>
              <a:gd name="connsiteX0" fmla="*/ 0 w 294978"/>
              <a:gd name="connsiteY0" fmla="*/ 45720 h 315260"/>
              <a:gd name="connsiteX1" fmla="*/ 294640 w 294978"/>
              <a:gd name="connsiteY1" fmla="*/ 314960 h 315260"/>
              <a:gd name="connsiteX2" fmla="*/ 60960 w 294978"/>
              <a:gd name="connsiteY2" fmla="*/ 0 h 31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978" h="315260">
                <a:moveTo>
                  <a:pt x="0" y="45720"/>
                </a:moveTo>
                <a:cubicBezTo>
                  <a:pt x="142240" y="184150"/>
                  <a:pt x="284480" y="322580"/>
                  <a:pt x="294640" y="314960"/>
                </a:cubicBezTo>
                <a:cubicBezTo>
                  <a:pt x="304800" y="307340"/>
                  <a:pt x="82973" y="24553"/>
                  <a:pt x="60960" y="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3E3EFA7-7A92-4D46-A371-824EF9D3D585}"/>
              </a:ext>
            </a:extLst>
          </p:cNvPr>
          <p:cNvSpPr/>
          <p:nvPr/>
        </p:nvSpPr>
        <p:spPr>
          <a:xfrm>
            <a:off x="2234572" y="3526809"/>
            <a:ext cx="269240" cy="87053"/>
          </a:xfrm>
          <a:custGeom>
            <a:avLst/>
            <a:gdLst>
              <a:gd name="connsiteX0" fmla="*/ 269240 w 269240"/>
              <a:gd name="connsiteY0" fmla="*/ 0 h 87053"/>
              <a:gd name="connsiteX1" fmla="*/ 193040 w 269240"/>
              <a:gd name="connsiteY1" fmla="*/ 86360 h 87053"/>
              <a:gd name="connsiteX2" fmla="*/ 0 w 269240"/>
              <a:gd name="connsiteY2" fmla="*/ 40640 h 8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40" h="87053">
                <a:moveTo>
                  <a:pt x="269240" y="0"/>
                </a:moveTo>
                <a:cubicBezTo>
                  <a:pt x="253576" y="39793"/>
                  <a:pt x="237913" y="79587"/>
                  <a:pt x="193040" y="86360"/>
                </a:cubicBezTo>
                <a:cubicBezTo>
                  <a:pt x="148167" y="93133"/>
                  <a:pt x="2540" y="48260"/>
                  <a:pt x="0" y="40640"/>
                </a:cubicBezTo>
              </a:path>
            </a:pathLst>
          </a:cu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AF1B612-3502-44BC-B488-DF39C1F445AC}"/>
              </a:ext>
            </a:extLst>
          </p:cNvPr>
          <p:cNvSpPr/>
          <p:nvPr/>
        </p:nvSpPr>
        <p:spPr>
          <a:xfrm>
            <a:off x="2047104" y="3953404"/>
            <a:ext cx="88981" cy="805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B30CD984-5412-4CE2-BB59-A0A9410F416D}"/>
              </a:ext>
            </a:extLst>
          </p:cNvPr>
          <p:cNvSpPr/>
          <p:nvPr/>
        </p:nvSpPr>
        <p:spPr>
          <a:xfrm>
            <a:off x="3022409" y="3614371"/>
            <a:ext cx="3030128" cy="21310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CE6EDA-D43A-4BAC-8BA0-BBD7AD7F64E5}"/>
              </a:ext>
            </a:extLst>
          </p:cNvPr>
          <p:cNvSpPr txBox="1"/>
          <p:nvPr/>
        </p:nvSpPr>
        <p:spPr>
          <a:xfrm>
            <a:off x="3457051" y="3189896"/>
            <a:ext cx="227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D2DDE3"/>
                </a:solidFill>
              </a:rPr>
              <a:t>1.</a:t>
            </a:r>
            <a:r>
              <a:rPr lang="zh-CN" altLang="en-US">
                <a:solidFill>
                  <a:srgbClr val="D2DDE3"/>
                </a:solidFill>
              </a:rPr>
              <a:t>用微信登录小游戏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CEB03392-E333-4825-BB80-C65DBF17090A}"/>
              </a:ext>
            </a:extLst>
          </p:cNvPr>
          <p:cNvSpPr/>
          <p:nvPr/>
        </p:nvSpPr>
        <p:spPr>
          <a:xfrm>
            <a:off x="6964127" y="2544446"/>
            <a:ext cx="3521030" cy="18041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6703951-484C-43A5-A936-6A976454D01D}"/>
              </a:ext>
            </a:extLst>
          </p:cNvPr>
          <p:cNvSpPr txBox="1"/>
          <p:nvPr/>
        </p:nvSpPr>
        <p:spPr>
          <a:xfrm>
            <a:off x="6946049" y="2232406"/>
            <a:ext cx="357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D2DDE3"/>
                </a:solidFill>
              </a:rPr>
              <a:t>2.</a:t>
            </a:r>
            <a:r>
              <a:rPr lang="zh-CN" altLang="en-US">
                <a:solidFill>
                  <a:srgbClr val="D2DDE3"/>
                </a:solidFill>
              </a:rPr>
              <a:t>小游戏请求用户授予微信的权限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B888A48-F97E-4371-AA1C-3D02E5A2575B}"/>
              </a:ext>
            </a:extLst>
          </p:cNvPr>
          <p:cNvSpPr txBox="1"/>
          <p:nvPr/>
        </p:nvSpPr>
        <p:spPr>
          <a:xfrm>
            <a:off x="5996683" y="1557615"/>
            <a:ext cx="129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确认授权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83711A6-8970-4B0E-943D-CD06F3B9E9AF}"/>
              </a:ext>
            </a:extLst>
          </p:cNvPr>
          <p:cNvSpPr/>
          <p:nvPr/>
        </p:nvSpPr>
        <p:spPr>
          <a:xfrm>
            <a:off x="6960518" y="3175444"/>
            <a:ext cx="3521030" cy="18041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4CE02B0-3C1D-4381-ADD6-56C999362CD9}"/>
              </a:ext>
            </a:extLst>
          </p:cNvPr>
          <p:cNvSpPr txBox="1"/>
          <p:nvPr/>
        </p:nvSpPr>
        <p:spPr>
          <a:xfrm>
            <a:off x="7067760" y="2846479"/>
            <a:ext cx="346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D2DDE3"/>
                </a:solidFill>
              </a:rPr>
              <a:t>4.</a:t>
            </a:r>
            <a:r>
              <a:rPr lang="zh-CN" altLang="en-US">
                <a:solidFill>
                  <a:srgbClr val="D2DDE3"/>
                </a:solidFill>
              </a:rPr>
              <a:t>用户同意后，申请授权码</a:t>
            </a:r>
            <a:r>
              <a:rPr lang="en-US" altLang="zh-CN">
                <a:solidFill>
                  <a:srgbClr val="D2DDE3"/>
                </a:solidFill>
              </a:rPr>
              <a:t>code</a:t>
            </a:r>
            <a:endParaRPr lang="zh-CN" altLang="en-US">
              <a:solidFill>
                <a:srgbClr val="D2DDE3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046683C3-1D3B-4D28-8F4E-4D83FA188EC5}"/>
              </a:ext>
            </a:extLst>
          </p:cNvPr>
          <p:cNvSpPr/>
          <p:nvPr/>
        </p:nvSpPr>
        <p:spPr>
          <a:xfrm rot="10800000">
            <a:off x="6960518" y="3769110"/>
            <a:ext cx="3521030" cy="18041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5CE4004-6DE1-4B06-9309-66BC7AC5387E}"/>
              </a:ext>
            </a:extLst>
          </p:cNvPr>
          <p:cNvSpPr txBox="1"/>
          <p:nvPr/>
        </p:nvSpPr>
        <p:spPr>
          <a:xfrm>
            <a:off x="7805179" y="3469899"/>
            <a:ext cx="198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D2DDE3"/>
                </a:solidFill>
              </a:rPr>
              <a:t>5.</a:t>
            </a:r>
            <a:r>
              <a:rPr lang="zh-CN" altLang="en-US">
                <a:solidFill>
                  <a:srgbClr val="D2DDE3"/>
                </a:solidFill>
              </a:rPr>
              <a:t>返回授权码</a:t>
            </a:r>
            <a:r>
              <a:rPr lang="en-US" altLang="zh-CN">
                <a:solidFill>
                  <a:srgbClr val="D2DDE3"/>
                </a:solidFill>
              </a:rPr>
              <a:t>code</a:t>
            </a:r>
            <a:endParaRPr lang="zh-CN" altLang="en-US">
              <a:solidFill>
                <a:srgbClr val="D2DDE3"/>
              </a:solidFill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B2B1E7E5-ABE8-4C14-8E79-55E59599DDF5}"/>
              </a:ext>
            </a:extLst>
          </p:cNvPr>
          <p:cNvSpPr/>
          <p:nvPr/>
        </p:nvSpPr>
        <p:spPr>
          <a:xfrm>
            <a:off x="6978596" y="4391780"/>
            <a:ext cx="3521030" cy="18041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EE1E421-E10F-444E-B26F-EDB3FB2E25BE}"/>
              </a:ext>
            </a:extLst>
          </p:cNvPr>
          <p:cNvSpPr txBox="1"/>
          <p:nvPr/>
        </p:nvSpPr>
        <p:spPr>
          <a:xfrm>
            <a:off x="7254790" y="4083519"/>
            <a:ext cx="346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D2DDE3"/>
                </a:solidFill>
              </a:rPr>
              <a:t>6.</a:t>
            </a:r>
            <a:r>
              <a:rPr lang="zh-CN" altLang="en-US">
                <a:solidFill>
                  <a:srgbClr val="D2DDE3"/>
                </a:solidFill>
              </a:rPr>
              <a:t>用</a:t>
            </a:r>
            <a:r>
              <a:rPr lang="en-US" altLang="zh-CN">
                <a:solidFill>
                  <a:srgbClr val="D2DDE3"/>
                </a:solidFill>
              </a:rPr>
              <a:t>code</a:t>
            </a:r>
            <a:r>
              <a:rPr lang="zh-CN" altLang="en-US">
                <a:solidFill>
                  <a:srgbClr val="D2DDE3"/>
                </a:solidFill>
              </a:rPr>
              <a:t>，请求</a:t>
            </a:r>
            <a:r>
              <a:rPr lang="en-US" altLang="zh-CN">
                <a:solidFill>
                  <a:srgbClr val="D2DDE3"/>
                </a:solidFill>
              </a:rPr>
              <a:t>access_token</a:t>
            </a:r>
            <a:endParaRPr lang="zh-CN" altLang="en-US">
              <a:solidFill>
                <a:srgbClr val="D2DDE3"/>
              </a:solidFill>
            </a:endParaRP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616192C0-0DB0-483A-9BF2-B0D2067557C2}"/>
              </a:ext>
            </a:extLst>
          </p:cNvPr>
          <p:cNvSpPr/>
          <p:nvPr/>
        </p:nvSpPr>
        <p:spPr>
          <a:xfrm rot="10800000">
            <a:off x="6960518" y="5055954"/>
            <a:ext cx="3521030" cy="18041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D158FC3-47BE-424E-8AAA-7BA73493055A}"/>
              </a:ext>
            </a:extLst>
          </p:cNvPr>
          <p:cNvSpPr txBox="1"/>
          <p:nvPr/>
        </p:nvSpPr>
        <p:spPr>
          <a:xfrm>
            <a:off x="7036849" y="4749128"/>
            <a:ext cx="340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D2DDE3"/>
                </a:solidFill>
              </a:rPr>
              <a:t>7.</a:t>
            </a:r>
            <a:r>
              <a:rPr lang="zh-CN" altLang="en-US">
                <a:solidFill>
                  <a:srgbClr val="D2DDE3"/>
                </a:solidFill>
              </a:rPr>
              <a:t>校验通过，返回</a:t>
            </a:r>
            <a:r>
              <a:rPr lang="en-US" altLang="zh-CN">
                <a:solidFill>
                  <a:srgbClr val="D2DDE3"/>
                </a:solidFill>
              </a:rPr>
              <a:t>access_token</a:t>
            </a:r>
            <a:endParaRPr lang="zh-CN" altLang="en-US">
              <a:solidFill>
                <a:srgbClr val="D2DDE3"/>
              </a:solidFill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6837EBAC-215F-4A80-8EE4-1F05E4D946E4}"/>
              </a:ext>
            </a:extLst>
          </p:cNvPr>
          <p:cNvSpPr/>
          <p:nvPr/>
        </p:nvSpPr>
        <p:spPr>
          <a:xfrm>
            <a:off x="7036849" y="5696550"/>
            <a:ext cx="3521030" cy="180410"/>
          </a:xfrm>
          <a:prstGeom prst="right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FD34A61-8B43-454D-95DD-513F01B6D9D0}"/>
              </a:ext>
            </a:extLst>
          </p:cNvPr>
          <p:cNvSpPr txBox="1"/>
          <p:nvPr/>
        </p:nvSpPr>
        <p:spPr>
          <a:xfrm>
            <a:off x="6978596" y="5388289"/>
            <a:ext cx="379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D2DDE3"/>
                </a:solidFill>
              </a:rPr>
              <a:t>8.</a:t>
            </a:r>
            <a:r>
              <a:rPr lang="zh-CN" altLang="en-US">
                <a:solidFill>
                  <a:srgbClr val="D2DDE3"/>
                </a:solidFill>
              </a:rPr>
              <a:t>请求头带</a:t>
            </a:r>
            <a:r>
              <a:rPr lang="en-US" altLang="zh-CN">
                <a:solidFill>
                  <a:srgbClr val="D2DDE3"/>
                </a:solidFill>
              </a:rPr>
              <a:t>access_token</a:t>
            </a:r>
            <a:r>
              <a:rPr lang="zh-CN" altLang="en-US">
                <a:solidFill>
                  <a:srgbClr val="D2DDE3"/>
                </a:solidFill>
              </a:rPr>
              <a:t>发各种请求</a:t>
            </a:r>
          </a:p>
        </p:txBody>
      </p:sp>
      <p:sp>
        <p:nvSpPr>
          <p:cNvPr id="61" name="箭头: 手杖形 60">
            <a:extLst>
              <a:ext uri="{FF2B5EF4-FFF2-40B4-BE49-F238E27FC236}">
                <a16:creationId xmlns:a16="http://schemas.microsoft.com/office/drawing/2014/main" id="{3AC835B5-4DCF-4E41-96F9-A1BDD1EF1C03}"/>
              </a:ext>
            </a:extLst>
          </p:cNvPr>
          <p:cNvSpPr/>
          <p:nvPr/>
        </p:nvSpPr>
        <p:spPr>
          <a:xfrm>
            <a:off x="2531833" y="1491163"/>
            <a:ext cx="8470463" cy="1148069"/>
          </a:xfrm>
          <a:prstGeom prst="uturnArrow">
            <a:avLst>
              <a:gd name="adj1" fmla="val 7661"/>
              <a:gd name="adj2" fmla="val 10243"/>
              <a:gd name="adj3" fmla="val 11350"/>
              <a:gd name="adj4" fmla="val 43750"/>
              <a:gd name="adj5" fmla="val 60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6" grpId="0"/>
      <p:bldP spid="43" grpId="0" animBg="1"/>
      <p:bldP spid="44" grpId="0"/>
      <p:bldP spid="46" grpId="0" animBg="1"/>
      <p:bldP spid="48" grpId="0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AAAF23-D055-488C-8282-466E13643186}"/>
              </a:ext>
            </a:extLst>
          </p:cNvPr>
          <p:cNvSpPr txBox="1"/>
          <p:nvPr/>
        </p:nvSpPr>
        <p:spPr>
          <a:xfrm>
            <a:off x="1590475" y="672933"/>
            <a:ext cx="7417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rgbClr val="246B8A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小组作业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5524D-A308-40E1-A106-E57991341FD9}"/>
              </a:ext>
            </a:extLst>
          </p:cNvPr>
          <p:cNvSpPr/>
          <p:nvPr/>
        </p:nvSpPr>
        <p:spPr>
          <a:xfrm>
            <a:off x="4841882" y="1014648"/>
            <a:ext cx="10723061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2B9D2F-E542-419A-B25F-F7B3061DDC66}"/>
              </a:ext>
            </a:extLst>
          </p:cNvPr>
          <p:cNvSpPr/>
          <p:nvPr/>
        </p:nvSpPr>
        <p:spPr>
          <a:xfrm>
            <a:off x="-8138160" y="1014648"/>
            <a:ext cx="9326880" cy="355600"/>
          </a:xfrm>
          <a:prstGeom prst="rect">
            <a:avLst/>
          </a:prstGeom>
          <a:solidFill>
            <a:srgbClr val="246B8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2FA809-13B9-4F2C-95C3-E9FA286E6F56}"/>
              </a:ext>
            </a:extLst>
          </p:cNvPr>
          <p:cNvSpPr/>
          <p:nvPr/>
        </p:nvSpPr>
        <p:spPr>
          <a:xfrm>
            <a:off x="816268" y="1911041"/>
            <a:ext cx="10723061" cy="4558585"/>
          </a:xfrm>
          <a:prstGeom prst="roundRect">
            <a:avLst>
              <a:gd name="adj" fmla="val 8656"/>
            </a:avLst>
          </a:prstGeom>
          <a:solidFill>
            <a:srgbClr val="24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8FB88D-A54E-403D-B96C-0488B79EB550}"/>
              </a:ext>
            </a:extLst>
          </p:cNvPr>
          <p:cNvSpPr txBox="1"/>
          <p:nvPr/>
        </p:nvSpPr>
        <p:spPr>
          <a:xfrm>
            <a:off x="1188720" y="2368960"/>
            <a:ext cx="8387030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D2DDE3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2. </a:t>
            </a:r>
            <a:r>
              <a:rPr lang="zh-CN" altLang="en-US" sz="2000">
                <a:solidFill>
                  <a:srgbClr val="D2DDE3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搭建一个登陆注册界面，越炫酷越好；</a:t>
            </a:r>
            <a:endParaRPr lang="en-US" altLang="zh-CN" sz="2000">
              <a:solidFill>
                <a:srgbClr val="D2DDE3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D2DDE3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3. </a:t>
            </a:r>
            <a:r>
              <a:rPr lang="zh-CN" altLang="en-US" sz="2000">
                <a:solidFill>
                  <a:srgbClr val="D2DDE3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将</a:t>
            </a:r>
            <a:r>
              <a:rPr lang="en-US" altLang="zh-CN" sz="2000">
                <a:solidFill>
                  <a:srgbClr val="D2DDE3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Ajax</a:t>
            </a:r>
            <a:r>
              <a:rPr lang="zh-CN" altLang="en-US" sz="2000">
                <a:solidFill>
                  <a:srgbClr val="D2DDE3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运用到登陆注册界面中，请求参数如下：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BB4271A3-8AFA-4BD5-9BC5-1AE40BC2C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90630"/>
              </p:ext>
            </p:extLst>
          </p:nvPr>
        </p:nvGraphicFramePr>
        <p:xfrm>
          <a:off x="2067213" y="3533307"/>
          <a:ext cx="805757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787">
                  <a:extLst>
                    <a:ext uri="{9D8B030D-6E8A-4147-A177-3AD203B41FA5}">
                      <a16:colId xmlns:a16="http://schemas.microsoft.com/office/drawing/2014/main" val="418105506"/>
                    </a:ext>
                  </a:extLst>
                </a:gridCol>
                <a:gridCol w="4028787">
                  <a:extLst>
                    <a:ext uri="{9D8B030D-6E8A-4147-A177-3AD203B41FA5}">
                      <a16:colId xmlns:a16="http://schemas.microsoft.com/office/drawing/2014/main" val="2954773334"/>
                    </a:ext>
                  </a:extLst>
                </a:gridCol>
              </a:tblGrid>
              <a:tr h="290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76477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URL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hlinkClick r:id="rId2"/>
                        </a:rPr>
                        <a:t>http://119.91.210.79:3000/login</a:t>
                      </a: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1398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POST</a:t>
                      </a: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54747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请求类型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application/json</a:t>
                      </a: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8542"/>
                  </a:ext>
                </a:extLst>
              </a:tr>
              <a:tr h="945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请求参数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/>
                        <a:t>{</a:t>
                      </a:r>
                    </a:p>
                    <a:p>
                      <a:pPr algn="l"/>
                      <a:r>
                        <a:rPr lang="en-US" altLang="zh-CN" b="0"/>
                        <a:t>               “username”:“qgstudio”,</a:t>
                      </a:r>
                    </a:p>
                    <a:p>
                      <a:pPr algn="l"/>
                      <a:r>
                        <a:rPr lang="en-US" altLang="zh-CN" b="0"/>
                        <a:t>               “password”:“qgstudio”</a:t>
                      </a:r>
                    </a:p>
                    <a:p>
                      <a:pPr algn="l"/>
                      <a:r>
                        <a:rPr lang="en-US" altLang="zh-CN" b="0"/>
                        <a:t>}</a:t>
                      </a: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407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B7705F3-7193-4757-B708-3718F92C9D88}"/>
              </a:ext>
            </a:extLst>
          </p:cNvPr>
          <p:cNvSpPr txBox="1"/>
          <p:nvPr/>
        </p:nvSpPr>
        <p:spPr>
          <a:xfrm>
            <a:off x="1188720" y="1938228"/>
            <a:ext cx="838703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D2DDE3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1. </a:t>
            </a:r>
            <a:r>
              <a:rPr lang="zh-CN" altLang="en-US" sz="2000">
                <a:solidFill>
                  <a:srgbClr val="D2DDE3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继续学习</a:t>
            </a:r>
            <a:r>
              <a:rPr lang="en-US" altLang="zh-CN" sz="2000">
                <a:solidFill>
                  <a:srgbClr val="D2DDE3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JS</a:t>
            </a:r>
            <a:endParaRPr lang="zh-CN" altLang="en-US" sz="2000">
              <a:solidFill>
                <a:srgbClr val="D2DDE3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2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342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.萍方-简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李 海鹏</cp:lastModifiedBy>
  <cp:revision>32</cp:revision>
  <dcterms:created xsi:type="dcterms:W3CDTF">2022-03-31T13:30:49Z</dcterms:created>
  <dcterms:modified xsi:type="dcterms:W3CDTF">2022-04-02T12:36:50Z</dcterms:modified>
</cp:coreProperties>
</file>