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2"/>
  </p:notesMasterIdLst>
  <p:sldIdLst>
    <p:sldId id="257" r:id="rId2"/>
    <p:sldId id="420" r:id="rId3"/>
    <p:sldId id="259" r:id="rId4"/>
    <p:sldId id="381" r:id="rId5"/>
    <p:sldId id="422" r:id="rId6"/>
    <p:sldId id="313" r:id="rId7"/>
    <p:sldId id="270" r:id="rId8"/>
    <p:sldId id="356" r:id="rId9"/>
    <p:sldId id="354" r:id="rId10"/>
    <p:sldId id="423" r:id="rId11"/>
    <p:sldId id="424" r:id="rId12"/>
    <p:sldId id="429" r:id="rId13"/>
    <p:sldId id="419" r:id="rId14"/>
    <p:sldId id="394" r:id="rId15"/>
    <p:sldId id="318" r:id="rId16"/>
    <p:sldId id="358" r:id="rId17"/>
    <p:sldId id="333" r:id="rId18"/>
    <p:sldId id="359" r:id="rId19"/>
    <p:sldId id="425" r:id="rId20"/>
    <p:sldId id="341" r:id="rId21"/>
    <p:sldId id="364" r:id="rId22"/>
    <p:sldId id="345" r:id="rId23"/>
    <p:sldId id="365" r:id="rId24"/>
    <p:sldId id="366" r:id="rId25"/>
    <p:sldId id="426" r:id="rId26"/>
    <p:sldId id="368" r:id="rId27"/>
    <p:sldId id="369" r:id="rId28"/>
    <p:sldId id="305" r:id="rId29"/>
    <p:sldId id="283" r:id="rId30"/>
    <p:sldId id="42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F31C27-50E3-41FC-AC5F-BF9D05713777}">
          <p14:sldIdLst>
            <p14:sldId id="257"/>
            <p14:sldId id="420"/>
            <p14:sldId id="259"/>
            <p14:sldId id="381"/>
            <p14:sldId id="422"/>
            <p14:sldId id="313"/>
            <p14:sldId id="270"/>
            <p14:sldId id="356"/>
            <p14:sldId id="354"/>
            <p14:sldId id="423"/>
            <p14:sldId id="424"/>
            <p14:sldId id="429"/>
            <p14:sldId id="419"/>
            <p14:sldId id="394"/>
            <p14:sldId id="318"/>
            <p14:sldId id="358"/>
            <p14:sldId id="333"/>
            <p14:sldId id="359"/>
            <p14:sldId id="425"/>
            <p14:sldId id="341"/>
            <p14:sldId id="364"/>
            <p14:sldId id="345"/>
            <p14:sldId id="365"/>
            <p14:sldId id="366"/>
            <p14:sldId id="426"/>
            <p14:sldId id="368"/>
            <p14:sldId id="369"/>
          </p14:sldIdLst>
        </p14:section>
        <p14:section name="无标题节" id="{48A8E4BA-D063-4AC5-93B1-84736EF7D205}">
          <p14:sldIdLst>
            <p14:sldId id="305"/>
            <p14:sldId id="283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3C"/>
    <a:srgbClr val="FF9900"/>
    <a:srgbClr val="CC66FF"/>
    <a:srgbClr val="D38903"/>
    <a:srgbClr val="FFFFFF"/>
    <a:srgbClr val="F6F6F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89547" autoAdjust="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AB6A-63F6-4207-9D06-965A2F4415CA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F4E-4F3D-4432-921E-A1501DD8A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8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4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43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8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7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2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9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5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9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8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6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826-1EFD-4B08-85D6-361CAA6170C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0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2585319"/>
            <a:ext cx="12192000" cy="4272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108670" y="999815"/>
            <a:ext cx="9974663" cy="485837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1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7" y="2398071"/>
            <a:ext cx="5963803" cy="128713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631329" y="3429001"/>
            <a:ext cx="4988975" cy="846386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训练营：算法分析 </a:t>
            </a:r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+ 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</a:p>
          <a:p>
            <a:pPr algn="ctr"/>
            <a:endParaRPr lang="zh-CN" altLang="en-US" sz="21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4912771" y="1956331"/>
            <a:ext cx="2366463" cy="854208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1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2022</a:t>
            </a:r>
            <a:endParaRPr lang="zh-CN" altLang="en-US" sz="4951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4713997" y="6134960"/>
            <a:ext cx="276400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1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主讲人：移动组</a:t>
            </a:r>
            <a:r>
              <a:rPr lang="en-US" altLang="zh-CN" sz="1351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-</a:t>
            </a:r>
            <a:r>
              <a:rPr lang="zh-CN" altLang="en-US" sz="1351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何旭杰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r="74172"/>
          <a:stretch>
            <a:fillRect/>
          </a:stretch>
        </p:blipFill>
        <p:spPr>
          <a:xfrm>
            <a:off x="5497741" y="4197327"/>
            <a:ext cx="1256151" cy="12561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6039" y="5453481"/>
            <a:ext cx="157992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1" b="1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sz="1351" b="1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8A5939-EC71-408E-8817-AC7E6E465481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F06E61-722D-47C0-84E2-09CA91604B5A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B29696-C0EB-4963-B3E3-E16CB472085F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2E0EC7-98E1-4554-BA09-62E5B557A387}"/>
              </a:ext>
            </a:extLst>
          </p:cNvPr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空间复杂度</a:t>
              </a:r>
            </a:p>
          </p:txBody>
        </p: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E7C68-4652-4231-926D-D5DF61A1776E}"/>
              </a:ext>
            </a:extLst>
          </p:cNvPr>
          <p:cNvSpPr txBox="1"/>
          <p:nvPr/>
        </p:nvSpPr>
        <p:spPr>
          <a:xfrm>
            <a:off x="1261067" y="1854410"/>
            <a:ext cx="92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是对一个算法在运行过程中临时占用存储空间大小的一个量度，我们用 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来定义。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空间复杂度比较常用的有：O(1)、O(n)、O(n²)。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5E780D-3912-4D0D-9F64-1C66D3730DA3}"/>
              </a:ext>
            </a:extLst>
          </p:cNvPr>
          <p:cNvSpPr txBox="1"/>
          <p:nvPr/>
        </p:nvSpPr>
        <p:spPr>
          <a:xfrm>
            <a:off x="1685589" y="5072542"/>
            <a:ext cx="78245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空间换时间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通过占用更多内存来换取时间上的效率提升 </a:t>
            </a:r>
            <a:b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</a:br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时间换空间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通过花费更多时间来换取空间上的节约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451F5C-51EB-4BE2-89B1-18B862B6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25" y="2964886"/>
            <a:ext cx="1876425" cy="14287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294411-6422-4BE7-A715-9FB2553E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263" y="2850586"/>
            <a:ext cx="2133600" cy="165735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C9D01A5-7C36-48F2-A7E3-37E97C82BF12}"/>
              </a:ext>
            </a:extLst>
          </p:cNvPr>
          <p:cNvSpPr txBox="1"/>
          <p:nvPr/>
        </p:nvSpPr>
        <p:spPr>
          <a:xfrm>
            <a:off x="3469193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O(1)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89EF8E-A7E6-481A-BB91-C61E51B5AFB5}"/>
              </a:ext>
            </a:extLst>
          </p:cNvPr>
          <p:cNvSpPr txBox="1"/>
          <p:nvPr/>
        </p:nvSpPr>
        <p:spPr>
          <a:xfrm>
            <a:off x="9138996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396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2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DAE7577-1F45-4FAF-8210-02B37D1CE480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C97777-34D5-4033-90C4-667629FCA4AB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11ADF0-9E82-4F8A-B1B6-816B026096BD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2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82235-9F9C-4EAB-92C2-4F43F207089F}"/>
              </a:ext>
            </a:extLst>
          </p:cNvPr>
          <p:cNvSpPr txBox="1"/>
          <p:nvPr/>
        </p:nvSpPr>
        <p:spPr>
          <a:xfrm>
            <a:off x="970333" y="2075122"/>
            <a:ext cx="960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内部排序：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内部排序是数据在内存中进行排序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6B0EB7-5637-4064-8E61-49A4EC54A602}"/>
              </a:ext>
            </a:extLst>
          </p:cNvPr>
          <p:cNvSpPr txBox="1"/>
          <p:nvPr/>
        </p:nvSpPr>
        <p:spPr>
          <a:xfrm>
            <a:off x="970333" y="3272123"/>
            <a:ext cx="9608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外部排序：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外部排序是因排序的数据量很大，不能一次性全部排好，在排序过程中需要访问外存。</a:t>
            </a:r>
          </a:p>
        </p:txBody>
      </p:sp>
    </p:spTree>
    <p:extLst>
      <p:ext uri="{BB962C8B-B14F-4D97-AF65-F5344CB8AC3E}">
        <p14:creationId xmlns:p14="http://schemas.microsoft.com/office/powerpoint/2010/main" val="278325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DAE7577-1F45-4FAF-8210-02B37D1CE480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C97777-34D5-4033-90C4-667629FCA4AB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11ADF0-9E82-4F8A-B1B6-816B026096BD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375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十大经典排序算法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67622" y="1058229"/>
            <a:ext cx="5826125" cy="4741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4682EEA-BA65-4513-AAAD-4915BD7A381C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92E80A-5773-4396-8631-5AA3FC5C6198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9ECDE7-847D-4D6C-A7BF-4813100C70AC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冒泡排序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3971" y="1399266"/>
            <a:ext cx="1002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冒泡排序要对一个列表多次重复遍历。它要比较相邻的两项，并且在不符合要求时交换顺序。每对列表实行一次遍历，就有一个最大项排在了正确的位置。</a:t>
            </a:r>
            <a:endParaRPr lang="zh-CN" altLang="en-US" sz="28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冒泡排序是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blipFill>
                <a:blip r:embed="rId3"/>
                <a:stretch>
                  <a:fillRect l="-997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26822" y="2650500"/>
            <a:ext cx="5605869" cy="1743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30E2C6-F684-45BB-8FB5-2C06C4DB6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392" y="2352675"/>
            <a:ext cx="3429000" cy="21526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363E81-4936-4B5E-87DA-D9484E82E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042" y="710406"/>
            <a:ext cx="36957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520EB65-8BE1-4BE1-8996-708D888E1334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A0401E-3734-4E86-871B-6C2D82B277E5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1D1A574-A304-4D87-8F3D-590075F28400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15851" y="1399266"/>
            <a:ext cx="858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从头至尾扫描序列，找出最小的一个元素，和无序区第一个元素交换，接着从剩下的元素中继续这种选择和交换方式，最终得到一个有序序列。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平均时间复杂度：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最坏与最好时间复杂度：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选择排序是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blipFill>
                <a:blip r:embed="rId3"/>
                <a:stretch>
                  <a:fillRect l="-998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47" y="2557463"/>
            <a:ext cx="5715000" cy="17430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479443-CACF-4A11-9691-085A21308630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选择排序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83B08D-EF86-4583-AC48-0BA33E8A1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203" y="1924050"/>
            <a:ext cx="300037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B66FBD-CA89-4A79-9298-C2785F947544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AFD271-CB71-49B0-B8EB-2EDA641E5A41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47F825-195F-45DD-93FC-452415B6AFE1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4" y="2401252"/>
            <a:ext cx="4762500" cy="3299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738" y="1369061"/>
            <a:ext cx="94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将数组分为已排序区和未排序区，在已排序序列中从后向前扫描，找到相应位置将未排序的数据插入。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插入排序是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blipFill>
                <a:blip r:embed="rId4"/>
                <a:stretch>
                  <a:fillRect l="-2726" t="-271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848FFC6-B529-47F0-8202-1ED1AA962C2C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插入排序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F8E2715-90D6-4223-9199-64EDED55E7ED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C7DFD3-C529-487B-8C22-90AD1F766E6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7B85D8E-EBC3-4673-8C18-CEEA044FD59F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82984" y="2581108"/>
            <a:ext cx="595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6335" y="3014800"/>
            <a:ext cx="9264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是一种很重要的算法。字面上的解释是“分而治之”，就是把一个复杂的问题分成两个或更多的相同或相似的子问题，再把子问题分成更小的子问题</a:t>
            </a:r>
            <a:r>
              <a:rPr lang="en-US" altLang="zh-CN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……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直到最后子问题可以简单的直接求解，原问题的解即子问题的解的合并。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A128E9-B32E-4DCD-8316-D1544B35D64A}"/>
              </a:ext>
            </a:extLst>
          </p:cNvPr>
          <p:cNvSpPr/>
          <p:nvPr/>
        </p:nvSpPr>
        <p:spPr>
          <a:xfrm>
            <a:off x="1083972" y="214567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E49651E0-038C-4350-8542-CF4B65670677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71E38D4-8AB8-4FFB-9597-82DC3459A5C0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BFA3242-459C-4816-A757-EF6F34ECE8EF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：不断将一个子序列（包含原序列本身）拆分成近似相等的两份，直到无法再拆分。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06995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768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535869-330E-4D1F-B1B1-B8046EBB248B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5CE5FC7-D7A8-4BD6-9916-619300CA0F30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284E050-7DA6-44F1-92B5-8481F22BC93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AE840D8-B4D3-4F8A-9D17-4BDEB9605CE6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合并：将各个子问题的解合并为原问题的解。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0680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969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535869-330E-4D1F-B1B1-B8046EBB248B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30B0B4D-AF6F-4AEC-9922-536544EDEEB6}"/>
                  </a:ext>
                </a:extLst>
              </p:cNvPr>
              <p:cNvSpPr txBox="1"/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归并排序是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30B0B4D-AF6F-4AEC-9922-536544EDE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blipFill>
                <a:blip r:embed="rId3"/>
                <a:stretch>
                  <a:fillRect l="-2568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50505" y="1315967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  <a:endParaRPr lang="en-US" altLang="zh-CN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2158" y="1054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916985" y="899359"/>
            <a:ext cx="0" cy="4501316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50505" y="2447779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172158" y="2186167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50505" y="3682965"/>
            <a:ext cx="271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排序算法应用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167271" y="3421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70338"/>
            <a:ext cx="2493848" cy="699867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320545" y="3006805"/>
            <a:ext cx="5134936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1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CONTENTS</a:t>
            </a:r>
            <a:endParaRPr lang="zh-CN" altLang="en-US" sz="4951" b="1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F4D41-3D44-4E14-A9D9-92055F9D6E39}"/>
              </a:ext>
            </a:extLst>
          </p:cNvPr>
          <p:cNvSpPr txBox="1"/>
          <p:nvPr/>
        </p:nvSpPr>
        <p:spPr>
          <a:xfrm>
            <a:off x="4050505" y="4754395"/>
            <a:ext cx="301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作业布置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5687BA-922D-46D3-869E-D2C5D312D35C}"/>
              </a:ext>
            </a:extLst>
          </p:cNvPr>
          <p:cNvSpPr txBox="1"/>
          <p:nvPr/>
        </p:nvSpPr>
        <p:spPr>
          <a:xfrm>
            <a:off x="3167271" y="4492783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7A9C3A-85C9-4BAF-BD33-58383EE2D301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17A0A0-5F25-4FD1-8701-C6B098FCDE35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562945-C15B-4127-AA17-ECC3820A882E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1184" y="1924482"/>
            <a:ext cx="1002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选择一个基准数，通过一趟排序将要排序的数据分割成独立的两部分，其中一部分的所有数据都比另外一部分的所有数据都要小。然后再按此方法对这两部分数据分别进行快速排序，整个排序过程可以递归进行，以达到全部数据变成有序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71185" y="141774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07644"/>
            <a:ext cx="7200000" cy="25200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45757"/>
            <a:ext cx="7200000" cy="2520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777509C-4B5C-45F1-8640-A8FDFCF98A2D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CDF2A8-5042-482E-9BD4-F5521166C516}"/>
              </a:ext>
            </a:extLst>
          </p:cNvPr>
          <p:cNvGrpSpPr/>
          <p:nvPr/>
        </p:nvGrpSpPr>
        <p:grpSpPr>
          <a:xfrm>
            <a:off x="323422" y="0"/>
            <a:ext cx="11403228" cy="6858000"/>
            <a:chOff x="735172" y="0"/>
            <a:chExt cx="10801350" cy="6858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D044E20-7046-49BB-9FAC-4343437C761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36ACE8D-5194-4295-BFA0-93057AEC0D69}"/>
                </a:ext>
              </a:extLst>
            </p:cNvPr>
            <p:cNvSpPr/>
            <p:nvPr/>
          </p:nvSpPr>
          <p:spPr>
            <a:xfrm>
              <a:off x="735172" y="606067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48058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67895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2456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34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2616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2705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774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0424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1067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81550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5604" y="3324921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3304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83559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4252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8578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3279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8376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3330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419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454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0424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2059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90676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154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，空间：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𝑂(𝑙o𝑔𝑛)</a:t>
                </a: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快速排序是</a:t>
                </a:r>
                <a:r>
                  <a:rPr lang="zh-CN" altLang="en-US" sz="16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16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blipFill>
                <a:blip r:embed="rId3"/>
                <a:stretch>
                  <a:fillRect l="-963" t="-1130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1365687E-ACB6-4126-B7FC-2EA96F039C26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B01523-8FBB-4AD3-9FFF-E7EE55EB2E1B}"/>
              </a:ext>
            </a:extLst>
          </p:cNvPr>
          <p:cNvSpPr txBox="1"/>
          <p:nvPr/>
        </p:nvSpPr>
        <p:spPr>
          <a:xfrm>
            <a:off x="1171184" y="1417740"/>
            <a:ext cx="455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0794 -0.1094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541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2071 -0.10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548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1172 -0.108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541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02591 -0.109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278 L 0.04818 -0.1217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622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10949 L 0.03411 -0.2335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620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1 -0.1081 L 0.00494 -0.2335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62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-0.1081 L 0.02369 -0.2321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631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10949 L -0.0224 -0.2335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11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4388 -0.1217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-0.12176 L 0.08945 -0.2560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71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1 -0.23356 L 0.06849 -0.3678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671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-0.23357 L 0.04153 -0.36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73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0013 -0.1351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23217 L -0.02226 -0.367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678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23356 L -0.06745 -0.3673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669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88 -0.12176 L -0.09219 -0.2548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5" grpId="2" bldLvl="0" animBg="1"/>
      <p:bldP spid="26" grpId="0" bldLvl="0" animBg="1"/>
      <p:bldP spid="26" grpId="1" bldLvl="0" animBg="1"/>
      <p:bldP spid="27" grpId="0" bldLvl="0" animBg="1"/>
      <p:bldP spid="27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1" grpId="2" bldLvl="0" animBg="1"/>
      <p:bldP spid="39" grpId="0" bldLvl="0" animBg="1"/>
      <p:bldP spid="39" grpId="1" bldLvl="0" animBg="1"/>
      <p:bldP spid="39" grpId="2" bldLvl="0" animBg="1"/>
      <p:bldP spid="39" grpId="3" bldLvl="0" animBg="1"/>
      <p:bldP spid="40" grpId="0" bldLvl="0" animBg="1"/>
      <p:bldP spid="40" grpId="1" bldLvl="0" animBg="1"/>
      <p:bldP spid="40" grpId="2" bldLvl="0" animBg="1"/>
      <p:bldP spid="40" grpId="3" bldLvl="0" animBg="1"/>
      <p:bldP spid="41" grpId="0" bldLvl="0" animBg="1"/>
      <p:bldP spid="41" grpId="1" bldLvl="0" animBg="1"/>
      <p:bldP spid="41" grpId="2" bldLvl="0" animBg="1"/>
      <p:bldP spid="41" grpId="3" bldLvl="0" animBg="1"/>
      <p:bldP spid="44" grpId="0" bldLvl="0" animBg="1"/>
      <p:bldP spid="44" grpId="1" bldLvl="0" animBg="1"/>
      <p:bldP spid="44" grpId="2" bldLvl="0" animBg="1"/>
      <p:bldP spid="44" grpId="3" bldLvl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3235613-61E4-495A-9683-F40A4663E498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6ADF45-8D34-4424-BC6F-239B8815471C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E4D8E-942B-46C6-9E65-53B64AB9132A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3499" y="2851186"/>
            <a:ext cx="9218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优化排序：当待排序列长度分割到一定大小时，直接使用插入排序。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对于很小的数组（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N&lt;=20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），插入排序要比快速排序更好。因为快速排序有递归开销，并且插入排序是稳定排序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73499" y="1881092"/>
            <a:ext cx="86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优化划分：选取合适的枢轴，利用三数取中法。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0B3B2D-C221-445C-A100-C3D295D42088}"/>
              </a:ext>
            </a:extLst>
          </p:cNvPr>
          <p:cNvSpPr/>
          <p:nvPr/>
        </p:nvSpPr>
        <p:spPr>
          <a:xfrm>
            <a:off x="758732" y="849441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B0C9D20B-8093-4AD5-BBCC-448BB37303ED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E5C6334-D55F-412C-844D-6F21583D3DC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FF441CB-46A8-414C-A9C1-2CC9AAA3D050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97597" y="2283590"/>
            <a:ext cx="8185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收集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：计算每种值的元素个数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97597" y="13664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计数排序是非比较式排序，通过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收集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分配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来进行排序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7597" y="2283591"/>
            <a:ext cx="8185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：计算小于等于该值的元素个数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7597" y="2283589"/>
            <a:ext cx="10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分配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：将所有元素按收集表分配到对应位置，分配前需将表上对应的值减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（倒序进行）</a:t>
            </a:r>
            <a:endParaRPr lang="zh-CN" altLang="en-US" sz="24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8748246" y="1094530"/>
                <a:ext cx="33525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246" y="1094530"/>
                <a:ext cx="3352511" cy="1015663"/>
              </a:xfrm>
              <a:prstGeom prst="rect">
                <a:avLst/>
              </a:prstGeom>
              <a:blipFill>
                <a:blip r:embed="rId3"/>
                <a:stretch>
                  <a:fillRect l="-1818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453B08A0-B4CA-4A8A-A4EF-048B47D49FA4}"/>
              </a:ext>
            </a:extLst>
          </p:cNvPr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0DB59-E8E9-4DED-A9D1-C3E8970A2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3173765"/>
            <a:ext cx="5324475" cy="971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072341-72C5-4541-9962-601BA131B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32"/>
          <a:stretch/>
        </p:blipFill>
        <p:spPr>
          <a:xfrm>
            <a:off x="3433762" y="4519990"/>
            <a:ext cx="5801677" cy="9715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FA9AFB5-5E5E-4DD8-A5A3-51AF74F9EE9A}"/>
              </a:ext>
            </a:extLst>
          </p:cNvPr>
          <p:cNvSpPr txBox="1"/>
          <p:nvPr/>
        </p:nvSpPr>
        <p:spPr>
          <a:xfrm>
            <a:off x="2116024" y="3476506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原始数组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4B37FB-AF26-4237-806F-D6206B7BCAEB}"/>
              </a:ext>
            </a:extLst>
          </p:cNvPr>
          <p:cNvSpPr txBox="1"/>
          <p:nvPr/>
        </p:nvSpPr>
        <p:spPr>
          <a:xfrm>
            <a:off x="2116023" y="482109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计数数组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DA1B2D-BD08-43A1-9B74-6DE17C0ED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712" y="4512889"/>
            <a:ext cx="5819775" cy="990600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DD00C739-E9D6-49E4-83D0-FBD0DF712C41}"/>
              </a:ext>
            </a:extLst>
          </p:cNvPr>
          <p:cNvSpPr txBox="1"/>
          <p:nvPr/>
        </p:nvSpPr>
        <p:spPr>
          <a:xfrm>
            <a:off x="1509326" y="3474874"/>
            <a:ext cx="17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计数数组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4175F68-0FEF-404F-B201-820890F4CF89}"/>
              </a:ext>
            </a:extLst>
          </p:cNvPr>
          <p:cNvGrpSpPr/>
          <p:nvPr/>
        </p:nvGrpSpPr>
        <p:grpSpPr>
          <a:xfrm>
            <a:off x="3439310" y="3141133"/>
            <a:ext cx="5845762" cy="990476"/>
            <a:chOff x="3439310" y="2708163"/>
            <a:chExt cx="5845762" cy="990476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CB1A3FA9-554B-41A3-A46C-6BF9157A9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310" y="2708163"/>
              <a:ext cx="5819048" cy="990476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42FEEDB-9FA8-4110-A045-13DB8C1771E7}"/>
                </a:ext>
              </a:extLst>
            </p:cNvPr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CD9F5CE-592C-44B1-BB00-CA60B914DE93}"/>
                </a:ext>
              </a:extLst>
            </p:cNvPr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1B90C9F-3008-4545-B579-D49047A9FEF7}"/>
                </a:ext>
              </a:extLst>
            </p:cNvPr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AB475F8-D3BA-4BEE-9DD5-6F391F0CFF2F}"/>
                </a:ext>
              </a:extLst>
            </p:cNvPr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84D58C8-2FC7-4AE4-84DA-54F31831A54D}"/>
                </a:ext>
              </a:extLst>
            </p:cNvPr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54EFE4F-CB97-4579-97A8-8178130149DB}"/>
                </a:ext>
              </a:extLst>
            </p:cNvPr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37C264DB-71A9-48CB-B73E-8D471917A8F4}"/>
                </a:ext>
              </a:extLst>
            </p:cNvPr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281A981-22C8-460E-900B-4191A2BAAFF9}"/>
                </a:ext>
              </a:extLst>
            </p:cNvPr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EB11359-B512-4899-94A2-B39642265500}"/>
                </a:ext>
              </a:extLst>
            </p:cNvPr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D48021A-70C8-4B48-AC8E-987CF52153AA}"/>
                </a:ext>
              </a:extLst>
            </p:cNvPr>
            <p:cNvSpPr txBox="1"/>
            <p:nvPr/>
          </p:nvSpPr>
          <p:spPr>
            <a:xfrm>
              <a:off x="8388261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961C7E0-FA3E-4EB8-BBD4-7BF4AFC549EF}"/>
                </a:ext>
              </a:extLst>
            </p:cNvPr>
            <p:cNvSpPr txBox="1"/>
            <p:nvPr/>
          </p:nvSpPr>
          <p:spPr>
            <a:xfrm>
              <a:off x="8866368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pic>
        <p:nvPicPr>
          <p:cNvPr id="117" name="图片 116">
            <a:extLst>
              <a:ext uri="{FF2B5EF4-FFF2-40B4-BE49-F238E27FC236}">
                <a16:creationId xmlns:a16="http://schemas.microsoft.com/office/drawing/2014/main" id="{34337819-1CCD-4BFC-9844-21BFF520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886" y="1738635"/>
            <a:ext cx="5324475" cy="971550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818CFE2F-95CC-47C2-BACB-F60DC46B3ED0}"/>
              </a:ext>
            </a:extLst>
          </p:cNvPr>
          <p:cNvSpPr txBox="1"/>
          <p:nvPr/>
        </p:nvSpPr>
        <p:spPr>
          <a:xfrm>
            <a:off x="2112090" y="4810418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结果数组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F732BC4-D7DC-4884-AE67-AB19FADA2B89}"/>
              </a:ext>
            </a:extLst>
          </p:cNvPr>
          <p:cNvGrpSpPr/>
          <p:nvPr/>
        </p:nvGrpSpPr>
        <p:grpSpPr>
          <a:xfrm>
            <a:off x="3425953" y="4508165"/>
            <a:ext cx="5367655" cy="990476"/>
            <a:chOff x="3439310" y="2708163"/>
            <a:chExt cx="5367655" cy="990476"/>
          </a:xfrm>
        </p:grpSpPr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7F3ABDD0-6DD6-41FC-A906-936C06CB9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9"/>
            <a:stretch/>
          </p:blipFill>
          <p:spPr>
            <a:xfrm>
              <a:off x="3439310" y="2708163"/>
              <a:ext cx="5324475" cy="990476"/>
            </a:xfrm>
            <a:prstGeom prst="rect">
              <a:avLst/>
            </a:prstGeom>
          </p:spPr>
        </p:pic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4A6983E-7E6B-4C70-8326-52B4C01D83BE}"/>
                </a:ext>
              </a:extLst>
            </p:cNvPr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31A0A4D-BF5B-4A13-B7EA-0A07FA2733F9}"/>
                </a:ext>
              </a:extLst>
            </p:cNvPr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3C1417C-9ACF-47D0-AD36-68093BC6CC0A}"/>
                </a:ext>
              </a:extLst>
            </p:cNvPr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BB4FA3F-F647-4821-97B4-6BDE50150CA5}"/>
                </a:ext>
              </a:extLst>
            </p:cNvPr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7C26728-372F-4039-AB11-39643423B839}"/>
                </a:ext>
              </a:extLst>
            </p:cNvPr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7608EA8-369B-44B6-A423-5FDB355D1FC7}"/>
                </a:ext>
              </a:extLst>
            </p:cNvPr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6D15D459-AD55-4C57-8857-F5EE61523BCB}"/>
                </a:ext>
              </a:extLst>
            </p:cNvPr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68DD7C6-06ED-4B7C-B38C-4D57BF83C05E}"/>
                </a:ext>
              </a:extLst>
            </p:cNvPr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DCDEEB9-CD8F-440D-AD7C-281570226330}"/>
                </a:ext>
              </a:extLst>
            </p:cNvPr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2237F981-66FF-45F2-A1A2-932837FBCC54}"/>
                </a:ext>
              </a:extLst>
            </p:cNvPr>
            <p:cNvSpPr txBox="1"/>
            <p:nvPr/>
          </p:nvSpPr>
          <p:spPr>
            <a:xfrm>
              <a:off x="8388261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1" grpId="0"/>
      <p:bldP spid="41" grpId="1"/>
      <p:bldP spid="10" grpId="0"/>
      <p:bldP spid="96" grpId="0"/>
      <p:bldP spid="13" grpId="0"/>
      <p:bldP spid="13" grpId="1"/>
      <p:bldP spid="101" grpId="0"/>
      <p:bldP spid="101" grpId="1"/>
      <p:bldP spid="103" grpId="0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1CBC8D47-F29E-43A7-A52C-B73D526E25C5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C8025D2-5AB9-4156-96D3-0C0598D456F0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265DF94-67DD-4680-9434-41079BDC85EC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0053" y="1502375"/>
            <a:ext cx="733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基数计数排序使用容量更小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10)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的桶进行收集统计，但需要进行多趟的计数排序。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6000" y="2770892"/>
            <a:ext cx="6480000" cy="400110"/>
            <a:chOff x="1007535" y="3256136"/>
            <a:chExt cx="6480000" cy="400110"/>
          </a:xfrm>
        </p:grpSpPr>
        <p:grpSp>
          <p:nvGrpSpPr>
            <p:cNvPr id="2" name="组合 1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415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0" name="文本框 11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3" name="文本框 12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2856000" y="3526207"/>
            <a:ext cx="6480000" cy="400110"/>
            <a:chOff x="1007535" y="3256136"/>
            <a:chExt cx="6480000" cy="400110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9" name="文本框 13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5" name="文本框 13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2856000" y="4279351"/>
            <a:ext cx="6480000" cy="400110"/>
            <a:chOff x="1007535" y="3256136"/>
            <a:chExt cx="6480000" cy="40011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7" name="文本框 16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5" name="文本框 16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2856000" y="5032494"/>
            <a:ext cx="6480000" cy="400110"/>
            <a:chOff x="1007535" y="3256136"/>
            <a:chExt cx="6480000" cy="40011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7" name="文本框 18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5" name="文本框 18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3" name="文本框 18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15</a:t>
                </a: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1" name="文本框 18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9" name="文本框 17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58365" y="3541598"/>
            <a:ext cx="80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个位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1958364" y="4300042"/>
            <a:ext cx="80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十位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1958364" y="5047883"/>
            <a:ext cx="8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百位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/>
              <p:cNvSpPr txBox="1"/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n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为数据规模，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k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为桶的个数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基数计数排序是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blipFill>
                <a:blip r:embed="rId3"/>
                <a:stretch>
                  <a:fillRect l="-1808" t="-2294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>
            <a:extLst>
              <a:ext uri="{FF2B5EF4-FFF2-40B4-BE49-F238E27FC236}">
                <a16:creationId xmlns:a16="http://schemas.microsoft.com/office/drawing/2014/main" id="{B474B0C9-67B1-4330-9C7F-6ED7AB641F33}"/>
              </a:ext>
            </a:extLst>
          </p:cNvPr>
          <p:cNvSpPr/>
          <p:nvPr/>
        </p:nvSpPr>
        <p:spPr>
          <a:xfrm>
            <a:off x="758731" y="849441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以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10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为基数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9" grpId="0"/>
      <p:bldP spid="190" grpId="0"/>
      <p:bldP spid="1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6760" y="3075056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2091" y="1046743"/>
            <a:ext cx="3305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3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47867D41-92BF-4271-8A8A-03C39805DD60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2618D26-286D-4BC6-83ED-009F884CE2A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DA655EB-8A45-4256-A312-0C3B85C8DD6A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27247" y="1396957"/>
            <a:ext cx="1051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现给定一个长度为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的数组，里面存有值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0,1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请编写一个函数，只能使用一个单层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for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循环，将其从小到大进行排序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8731" y="5171893"/>
            <a:ext cx="106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思路：使用两个索引控制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的放置位置，再用一个索引进行遍历，遇到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时与索引对应位置进行交换，并再检查一次交换过来的值是否需要再放置，直到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p1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相遇则结束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02FECF-A2F2-4B31-BD9C-35B1BD8ADCF6}"/>
              </a:ext>
            </a:extLst>
          </p:cNvPr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颜色排序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9BD351-9F23-4E18-8063-F3F3AEC11291}"/>
              </a:ext>
            </a:extLst>
          </p:cNvPr>
          <p:cNvSpPr txBox="1"/>
          <p:nvPr/>
        </p:nvSpPr>
        <p:spPr>
          <a:xfrm>
            <a:off x="300342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79BF25-FA73-4627-BE5F-5B1260887658}"/>
              </a:ext>
            </a:extLst>
          </p:cNvPr>
          <p:cNvSpPr txBox="1"/>
          <p:nvPr/>
        </p:nvSpPr>
        <p:spPr>
          <a:xfrm>
            <a:off x="3400889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EC94A1-3A2B-4577-9318-F56B37E0A09F}"/>
              </a:ext>
            </a:extLst>
          </p:cNvPr>
          <p:cNvSpPr txBox="1"/>
          <p:nvPr/>
        </p:nvSpPr>
        <p:spPr>
          <a:xfrm>
            <a:off x="378803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B11BBC-4F6D-48D3-913A-2CD669A685A1}"/>
              </a:ext>
            </a:extLst>
          </p:cNvPr>
          <p:cNvSpPr txBox="1"/>
          <p:nvPr/>
        </p:nvSpPr>
        <p:spPr>
          <a:xfrm>
            <a:off x="417130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27BA98-B8A8-48EF-9E1C-05FCE2D134C2}"/>
              </a:ext>
            </a:extLst>
          </p:cNvPr>
          <p:cNvSpPr txBox="1"/>
          <p:nvPr/>
        </p:nvSpPr>
        <p:spPr>
          <a:xfrm>
            <a:off x="4562334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626F37-BCF9-4055-9EF9-FFDA56262CED}"/>
              </a:ext>
            </a:extLst>
          </p:cNvPr>
          <p:cNvSpPr txBox="1"/>
          <p:nvPr/>
        </p:nvSpPr>
        <p:spPr>
          <a:xfrm>
            <a:off x="4960048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457926E-0FB7-4889-8050-E77E3689FEAD}"/>
              </a:ext>
            </a:extLst>
          </p:cNvPr>
          <p:cNvSpPr txBox="1"/>
          <p:nvPr/>
        </p:nvSpPr>
        <p:spPr>
          <a:xfrm>
            <a:off x="536074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E7183B-04B6-4643-A71C-5DA6D056A20E}"/>
              </a:ext>
            </a:extLst>
          </p:cNvPr>
          <p:cNvGrpSpPr/>
          <p:nvPr/>
        </p:nvGrpSpPr>
        <p:grpSpPr>
          <a:xfrm>
            <a:off x="3000196" y="3992377"/>
            <a:ext cx="400693" cy="885635"/>
            <a:chOff x="2889365" y="3998640"/>
            <a:chExt cx="400693" cy="885635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91A0E23-47D0-4274-AEB4-DFD1A31CA98C}"/>
                </a:ext>
              </a:extLst>
            </p:cNvPr>
            <p:cNvSpPr txBox="1"/>
            <p:nvPr/>
          </p:nvSpPr>
          <p:spPr>
            <a:xfrm>
              <a:off x="2889365" y="4576498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p0</a:t>
              </a:r>
              <a:endParaRPr lang="zh-CN" altLang="en-US" sz="1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705CDE0-7A75-4F6B-8885-02589EC69A7B}"/>
                </a:ext>
              </a:extLst>
            </p:cNvPr>
            <p:cNvCxnSpPr/>
            <p:nvPr/>
          </p:nvCxnSpPr>
          <p:spPr>
            <a:xfrm flipV="1">
              <a:off x="3089712" y="3998640"/>
              <a:ext cx="0" cy="577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6D8FD9-0E8F-45A0-BA85-46ECBDCFFA51}"/>
              </a:ext>
            </a:extLst>
          </p:cNvPr>
          <p:cNvGrpSpPr/>
          <p:nvPr/>
        </p:nvGrpSpPr>
        <p:grpSpPr>
          <a:xfrm>
            <a:off x="5360741" y="3992377"/>
            <a:ext cx="400693" cy="900943"/>
            <a:chOff x="5473756" y="3992377"/>
            <a:chExt cx="400693" cy="900943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6DE7D1E3-F1E2-42AB-9094-EA667E03CF3E}"/>
                </a:ext>
              </a:extLst>
            </p:cNvPr>
            <p:cNvCxnSpPr/>
            <p:nvPr/>
          </p:nvCxnSpPr>
          <p:spPr>
            <a:xfrm flipH="1" flipV="1">
              <a:off x="5674103" y="3992377"/>
              <a:ext cx="1" cy="541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29A5F57-CF1F-4019-A9B8-8D40E0B536FF}"/>
                </a:ext>
              </a:extLst>
            </p:cNvPr>
            <p:cNvSpPr txBox="1"/>
            <p:nvPr/>
          </p:nvSpPr>
          <p:spPr>
            <a:xfrm>
              <a:off x="5473756" y="4585543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p2</a:t>
              </a:r>
              <a:endParaRPr lang="zh-CN" altLang="en-US" sz="14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AD1200-D5C1-4E1D-B726-E8140734C1B2}"/>
              </a:ext>
            </a:extLst>
          </p:cNvPr>
          <p:cNvGrpSpPr/>
          <p:nvPr/>
        </p:nvGrpSpPr>
        <p:grpSpPr>
          <a:xfrm>
            <a:off x="3000196" y="2627550"/>
            <a:ext cx="400693" cy="928343"/>
            <a:chOff x="2947987" y="2645737"/>
            <a:chExt cx="400693" cy="92834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B53C839-89D8-4603-AB9C-AAF7C117889E}"/>
                </a:ext>
              </a:extLst>
            </p:cNvPr>
            <p:cNvCxnSpPr/>
            <p:nvPr/>
          </p:nvCxnSpPr>
          <p:spPr>
            <a:xfrm>
              <a:off x="3137940" y="2914822"/>
              <a:ext cx="0" cy="6592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8980F19-3561-4FE6-9263-C0F61209A2E3}"/>
                </a:ext>
              </a:extLst>
            </p:cNvPr>
            <p:cNvSpPr txBox="1"/>
            <p:nvPr/>
          </p:nvSpPr>
          <p:spPr>
            <a:xfrm>
              <a:off x="2947987" y="2645737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p1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3281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4297 0.13982 C 0.05195 0.1713 0.06576 0.18889 0.07982 0.18889 C 0.09609 0.18889 0.10885 0.1713 0.11784 0.13982 L 0.16133 -4.44444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94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44444E-6 L -0.04297 -0.1243 C -0.05195 -0.15208 -0.06563 -0.16713 -0.07956 -0.16713 C -0.09583 -0.16713 -0.10872 -0.15208 -0.11771 -0.1243 L -0.16081 -4.44444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3281 -0.0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81 4.44444E-6 L -0.16966 0.13865 C -0.17148 0.17037 -0.17422 0.18773 -0.17708 0.18773 C -0.18047 0.18773 -0.18307 0.17037 -0.1849 0.13865 L -0.19362 4.44444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3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0859 -0.12384 C 0.01029 -0.15162 0.01289 -0.16667 0.01576 -0.16667 C 0.01901 -0.16667 0.02148 -0.15162 0.02331 -0.12384 L 0.0319 -1.48148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3281 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2.49366E-18 L 0.06484 -0.0006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5 -0.00069 L 0.09609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3.78387E-17 L -0.01796 0.14259 C -0.02148 0.17523 -0.02682 0.19306 -0.03229 0.19306 C -0.03841 0.19306 -0.04348 0.17523 -0.047 0.14259 L -0.06354 3.78387E-17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3.78387E-17 L 0.04922 -0.12269 C 0.05261 -0.15046 0.05781 -0.16597 0.06315 -0.16597 C 0.06953 -0.16597 0.07448 -0.15046 0.07787 -0.12269 L 0.09466 3.78387E-1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0046 L 0.06289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-4.44444E-6 L 0.12969 -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4.44444E-6 L 0.00899 -0.12315 C 0.01094 -0.1507 0.01368 -0.16528 0.01641 -0.16528 C 0.01993 -0.16528 0.02253 -0.1507 0.02422 -0.12315 L 0.03321 4.44444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82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3.78387E-17 L -0.00834 0.14514 C -0.01016 0.17801 -0.01289 0.19606 -0.01576 0.19606 C -0.01914 0.19606 -0.02162 0.17801 -0.02357 0.14514 L -0.03216 3.78387E-1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1 -0.00046 L -0.06628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6 4.44444E-6 L -0.04961 0.14467 C -0.05326 0.17731 -0.0586 0.1956 -0.06433 0.1956 C -0.07084 0.1956 -0.07604 0.17731 -0.07956 0.14467 L -0.09662 4.44444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97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48148E-6 L 0.01667 -0.1243 C 0.02032 -0.15254 0.02579 -0.16713 0.03151 -0.16713 C 0.03789 -0.16713 0.0431 -0.15254 0.04675 -0.1243 L 0.0642 -1.48148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0.00046 L 0.0957 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CC7DC2-F218-4BAF-897B-8AECF1B08C50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EA9978F-68D7-4753-8F7D-A5163D663689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86B0DF9-3590-420F-A812-8EEF438F6D91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59751" y="1394585"/>
            <a:ext cx="56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如下数组，你需要找到第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小的数</a:t>
            </a:r>
            <a:endParaRPr lang="zh-CN" altLang="en-US" sz="32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思路：使用快排中的划分法使得我们可以在时间复杂度为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的情况下找到特定排位的数</a:t>
                </a:r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blipFill>
                <a:blip r:embed="rId3"/>
                <a:stretch>
                  <a:fillRect l="-562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44266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013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7280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0551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01578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929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998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85965" y="2779689"/>
            <a:ext cx="3801347" cy="747932"/>
            <a:chOff x="2461966" y="2779683"/>
            <a:chExt cx="3801346" cy="747930"/>
          </a:xfrm>
        </p:grpSpPr>
        <p:sp>
          <p:nvSpPr>
            <p:cNvPr id="29" name="文本框 28"/>
            <p:cNvSpPr txBox="1"/>
            <p:nvPr/>
          </p:nvSpPr>
          <p:spPr>
            <a:xfrm>
              <a:off x="2461966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59434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46582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03972" y="2779683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5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64212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8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61925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7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62619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6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43012" y="3189060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24159" y="3438964"/>
            <a:ext cx="1546771" cy="779182"/>
            <a:chOff x="1900157" y="3438962"/>
            <a:chExt cx="1546771" cy="779182"/>
          </a:xfrm>
        </p:grpSpPr>
        <p:sp>
          <p:nvSpPr>
            <p:cNvPr id="39" name="文本框 38"/>
            <p:cNvSpPr txBox="1"/>
            <p:nvPr/>
          </p:nvSpPr>
          <p:spPr>
            <a:xfrm>
              <a:off x="1948257" y="3438962"/>
              <a:ext cx="400693" cy="400110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59086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6235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0157" y="3879590"/>
              <a:ext cx="575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1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22401" y="4218147"/>
            <a:ext cx="1405752" cy="738664"/>
            <a:chOff x="2398401" y="4218144"/>
            <a:chExt cx="1405752" cy="738663"/>
          </a:xfrm>
        </p:grpSpPr>
        <p:sp>
          <p:nvSpPr>
            <p:cNvPr id="42" name="文本框 41"/>
            <p:cNvSpPr txBox="1"/>
            <p:nvPr/>
          </p:nvSpPr>
          <p:spPr>
            <a:xfrm>
              <a:off x="2461965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46581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98401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28800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8B536584-0021-428C-9449-AE2A2A560850}"/>
              </a:ext>
            </a:extLst>
          </p:cNvPr>
          <p:cNvSpPr/>
          <p:nvPr/>
        </p:nvSpPr>
        <p:spPr>
          <a:xfrm>
            <a:off x="758731" y="849441"/>
            <a:ext cx="5939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在一个无序序列中找到第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小的数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254643C-C169-4971-9A9C-1E6ED78A9824}"/>
              </a:ext>
            </a:extLst>
          </p:cNvPr>
          <p:cNvSpPr/>
          <p:nvPr/>
        </p:nvSpPr>
        <p:spPr>
          <a:xfrm>
            <a:off x="1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B11C98-F7D9-4F40-AC8D-0E064C286FFC}"/>
              </a:ext>
            </a:extLst>
          </p:cNvPr>
          <p:cNvSpPr/>
          <p:nvPr/>
        </p:nvSpPr>
        <p:spPr>
          <a:xfrm>
            <a:off x="1213265" y="882727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46517" y="6056415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60FD68F-5CD4-49A9-92EC-5A138B4D0E18}"/>
              </a:ext>
            </a:extLst>
          </p:cNvPr>
          <p:cNvSpPr txBox="1"/>
          <p:nvPr/>
        </p:nvSpPr>
        <p:spPr>
          <a:xfrm>
            <a:off x="1213265" y="1011964"/>
            <a:ext cx="319350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训练营第三次作业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8AE640-9511-43FB-8971-EEB092199B32}"/>
              </a:ext>
            </a:extLst>
          </p:cNvPr>
          <p:cNvCxnSpPr/>
          <p:nvPr/>
        </p:nvCxnSpPr>
        <p:spPr>
          <a:xfrm flipH="1">
            <a:off x="1353492" y="1915373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A137D-FEA7-4425-B8A5-0D2188556EC9}"/>
              </a:ext>
            </a:extLst>
          </p:cNvPr>
          <p:cNvSpPr txBox="1"/>
          <p:nvPr/>
        </p:nvSpPr>
        <p:spPr>
          <a:xfrm>
            <a:off x="1603290" y="149468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9A4E72-80EA-479C-89AE-7444B40E2675}"/>
              </a:ext>
            </a:extLst>
          </p:cNvPr>
          <p:cNvSpPr txBox="1"/>
          <p:nvPr/>
        </p:nvSpPr>
        <p:spPr>
          <a:xfrm>
            <a:off x="1353491" y="1912591"/>
            <a:ext cx="10034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必做：①实现插入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InsertSort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，归并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MergeSort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，快排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)(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，计数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CountSort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和基数计数排序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RadixCountSort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②编写测试程序，输出上述排序函数在不同的大数据量下的用时，有三个层次（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50000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200000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③编写测试程序，输出上述排序函数在大量小数据量下的排序用时（如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个数据*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100k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次排序）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④编写一个按要求生成测试数据，并保存到文件的程序，和一个能按要求读取文件中的数据，并让上述排序函数进行排序的程序。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⑤完成前面两道排序应用题，各实现一个函数。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⑥周记一篇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A72268-36A9-4799-97C7-FFADC1A20646}"/>
              </a:ext>
            </a:extLst>
          </p:cNvPr>
          <p:cNvSpPr txBox="1"/>
          <p:nvPr/>
        </p:nvSpPr>
        <p:spPr>
          <a:xfrm>
            <a:off x="1318745" y="4386765"/>
            <a:ext cx="10034947" cy="79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要求：按照项目工程结构开发，要有良好的交互设计、用户输入处理、规范的代码风格。周记要使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Markdown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语法，按照规定格式书写。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		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CED3FD-187E-4A86-8A43-E9D66046492F}"/>
              </a:ext>
            </a:extLst>
          </p:cNvPr>
          <p:cNvSpPr txBox="1"/>
          <p:nvPr/>
        </p:nvSpPr>
        <p:spPr>
          <a:xfrm>
            <a:off x="1353491" y="5320805"/>
            <a:ext cx="100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截止时间：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号（周一）晚上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12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点前上交至导师处（作业与周记需上传至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github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gitee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，提交时仅需发送链接）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EDEAED-30DE-4292-ABFF-256B7D6EC1BD}"/>
              </a:ext>
            </a:extLst>
          </p:cNvPr>
          <p:cNvSpPr txBox="1"/>
          <p:nvPr/>
        </p:nvSpPr>
        <p:spPr>
          <a:xfrm>
            <a:off x="1318745" y="3980435"/>
            <a:ext cx="1011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选做：①实现快排非递归版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6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54009"/>
            <a:ext cx="9533263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4" y="2153798"/>
            <a:ext cx="7489375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51823" y="2632325"/>
            <a:ext cx="428835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56923" y="602030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0136" y="4811056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6587166" y="4802675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1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3E59188-4251-4C98-9493-60839D5A582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DFCCC0-1207-4983-94B9-133F5DE4B266}"/>
              </a:ext>
            </a:extLst>
          </p:cNvPr>
          <p:cNvSpPr txBox="1"/>
          <p:nvPr/>
        </p:nvSpPr>
        <p:spPr>
          <a:xfrm>
            <a:off x="461870" y="834925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签退二维码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16F38B8-BD1C-4FC2-A511-FBEB5FC515CF}"/>
              </a:ext>
            </a:extLst>
          </p:cNvPr>
          <p:cNvCxnSpPr/>
          <p:nvPr/>
        </p:nvCxnSpPr>
        <p:spPr>
          <a:xfrm flipH="1">
            <a:off x="539980" y="1360643"/>
            <a:ext cx="300001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8A50E8D-AC7B-4309-B0E7-635CEDDD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3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1EC9F2-3060-458D-9615-509D17336029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26884FF-11FB-433B-B250-28658C44313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C063C7E-9C80-4C86-99A7-0F30FD7E0286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CE7F8C-0ED7-476C-BB93-F3CF01F3A128}"/>
              </a:ext>
            </a:extLst>
          </p:cNvPr>
          <p:cNvGrpSpPr/>
          <p:nvPr/>
        </p:nvGrpSpPr>
        <p:grpSpPr>
          <a:xfrm>
            <a:off x="854261" y="1544219"/>
            <a:ext cx="5752027" cy="2062103"/>
            <a:chOff x="545489" y="3429000"/>
            <a:chExt cx="5752027" cy="206210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38C6CE-E11B-4896-AD57-ED6BE2A01985}"/>
                </a:ext>
              </a:extLst>
            </p:cNvPr>
            <p:cNvSpPr txBox="1"/>
            <p:nvPr/>
          </p:nvSpPr>
          <p:spPr>
            <a:xfrm>
              <a:off x="545489" y="3429000"/>
              <a:ext cx="5752027" cy="206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r>
                <a:rPr lang="zh-CN" altLang="en-US" sz="32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</a:t>
              </a:r>
              <a:r>
                <a: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就是任何明确定义的计算过程，它接收一些值或集合作为输入，并产生一些值或集合作为输出。这样，算法就是将输入转换为输出的一系列计算过程。</a:t>
              </a:r>
              <a:endPara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  <a:p>
              <a:r>
                <a: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endPara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2950E-3AF8-4530-AC0D-7EE8B46F521B}"/>
                </a:ext>
              </a:extLst>
            </p:cNvPr>
            <p:cNvSpPr txBox="1"/>
            <p:nvPr/>
          </p:nvSpPr>
          <p:spPr>
            <a:xfrm>
              <a:off x="2251428" y="5077449"/>
              <a:ext cx="3029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———《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算法导论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》(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版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)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289130E-C2EE-4A73-8A55-665F182F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95" y="1805806"/>
            <a:ext cx="1281078" cy="1756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114E56-E7A7-4D74-B813-88ECCC92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88" y="1339016"/>
            <a:ext cx="4114800" cy="325755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D7DD4B2-EFB0-474E-AB64-93B81EFD31ED}"/>
              </a:ext>
            </a:extLst>
          </p:cNvPr>
          <p:cNvGrpSpPr/>
          <p:nvPr/>
        </p:nvGrpSpPr>
        <p:grpSpPr>
          <a:xfrm>
            <a:off x="461870" y="834925"/>
            <a:ext cx="3135794" cy="584775"/>
            <a:chOff x="287032" y="447646"/>
            <a:chExt cx="3135795" cy="58477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4C5257E-574D-451B-8A43-0357B0F53F61}"/>
                </a:ext>
              </a:extLst>
            </p:cNvPr>
            <p:cNvSpPr txBox="1"/>
            <p:nvPr/>
          </p:nvSpPr>
          <p:spPr>
            <a:xfrm>
              <a:off x="287032" y="447646"/>
              <a:ext cx="22926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算法是什么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5ABE8CE-4D78-47C7-9EBE-4F7B42FBF1D6}"/>
                </a:ext>
              </a:extLst>
            </p:cNvPr>
            <p:cNvCxnSpPr/>
            <p:nvPr/>
          </p:nvCxnSpPr>
          <p:spPr>
            <a:xfrm flipH="1">
              <a:off x="422816" y="1032421"/>
              <a:ext cx="300001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4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4A92F-2743-4789-940D-998822F64BF4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E334CB-624E-4CC9-8D18-7D52870EC092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0ECF2B-C781-4367-B8BD-F02A5D1DCEF9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2E0EC7-98E1-4554-BA09-62E5B557A387}"/>
              </a:ext>
            </a:extLst>
          </p:cNvPr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时间复杂度</a:t>
              </a:r>
            </a:p>
          </p:txBody>
        </p: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FCFC8DD8-1B40-4247-A6BB-ADDDD176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19" y="2463582"/>
            <a:ext cx="1094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一个算法中的语句执行次数称为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语句频度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时间频度。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T(n)。 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5AE81ECD-77A1-47EB-942B-E6D05F205265}"/>
              </a:ext>
            </a:extLst>
          </p:cNvPr>
          <p:cNvSpPr/>
          <p:nvPr/>
        </p:nvSpPr>
        <p:spPr>
          <a:xfrm>
            <a:off x="5188301" y="1582587"/>
            <a:ext cx="5617028" cy="523220"/>
          </a:xfrm>
          <a:prstGeom prst="wedgeRectCallout">
            <a:avLst>
              <a:gd name="adj1" fmla="val 16757"/>
              <a:gd name="adj2" fmla="val 1291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代表</a:t>
            </a:r>
            <a:r>
              <a:rPr lang="zh-CN" altLang="en-US" b="1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问题规模，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输入规模越大，运行时间可能越长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4B10298-257B-4386-8A03-37BED4F0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789" y="4217239"/>
            <a:ext cx="92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f(n) 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E4D9C6-45EC-498A-B082-A60A94A15964}"/>
              </a:ext>
            </a:extLst>
          </p:cNvPr>
          <p:cNvCxnSpPr>
            <a:cxnSpLocks/>
          </p:cNvCxnSpPr>
          <p:nvPr/>
        </p:nvCxnSpPr>
        <p:spPr>
          <a:xfrm>
            <a:off x="5917222" y="4098628"/>
            <a:ext cx="1062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AE4BA559-955F-44BA-8D33-28F83688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87" y="3429003"/>
            <a:ext cx="1062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</a:t>
            </a: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(n) 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DC131555-059D-4AC8-895A-76B4CC5C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51" y="3806243"/>
            <a:ext cx="2505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= c 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常数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zh-CN" sz="32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6C6EC6-AEA4-4414-A52C-592122134563}"/>
              </a:ext>
            </a:extLst>
          </p:cNvPr>
          <p:cNvSpPr txBox="1"/>
          <p:nvPr/>
        </p:nvSpPr>
        <p:spPr>
          <a:xfrm>
            <a:off x="2515438" y="3867795"/>
            <a:ext cx="2505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当n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-&gt;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∞时，有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534242A-C5E1-43B3-B7DB-591558EA35BB}"/>
              </a:ext>
            </a:extLst>
          </p:cNvPr>
          <p:cNvSpPr txBox="1"/>
          <p:nvPr/>
        </p:nvSpPr>
        <p:spPr>
          <a:xfrm>
            <a:off x="793818" y="5133513"/>
            <a:ext cx="109426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则称f(n)是T(n)的同数量级函数，记作T(n) = O( f(n) )，它称为算法的渐进时间复杂度，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简称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9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8" grpId="0"/>
      <p:bldP spid="30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E9450C-D050-4D23-A0AF-E3FB1922D67E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3F391F-D39A-4D63-A033-61C7706C867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72A52F-D147-4AB8-A9C4-6F3D6E23B29B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6003" y="987931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评估算法的时间复杂度 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800" b="1" i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记法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034" y="1766228"/>
            <a:ext cx="829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算法的时间复杂度用 </a:t>
            </a:r>
            <a:r>
              <a:rPr lang="zh-CN" altLang="en-US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符号</a:t>
            </a:r>
            <a:r>
              <a:rPr lang="en-US" altLang="zh-CN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en-US" altLang="zh-CN" sz="2400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表示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+mn-ea"/>
              </a:rPr>
              <a:t>其中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为数据输入量，这里表示算法的用时与输入量成正比，代表着一个算法的最坏情况的运行时间（上界）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0034" y="4051723"/>
            <a:ext cx="8298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只有常数项的都记为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</a:p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只保留最高阶项，如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+ 4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</a:p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如果最高阶项的系数不是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，则将该系数改为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</a:p>
          <a:p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	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 +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7273" y="316801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如何计算？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3D9FD7-6D82-47A3-917E-AF7950410475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B9402B-27F3-4E80-AE83-7A5A864DB6A2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AB2101-CDCA-4727-AD4D-0DD97540F444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A6D8C1F-BF4C-4289-B59D-9DB5B5CA786A}"/>
              </a:ext>
            </a:extLst>
          </p:cNvPr>
          <p:cNvSpPr txBox="1"/>
          <p:nvPr/>
        </p:nvSpPr>
        <p:spPr>
          <a:xfrm>
            <a:off x="612950" y="1076132"/>
            <a:ext cx="1070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时间复杂度效率从快到慢的排序</a:t>
            </a:r>
            <a:endParaRPr lang="pt-BR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701891-0BF8-4F67-A9DE-00718E892399}"/>
              </a:ext>
            </a:extLst>
          </p:cNvPr>
          <p:cNvSpPr txBox="1"/>
          <p:nvPr/>
        </p:nvSpPr>
        <p:spPr>
          <a:xfrm>
            <a:off x="629439" y="3422203"/>
            <a:ext cx="1068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.萍方-简" panose="020B0400000000000000" pitchFamily="34" charset="-122"/>
                <a:ea typeface=".萍方-简" panose="020B0400000000000000" pitchFamily="34" charset="-122"/>
              </a:rPr>
              <a:t>注意！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记法对数据量大的时候才会体现优势，并且丢失了原函数的一些信息，如：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84D0B9-EA74-406E-AA38-A11A2D817FAF}"/>
                  </a:ext>
                </a:extLst>
              </p:cNvPr>
              <p:cNvSpPr txBox="1"/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84D0B9-EA74-406E-AA38-A11A2D817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6DA3FC-A1AE-4E29-8A3D-5B5ECCC6D403}"/>
                  </a:ext>
                </a:extLst>
              </p:cNvPr>
              <p:cNvSpPr txBox="1"/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+10000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+10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对应下的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6DA3FC-A1AE-4E29-8A3D-5B5ECCC6D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07B8B4-6FE6-480A-B723-4F528C5EBD38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459C70-FA0E-4AE6-957E-A5F2DB8FE32B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98A0856-642C-4695-87D5-505C64EED8FB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7273" y="71040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</a:rPr>
              <a:t>记法练习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510" y="1415821"/>
            <a:ext cx="3867151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510" y="2918539"/>
            <a:ext cx="384810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6959" y="1349551"/>
            <a:ext cx="1866900" cy="1066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3FBF10-C6BF-4C6E-AEA8-BDCC083C077E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B9662D-2A07-44BC-931D-61BBEF968B5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5FA7FA-2B86-48F5-883F-95181855E348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98024" y="863034"/>
            <a:ext cx="439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统计一个算法使用的时间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852F01-2E21-408A-AE6C-9FBAF3CB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72" y="1422967"/>
            <a:ext cx="4124325" cy="457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2938B29-AF93-4EA4-AE6F-1BFFD6EC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90" y="2543175"/>
            <a:ext cx="3533775" cy="177165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|2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444,&quot;width&quot;:11604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5993</TotalTime>
  <Words>1975</Words>
  <Application>Microsoft Office PowerPoint</Application>
  <PresentationFormat>宽屏</PresentationFormat>
  <Paragraphs>352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.萍方-简</vt:lpstr>
      <vt:lpstr>Adobe 繁黑體 Std B</vt:lpstr>
      <vt:lpstr>等线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Sucheng</dc:creator>
  <cp:lastModifiedBy>H x</cp:lastModifiedBy>
  <cp:revision>311</cp:revision>
  <dcterms:created xsi:type="dcterms:W3CDTF">2016-05-03T08:14:00Z</dcterms:created>
  <dcterms:modified xsi:type="dcterms:W3CDTF">2022-04-02T12:05:51Z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F57575AEF1F747D2B3BD8AA2A5BE857E</vt:lpwstr>
  </property>
</Properties>
</file>