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64DD48-0378-4367-B681-D79E48C39A81}">
  <a:tblStyle styleId="{8864DD48-0378-4367-B681-D79E48C39A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155a394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5155a394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155a394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155a394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155a394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155a394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155a394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155a394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155a394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155a394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155a394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5155a394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155a394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5155a394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5155a394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5155a394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155a394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155a394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5155a394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5155a394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155a394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155a394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5155a394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5155a394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5155a394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5155a394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5155a394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5155a394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5155a394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5155a394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155a394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155a394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5155a394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5155a394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155a394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155a394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5155a394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5155a394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5155a394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5155a394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155a394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5155a394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155a394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155a394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155a394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155a394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155a39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155a39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155a394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155a394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155a394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5155a394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155a394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155a394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155a394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5155a394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Barbell Portfolio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Mykyta Medvediev,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7650" y="1692600"/>
            <a:ext cx="76887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3. Calculations</a:t>
            </a:r>
            <a:endParaRPr sz="7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425050"/>
            <a:ext cx="7688700" cy="12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To what extent does mean and variance matter?</a:t>
            </a:r>
            <a:endParaRPr b="1" sz="2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563525" y="1853850"/>
            <a:ext cx="37065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Lato"/>
                <a:ea typeface="Lato"/>
                <a:cs typeface="Lato"/>
                <a:sym typeface="Lato"/>
              </a:rPr>
              <a:t>Left side: (kurtosis, skewness)</a:t>
            </a:r>
            <a:endParaRPr b="1" sz="1700" u="sng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TIP:  (11.618, 0.197)		      # TIPS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LTPZ:  (19.486, 0.623)			|	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SHV:  (42.26, -0.261)		# Short-term bonds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BIL:  (46.507, 0.034)	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VGSH:  (5.298, 0.082)	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VCSH:  (161.789, -2.361)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SHM:  (89.933, -0.203)	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BSV:  (71.291, -1.4)	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BWZ:  (6.783, 0.223)	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GOLD:  (5.417, -0.179)		       # Gold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00" y="1968550"/>
            <a:ext cx="4544775" cy="29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667025" y="1929850"/>
            <a:ext cx="37065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Right side: (kurtosis, skewness)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EMSH:  (17.629, -0.027)	  #Emerging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EEM:  (17.521, 0.503)	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VWOB:  (70.045, -4.157)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SPHY:  (25.735, -0.852)	         #HY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BSJO:  (48.911, -1.432)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HYG:  (42.768, 0.828)	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AMC:  (705.441, 21.01)	 #Meme stocks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GME:  (191.304, 7.973)		|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GBTC:  (3.592, 0.558)		     #Crypto</a:t>
            </a:r>
            <a:endParaRPr sz="105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050">
                <a:highlight>
                  <a:srgbClr val="FFFFFF"/>
                </a:highlight>
              </a:rPr>
              <a:t>ETHE:  (330.916, 15.338)		|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667025" y="1274925"/>
            <a:ext cx="282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Calculations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25" y="1734275"/>
            <a:ext cx="4617125" cy="32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26997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Left Side:</a:t>
            </a:r>
            <a:endParaRPr b="1" sz="21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Kurtosis = 27.20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Skewness = -0.113</a:t>
            </a:r>
            <a:endParaRPr sz="160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072850" y="2078875"/>
            <a:ext cx="26997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Right </a:t>
            </a:r>
            <a:r>
              <a:rPr b="1" lang="en" sz="2100" u="sng"/>
              <a:t>Side:</a:t>
            </a:r>
            <a:endParaRPr b="1" sz="2100" u="sng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Kurtosis = 145.39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Skewness = 3.97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676650" y="1921650"/>
            <a:ext cx="37653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20" u="sng"/>
              <a:t>Left side: (mean, std)</a:t>
            </a:r>
            <a:endParaRPr b="1" sz="1420" u="sng"/>
          </a:p>
          <a:p>
            <a:pPr indent="-32702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TIP:  (4.25, 6.08)		      # TIPS</a:t>
            </a:r>
            <a:endParaRPr sz="123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LTPZ:  (0.89, 0.35)			|</a:t>
            </a:r>
            <a:endParaRPr sz="123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SHV:  (0.59, 0.53)		#ST bonds</a:t>
            </a:r>
            <a:endParaRPr sz="123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BIL:  (6.83, 13.48)			|</a:t>
            </a:r>
            <a:endParaRPr sz="123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VGSH:  (1.02, 1.04)			|</a:t>
            </a:r>
            <a:endParaRPr sz="123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VCSH:  (2.68, 2.79)			|</a:t>
            </a:r>
            <a:endParaRPr sz="123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SHM:  (1.85, 4.15)			|</a:t>
            </a:r>
            <a:endParaRPr sz="123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BSV:  (2.18, 3)			|</a:t>
            </a:r>
            <a:endParaRPr sz="123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BWZ:  (0.63, 7.53)			|</a:t>
            </a:r>
            <a:endParaRPr sz="123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</a:rPr>
              <a:t>GOLD:  (10.78, 17.58)	       # Gold</a:t>
            </a:r>
            <a:endParaRPr sz="1410">
              <a:solidFill>
                <a:schemeClr val="dk2"/>
              </a:solidFill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664825" y="1921650"/>
            <a:ext cx="39405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Right side: (mean, std)</a:t>
            </a:r>
            <a:endParaRPr b="1" sz="1600" u="sng"/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EMSH:    (2.34, 6.62)                    # Emerging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EEM:        (11.35, 28.74)		|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VWOB:   (4.23, 8.11)			|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SPHY:       (4.44, 7.96) 	          # HY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BSJO:       (4.33, 7.92)			|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HYG:         (5.68, 11.67)		|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AMC:        (61.12, 137.8)              # MEME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GME:        (46.86,  79.8)		|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GBTC:      (104.52, 93.39)           #Crypto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ETHE:       (274.42, 290.65)		|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24123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Left side:</a:t>
            </a:r>
            <a:endParaRPr b="1"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Mean = 4.62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Std = 7.38</a:t>
            </a:r>
            <a:endParaRPr sz="2000"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3496750"/>
            <a:ext cx="24123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Right side:</a:t>
            </a:r>
            <a:endParaRPr b="1"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Mean = 51.19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Std = 67.25</a:t>
            </a:r>
            <a:endParaRPr sz="2000"/>
          </a:p>
        </p:txBody>
      </p:sp>
      <p:cxnSp>
        <p:nvCxnSpPr>
          <p:cNvPr id="184" name="Google Shape;184;p28"/>
          <p:cNvCxnSpPr/>
          <p:nvPr/>
        </p:nvCxnSpPr>
        <p:spPr>
          <a:xfrm>
            <a:off x="3469225" y="3303300"/>
            <a:ext cx="2549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6345800" y="2533500"/>
            <a:ext cx="2412300" cy="21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Overall Portfolio:</a:t>
            </a:r>
            <a:endParaRPr b="1"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Mean = 9.28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Std = 13.39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Kurt = 0.3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Skew = 39.02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225900" y="1692600"/>
            <a:ext cx="86922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4. Hypothesis testing</a:t>
            </a:r>
            <a:endParaRPr sz="7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Quick note: 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 side has 3049 degrees of freedom and starts from 2008, while the right side only has 675 and starts in 2019.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a limitation of trying to calculate cryptocurrency statistics, Ethereum specifically.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Because of that, the portfolio DataFrame will only have 675 degrees of freedom as well.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r>
              <a:rPr lang="en"/>
              <a:t> 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9450" y="2078875"/>
            <a:ext cx="76887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 left side’s mean return equal to 0?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 right side’s return equal to 0.009?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Are variances of both sides of the portfolio equal?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 left side’s variance equal to 0?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 right side’s variance equal to 1.198?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Are mean returns from both sides of the portfolio equal?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there a correlation between the sides?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005775" y="1318650"/>
            <a:ext cx="541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Table of contents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318175" y="2078875"/>
            <a:ext cx="5099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Background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Asset allocation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Calculations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Hypothesis testing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Conclusions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Is left side’s mean return equal to 0?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5203"/>
            <a:ext cx="9143998" cy="144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</a:t>
            </a:r>
            <a:r>
              <a:rPr lang="en"/>
              <a:t>Is right side’s mean return equal to 0?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9"/>
            <a:ext cx="9144001" cy="146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</a:t>
            </a:r>
            <a:r>
              <a:rPr lang="en"/>
              <a:t>Are mean returns from both sides of the portfolio equal?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535068"/>
            <a:ext cx="9144000" cy="221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</a:t>
            </a:r>
            <a:r>
              <a:rPr lang="en"/>
              <a:t>Is left side’s variance equal to 0.009?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477615"/>
            <a:ext cx="9144001" cy="199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5. Is right side’s variance equal to 1.198?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9836"/>
            <a:ext cx="9143998" cy="203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6. </a:t>
            </a:r>
            <a:r>
              <a:rPr lang="en"/>
              <a:t>Are variances of both sides of the portfolio equal?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571753"/>
            <a:ext cx="9143998" cy="208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7. </a:t>
            </a:r>
            <a:r>
              <a:rPr lang="en"/>
              <a:t>Correlation between sides? (Test assumes normal distribution)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41"/>
            <a:ext cx="9144002" cy="145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225900" y="1692600"/>
            <a:ext cx="86922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5</a:t>
            </a:r>
            <a:r>
              <a:rPr lang="en" sz="7000"/>
              <a:t>. Conclusion</a:t>
            </a:r>
            <a:endParaRPr sz="7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729450" y="2078875"/>
            <a:ext cx="76887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Barbell portfolio is antifragile: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Protection against negative Black Swans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Exposure to positive Black Swans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Previous point in English: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Worst case scenario: you lose a bit (not bankruptcy)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Best case scenario: sky is limit to the upside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 to interpret results because of kurtosis and skewness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 we don’t have to!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225900" y="1692600"/>
            <a:ext cx="86922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692600"/>
            <a:ext cx="76887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673100" lvl="0" marL="457200" rtl="0" algn="ctr">
              <a:spcBef>
                <a:spcPts val="0"/>
              </a:spcBef>
              <a:spcAft>
                <a:spcPts val="0"/>
              </a:spcAft>
              <a:buSzPts val="7000"/>
              <a:buAutoNum type="arabicPeriod"/>
            </a:pPr>
            <a:r>
              <a:rPr lang="en" sz="7000"/>
              <a:t>Background</a:t>
            </a:r>
            <a:endParaRPr sz="7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50" y="1853850"/>
            <a:ext cx="7020500" cy="2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Normal distribution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450" y="481275"/>
            <a:ext cx="4958350" cy="4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Fat tails</a:t>
            </a:r>
            <a:endParaRPr sz="19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650" y="506600"/>
            <a:ext cx="3885450" cy="46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What portfolio does</a:t>
            </a:r>
            <a:endParaRPr sz="19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02" y="498150"/>
            <a:ext cx="4102746" cy="464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8050" y="1692600"/>
            <a:ext cx="8367900" cy="17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   2. Asset Allocation</a:t>
            </a:r>
            <a:endParaRPr sz="7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8400" y="2418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Left side:</a:t>
            </a:r>
            <a:r>
              <a:rPr lang="en" sz="1600"/>
              <a:t> paranoically safe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Right side:</a:t>
            </a:r>
            <a:r>
              <a:rPr lang="en" sz="1600"/>
              <a:t> stupid risky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[A note about startups]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1261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allocation</a:t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28448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{8864DD48-0378-4367-B681-D79E48C39A81}</a:tableStyleId>
              </a:tblPr>
              <a:tblGrid>
                <a:gridCol w="757825"/>
                <a:gridCol w="757825"/>
                <a:gridCol w="757825"/>
                <a:gridCol w="757825"/>
                <a:gridCol w="810625"/>
                <a:gridCol w="705025"/>
                <a:gridCol w="757825"/>
                <a:gridCol w="7578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Side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Ticker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Start date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% Weight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Side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Ticker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Start date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% Weight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55CC"/>
                    </a:solidFill>
                  </a:tcPr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Left side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85%</a:t>
                      </a:r>
                      <a:endParaRPr b="1" sz="13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Right side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15%</a:t>
                      </a:r>
                      <a:endParaRPr b="1" sz="13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249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TIPS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TIP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2004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Emerging Market ETFs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EMSH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2014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246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LTPZ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EEM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</a:tr>
              <a:tr h="246325">
                <a:tc row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Short duration bond etfs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SHV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2007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VWOB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2014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24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VGSH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 Yield Bonds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SPHY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2013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224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VCSH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BSJO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</a:tr>
              <a:tr h="246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SHM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HYG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2008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24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BSV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Meme stocks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AMC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2014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246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GME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2003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463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BWZ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2009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4.29%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Crypto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GBTC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2015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26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GC=F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2001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ETHE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2019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