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5F07B1-9D9F-4513-93F6-1DE556ECC58B}">
  <a:tblStyle styleId="{E45F07B1-9D9F-4513-93F6-1DE556ECC5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aleway-italic.fntdata"/><Relationship Id="rId12" Type="http://schemas.openxmlformats.org/officeDocument/2006/relationships/slide" Target="slides/slide5.xml"/><Relationship Id="rId34" Type="http://schemas.openxmlformats.org/officeDocument/2006/relationships/font" Target="fonts/Raleway-bold.fntdata"/><Relationship Id="rId15" Type="http://schemas.openxmlformats.org/officeDocument/2006/relationships/slide" Target="slides/slide8.xml"/><Relationship Id="rId37" Type="http://schemas.openxmlformats.org/officeDocument/2006/relationships/font" Target="fonts/Lato-regular.fntdata"/><Relationship Id="rId14" Type="http://schemas.openxmlformats.org/officeDocument/2006/relationships/slide" Target="slides/slide7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0.xml"/><Relationship Id="rId39" Type="http://schemas.openxmlformats.org/officeDocument/2006/relationships/font" Target="fonts/Lato-italic.fntdata"/><Relationship Id="rId16" Type="http://schemas.openxmlformats.org/officeDocument/2006/relationships/slide" Target="slides/slide9.xml"/><Relationship Id="rId38" Type="http://schemas.openxmlformats.org/officeDocument/2006/relationships/font" Target="fonts/La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e19b62c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e19b62c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e19b62c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e19b62c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9e19b62c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9e19b62c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e19b62c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e19b62c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e19b62c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9e19b62c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e19b62c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9e19b62c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e19b62c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e19b62c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e19b62c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e19b62c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e19b62c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9e19b62c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e19b62c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9e19b62c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e19b62c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9e19b62c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e19b62c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e19b62c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9e19b62c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9e19b62c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e19b62c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9e19b62c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e19b62c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9e19b62c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9e19b62c8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9e19b62c8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e19b62c8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9e19b62c8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9e19b62c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9e19b62c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e19b62c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e19b62c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e19b62c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e19b62c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e19b62c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e19b62c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e19b62c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e19b62c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e19b62c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e19b62c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e19b62c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e19b62c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e19b62c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9e19b62c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Barbell Portfolio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Mykyta Medvediev,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2</a:t>
            </a:r>
            <a:r>
              <a:rPr lang="en" sz="7000"/>
              <a:t>. Regression Analysis</a:t>
            </a:r>
            <a:endParaRPr sz="7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Individual securities vs market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Left side vs market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Gold vs market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Left side vs right side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Overall portfolio vs market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80650" y="2213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Individual securities vs market</a:t>
            </a:r>
            <a:endParaRPr sz="1800"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725" y="1212150"/>
            <a:ext cx="2274350" cy="363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800" y="1318650"/>
            <a:ext cx="2274350" cy="31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2. Left side vs market</a:t>
            </a:r>
            <a:endParaRPr sz="2000"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00" y="498150"/>
            <a:ext cx="4337177" cy="46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3. Gold vs market </a:t>
            </a:r>
            <a:endParaRPr sz="2100"/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625" y="467825"/>
            <a:ext cx="4293250" cy="46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4. Left side vs right side </a:t>
            </a:r>
            <a:endParaRPr sz="2100"/>
          </a:p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99" y="442475"/>
            <a:ext cx="3956141" cy="4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5. Overall portfolio vs market</a:t>
            </a:r>
            <a:endParaRPr sz="2100"/>
          </a:p>
        </p:txBody>
      </p:sp>
      <p:sp>
        <p:nvSpPr>
          <p:cNvPr id="230" name="Google Shape;23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25" y="476250"/>
            <a:ext cx="4213495" cy="4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3</a:t>
            </a:r>
            <a:r>
              <a:rPr lang="en" sz="7000"/>
              <a:t>. Monte Carlo simulations</a:t>
            </a:r>
            <a:endParaRPr sz="7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847675" y="2289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Left side							Right side</a:t>
            </a:r>
            <a:endParaRPr sz="2100"/>
          </a:p>
        </p:txBody>
      </p:sp>
      <p:sp>
        <p:nvSpPr>
          <p:cNvPr id="242" name="Google Shape;24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simulations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771225"/>
            <a:ext cx="2968675" cy="1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073" y="2771225"/>
            <a:ext cx="3015932" cy="1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797000" y="1921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Portfolio</a:t>
            </a:r>
            <a:endParaRPr sz="2100"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487325"/>
            <a:ext cx="35909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800" y="2487325"/>
            <a:ext cx="3657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005775" y="1318650"/>
            <a:ext cx="541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318175" y="2078875"/>
            <a:ext cx="5099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Recap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Regression analysis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Monte Carlo simulations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Conclusions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4</a:t>
            </a:r>
            <a:r>
              <a:rPr lang="en" sz="7000"/>
              <a:t>. Conclusions</a:t>
            </a:r>
            <a:endParaRPr sz="7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729450" y="2078875"/>
            <a:ext cx="7688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 sample size seriously affected the results of both regression analysis and Monte Carlo simulation.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Barbell portfolio is designed to be antifragile to any kind of event - especially market crushes - and it is unfortunate that my security selection limits the possibility of testing the portfolio under such extreme conditions. 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Regression analysis has shown that our economic intuitions are mostly right: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the safe side returns are slightly negatively affected with the market returns,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while for the overall portfolio, having a bigger market coefficient, the market explains only 9% of the variation of returns.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It’s good because the portfolio shouldn’t be affected by market returns much.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Monte Carlo simulation, on the other hand, in spite of the fact that its usage in this case is conceptually flawed, still showed that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our economic intuition is right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 that the overall portfolio has a bigger impact from the risky side as well as a positive skewness - in other words, exposition to the extreme upside - which is one of its two important features.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Barbell portfolio is antifragile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allows to not commit a mistake of applying the tools of normal distribution (the only ones we really have) to thick-tailed distributions.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7650" y="1692600"/>
            <a:ext cx="76887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673100" lvl="0" marL="457200" rtl="0" algn="ctr"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" sz="7000"/>
              <a:t>Recap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Ba</a:t>
            </a:r>
            <a:r>
              <a:rPr lang="en"/>
              <a:t>ckground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0" y="1853850"/>
            <a:ext cx="7020500" cy="2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67725" y="131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Background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What portfolio does</a:t>
            </a:r>
            <a:endParaRPr sz="1900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02" y="498150"/>
            <a:ext cx="4102746" cy="464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88400" y="241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Left side:</a:t>
            </a:r>
            <a:r>
              <a:rPr lang="en" sz="1600"/>
              <a:t> paranoically safe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Right side:</a:t>
            </a:r>
            <a:r>
              <a:rPr lang="en" sz="1600"/>
              <a:t> stupid risky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[A note about startups]</a:t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4608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Asset allocation</a:t>
            </a:r>
            <a:endParaRPr/>
          </a:p>
        </p:txBody>
      </p:sp>
      <p:graphicFrame>
        <p:nvGraphicFramePr>
          <p:cNvPr id="163" name="Google Shape;163;p30"/>
          <p:cNvGraphicFramePr/>
          <p:nvPr/>
        </p:nvGraphicFramePr>
        <p:xfrm>
          <a:off x="28448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{E45F07B1-9D9F-4513-93F6-1DE556ECC58B}</a:tableStyleId>
              </a:tblPr>
              <a:tblGrid>
                <a:gridCol w="757825"/>
                <a:gridCol w="757825"/>
                <a:gridCol w="757825"/>
                <a:gridCol w="757825"/>
                <a:gridCol w="810625"/>
                <a:gridCol w="705025"/>
                <a:gridCol w="757825"/>
                <a:gridCol w="7578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Side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Ticker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% Weight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Side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Ticker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% Weight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Left side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85%</a:t>
                      </a:r>
                      <a:endParaRPr b="1" sz="13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Right side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15%</a:t>
                      </a:r>
                      <a:endParaRPr b="1" sz="13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TIPS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TIP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Emerging Market ETFs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EMSH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LTPZ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EEM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</a:tr>
              <a:tr h="246325">
                <a:tc row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duration bond etfs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SHV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2007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VWOB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VGSH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 Yield Bonds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SPHY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VCSH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BSJO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HYG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BSV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Meme stocks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AMC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GME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BWZ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2009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Crypto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GBTC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2015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6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GC=F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ETHE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2019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Calculations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729450" y="2078875"/>
            <a:ext cx="24123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Left side:</a:t>
            </a:r>
            <a:endParaRPr b="1" sz="2000" u="sng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Mean = 4.62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Std = 7.38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Kurt = 27.20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Skew = -0.113</a:t>
            </a:r>
            <a:endParaRPr sz="2000"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3496750"/>
            <a:ext cx="24123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Right side:</a:t>
            </a:r>
            <a:endParaRPr b="1" sz="2000" u="sng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Mean = 51.19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Std = 67.25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Kurt = 145.39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Skew = 3.97</a:t>
            </a:r>
            <a:endParaRPr sz="2000"/>
          </a:p>
        </p:txBody>
      </p:sp>
      <p:cxnSp>
        <p:nvCxnSpPr>
          <p:cNvPr id="171" name="Google Shape;171;p31"/>
          <p:cNvCxnSpPr/>
          <p:nvPr/>
        </p:nvCxnSpPr>
        <p:spPr>
          <a:xfrm>
            <a:off x="3469225" y="3303300"/>
            <a:ext cx="2549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345800" y="2533500"/>
            <a:ext cx="24123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Overall Portfolio: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Mean = 9.28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Std = 13.39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Kurt = 0.3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Skew = 39.02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Hypothesis testing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Quick note: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side has 3017 degrees of freedom and starts from 2008, while the right side only has 643 and starts in 2019.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limitation of trying to calculate cryptocurrency statistics, Ethereum specifically.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Because of that, the portfolio DataFrame will only have 643 degrees of freedom as well.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Hypothesis testing 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729450" y="2078875"/>
            <a:ext cx="76887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left side’s mean return equal to 0?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right side’s return equal to 0.009?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Are variances of both sides of the portfolio equal?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left side’s variance equal to 0?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right side’s variance equal to 1.198?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Are mean returns from both sides of the portfolio equal?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there a correlation between the sides?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