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6A1E2DC-C6D5-4778-AE16-1D3C97E6BDDA}" type="slidenum"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A450133-094D-4886-94B2-3EC659C18966}" type="slidenum">
              <a:rPr b="0" lang="en-A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AU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Furious-sml project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SWOT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TextShape 3"/>
          <p:cNvSpPr txBox="1"/>
          <p:nvPr/>
        </p:nvSpPr>
        <p:spPr>
          <a:xfrm>
            <a:off x="6336000" y="1838520"/>
            <a:ext cx="4582080" cy="132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Weakness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Not enough labeled data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Model fine tuning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TextShape 4"/>
          <p:cNvSpPr txBox="1"/>
          <p:nvPr/>
        </p:nvSpPr>
        <p:spPr>
          <a:xfrm>
            <a:off x="6696000" y="3979440"/>
            <a:ext cx="2596320" cy="1329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Threat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Overfitting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Low accuracy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TextShape 5"/>
          <p:cNvSpPr txBox="1"/>
          <p:nvPr/>
        </p:nvSpPr>
        <p:spPr>
          <a:xfrm>
            <a:off x="1323000" y="1838520"/>
            <a:ext cx="4221000" cy="132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Strength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Classifier is interesting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Model almost ready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6"/>
          <p:cNvSpPr txBox="1"/>
          <p:nvPr/>
        </p:nvSpPr>
        <p:spPr>
          <a:xfrm>
            <a:off x="1296000" y="4051440"/>
            <a:ext cx="4327560" cy="91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Oppotunity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Domain support? data?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TextShape 7"/>
          <p:cNvSpPr txBox="1"/>
          <p:nvPr/>
        </p:nvSpPr>
        <p:spPr>
          <a:xfrm>
            <a:off x="1296000" y="5544000"/>
            <a:ext cx="8424000" cy="174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more data images and description of house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apply active learning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Active learning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Data labeling 500 instances each types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Transfer learning resnet34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to classify 3000 unlabeled instances, which resnet34 predict it is a house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Using 6000 and Majorty voting to keep level0 instances  and delete level5 instances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Using new data to retrain resnet34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To classify another 3000 unlabeled instances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And keep level0 instances 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……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Each type has 10000 instances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Retrain resnet34 as a classifier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Aim: Building a house type classifier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Classifier one: classify 4 types based on structure: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Mansion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Duplex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Terraced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Apartment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Classifier two: classify 6 types based on style: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Victorian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Edwardian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California bungalow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Inter-war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Post-war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Mid-century modern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Project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Datasets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Models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User interface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Dataset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Data definition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mutually exclusive definition for each class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the definition has features to distinguish the classes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the instances are coherent to the definition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Data collecting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Different data source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Data cleaning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Label checking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2547000" y="1134360"/>
            <a:ext cx="1899000" cy="140976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5371920" y="1180440"/>
            <a:ext cx="1899000" cy="140976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3"/>
          <p:cNvSpPr/>
          <p:nvPr/>
        </p:nvSpPr>
        <p:spPr>
          <a:xfrm>
            <a:off x="6541560" y="1992240"/>
            <a:ext cx="1899000" cy="140976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4"/>
          <p:cNvSpPr/>
          <p:nvPr/>
        </p:nvSpPr>
        <p:spPr>
          <a:xfrm>
            <a:off x="5006880" y="2017080"/>
            <a:ext cx="1899000" cy="140976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5"/>
          <p:cNvSpPr/>
          <p:nvPr/>
        </p:nvSpPr>
        <p:spPr>
          <a:xfrm>
            <a:off x="2532960" y="1740600"/>
            <a:ext cx="1963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DejaVu Sans"/>
              </a:rPr>
              <a:t>Mansion house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6"/>
          <p:cNvSpPr/>
          <p:nvPr/>
        </p:nvSpPr>
        <p:spPr>
          <a:xfrm>
            <a:off x="1758240" y="2574720"/>
            <a:ext cx="3353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DejaVu Sans"/>
              </a:rPr>
              <a:t>a large and imposing house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7"/>
          <p:cNvSpPr/>
          <p:nvPr/>
        </p:nvSpPr>
        <p:spPr>
          <a:xfrm>
            <a:off x="5454000" y="1509120"/>
            <a:ext cx="1742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DejaVu Sans"/>
              </a:rPr>
              <a:t>Duplex house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8"/>
          <p:cNvSpPr/>
          <p:nvPr/>
        </p:nvSpPr>
        <p:spPr>
          <a:xfrm>
            <a:off x="5528160" y="513000"/>
            <a:ext cx="49852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DejaVu Sans"/>
              </a:rPr>
              <a:t>a house with two units sharing a common wall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9"/>
          <p:cNvSpPr/>
          <p:nvPr/>
        </p:nvSpPr>
        <p:spPr>
          <a:xfrm>
            <a:off x="4873680" y="2619000"/>
            <a:ext cx="1916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DejaVu Sans"/>
              </a:rPr>
              <a:t>Terraced house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0"/>
          <p:cNvSpPr/>
          <p:nvPr/>
        </p:nvSpPr>
        <p:spPr>
          <a:xfrm>
            <a:off x="3071880" y="3539160"/>
            <a:ext cx="3818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DejaVu Sans"/>
              </a:rPr>
              <a:t>a house that is part of a terrace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1"/>
          <p:cNvSpPr/>
          <p:nvPr/>
        </p:nvSpPr>
        <p:spPr>
          <a:xfrm>
            <a:off x="6833520" y="2620080"/>
            <a:ext cx="1402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DejaVu Sans"/>
              </a:rPr>
              <a:t>Apartment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2"/>
          <p:cNvSpPr/>
          <p:nvPr/>
        </p:nvSpPr>
        <p:spPr>
          <a:xfrm>
            <a:off x="7090200" y="3402720"/>
            <a:ext cx="3490560" cy="14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DejaVu Sans"/>
              </a:rPr>
              <a:t>a building that is divided into apartments( including duplex apartment which may looks similar to duplex house)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13"/>
          <p:cNvSpPr/>
          <p:nvPr/>
        </p:nvSpPr>
        <p:spPr>
          <a:xfrm>
            <a:off x="2102040" y="538920"/>
            <a:ext cx="3230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DejaVu Sans"/>
              </a:rPr>
              <a:t>Dataset definition overlap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14"/>
          <p:cNvSpPr/>
          <p:nvPr/>
        </p:nvSpPr>
        <p:spPr>
          <a:xfrm>
            <a:off x="2291400" y="5279040"/>
            <a:ext cx="18396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5"/>
          <p:cNvSpPr/>
          <p:nvPr/>
        </p:nvSpPr>
        <p:spPr>
          <a:xfrm>
            <a:off x="2312280" y="5676480"/>
            <a:ext cx="18396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6"/>
          <p:cNvSpPr/>
          <p:nvPr/>
        </p:nvSpPr>
        <p:spPr>
          <a:xfrm>
            <a:off x="2288520" y="6073560"/>
            <a:ext cx="18396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7"/>
          <p:cNvSpPr/>
          <p:nvPr/>
        </p:nvSpPr>
        <p:spPr>
          <a:xfrm>
            <a:off x="2303280" y="6472800"/>
            <a:ext cx="18396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8"/>
          <p:cNvSpPr/>
          <p:nvPr/>
        </p:nvSpPr>
        <p:spPr>
          <a:xfrm>
            <a:off x="4104720" y="5704200"/>
            <a:ext cx="18396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9"/>
          <p:cNvSpPr/>
          <p:nvPr/>
        </p:nvSpPr>
        <p:spPr>
          <a:xfrm>
            <a:off x="4063320" y="6088680"/>
            <a:ext cx="18396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0"/>
          <p:cNvSpPr/>
          <p:nvPr/>
        </p:nvSpPr>
        <p:spPr>
          <a:xfrm>
            <a:off x="4104720" y="5298480"/>
            <a:ext cx="18396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1"/>
          <p:cNvSpPr/>
          <p:nvPr/>
        </p:nvSpPr>
        <p:spPr>
          <a:xfrm>
            <a:off x="4074480" y="6481440"/>
            <a:ext cx="18396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42" name="Table 22"/>
          <p:cNvGraphicFramePr/>
          <p:nvPr/>
        </p:nvGraphicFramePr>
        <p:xfrm>
          <a:off x="2383560" y="5497920"/>
          <a:ext cx="6244200" cy="996120"/>
        </p:xfrm>
        <a:graphic>
          <a:graphicData uri="http://schemas.openxmlformats.org/drawingml/2006/table">
            <a:tbl>
              <a:tblPr/>
              <a:tblGrid>
                <a:gridCol w="1884960"/>
                <a:gridCol w="4359600"/>
              </a:tblGrid>
              <a:tr h="326520">
                <a:tc>
                  <a:txBody>
                    <a:bodyPr lIns="5400" rIns="5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Mansion house 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400" rIns="5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Single unit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26520">
                <a:tc>
                  <a:txBody>
                    <a:bodyPr lIns="5400" rIns="5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Duplex house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400" rIns="5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wo units sharing a common wall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26520">
                <a:tc>
                  <a:txBody>
                    <a:bodyPr lIns="5400" rIns="5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Terraced house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400" rIns="5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More than 3 units sharing common walls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26520">
                <a:tc>
                  <a:txBody>
                    <a:bodyPr lIns="5400" rIns="5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Apartment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5400" rIns="5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Large building with many units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143" name="CustomShape 23"/>
          <p:cNvSpPr/>
          <p:nvPr/>
        </p:nvSpPr>
        <p:spPr>
          <a:xfrm>
            <a:off x="2090160" y="5058720"/>
            <a:ext cx="3693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DejaVu Sans"/>
              </a:rPr>
              <a:t>New definition without overlap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Line 24"/>
          <p:cNvSpPr/>
          <p:nvPr/>
        </p:nvSpPr>
        <p:spPr>
          <a:xfrm>
            <a:off x="2404800" y="4793040"/>
            <a:ext cx="717552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25"/>
          <p:cNvSpPr/>
          <p:nvPr/>
        </p:nvSpPr>
        <p:spPr>
          <a:xfrm>
            <a:off x="124200" y="538920"/>
            <a:ext cx="1721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DejaVu Sans"/>
              </a:rPr>
              <a:t>Classifier one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Classifier two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See Furious project.xlsx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Models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Transfer learning from VGG16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Transfer learning from Resnet34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WBS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Data collecting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Data cleaning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Model tuning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UI development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MileStone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Week1: Project init, Data collecting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Week2: Data collecting,Data cleaning,Model tuning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Week3:Data cleaning,Model tuning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Week4:Data cleaning,Model tuning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Week5:Data cleaning,Model tuning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Week6:final Model,UI development  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Week7:Project competition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1032</TotalTime>
  <Application>LibreOffice/5.1.6.2$Linux_X86_64 LibreOffice_project/10m0$Build-2</Application>
  <Words>183</Words>
  <Paragraphs>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2018-02-28T23:14:52Z</dcterms:created>
  <dc:creator>lyc</dc:creator>
  <dc:description/>
  <dc:language>en-AU</dc:language>
  <cp:lastModifiedBy/>
  <dcterms:modified xsi:type="dcterms:W3CDTF">2018-03-02T09:22:19Z</dcterms:modified>
  <cp:revision>7</cp:revision>
  <dc:subject/>
  <dc:title>Furious-sml project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