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B 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Robert Calzaretta"/>
  <p:cmAuthor clrIdx="1" id="1" initials="" lastIdx="1" name="Chitra Agasty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22" Type="http://schemas.openxmlformats.org/officeDocument/2006/relationships/font" Target="fonts/EBGaramond-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EBGaramon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8-03T07:51:13.832">
    <p:pos x="150" y="907"/>
    <p:text>Please review justification in notes</p:text>
  </p:cm>
  <p:cm authorId="1" idx="1" dt="2019-08-05T00:03:43.224">
    <p:pos x="6000" y="0"/>
    <p:text>Bobby what is the point about binning? Is this the binarization on elevation we tried or something else?</p:text>
  </p:cm>
  <p:cm authorId="0" idx="2" dt="2019-08-05T00:03:43.224">
    <p:pos x="6000" y="0"/>
    <p:text>exactly.  i can make that more clear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61C00"/>
                </a:solidFill>
              </a:rPr>
              <a:t>SPEAKER: BOBBY</a:t>
            </a:r>
            <a:endParaRPr b="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my name is Bobby Calzaretta, we are here to discuss our work on forest cover type prediction.  Our team approached this problem with a focus on the mutually deterministic relationship between fires and types of flora, as well as the </a:t>
            </a:r>
            <a:r>
              <a:rPr lang="en">
                <a:solidFill>
                  <a:schemeClr val="dk1"/>
                </a:solidFill>
              </a:rPr>
              <a:t>implications of prediction on forest fire prevention</a:t>
            </a:r>
            <a:r>
              <a:rPr lang="en"/>
              <a:t>. 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3668c743_1_7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3668c74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SPEAKER: MARCUS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I’m going to cover the process we followed to develop our final model as well as its results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Started out doing Decision trees, Multinomial Logistic Regression,SVM and Random Forests.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Liked the expressive power of decision trees, but they had poor performance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Settled on Random Forests and Extremely Randomized Trees during the feature engineering phase (few parameters, robust, performant)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Once we had settled on our final feature set, we began researching the best modeling approach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explored the model space with the help of AutoML, a library for automatically tuning, scoring and ranking a battery of ML models including: RF, SVM, DeepLN, GLM, GBM and Stacked Ensembles.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selected the best performing individual model - GBM as our final model and began tuning it in the H20 framework. GBM are highly performant but also have a lot of parameters to tune.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started with a baseline model and used 4-fold CV to gauge the variability of the model - it was stable, that is our baseline run matched the performance of the model after CV.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Next we used Cartesian Search to determine the key tree depth parameter for the GBM model (between 6 to 20).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this parameter, we used Random Search to tune the remaining parameters (sampling rates, max-depth, n-bins, etc - 12+ parameters).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used a 60, 20, 20 train, validation, holdout (test) split.  Our logloss performance was comparable to the autotuned GBM model. </a:t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66f40b9d_2_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66f40b9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61C00"/>
                </a:solidFill>
              </a:rPr>
              <a:t>SPEAKER: MARCUS</a:t>
            </a:r>
            <a:endParaRPr b="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61C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 we see a bar chart of variable importance as well as model performance on both validation and testing (holdout) sets.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final model performance was 0.87 accuracy on the validation data and 0.86 on the holdout (testing) data.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Besides elevation, which played the most important role in determining cover type, we see that the fire prediction features played a big role in the model (3rd and 8 and 10) as did distance to hydrology and access points. The PCA soil-type dimensions played a significant role as well. The results validated the reasoning behind our feature engineering choices.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see the model made of 730 trees with depths between 9 and 17. 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3668c743_1_8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3668c74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SPEAKER: BOBBY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accuracy of 86.44 means that forest service personnel can better focus their efforts and resources to areas with cover types that are most susceptible to fires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Classification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Only dealing with 7 classes, there are hundreds of species of flora in this park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While the vast majority of confusion in our modeling of the training data was limited to two classes, more realistic case studies will undoubtedly have a larger confusion problem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Being able to identify features or feature transformations that minimize this confusion is essential and will likely take the bulk of analysis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These efforts may be advanced with the application of deep learning to automate feature engineering, but also with the help of additional data such as: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Ground and surface water hydrology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Rainfall and meteorological conditions - both local and neighboring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Landsat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Drone/Lidar imagery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Given the apparent and disruptive effects of rapid climate change, applying cover type prediction analyses to a time series context is important.  Understanding in what way environments are changing and how quickly they undergo such change is essential to disaster prevention and resource conservation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efforts at cover prediction are a step towards such solutions</a:t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e0667c50_1_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e0667c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SPEAKER: </a:t>
            </a:r>
            <a:endParaRPr b="1"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 for your time today. We will now open the floor for any questions.</a:t>
            </a:r>
            <a:endParaRPr b="1">
              <a:solidFill>
                <a:srgbClr val="A61C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c84c2f79_0_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7c84c2f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c84c2f79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c84c2f7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SPEAKER: BOBBY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Importance: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National forests are not only a source for recreation, but they are an ecological keystone whose health is has implications for air quality, biodiversity, erosion, water conversation, and even the global climatic cycle.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Forests tend to be dense and in remote areas.  Much of the data collection and vegetation classification is done manually to inform maintenance and guide budget-constrained park service personnel.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Classification is essential for fire prevention efforts in forests.  For example certain species, such as spruce, are extremely flammable and if not properly managed can lead to deadly wildfires. 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precise machine learning problem we will address in this presentation is taking a set of cartographic features as our X to predict forest cover type as our 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Solutions: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These cartographic data and the application of machine learning tools provide a basis for less-resource intensive classification. 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our work, we consider the relationship between fires and cover types: classes of vegetation determine the potential for fire ignition as well as the rate at which fires spread, while fires reshape landscapes determining what can grow in their aftermath.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instance, Roosevelt National Forest, where these data were collected, has had two major forest fires since 2000.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Broader Applications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Residential planning with fire prevention in mind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Resource management or disaster prevention in preparation for climate change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Predicting agricultural commodity yields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7cbf1c7b4_0_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7cbf1c7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SPEAKER: Bobby</a:t>
            </a:r>
            <a:endParaRPr b="1">
              <a:solidFill>
                <a:srgbClr val="A61C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are strictly cartographic variables derived from the US Geological Survey and US Forest Services on the Roosevelt National Forest in Colorado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7 Classes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12 Feature Types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Over 15 hundred observations in the presplit training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ultimately take a 60/20/20 split to train, develop, and evaluate our data as we did not submit to Kaggle for evaluation.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Hailey will next walk you throw our process flow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7ea4a1faf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7ea4a1f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SPEAKER: HAILEY</a:t>
            </a:r>
            <a:endParaRPr b="1">
              <a:solidFill>
                <a:srgbClr val="A61C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team began with an EDA examining each feature through correlation matrices, histograms and box plots by cover type and wilderness area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Conducted a baseline analysis using Decision Trees to identify the relative importance of each feature on cover classification. Our team generated a confusion matrix from this model to identify where we might need to focus feature engineering efforts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Research and experimentation to transform and engineer new features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used background research and gridsearch methods to select the most reliable model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tested various forms of scaling and PCA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e3668c743_1_12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e3668c743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61C00"/>
                </a:solidFill>
              </a:rPr>
              <a:t>SPEAKER: HAILEY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completeness and consistency with Kaggle description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Identifying fields with constant values: some soil type categories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Feature balance by cover type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Correlation plots to inform potential dimension reduction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distributions by Cover Type to identify separation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Elevation most obvious feature for class separation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e3668c743_1_7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e3668c74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61C00"/>
                </a:solidFill>
              </a:rPr>
              <a:t>SPEAKER: HAILEY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Soil Type Engineering</a:t>
            </a:r>
            <a:endParaRPr sz="1200"/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 sz="1050">
                <a:solidFill>
                  <a:schemeClr val="dk1"/>
                </a:solidFill>
              </a:rPr>
              <a:t>Descrition</a:t>
            </a:r>
            <a:endParaRPr sz="1050">
              <a:solidFill>
                <a:schemeClr val="dk1"/>
              </a:solidFill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</a:rPr>
              <a:t>Warm</a:t>
            </a:r>
            <a:endParaRPr sz="1050">
              <a:solidFill>
                <a:schemeClr val="dk1"/>
              </a:solidFill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</a:rPr>
              <a:t>Extremely Bouldery</a:t>
            </a:r>
            <a:endParaRPr sz="1050">
              <a:solidFill>
                <a:schemeClr val="dk1"/>
              </a:solidFill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</a:rPr>
              <a:t>Rubbly</a:t>
            </a:r>
            <a:endParaRPr sz="1050">
              <a:solidFill>
                <a:schemeClr val="dk1"/>
              </a:solidFill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</a:rPr>
              <a:t>Very Stony</a:t>
            </a:r>
            <a:endParaRPr sz="1050">
              <a:solidFill>
                <a:schemeClr val="dk1"/>
              </a:solidFill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</a:rPr>
              <a:t>Extremely Stony</a:t>
            </a:r>
            <a:endParaRPr sz="1050">
              <a:solidFill>
                <a:schemeClr val="dk1"/>
              </a:solidFill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 sz="1050">
                <a:solidFill>
                  <a:schemeClr val="dk1"/>
                </a:solidFill>
              </a:rPr>
              <a:t>Stony</a:t>
            </a:r>
            <a:endParaRPr sz="105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Families: based on chemical properties, depth, mineralogy, salt and organic matter content, among other properties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set of binary variables for the four different Wilderness Areas in the forest allow us to control for variation in properties unique to sub-regions of the park that may influence cover type but are not captured by the available set of features.  For example, each wilderness area has different: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history of fires (planned or wild),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different restrictions on motor vehicles, foraging, skiing, camping, and camp fires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Levels of usage by the public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Neighboring towns/industries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c84c2f79_0_1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c84c2f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61C00"/>
                </a:solidFill>
              </a:rPr>
              <a:t>SPEAKER: CHITRA</a:t>
            </a:r>
            <a:endParaRPr sz="14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steps: Simplifying some of the continuous variables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Elevation: bins of even increments of 100, increments that seemed to classify cover types based on EDA, increments based on online research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Aspect: reclassified into cardinal directions: N, S, E, W and corners (e.g., NW, SE, etc.) and binarized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Explored whether different transformations of the variables, combinations and interactions among variables like distance could improve accuracy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Logs, Polynomials, Square Roots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Mins/Max: man-made features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Linear combinations: Our greatest improvement came from linear combinations of elevation/vertical distance to hydrology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Feature importance analysis and basic biology informed our team’s decision to focus on the hillshade dimensions of the data. 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Besides simple attempts at dimension reduction such as taking an average across the three times of hillshade measure, our team interviewed a </a:t>
            </a:r>
            <a:r>
              <a:rPr lang="en" sz="1200"/>
              <a:t>colleague</a:t>
            </a:r>
            <a:r>
              <a:rPr lang="en" sz="1200"/>
              <a:t> who formerly consulted for agricultural clients calculating sun angles and intensity for </a:t>
            </a:r>
            <a:r>
              <a:rPr lang="en" sz="1200"/>
              <a:t>crop</a:t>
            </a:r>
            <a:r>
              <a:rPr lang="en" sz="1200"/>
              <a:t> planning.  The colleague indicated the importance of sun exposure earlier in the morning and early afternoon for crop growth, leading us to focus on the 9AM and Noon values for hillshade. 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 added the mean hillshade of these two times and adding the two differences of hillshade relative to noon we achieved non-trivial improvement to our accuracy in training.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While we experimented with simplifying the slope values to various gradient bins, we ultimately left slope unchanged and included it in each test as it is a key component of vegetation growth determining rate of water removal, erosion rates, the rate of fire spread, and root morphology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Lastly, reasoning that forest fires - of which there have been several in the area these data were collected - have a </a:t>
            </a:r>
            <a:r>
              <a:rPr lang="en" sz="1200"/>
              <a:t>simultaneous</a:t>
            </a:r>
            <a:r>
              <a:rPr lang="en" sz="1200"/>
              <a:t> interaction with cover types (being a function of what types of vegetation are present and driving what types of vegetation exist post-fire), we relied on forest fire </a:t>
            </a:r>
            <a:r>
              <a:rPr lang="en" sz="1200"/>
              <a:t>prediction</a:t>
            </a:r>
            <a:r>
              <a:rPr lang="en" sz="1200"/>
              <a:t> research to inform two additional features. These are PSR which measures the potential </a:t>
            </a:r>
            <a:r>
              <a:rPr lang="en" sz="1200"/>
              <a:t>exposure</a:t>
            </a:r>
            <a:r>
              <a:rPr lang="en" sz="1200"/>
              <a:t> to solar radiation, and TWI which measure of steady state wetness. 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PSR is a function of aspect, while TWI is approximately a function of slope and distance to hydrology. 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These new features added much improvement to accuracy, falling into the top 3 most important features of our model.  We also reason that their inclusion will help improve </a:t>
            </a:r>
            <a:r>
              <a:rPr lang="en" sz="1200"/>
              <a:t>generalizability</a:t>
            </a:r>
            <a:r>
              <a:rPr lang="en" sz="1200"/>
              <a:t> if applied to data on regions outside the immediate case study.</a:t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e0667bdf_0_2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e0667b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1C00"/>
                </a:solidFill>
              </a:rPr>
              <a:t>SPEAKER: CHITRA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PCA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Performed dimensionality reduction on Soil Types with PCA. Settled on 25 components, yielding explained variance of 98.4%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Robust Scalar was used to address outliers and standardize continuous variables.  Tried several different </a:t>
            </a:r>
            <a:r>
              <a:rPr lang="en" sz="1200"/>
              <a:t>methods</a:t>
            </a:r>
            <a:r>
              <a:rPr lang="en" sz="1200"/>
              <a:t> (like normlaizer, StandardScaler) within minimal impact on accuracy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66f40b9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66f40b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A61C00"/>
                </a:solidFill>
              </a:rPr>
              <a:t>SPEAKER: CHITRA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confusion matrix shows us that cover types 1 and 2 are hardest to predict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looked at interaction terms between our features to help better separate these two classes. Options we tried that helped include: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Adding interactions between elevation and Soil type 38-40 to identify cover type 1 better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Adding interactions between man made access points (like roadways and fire points) and wilderness areas 1 and 4 to identify cover types 1 and 3 better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kaggle.com/c/forest-cover-type-prediction/overview" TargetMode="External"/><Relationship Id="rId10" Type="http://schemas.openxmlformats.org/officeDocument/2006/relationships/hyperlink" Target="https://www.mdpi.com/1999-4907/9/3/130/pdf" TargetMode="External"/><Relationship Id="rId13" Type="http://schemas.openxmlformats.org/officeDocument/2006/relationships/hyperlink" Target="http://desktop.arcgis.com/en/arcmap/10.3/tools/spatial-analyst-toolbox/how-aspect-works.htm" TargetMode="External"/><Relationship Id="rId12" Type="http://schemas.openxmlformats.org/officeDocument/2006/relationships/hyperlink" Target="http://www.library.arizona.edu/exhibits/swetc/azso/body.1_div.6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fao.org/3/xii/0207-b3.htm" TargetMode="External"/><Relationship Id="rId4" Type="http://schemas.openxmlformats.org/officeDocument/2006/relationships/hyperlink" Target="https://www.fs.usda.gov/wps/portal/fsinternet/cs/main/!ut/p/z0/04_Sj9CPykssy0xPLMnMz0vMAfIjo8zijQwgwNHCwN_DI8zPwBcqYKBfkO2oCADIwpjI/?pname=Arapaho%2F&amp;ss=110210&amp;pnavid=null&amp;navid=091000000000000&amp;ttype=main&amp;cid=null" TargetMode="External"/><Relationship Id="rId9" Type="http://schemas.openxmlformats.org/officeDocument/2006/relationships/hyperlink" Target="http://docs.h2o.ai/h2o/latest-stable/h2o-docs/index.html" TargetMode="External"/><Relationship Id="rId14" Type="http://schemas.openxmlformats.org/officeDocument/2006/relationships/hyperlink" Target="https://www.kespry.com/people-behind-the-kespry-products-carl-sullivan/" TargetMode="External"/><Relationship Id="rId5" Type="http://schemas.openxmlformats.org/officeDocument/2006/relationships/hyperlink" Target="https://web.cs.ucdavis.edu/~matloff/matloff/public_html/132/Data/ForestCover/BlackardDean.pdf" TargetMode="External"/><Relationship Id="rId6" Type="http://schemas.openxmlformats.org/officeDocument/2006/relationships/hyperlink" Target="https://www.fs.fed.us/rm/pubs/rmrs_p046/rmrs_p046_075_082.pdf" TargetMode="External"/><Relationship Id="rId7" Type="http://schemas.openxmlformats.org/officeDocument/2006/relationships/hyperlink" Target="https://github.com/h2oai/h2o-3/blob/master/h2o-docs/src/product/tutorials/gbm/gbmTuning.ipynb" TargetMode="External"/><Relationship Id="rId8" Type="http://schemas.openxmlformats.org/officeDocument/2006/relationships/hyperlink" Target="http://cs229.stanford.edu/proj2014/Kevin%20Crain,%20Graham%20Davis,%20Classifying%20Forest%20Cover%20Type%20using%20Cartographic%20Feature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4975" y="667406"/>
            <a:ext cx="8520300" cy="4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Forest Cover Type Prediction for Fire Prevention</a:t>
            </a:r>
            <a:r>
              <a:rPr b="1" lang="en" sz="3600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 b="1" sz="36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U.C. Berkeley, MIDS </a:t>
            </a:r>
            <a:r>
              <a:rPr b="1" lang="en" sz="1400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W207: Final Presentation</a:t>
            </a:r>
            <a:endParaRPr b="1" sz="14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B Garamond"/>
                <a:ea typeface="EB Garamond"/>
                <a:cs typeface="EB Garamond"/>
                <a:sym typeface="EB Garamond"/>
              </a:rPr>
              <a:t>with Professor Yacov Salomon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Presented by C. Agastya, B. Calzaretta, M. Streips, and H. Wu</a:t>
            </a:r>
            <a:endParaRPr b="1" sz="14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EB Garamond"/>
                <a:ea typeface="EB Garamond"/>
                <a:cs typeface="EB Garamond"/>
                <a:sym typeface="EB Garamond"/>
              </a:rPr>
              <a:t>August 5th, 2019</a:t>
            </a:r>
            <a:endParaRPr b="1" sz="14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5273" y="1880945"/>
            <a:ext cx="3393469" cy="1593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MODEL SELECTION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38900" y="1440550"/>
            <a:ext cx="74763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Background Research (Working Models)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H2O AutoML (Leaderboard)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Gradient Boosted Model (Final Model)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Tuning (Cartesian + Random Parameter Search)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Performance (Top 20 Variables)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50" y="1194850"/>
            <a:ext cx="4425049" cy="30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4">
            <a:alphaModFix/>
          </a:blip>
          <a:srcRect b="0" l="0" r="35483" t="0"/>
          <a:stretch/>
        </p:blipFill>
        <p:spPr>
          <a:xfrm>
            <a:off x="5763575" y="1315163"/>
            <a:ext cx="25379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5">
            <a:alphaModFix/>
          </a:blip>
          <a:srcRect b="0" l="4625" r="0" t="0"/>
          <a:stretch/>
        </p:blipFill>
        <p:spPr>
          <a:xfrm>
            <a:off x="211625" y="4292575"/>
            <a:ext cx="8720751" cy="6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CONSIDERATIONS FOR FUTURE ANALYSES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238900" y="1146638"/>
            <a:ext cx="83664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Implications of Results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Resolving Class Confusion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Additional Data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Analyzing Change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387" y="1139137"/>
            <a:ext cx="2726936" cy="286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049473"/>
            <a:ext cx="85206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Q&amp;A SESSION</a:t>
            </a:r>
            <a:endParaRPr sz="48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2212313"/>
            <a:ext cx="85206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~</a:t>
            </a:r>
            <a:endParaRPr sz="3600"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Thank you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REFERENCES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195250" y="1152476"/>
            <a:ext cx="8761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Amiro, B.D., et </a:t>
            </a:r>
            <a:r>
              <a:rPr i="1" lang="en" sz="1000"/>
              <a:t>al</a:t>
            </a:r>
            <a:r>
              <a:rPr lang="en" sz="1000"/>
              <a:t>., “Boreal Forest Fires: An Increasing Issue in a Changing Climate,” submitted to the XII World Forestry Congress, 2003.  Available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“Arapaho &amp; Roosevelt National Forests Pawnee National Grassland,” U.S. Department of Agriculture Forest Service, www.fs.usda.gov. Available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Bache, K.  and Lichman, M.. UCI Machine Learning Repository. Irvine, CA: University of California, School of Information and Computer Science, 2013.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Blackard, Jock A. and Denis J. Dean, “Comparative accuracies of artificial neural networks and discriminant analysis in predicting forest cover types from cartographic variables,” </a:t>
            </a:r>
            <a:r>
              <a:rPr i="1" lang="en" sz="1000"/>
              <a:t>Computers and Electronics in Agriculture</a:t>
            </a:r>
            <a:r>
              <a:rPr lang="en" sz="1000"/>
              <a:t>, Vol. 24, 1999, 131-151.  Available </a:t>
            </a:r>
            <a:r>
              <a:rPr lang="en" sz="1000" u="sng">
                <a:solidFill>
                  <a:schemeClr val="accent5"/>
                </a:solidFill>
                <a:hlinkClick r:id="rId5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Butler, </a:t>
            </a:r>
            <a:r>
              <a:rPr i="1" lang="en" sz="1000"/>
              <a:t>et al.</a:t>
            </a:r>
            <a:r>
              <a:rPr lang="en" sz="1000"/>
              <a:t>, “Influence of Slope on Fire Spread Rate,” U</a:t>
            </a:r>
            <a:r>
              <a:rPr i="1" lang="en" sz="1000"/>
              <a:t>SDA Forest Service Proceedings </a:t>
            </a:r>
            <a:r>
              <a:rPr lang="en" sz="1000"/>
              <a:t>,RMRS-P-46CD, March 2007.  Available </a:t>
            </a:r>
            <a:r>
              <a:rPr lang="en" sz="1000" u="sng">
                <a:solidFill>
                  <a:schemeClr val="accent5"/>
                </a:solidFill>
                <a:hlinkClick r:id="rId6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Candel, Arno, “H20 GBM Tuning Tutorial for Python,” gbmTuning.ipynb, </a:t>
            </a:r>
            <a:r>
              <a:rPr i="1" lang="en" sz="1000"/>
              <a:t>GutHub</a:t>
            </a:r>
            <a:r>
              <a:rPr lang="en" sz="1000"/>
              <a:t>, commit </a:t>
            </a:r>
            <a:r>
              <a:rPr lang="en" sz="900">
                <a:solidFill>
                  <a:srgbClr val="444D5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18a2d0cb16b31b48a1c8d55d6a959dd60373d1c0,</a:t>
            </a:r>
            <a:r>
              <a:rPr lang="en" sz="1000"/>
              <a:t>August 2016.  Available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Crain, Kevin and Graham Davis, “Classifying Forest Cover Type using Cartographic Features,” </a:t>
            </a:r>
            <a:r>
              <a:rPr i="1" lang="en" sz="1000"/>
              <a:t>unpublished report</a:t>
            </a:r>
            <a:r>
              <a:rPr lang="en" sz="1000"/>
              <a:t>, Stanford University, December 2014.  Available </a:t>
            </a:r>
            <a:r>
              <a:rPr lang="en" sz="1000" u="sng">
                <a:solidFill>
                  <a:schemeClr val="accent5"/>
                </a:solidFill>
                <a:hlinkClick r:id="rId8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“Docs,” </a:t>
            </a:r>
            <a:r>
              <a:rPr i="1" lang="en" sz="1000"/>
              <a:t>H2O.ai,</a:t>
            </a:r>
            <a:r>
              <a:rPr lang="en" sz="1000"/>
              <a:t> July 26, 2019. </a:t>
            </a:r>
            <a:r>
              <a:rPr i="1" lang="en" sz="1000"/>
              <a:t> </a:t>
            </a:r>
            <a:r>
              <a:rPr lang="en" sz="1000"/>
              <a:t>Available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Fang, </a:t>
            </a:r>
            <a:r>
              <a:rPr i="1" lang="en" sz="1000"/>
              <a:t>et. al,</a:t>
            </a:r>
            <a:r>
              <a:rPr lang="en" sz="1000"/>
              <a:t> “Predicting Potential Fire Severity Using Vegetation,Topography and Surface Moisture Availability in a Eurasian Boreal Forest Landscape,” </a:t>
            </a:r>
            <a:r>
              <a:rPr i="1" lang="en" sz="1000"/>
              <a:t>Forests</a:t>
            </a:r>
            <a:r>
              <a:rPr lang="en" sz="1000"/>
              <a:t>, Vol. 9, Issue 3, March 2018.  Available </a:t>
            </a:r>
            <a:r>
              <a:rPr lang="en" sz="1000" u="sng">
                <a:solidFill>
                  <a:schemeClr val="accent5"/>
                </a:solidFill>
                <a:hlinkClick r:id="rId10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“Forest Cover Type </a:t>
            </a:r>
            <a:r>
              <a:rPr lang="en" sz="1000"/>
              <a:t>Prediction</a:t>
            </a:r>
            <a:r>
              <a:rPr lang="en" sz="1000"/>
              <a:t>,” kaggle.com.  Available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Hendricks, David M., </a:t>
            </a:r>
            <a:r>
              <a:rPr i="1" lang="en" sz="1000"/>
              <a:t>Arizona Soils, </a:t>
            </a:r>
            <a:r>
              <a:rPr lang="en" sz="1000"/>
              <a:t>Chapter 6: The United States Soil Classification System and Its Application in Arizona, </a:t>
            </a:r>
            <a:r>
              <a:rPr i="1" lang="en" sz="1000"/>
              <a:t>College of Agriculture, University of Arizona</a:t>
            </a:r>
            <a:r>
              <a:rPr lang="en" sz="1000"/>
              <a:t>, Tucson, 1985</a:t>
            </a:r>
            <a:r>
              <a:rPr i="1" lang="en" sz="1000"/>
              <a:t>. </a:t>
            </a:r>
            <a:r>
              <a:rPr lang="en" sz="1000"/>
              <a:t>Available </a:t>
            </a:r>
            <a:r>
              <a:rPr lang="en" sz="1000" u="sng">
                <a:solidFill>
                  <a:schemeClr val="accent5"/>
                </a:solidFill>
                <a:hlinkClick r:id="rId12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“How Aspect Works,” </a:t>
            </a:r>
            <a:r>
              <a:rPr i="1" lang="en" sz="1000"/>
              <a:t>ArcMap</a:t>
            </a:r>
            <a:r>
              <a:rPr lang="en" sz="1000"/>
              <a:t>, desktop.arcgis.com. Available </a:t>
            </a:r>
            <a:r>
              <a:rPr lang="en" sz="1000" u="sng">
                <a:solidFill>
                  <a:schemeClr val="accent5"/>
                </a:solidFill>
                <a:hlinkClick r:id="rId13"/>
              </a:rPr>
              <a:t>here</a:t>
            </a:r>
            <a:r>
              <a:rPr lang="en" sz="1000"/>
              <a:t>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Sullivan, Carl, Kespry Inc.,</a:t>
            </a:r>
            <a:r>
              <a:rPr i="1" lang="en" sz="1000"/>
              <a:t> Phone Interview with Robert Calzaretta</a:t>
            </a:r>
            <a:r>
              <a:rPr lang="en" sz="1000"/>
              <a:t>, July 27, 2019.  Biography available </a:t>
            </a:r>
            <a:r>
              <a:rPr lang="en" sz="1000" u="sng">
                <a:solidFill>
                  <a:schemeClr val="accent5"/>
                </a:solidFill>
                <a:hlinkClick r:id="rId14"/>
              </a:rPr>
              <a:t>here</a:t>
            </a:r>
            <a:r>
              <a:rPr lang="en" sz="1000"/>
              <a:t>..</a:t>
            </a:r>
            <a:endParaRPr sz="1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Problem Statement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5625" y="1552069"/>
            <a:ext cx="793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What is the Problem? 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65625" y="2065547"/>
            <a:ext cx="45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What are the Solutions?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65625" y="2638181"/>
            <a:ext cx="7600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What are the Broader 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Applications?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575" y="1336688"/>
            <a:ext cx="3474693" cy="231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DATA DESCRIPTION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8900" y="10176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7 Classes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B Garamond"/>
              <a:buChar char="○"/>
            </a:pP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Spruce/Fir</a:t>
            </a: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</a:t>
            </a: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Lodgepole Pine,  Ponderosa</a:t>
            </a: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Pine, Cottonwood/Willow, Aspen, Douglas-fir, Krummholz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8900" y="2176406"/>
            <a:ext cx="83664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Features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B Garamond"/>
              <a:buChar char="○"/>
            </a:pP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Elevation, Aspect, Slope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B Garamond"/>
              <a:buChar char="○"/>
            </a:pP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Distances to Hydrology, Fire Points, and Roadways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B Garamond"/>
              <a:buChar char="○"/>
            </a:pP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Hillshade by Certain Hours of Day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B Garamond"/>
              <a:buChar char="○"/>
            </a:pP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Wilderness Area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B Garamond"/>
              <a:buChar char="○"/>
            </a:pPr>
            <a:r>
              <a:rPr lang="en" sz="2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40 Soil Types</a:t>
            </a:r>
            <a:endParaRPr sz="2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38900" y="4296028"/>
            <a:ext cx="45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Size and Split</a:t>
            </a:r>
            <a:endParaRPr sz="26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ANALYSIS FLOW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75" y="1017725"/>
            <a:ext cx="679319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32975" y="445031"/>
            <a:ext cx="87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EXPLORATORY DATA ANALYSIS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50" y="1282275"/>
            <a:ext cx="3223669" cy="27095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98375" y="1282275"/>
            <a:ext cx="40068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Completeness and Consistency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Constant Values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Feature Balance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Feature Correlations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Distribution</a:t>
            </a: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Plots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32975" y="445031"/>
            <a:ext cx="87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 AND SELECTION: 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CATEGORICAL </a:t>
            </a: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VARIABLES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38900" y="1440544"/>
            <a:ext cx="50184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Soil Type 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Families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Descriptive Characteristics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●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Wilderness Areas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Fire History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Usage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Restrictions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○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Neighboring Communities/Industries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700" y="1131956"/>
            <a:ext cx="2590063" cy="389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32975" y="445031"/>
            <a:ext cx="87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FEATURE ENGINEERING AND SELECTION: 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CONTINUOUS VARIABLES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38900" y="1440544"/>
            <a:ext cx="50184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Binning and </a:t>
            </a: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Binarization</a:t>
            </a: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of Bins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○"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Transforming</a:t>
            </a: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Aspect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○"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Slope / Elevation etc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Transformations/Combinations and Interactions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Hillshade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Hydrology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●"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Engineered </a:t>
            </a: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Variables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○"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Potential Influence of Solar Radiation (PSR)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○"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Topographic Wetness Index (TWI)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75" y="4259600"/>
            <a:ext cx="3564025" cy="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098" y="1371102"/>
            <a:ext cx="2228926" cy="269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600" y="4554850"/>
            <a:ext cx="2364178" cy="2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EB Garamond"/>
                <a:ea typeface="EB Garamond"/>
                <a:cs typeface="EB Garamond"/>
                <a:sym typeface="EB Garamond"/>
              </a:rPr>
              <a:t>PCA AND SCALING</a:t>
            </a:r>
            <a:endParaRPr>
              <a:solidFill>
                <a:srgbClr val="45818E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38900" y="1440544"/>
            <a:ext cx="42183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PCA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○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Soil Types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○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Full Feature Set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EB Garamond"/>
              <a:buChar char="●"/>
            </a:pPr>
            <a:r>
              <a:rPr lang="en" sz="2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Scaling</a:t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850" y="1440544"/>
            <a:ext cx="3557588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Soil Types/Wilderness Areas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09563"/>
            <a:ext cx="3926375" cy="35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300" y="987538"/>
            <a:ext cx="4578800" cy="3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391775" y="1249250"/>
            <a:ext cx="1101300" cy="93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8338275" y="3067700"/>
            <a:ext cx="448800" cy="1544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1618975" y="1470950"/>
            <a:ext cx="1101300" cy="49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 rot="-8451597">
            <a:off x="7263731" y="3020650"/>
            <a:ext cx="1101204" cy="49515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