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12192000"/>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EB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p:scale>
          <a:sx n="100" d="100"/>
          <a:sy n="100" d="100"/>
        </p:scale>
        <p:origin x="557" y="-5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36DFAA2D-A84A-4BC7-A906-2CA65A744699}" type="datetimeFigureOut">
              <a:rPr lang="fr-FR" smtClean="0"/>
              <a:t>19/08/2021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1E1968D-0EB4-4908-A25A-F15B0A45FEB8}" type="slidenum">
              <a:rPr lang="fr-FR" smtClean="0"/>
              <a:t>‹N°›</a:t>
            </a:fld>
            <a:endParaRPr lang="fr-FR"/>
          </a:p>
        </p:txBody>
      </p:sp>
    </p:spTree>
    <p:extLst>
      <p:ext uri="{BB962C8B-B14F-4D97-AF65-F5344CB8AC3E}">
        <p14:creationId xmlns:p14="http://schemas.microsoft.com/office/powerpoint/2010/main" val="21715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6DFAA2D-A84A-4BC7-A906-2CA65A744699}" type="datetimeFigureOut">
              <a:rPr lang="fr-FR" smtClean="0"/>
              <a:t>19/08/2021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1E1968D-0EB4-4908-A25A-F15B0A45FEB8}" type="slidenum">
              <a:rPr lang="fr-FR" smtClean="0"/>
              <a:t>‹N°›</a:t>
            </a:fld>
            <a:endParaRPr lang="fr-FR"/>
          </a:p>
        </p:txBody>
      </p:sp>
    </p:spTree>
    <p:extLst>
      <p:ext uri="{BB962C8B-B14F-4D97-AF65-F5344CB8AC3E}">
        <p14:creationId xmlns:p14="http://schemas.microsoft.com/office/powerpoint/2010/main" val="54035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6DFAA2D-A84A-4BC7-A906-2CA65A744699}" type="datetimeFigureOut">
              <a:rPr lang="fr-FR" smtClean="0"/>
              <a:t>19/08/2021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1E1968D-0EB4-4908-A25A-F15B0A45FEB8}" type="slidenum">
              <a:rPr lang="fr-FR" smtClean="0"/>
              <a:t>‹N°›</a:t>
            </a:fld>
            <a:endParaRPr lang="fr-FR"/>
          </a:p>
        </p:txBody>
      </p:sp>
    </p:spTree>
    <p:extLst>
      <p:ext uri="{BB962C8B-B14F-4D97-AF65-F5344CB8AC3E}">
        <p14:creationId xmlns:p14="http://schemas.microsoft.com/office/powerpoint/2010/main" val="374900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6DFAA2D-A84A-4BC7-A906-2CA65A744699}" type="datetimeFigureOut">
              <a:rPr lang="fr-FR" smtClean="0"/>
              <a:t>19/08/2021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1E1968D-0EB4-4908-A25A-F15B0A45FEB8}" type="slidenum">
              <a:rPr lang="fr-FR" smtClean="0"/>
              <a:t>‹N°›</a:t>
            </a:fld>
            <a:endParaRPr lang="fr-FR"/>
          </a:p>
        </p:txBody>
      </p:sp>
    </p:spTree>
    <p:extLst>
      <p:ext uri="{BB962C8B-B14F-4D97-AF65-F5344CB8AC3E}">
        <p14:creationId xmlns:p14="http://schemas.microsoft.com/office/powerpoint/2010/main" val="278670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6DFAA2D-A84A-4BC7-A906-2CA65A744699}" type="datetimeFigureOut">
              <a:rPr lang="fr-FR" smtClean="0"/>
              <a:t>19/08/2021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1E1968D-0EB4-4908-A25A-F15B0A45FEB8}" type="slidenum">
              <a:rPr lang="fr-FR" smtClean="0"/>
              <a:t>‹N°›</a:t>
            </a:fld>
            <a:endParaRPr lang="fr-FR"/>
          </a:p>
        </p:txBody>
      </p:sp>
    </p:spTree>
    <p:extLst>
      <p:ext uri="{BB962C8B-B14F-4D97-AF65-F5344CB8AC3E}">
        <p14:creationId xmlns:p14="http://schemas.microsoft.com/office/powerpoint/2010/main" val="211615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6DFAA2D-A84A-4BC7-A906-2CA65A744699}" type="datetimeFigureOut">
              <a:rPr lang="fr-FR" smtClean="0"/>
              <a:t>19/08/2021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1E1968D-0EB4-4908-A25A-F15B0A45FEB8}" type="slidenum">
              <a:rPr lang="fr-FR" smtClean="0"/>
              <a:t>‹N°›</a:t>
            </a:fld>
            <a:endParaRPr lang="fr-FR"/>
          </a:p>
        </p:txBody>
      </p:sp>
    </p:spTree>
    <p:extLst>
      <p:ext uri="{BB962C8B-B14F-4D97-AF65-F5344CB8AC3E}">
        <p14:creationId xmlns:p14="http://schemas.microsoft.com/office/powerpoint/2010/main" val="300737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Modifier les styles du texte du masque</a:t>
            </a:r>
          </a:p>
        </p:txBody>
      </p:sp>
      <p:sp>
        <p:nvSpPr>
          <p:cNvPr id="4" name="Content Placeholder 3"/>
          <p:cNvSpPr>
            <a:spLocks noGrp="1"/>
          </p:cNvSpPr>
          <p:nvPr>
            <p:ph sz="half" idx="2"/>
          </p:nvPr>
        </p:nvSpPr>
        <p:spPr>
          <a:xfrm>
            <a:off x="472381" y="4453467"/>
            <a:ext cx="2901255" cy="65503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Modifier les styles du texte du masque</a:t>
            </a:r>
          </a:p>
        </p:txBody>
      </p:sp>
      <p:sp>
        <p:nvSpPr>
          <p:cNvPr id="6" name="Content Placeholder 5"/>
          <p:cNvSpPr>
            <a:spLocks noGrp="1"/>
          </p:cNvSpPr>
          <p:nvPr>
            <p:ph sz="quarter" idx="4"/>
          </p:nvPr>
        </p:nvSpPr>
        <p:spPr>
          <a:xfrm>
            <a:off x="3471863" y="4453467"/>
            <a:ext cx="2915543" cy="65503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6DFAA2D-A84A-4BC7-A906-2CA65A744699}" type="datetimeFigureOut">
              <a:rPr lang="fr-FR" smtClean="0"/>
              <a:t>19/08/2021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1E1968D-0EB4-4908-A25A-F15B0A45FEB8}" type="slidenum">
              <a:rPr lang="fr-FR" smtClean="0"/>
              <a:t>‹N°›</a:t>
            </a:fld>
            <a:endParaRPr lang="fr-FR"/>
          </a:p>
        </p:txBody>
      </p:sp>
    </p:spTree>
    <p:extLst>
      <p:ext uri="{BB962C8B-B14F-4D97-AF65-F5344CB8AC3E}">
        <p14:creationId xmlns:p14="http://schemas.microsoft.com/office/powerpoint/2010/main" val="425013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6DFAA2D-A84A-4BC7-A906-2CA65A744699}" type="datetimeFigureOut">
              <a:rPr lang="fr-FR" smtClean="0"/>
              <a:t>19/08/2021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1E1968D-0EB4-4908-A25A-F15B0A45FEB8}" type="slidenum">
              <a:rPr lang="fr-FR" smtClean="0"/>
              <a:t>‹N°›</a:t>
            </a:fld>
            <a:endParaRPr lang="fr-FR"/>
          </a:p>
        </p:txBody>
      </p:sp>
    </p:spTree>
    <p:extLst>
      <p:ext uri="{BB962C8B-B14F-4D97-AF65-F5344CB8AC3E}">
        <p14:creationId xmlns:p14="http://schemas.microsoft.com/office/powerpoint/2010/main" val="360879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DFAA2D-A84A-4BC7-A906-2CA65A744699}" type="datetimeFigureOut">
              <a:rPr lang="fr-FR" smtClean="0"/>
              <a:t>19/08/2021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1E1968D-0EB4-4908-A25A-F15B0A45FEB8}" type="slidenum">
              <a:rPr lang="fr-FR" smtClean="0"/>
              <a:t>‹N°›</a:t>
            </a:fld>
            <a:endParaRPr lang="fr-FR"/>
          </a:p>
        </p:txBody>
      </p:sp>
    </p:spTree>
    <p:extLst>
      <p:ext uri="{BB962C8B-B14F-4D97-AF65-F5344CB8AC3E}">
        <p14:creationId xmlns:p14="http://schemas.microsoft.com/office/powerpoint/2010/main" val="334117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Modifier les styles du texte du masque</a:t>
            </a:r>
          </a:p>
        </p:txBody>
      </p:sp>
      <p:sp>
        <p:nvSpPr>
          <p:cNvPr id="5" name="Date Placeholder 4"/>
          <p:cNvSpPr>
            <a:spLocks noGrp="1"/>
          </p:cNvSpPr>
          <p:nvPr>
            <p:ph type="dt" sz="half" idx="10"/>
          </p:nvPr>
        </p:nvSpPr>
        <p:spPr/>
        <p:txBody>
          <a:bodyPr/>
          <a:lstStyle/>
          <a:p>
            <a:fld id="{36DFAA2D-A84A-4BC7-A906-2CA65A744699}" type="datetimeFigureOut">
              <a:rPr lang="fr-FR" smtClean="0"/>
              <a:t>19/08/2021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1E1968D-0EB4-4908-A25A-F15B0A45FEB8}" type="slidenum">
              <a:rPr lang="fr-FR" smtClean="0"/>
              <a:t>‹N°›</a:t>
            </a:fld>
            <a:endParaRPr lang="fr-FR"/>
          </a:p>
        </p:txBody>
      </p:sp>
    </p:spTree>
    <p:extLst>
      <p:ext uri="{BB962C8B-B14F-4D97-AF65-F5344CB8AC3E}">
        <p14:creationId xmlns:p14="http://schemas.microsoft.com/office/powerpoint/2010/main" val="113503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Modifier les styles du texte du masque</a:t>
            </a:r>
          </a:p>
        </p:txBody>
      </p:sp>
      <p:sp>
        <p:nvSpPr>
          <p:cNvPr id="5" name="Date Placeholder 4"/>
          <p:cNvSpPr>
            <a:spLocks noGrp="1"/>
          </p:cNvSpPr>
          <p:nvPr>
            <p:ph type="dt" sz="half" idx="10"/>
          </p:nvPr>
        </p:nvSpPr>
        <p:spPr/>
        <p:txBody>
          <a:bodyPr/>
          <a:lstStyle/>
          <a:p>
            <a:fld id="{36DFAA2D-A84A-4BC7-A906-2CA65A744699}" type="datetimeFigureOut">
              <a:rPr lang="fr-FR" smtClean="0"/>
              <a:t>19/08/2021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1E1968D-0EB4-4908-A25A-F15B0A45FEB8}" type="slidenum">
              <a:rPr lang="fr-FR" smtClean="0"/>
              <a:t>‹N°›</a:t>
            </a:fld>
            <a:endParaRPr lang="fr-FR"/>
          </a:p>
        </p:txBody>
      </p:sp>
    </p:spTree>
    <p:extLst>
      <p:ext uri="{BB962C8B-B14F-4D97-AF65-F5344CB8AC3E}">
        <p14:creationId xmlns:p14="http://schemas.microsoft.com/office/powerpoint/2010/main" val="18797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36DFAA2D-A84A-4BC7-A906-2CA65A744699}" type="datetimeFigureOut">
              <a:rPr lang="fr-FR" smtClean="0"/>
              <a:t>19/08/2021</a:t>
            </a:fld>
            <a:endParaRPr lang="fr-FR"/>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61E1968D-0EB4-4908-A25A-F15B0A45FEB8}" type="slidenum">
              <a:rPr lang="fr-FR" smtClean="0"/>
              <a:t>‹N°›</a:t>
            </a:fld>
            <a:endParaRPr lang="fr-FR"/>
          </a:p>
        </p:txBody>
      </p:sp>
    </p:spTree>
    <p:extLst>
      <p:ext uri="{BB962C8B-B14F-4D97-AF65-F5344CB8AC3E}">
        <p14:creationId xmlns:p14="http://schemas.microsoft.com/office/powerpoint/2010/main" val="4074188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vec coins arrondis en diagonale 3"/>
          <p:cNvSpPr/>
          <p:nvPr/>
        </p:nvSpPr>
        <p:spPr>
          <a:xfrm>
            <a:off x="177344" y="109615"/>
            <a:ext cx="876925" cy="457200"/>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a:t>SAE S1.03</a:t>
            </a:r>
          </a:p>
        </p:txBody>
      </p:sp>
      <p:cxnSp>
        <p:nvCxnSpPr>
          <p:cNvPr id="9" name="Connecteur droit 8"/>
          <p:cNvCxnSpPr/>
          <p:nvPr/>
        </p:nvCxnSpPr>
        <p:spPr>
          <a:xfrm flipV="1">
            <a:off x="0" y="698868"/>
            <a:ext cx="6858000" cy="1"/>
          </a:xfrm>
          <a:prstGeom prst="line">
            <a:avLst/>
          </a:prstGeom>
        </p:spPr>
        <p:style>
          <a:lnRef idx="3">
            <a:schemeClr val="dk1"/>
          </a:lnRef>
          <a:fillRef idx="0">
            <a:schemeClr val="dk1"/>
          </a:fillRef>
          <a:effectRef idx="2">
            <a:schemeClr val="dk1"/>
          </a:effectRef>
          <a:fontRef idx="minor">
            <a:schemeClr val="tx1"/>
          </a:fontRef>
        </p:style>
      </p:cxnSp>
      <p:cxnSp>
        <p:nvCxnSpPr>
          <p:cNvPr id="11" name="Connecteur droit 10"/>
          <p:cNvCxnSpPr/>
          <p:nvPr/>
        </p:nvCxnSpPr>
        <p:spPr>
          <a:xfrm flipV="1">
            <a:off x="0" y="994129"/>
            <a:ext cx="6858000" cy="1"/>
          </a:xfrm>
          <a:prstGeom prst="line">
            <a:avLst/>
          </a:prstGeom>
        </p:spPr>
        <p:style>
          <a:lnRef idx="3">
            <a:schemeClr val="dk1"/>
          </a:lnRef>
          <a:fillRef idx="0">
            <a:schemeClr val="dk1"/>
          </a:fillRef>
          <a:effectRef idx="2">
            <a:schemeClr val="dk1"/>
          </a:effectRef>
          <a:fontRef idx="minor">
            <a:schemeClr val="tx1"/>
          </a:fontRef>
        </p:style>
      </p:cxnSp>
      <p:sp>
        <p:nvSpPr>
          <p:cNvPr id="12" name="ZoneTexte 11"/>
          <p:cNvSpPr txBox="1"/>
          <p:nvPr/>
        </p:nvSpPr>
        <p:spPr>
          <a:xfrm>
            <a:off x="-47509" y="638113"/>
            <a:ext cx="2203556" cy="369332"/>
          </a:xfrm>
          <a:prstGeom prst="rect">
            <a:avLst/>
          </a:prstGeom>
          <a:noFill/>
        </p:spPr>
        <p:txBody>
          <a:bodyPr wrap="square" rtlCol="0">
            <a:spAutoFit/>
          </a:bodyPr>
          <a:lstStyle/>
          <a:p>
            <a:r>
              <a:rPr lang="fr-FR" b="1" dirty="0"/>
              <a:t>Programme national</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7222" y="4191001"/>
            <a:ext cx="1004343" cy="296485"/>
          </a:xfrm>
          <a:prstGeom prst="rect">
            <a:avLst/>
          </a:prstGeom>
        </p:spPr>
      </p:pic>
      <p:cxnSp>
        <p:nvCxnSpPr>
          <p:cNvPr id="15" name="Connecteur droit 14"/>
          <p:cNvCxnSpPr/>
          <p:nvPr/>
        </p:nvCxnSpPr>
        <p:spPr>
          <a:xfrm flipV="1">
            <a:off x="-34392" y="4145646"/>
            <a:ext cx="6858000" cy="1"/>
          </a:xfrm>
          <a:prstGeom prst="line">
            <a:avLst/>
          </a:prstGeom>
        </p:spPr>
        <p:style>
          <a:lnRef idx="3">
            <a:schemeClr val="dk1"/>
          </a:lnRef>
          <a:fillRef idx="0">
            <a:schemeClr val="dk1"/>
          </a:fillRef>
          <a:effectRef idx="2">
            <a:schemeClr val="dk1"/>
          </a:effectRef>
          <a:fontRef idx="minor">
            <a:schemeClr val="tx1"/>
          </a:fontRef>
        </p:style>
      </p:cxnSp>
      <p:cxnSp>
        <p:nvCxnSpPr>
          <p:cNvPr id="16" name="Connecteur droit 15"/>
          <p:cNvCxnSpPr/>
          <p:nvPr/>
        </p:nvCxnSpPr>
        <p:spPr>
          <a:xfrm flipV="1">
            <a:off x="0" y="4514977"/>
            <a:ext cx="6858000" cy="1"/>
          </a:xfrm>
          <a:prstGeom prst="line">
            <a:avLst/>
          </a:prstGeom>
        </p:spPr>
        <p:style>
          <a:lnRef idx="3">
            <a:schemeClr val="dk1"/>
          </a:lnRef>
          <a:fillRef idx="0">
            <a:schemeClr val="dk1"/>
          </a:fillRef>
          <a:effectRef idx="2">
            <a:schemeClr val="dk1"/>
          </a:effectRef>
          <a:fontRef idx="minor">
            <a:schemeClr val="tx1"/>
          </a:fontRef>
        </p:style>
      </p:cxnSp>
      <p:sp>
        <p:nvSpPr>
          <p:cNvPr id="17" name="ZoneTexte 16"/>
          <p:cNvSpPr txBox="1"/>
          <p:nvPr/>
        </p:nvSpPr>
        <p:spPr>
          <a:xfrm>
            <a:off x="0" y="4118154"/>
            <a:ext cx="2503358" cy="369332"/>
          </a:xfrm>
          <a:prstGeom prst="rect">
            <a:avLst/>
          </a:prstGeom>
          <a:noFill/>
        </p:spPr>
        <p:txBody>
          <a:bodyPr wrap="square" rtlCol="0">
            <a:spAutoFit/>
          </a:bodyPr>
          <a:lstStyle/>
          <a:p>
            <a:r>
              <a:rPr lang="fr-FR" b="1" dirty="0"/>
              <a:t>Déclinaison 2021-2022</a:t>
            </a:r>
          </a:p>
        </p:txBody>
      </p:sp>
      <p:sp>
        <p:nvSpPr>
          <p:cNvPr id="18" name="Rectangle à coins arrondis 17"/>
          <p:cNvSpPr/>
          <p:nvPr/>
        </p:nvSpPr>
        <p:spPr>
          <a:xfrm>
            <a:off x="128509" y="4637411"/>
            <a:ext cx="6483245" cy="1380760"/>
          </a:xfrm>
          <a:prstGeom prst="roundRect">
            <a:avLst/>
          </a:prstGeom>
          <a:gradFill>
            <a:gsLst>
              <a:gs pos="0">
                <a:schemeClr val="accent4">
                  <a:satMod val="105000"/>
                  <a:tint val="67000"/>
                  <a:lumMod val="88000"/>
                  <a:lumOff val="12000"/>
                </a:schemeClr>
              </a:gs>
              <a:gs pos="50000">
                <a:schemeClr val="accent4">
                  <a:lumMod val="105000"/>
                  <a:satMod val="103000"/>
                  <a:tint val="73000"/>
                </a:schemeClr>
              </a:gs>
              <a:gs pos="100000">
                <a:schemeClr val="accent4">
                  <a:lumMod val="105000"/>
                  <a:satMod val="109000"/>
                  <a:tint val="81000"/>
                </a:schemeClr>
              </a:gs>
            </a:gsLst>
          </a:gradFill>
          <a:ln w="28575">
            <a:solidFill>
              <a:srgbClr val="FFC000"/>
            </a:solidFill>
          </a:ln>
        </p:spPr>
        <p:style>
          <a:lnRef idx="1">
            <a:schemeClr val="accent4"/>
          </a:lnRef>
          <a:fillRef idx="2">
            <a:schemeClr val="accent4"/>
          </a:fillRef>
          <a:effectRef idx="1">
            <a:schemeClr val="accent4"/>
          </a:effectRef>
          <a:fontRef idx="minor">
            <a:schemeClr val="dk1"/>
          </a:fontRef>
        </p:style>
        <p:txBody>
          <a:bodyPr lIns="72000" tIns="0" rtlCol="0" anchor="t" anchorCtr="0"/>
          <a:lstStyle/>
          <a:p>
            <a:r>
              <a:rPr lang="fr-FR" sz="1200" b="1" dirty="0"/>
              <a:t>Présentation de la SAÉ </a:t>
            </a:r>
            <a:r>
              <a:rPr lang="fr-FR" sz="1200" b="1" dirty="0" smtClean="0"/>
              <a:t>1-01</a:t>
            </a:r>
            <a:endParaRPr lang="fr-FR" sz="1200" b="1" dirty="0"/>
          </a:p>
          <a:p>
            <a:r>
              <a:rPr lang="fr-FR" sz="1200" dirty="0" smtClean="0"/>
              <a:t>Cette SAE est la première que vous allez réaliser. L’objectif est, à partir des bases de la programmation que vous allez acquérir au travers des ressources, de développer une première application permettant de répondre à un besoin client en respectant des normes de codage.</a:t>
            </a:r>
          </a:p>
          <a:p>
            <a:r>
              <a:rPr lang="fr-FR" sz="1200" dirty="0" smtClean="0"/>
              <a:t>Le besoin est le suivant :</a:t>
            </a:r>
          </a:p>
          <a:p>
            <a:r>
              <a:rPr lang="fr-FR" sz="1200" dirty="0"/>
              <a:t>Au département informatique, les enseignants souhaitent disposer d’une application qui tire au sort le prochain étudiant interrogé dans un cours donné en fonction de certains critères.</a:t>
            </a:r>
          </a:p>
          <a:p>
            <a:endParaRPr lang="fr-FR" sz="1200" b="1" dirty="0"/>
          </a:p>
          <a:p>
            <a:endParaRPr lang="fr-FR" sz="1200" dirty="0"/>
          </a:p>
          <a:p>
            <a:endParaRPr lang="fr-FR" sz="1200" dirty="0"/>
          </a:p>
          <a:p>
            <a:endParaRPr lang="fr-FR" sz="1200" dirty="0"/>
          </a:p>
          <a:p>
            <a:endParaRPr lang="fr-FR" sz="1200" b="1" dirty="0"/>
          </a:p>
        </p:txBody>
      </p:sp>
      <p:sp>
        <p:nvSpPr>
          <p:cNvPr id="20" name="Rectangle à coins arrondis 19"/>
          <p:cNvSpPr/>
          <p:nvPr/>
        </p:nvSpPr>
        <p:spPr>
          <a:xfrm>
            <a:off x="115939" y="6153775"/>
            <a:ext cx="6495815" cy="1637309"/>
          </a:xfrm>
          <a:prstGeom prst="roundRect">
            <a:avLst/>
          </a:prstGeom>
          <a:solidFill>
            <a:schemeClr val="bg1"/>
          </a:solidFill>
          <a:ln w="28575">
            <a:solidFill>
              <a:srgbClr val="FFC000"/>
            </a:solidFill>
          </a:ln>
        </p:spPr>
        <p:style>
          <a:lnRef idx="1">
            <a:schemeClr val="accent4"/>
          </a:lnRef>
          <a:fillRef idx="2">
            <a:schemeClr val="accent4"/>
          </a:fillRef>
          <a:effectRef idx="1">
            <a:schemeClr val="accent4"/>
          </a:effectRef>
          <a:fontRef idx="minor">
            <a:schemeClr val="dk1"/>
          </a:fontRef>
        </p:style>
        <p:txBody>
          <a:bodyPr lIns="72000" tIns="0" rtlCol="0" anchor="t" anchorCtr="0"/>
          <a:lstStyle/>
          <a:p>
            <a:r>
              <a:rPr lang="fr-FR" sz="1200" b="1" dirty="0"/>
              <a:t>Attendus</a:t>
            </a:r>
          </a:p>
          <a:p>
            <a:r>
              <a:rPr lang="fr-FR" sz="1200" dirty="0"/>
              <a:t>En supposant une utilisation non stop sur une journée :</a:t>
            </a:r>
          </a:p>
          <a:p>
            <a:pPr marL="171450" indent="-171450">
              <a:buFontTx/>
              <a:buChar char="-"/>
            </a:pPr>
            <a:r>
              <a:rPr lang="fr-FR" sz="1200" dirty="0"/>
              <a:t>Disposer d’un menu qui permette le tirage au sort ou l’arrêt.</a:t>
            </a:r>
          </a:p>
          <a:p>
            <a:pPr marL="171450" indent="-171450">
              <a:buFontTx/>
              <a:buChar char="-"/>
            </a:pPr>
            <a:r>
              <a:rPr lang="fr-FR" sz="1200" dirty="0" smtClean="0"/>
              <a:t>Afficher l’étudiant </a:t>
            </a:r>
            <a:r>
              <a:rPr lang="fr-FR" sz="1200" dirty="0"/>
              <a:t>qui doit passer.</a:t>
            </a:r>
          </a:p>
          <a:p>
            <a:endParaRPr lang="fr-FR" sz="1200" dirty="0"/>
          </a:p>
          <a:p>
            <a:pPr marL="171450" indent="-171450">
              <a:buFontTx/>
              <a:buChar char="-"/>
            </a:pPr>
            <a:r>
              <a:rPr lang="fr-FR" sz="1200" dirty="0"/>
              <a:t>Produire un code propre et commenté</a:t>
            </a:r>
          </a:p>
          <a:p>
            <a:pPr marL="171450" indent="-171450">
              <a:buFontTx/>
              <a:buChar char="-"/>
            </a:pPr>
            <a:r>
              <a:rPr lang="fr-FR" sz="1200" dirty="0"/>
              <a:t>Définir les jeux d’essais et fournir les traces d’exécution sur ces jeux d’essais</a:t>
            </a:r>
          </a:p>
          <a:p>
            <a:endParaRPr lang="fr-FR" sz="1200" b="1" dirty="0"/>
          </a:p>
          <a:p>
            <a:endParaRPr lang="fr-FR" sz="1200" dirty="0"/>
          </a:p>
          <a:p>
            <a:pPr marL="171450" indent="-171450">
              <a:buFontTx/>
              <a:buChar char="-"/>
            </a:pPr>
            <a:endParaRPr lang="fr-FR" sz="1200" dirty="0"/>
          </a:p>
          <a:p>
            <a:endParaRPr lang="fr-FR" sz="1200" b="1" dirty="0"/>
          </a:p>
          <a:p>
            <a:endParaRPr lang="fr-FR" sz="1200" dirty="0"/>
          </a:p>
          <a:p>
            <a:endParaRPr lang="fr-FR" sz="1200" dirty="0"/>
          </a:p>
          <a:p>
            <a:endParaRPr lang="fr-FR" sz="1200" b="1" dirty="0"/>
          </a:p>
        </p:txBody>
      </p:sp>
      <p:sp>
        <p:nvSpPr>
          <p:cNvPr id="21" name="Rectangle à coins arrondis 20"/>
          <p:cNvSpPr/>
          <p:nvPr/>
        </p:nvSpPr>
        <p:spPr>
          <a:xfrm>
            <a:off x="115939" y="8028112"/>
            <a:ext cx="6470793" cy="1257642"/>
          </a:xfrm>
          <a:prstGeom prst="roundRect">
            <a:avLst/>
          </a:prstGeom>
          <a:solidFill>
            <a:schemeClr val="bg1"/>
          </a:solidFill>
          <a:ln w="28575">
            <a:solidFill>
              <a:srgbClr val="FF0000"/>
            </a:solidFill>
          </a:ln>
        </p:spPr>
        <p:style>
          <a:lnRef idx="1">
            <a:schemeClr val="accent4"/>
          </a:lnRef>
          <a:fillRef idx="2">
            <a:schemeClr val="accent4"/>
          </a:fillRef>
          <a:effectRef idx="1">
            <a:schemeClr val="accent4"/>
          </a:effectRef>
          <a:fontRef idx="minor">
            <a:schemeClr val="dk1"/>
          </a:fontRef>
        </p:style>
        <p:txBody>
          <a:bodyPr lIns="72000" tIns="0" rtlCol="0" anchor="t" anchorCtr="0"/>
          <a:lstStyle/>
          <a:p>
            <a:r>
              <a:rPr lang="fr-FR" sz="1200" b="1" dirty="0"/>
              <a:t>Contraintes </a:t>
            </a:r>
            <a:r>
              <a:rPr lang="fr-FR" sz="1200" dirty="0"/>
              <a:t>: Choisir en priorité les étudiants qui ne sont jamais passés et si tous sont passés, choisir ceux dont le nombre de passage est le plus petit. Ne pas tirer au sort un étudiant qui vient de passer.</a:t>
            </a:r>
          </a:p>
          <a:p>
            <a:r>
              <a:rPr lang="fr-FR" sz="1200" b="1" dirty="0"/>
              <a:t>Livrables</a:t>
            </a:r>
            <a:r>
              <a:rPr lang="fr-FR" sz="1200" dirty="0"/>
              <a:t> : </a:t>
            </a:r>
          </a:p>
          <a:p>
            <a:pPr marL="171450" indent="-171450">
              <a:buFontTx/>
              <a:buChar char="-"/>
            </a:pPr>
            <a:r>
              <a:rPr lang="fr-FR" sz="1200" dirty="0"/>
              <a:t>Code de l’application </a:t>
            </a:r>
          </a:p>
          <a:p>
            <a:pPr marL="171450" indent="-171450">
              <a:buFontTx/>
              <a:buChar char="-"/>
            </a:pPr>
            <a:r>
              <a:rPr lang="fr-FR" sz="1200" dirty="0"/>
              <a:t>Jeux d’essais et traces d’exécution sur les jeux d’essais</a:t>
            </a:r>
          </a:p>
          <a:p>
            <a:endParaRPr lang="fr-FR" sz="1200" dirty="0"/>
          </a:p>
          <a:p>
            <a:endParaRPr lang="fr-FR" sz="1200" dirty="0"/>
          </a:p>
          <a:p>
            <a:endParaRPr lang="fr-FR" sz="1200" dirty="0"/>
          </a:p>
          <a:p>
            <a:endParaRPr lang="fr-FR" sz="1200" dirty="0"/>
          </a:p>
          <a:p>
            <a:endParaRPr lang="fr-FR" sz="1200" b="1" dirty="0"/>
          </a:p>
        </p:txBody>
      </p:sp>
      <p:cxnSp>
        <p:nvCxnSpPr>
          <p:cNvPr id="25" name="Connecteur droit 24"/>
          <p:cNvCxnSpPr/>
          <p:nvPr/>
        </p:nvCxnSpPr>
        <p:spPr>
          <a:xfrm flipV="1">
            <a:off x="-2722" y="9449108"/>
            <a:ext cx="6858000" cy="1"/>
          </a:xfrm>
          <a:prstGeom prst="line">
            <a:avLst/>
          </a:prstGeom>
        </p:spPr>
        <p:style>
          <a:lnRef idx="3">
            <a:schemeClr val="dk1"/>
          </a:lnRef>
          <a:fillRef idx="0">
            <a:schemeClr val="dk1"/>
          </a:fillRef>
          <a:effectRef idx="2">
            <a:schemeClr val="dk1"/>
          </a:effectRef>
          <a:fontRef idx="minor">
            <a:schemeClr val="tx1"/>
          </a:fontRef>
        </p:style>
      </p:cxnSp>
      <p:grpSp>
        <p:nvGrpSpPr>
          <p:cNvPr id="28" name="Groupe 27"/>
          <p:cNvGrpSpPr/>
          <p:nvPr/>
        </p:nvGrpSpPr>
        <p:grpSpPr>
          <a:xfrm>
            <a:off x="-34392" y="9474447"/>
            <a:ext cx="6858000" cy="391476"/>
            <a:chOff x="0" y="9979088"/>
            <a:chExt cx="6858000" cy="391476"/>
          </a:xfrm>
        </p:grpSpPr>
        <p:pic>
          <p:nvPicPr>
            <p:cNvPr id="24" name="Imag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1672" y="10074079"/>
              <a:ext cx="1004343" cy="296485"/>
            </a:xfrm>
            <a:prstGeom prst="rect">
              <a:avLst/>
            </a:prstGeom>
          </p:spPr>
        </p:pic>
        <p:cxnSp>
          <p:nvCxnSpPr>
            <p:cNvPr id="26" name="Connecteur droit 25"/>
            <p:cNvCxnSpPr/>
            <p:nvPr/>
          </p:nvCxnSpPr>
          <p:spPr>
            <a:xfrm flipV="1">
              <a:off x="0" y="10341960"/>
              <a:ext cx="6858000" cy="1"/>
            </a:xfrm>
            <a:prstGeom prst="line">
              <a:avLst/>
            </a:prstGeom>
          </p:spPr>
          <p:style>
            <a:lnRef idx="3">
              <a:schemeClr val="dk1"/>
            </a:lnRef>
            <a:fillRef idx="0">
              <a:schemeClr val="dk1"/>
            </a:fillRef>
            <a:effectRef idx="2">
              <a:schemeClr val="dk1"/>
            </a:effectRef>
            <a:fontRef idx="minor">
              <a:schemeClr val="tx1"/>
            </a:fontRef>
          </p:style>
        </p:cxnSp>
        <p:sp>
          <p:nvSpPr>
            <p:cNvPr id="27" name="ZoneTexte 26"/>
            <p:cNvSpPr txBox="1"/>
            <p:nvPr/>
          </p:nvSpPr>
          <p:spPr>
            <a:xfrm>
              <a:off x="29334" y="9979088"/>
              <a:ext cx="2503358" cy="369332"/>
            </a:xfrm>
            <a:prstGeom prst="rect">
              <a:avLst/>
            </a:prstGeom>
            <a:noFill/>
          </p:spPr>
          <p:txBody>
            <a:bodyPr wrap="square" rtlCol="0">
              <a:spAutoFit/>
            </a:bodyPr>
            <a:lstStyle/>
            <a:p>
              <a:r>
                <a:rPr lang="fr-FR" b="1" dirty="0" err="1"/>
                <a:t>QuiQuandQuoiOù</a:t>
              </a:r>
              <a:endParaRPr lang="fr-FR" b="1" dirty="0"/>
            </a:p>
          </p:txBody>
        </p:sp>
      </p:grpSp>
      <p:sp>
        <p:nvSpPr>
          <p:cNvPr id="30" name="Rectangle 29"/>
          <p:cNvSpPr/>
          <p:nvPr/>
        </p:nvSpPr>
        <p:spPr>
          <a:xfrm>
            <a:off x="108358" y="9924326"/>
            <a:ext cx="1537562" cy="2267674"/>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tlCol="0" anchor="t" anchorCtr="0"/>
          <a:lstStyle/>
          <a:p>
            <a:r>
              <a:rPr lang="fr-FR" sz="1400" b="1" dirty="0">
                <a:solidFill>
                  <a:schemeClr val="tx1"/>
                </a:solidFill>
              </a:rPr>
              <a:t>Qui</a:t>
            </a:r>
          </a:p>
          <a:p>
            <a:pPr marL="179388" indent="-179388">
              <a:buFont typeface="Arial" panose="020B0604020202020204" pitchFamily="34" charset="0"/>
              <a:buChar char="•"/>
            </a:pPr>
            <a:r>
              <a:rPr lang="fr-FR" sz="1200" dirty="0">
                <a:solidFill>
                  <a:schemeClr val="tx1"/>
                </a:solidFill>
              </a:rPr>
              <a:t>MF. Canut(p)</a:t>
            </a:r>
          </a:p>
          <a:p>
            <a:pPr marL="179388" indent="-179388">
              <a:buFont typeface="Arial" panose="020B0604020202020204" pitchFamily="34" charset="0"/>
              <a:buChar char="•"/>
            </a:pPr>
            <a:r>
              <a:rPr lang="fr-FR" sz="1200" dirty="0">
                <a:solidFill>
                  <a:schemeClr val="tx1"/>
                </a:solidFill>
              </a:rPr>
              <a:t>M; De </a:t>
            </a:r>
            <a:r>
              <a:rPr lang="fr-FR" sz="1200" dirty="0" err="1">
                <a:solidFill>
                  <a:schemeClr val="tx1"/>
                </a:solidFill>
              </a:rPr>
              <a:t>Michiel</a:t>
            </a:r>
            <a:r>
              <a:rPr lang="fr-FR" sz="1200" dirty="0">
                <a:solidFill>
                  <a:schemeClr val="tx1"/>
                </a:solidFill>
              </a:rPr>
              <a:t> (p)</a:t>
            </a:r>
          </a:p>
          <a:p>
            <a:pPr marL="179388" indent="-179388">
              <a:buFont typeface="Arial" panose="020B0604020202020204" pitchFamily="34" charset="0"/>
              <a:buChar char="•"/>
            </a:pPr>
            <a:r>
              <a:rPr lang="fr-FR" sz="1200" dirty="0">
                <a:solidFill>
                  <a:schemeClr val="tx1"/>
                </a:solidFill>
              </a:rPr>
              <a:t>P. Renaud-</a:t>
            </a:r>
            <a:r>
              <a:rPr lang="fr-FR" sz="1200" dirty="0" err="1">
                <a:solidFill>
                  <a:schemeClr val="tx1"/>
                </a:solidFill>
              </a:rPr>
              <a:t>Goud</a:t>
            </a:r>
            <a:r>
              <a:rPr lang="fr-FR" sz="1200" dirty="0">
                <a:solidFill>
                  <a:schemeClr val="tx1"/>
                </a:solidFill>
              </a:rPr>
              <a:t> (p)</a:t>
            </a:r>
          </a:p>
          <a:p>
            <a:pPr marL="179388" indent="-179388">
              <a:buFont typeface="Arial" panose="020B0604020202020204" pitchFamily="34" charset="0"/>
              <a:buChar char="•"/>
            </a:pPr>
            <a:r>
              <a:rPr lang="fr-FR" sz="1200" dirty="0">
                <a:solidFill>
                  <a:schemeClr val="tx1"/>
                </a:solidFill>
              </a:rPr>
              <a:t>P. </a:t>
            </a:r>
            <a:r>
              <a:rPr lang="fr-FR" sz="1200" dirty="0" err="1">
                <a:solidFill>
                  <a:schemeClr val="tx1"/>
                </a:solidFill>
              </a:rPr>
              <a:t>Sotin</a:t>
            </a:r>
            <a:r>
              <a:rPr lang="fr-FR" sz="1200" dirty="0">
                <a:solidFill>
                  <a:schemeClr val="tx1"/>
                </a:solidFill>
              </a:rPr>
              <a:t> (p)</a:t>
            </a:r>
          </a:p>
          <a:p>
            <a:pPr marL="179388" indent="-179388">
              <a:buFont typeface="Arial" panose="020B0604020202020204" pitchFamily="34" charset="0"/>
              <a:buChar char="•"/>
            </a:pPr>
            <a:r>
              <a:rPr lang="fr-FR" sz="1200" dirty="0">
                <a:solidFill>
                  <a:schemeClr val="tx1"/>
                </a:solidFill>
              </a:rPr>
              <a:t>A. </a:t>
            </a:r>
            <a:r>
              <a:rPr lang="fr-FR" sz="1200" dirty="0" err="1">
                <a:solidFill>
                  <a:schemeClr val="tx1"/>
                </a:solidFill>
              </a:rPr>
              <a:t>Péninou</a:t>
            </a:r>
            <a:r>
              <a:rPr lang="fr-FR" sz="1200" dirty="0">
                <a:solidFill>
                  <a:schemeClr val="tx1"/>
                </a:solidFill>
              </a:rPr>
              <a:t> (p)</a:t>
            </a:r>
          </a:p>
          <a:p>
            <a:r>
              <a:rPr lang="fr-FR" sz="1200" dirty="0">
                <a:solidFill>
                  <a:schemeClr val="tx1"/>
                </a:solidFill>
                <a:sym typeface="Wingdings" panose="05000000000000000000" pitchFamily="2" charset="2"/>
              </a:rPr>
              <a:t> Assistance pendant les 12h PJT + tests validation</a:t>
            </a:r>
            <a:endParaRPr lang="fr-FR" sz="1200" dirty="0">
              <a:solidFill>
                <a:schemeClr val="tx1"/>
              </a:solidFill>
            </a:endParaRPr>
          </a:p>
          <a:p>
            <a:endParaRPr lang="fr-FR" sz="1100" dirty="0">
              <a:solidFill>
                <a:schemeClr val="tx1"/>
              </a:solidFill>
            </a:endParaRPr>
          </a:p>
        </p:txBody>
      </p:sp>
      <p:sp>
        <p:nvSpPr>
          <p:cNvPr id="31" name="Rectangle 30"/>
          <p:cNvSpPr/>
          <p:nvPr/>
        </p:nvSpPr>
        <p:spPr>
          <a:xfrm>
            <a:off x="1704220" y="9925510"/>
            <a:ext cx="1782046" cy="226649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tlCol="0" anchor="t" anchorCtr="0"/>
          <a:lstStyle/>
          <a:p>
            <a:r>
              <a:rPr lang="fr-FR" sz="1400" b="1" dirty="0">
                <a:solidFill>
                  <a:schemeClr val="tx1"/>
                </a:solidFill>
              </a:rPr>
              <a:t>Quand  </a:t>
            </a:r>
          </a:p>
          <a:p>
            <a:pPr marL="179388" indent="-179388">
              <a:buFont typeface="Arial" panose="020B0604020202020204" pitchFamily="34" charset="0"/>
              <a:buChar char="•"/>
            </a:pPr>
            <a:r>
              <a:rPr lang="fr-FR" sz="1200" dirty="0">
                <a:solidFill>
                  <a:schemeClr val="tx1"/>
                </a:solidFill>
              </a:rPr>
              <a:t>12h TP PJT : </a:t>
            </a:r>
            <a:r>
              <a:rPr lang="fr-FR" sz="1200" dirty="0" smtClean="0">
                <a:solidFill>
                  <a:srgbClr val="0070C0"/>
                </a:solidFill>
              </a:rPr>
              <a:t>s43  </a:t>
            </a:r>
            <a:r>
              <a:rPr lang="fr-FR" sz="1200" dirty="0">
                <a:solidFill>
                  <a:schemeClr val="tx1"/>
                </a:solidFill>
              </a:rPr>
              <a:t>(conception</a:t>
            </a:r>
            <a:r>
              <a:rPr lang="fr-FR" sz="1200" dirty="0" smtClean="0">
                <a:solidFill>
                  <a:schemeClr val="tx1"/>
                </a:solidFill>
              </a:rPr>
              <a:t>/</a:t>
            </a:r>
          </a:p>
          <a:p>
            <a:r>
              <a:rPr lang="fr-FR" sz="1200" dirty="0" smtClean="0">
                <a:solidFill>
                  <a:schemeClr val="tx1"/>
                </a:solidFill>
              </a:rPr>
              <a:t>       développement</a:t>
            </a:r>
            <a:r>
              <a:rPr lang="fr-FR" sz="1200" dirty="0">
                <a:solidFill>
                  <a:schemeClr val="tx1"/>
                </a:solidFill>
              </a:rPr>
              <a:t>)</a:t>
            </a:r>
          </a:p>
          <a:p>
            <a:pPr marL="179388" indent="-179388">
              <a:buFont typeface="Arial" panose="020B0604020202020204" pitchFamily="34" charset="0"/>
              <a:buChar char="•"/>
            </a:pPr>
            <a:r>
              <a:rPr lang="fr-FR" sz="1200" dirty="0">
                <a:solidFill>
                  <a:schemeClr val="tx1"/>
                </a:solidFill>
              </a:rPr>
              <a:t>1h30 TD R1-01 : </a:t>
            </a:r>
            <a:r>
              <a:rPr lang="fr-FR" sz="1200" dirty="0" smtClean="0">
                <a:solidFill>
                  <a:srgbClr val="0070C0"/>
                </a:solidFill>
              </a:rPr>
              <a:t>s43 </a:t>
            </a:r>
            <a:r>
              <a:rPr lang="fr-FR" sz="1200" dirty="0">
                <a:solidFill>
                  <a:schemeClr val="tx1"/>
                </a:solidFill>
              </a:rPr>
              <a:t>Présentation du projet</a:t>
            </a:r>
          </a:p>
          <a:p>
            <a:pPr marL="179388" indent="-179388">
              <a:buFont typeface="Arial" panose="020B0604020202020204" pitchFamily="34" charset="0"/>
              <a:buChar char="•"/>
            </a:pPr>
            <a:r>
              <a:rPr lang="fr-FR" sz="1200" dirty="0" smtClean="0">
                <a:solidFill>
                  <a:schemeClr val="tx1"/>
                </a:solidFill>
              </a:rPr>
              <a:t>3h </a:t>
            </a:r>
            <a:r>
              <a:rPr lang="fr-FR" sz="1200" dirty="0">
                <a:solidFill>
                  <a:schemeClr val="tx1"/>
                </a:solidFill>
              </a:rPr>
              <a:t>TP R1-01 : </a:t>
            </a:r>
            <a:r>
              <a:rPr lang="fr-FR" sz="1200" dirty="0" smtClean="0">
                <a:solidFill>
                  <a:srgbClr val="0070C0"/>
                </a:solidFill>
              </a:rPr>
              <a:t>s45</a:t>
            </a:r>
            <a:r>
              <a:rPr lang="fr-FR" sz="1200" dirty="0" smtClean="0">
                <a:solidFill>
                  <a:schemeClr val="tx1"/>
                </a:solidFill>
              </a:rPr>
              <a:t> </a:t>
            </a:r>
            <a:r>
              <a:rPr lang="fr-FR" sz="1200" dirty="0">
                <a:solidFill>
                  <a:schemeClr val="tx1"/>
                </a:solidFill>
              </a:rPr>
              <a:t>(évaluation orale individuelle)</a:t>
            </a:r>
          </a:p>
        </p:txBody>
      </p:sp>
      <p:sp>
        <p:nvSpPr>
          <p:cNvPr id="32" name="Rectangle 31"/>
          <p:cNvSpPr/>
          <p:nvPr/>
        </p:nvSpPr>
        <p:spPr>
          <a:xfrm>
            <a:off x="3544566" y="9883136"/>
            <a:ext cx="1809597" cy="2308864"/>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tlCol="0" anchor="t" anchorCtr="0"/>
          <a:lstStyle/>
          <a:p>
            <a:r>
              <a:rPr lang="fr-FR" sz="1400" b="1" dirty="0">
                <a:solidFill>
                  <a:schemeClr val="tx1"/>
                </a:solidFill>
              </a:rPr>
              <a:t>Quoi</a:t>
            </a:r>
          </a:p>
          <a:p>
            <a:pPr marL="171450" indent="-171450">
              <a:buFontTx/>
              <a:buChar char="-"/>
            </a:pPr>
            <a:r>
              <a:rPr lang="fr-FR" sz="1200" dirty="0">
                <a:solidFill>
                  <a:schemeClr val="tx1"/>
                </a:solidFill>
              </a:rPr>
              <a:t>Environnement de développement </a:t>
            </a:r>
            <a:r>
              <a:rPr lang="fr-FR" sz="1200" dirty="0" err="1">
                <a:solidFill>
                  <a:schemeClr val="tx1"/>
                </a:solidFill>
              </a:rPr>
              <a:t>BlueJ</a:t>
            </a:r>
            <a:endParaRPr lang="fr-FR" sz="1200" dirty="0">
              <a:solidFill>
                <a:schemeClr val="tx1"/>
              </a:solidFill>
            </a:endParaRPr>
          </a:p>
          <a:p>
            <a:pPr marL="171450" indent="-171450">
              <a:buFontTx/>
              <a:buChar char="-"/>
            </a:pPr>
            <a:r>
              <a:rPr lang="fr-FR" sz="1200" dirty="0">
                <a:solidFill>
                  <a:schemeClr val="tx1"/>
                </a:solidFill>
              </a:rPr>
              <a:t>Liste des étudiants et </a:t>
            </a:r>
            <a:r>
              <a:rPr lang="fr-FR" sz="1200" dirty="0" err="1">
                <a:solidFill>
                  <a:schemeClr val="tx1"/>
                </a:solidFill>
              </a:rPr>
              <a:t>sspg</a:t>
            </a:r>
            <a:r>
              <a:rPr lang="fr-FR" sz="1200" dirty="0">
                <a:solidFill>
                  <a:schemeClr val="tx1"/>
                </a:solidFill>
              </a:rPr>
              <a:t> qui lit un fichier et stocke les étudiants (nom, prénom) dans un tableau</a:t>
            </a:r>
          </a:p>
        </p:txBody>
      </p:sp>
      <p:sp>
        <p:nvSpPr>
          <p:cNvPr id="33" name="Rectangle 32"/>
          <p:cNvSpPr/>
          <p:nvPr/>
        </p:nvSpPr>
        <p:spPr>
          <a:xfrm>
            <a:off x="5384911" y="9924326"/>
            <a:ext cx="1425579" cy="2267674"/>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tlCol="0" anchor="t" anchorCtr="0"/>
          <a:lstStyle/>
          <a:p>
            <a:r>
              <a:rPr lang="fr-FR" sz="1200" b="1" dirty="0">
                <a:solidFill>
                  <a:schemeClr val="tx1"/>
                </a:solidFill>
              </a:rPr>
              <a:t>Où  </a:t>
            </a:r>
          </a:p>
          <a:p>
            <a:pPr marL="179388" indent="-179388">
              <a:buFont typeface="Arial" panose="020B0604020202020204" pitchFamily="34" charset="0"/>
              <a:buChar char="•"/>
            </a:pPr>
            <a:r>
              <a:rPr lang="fr-FR" sz="1100" dirty="0">
                <a:solidFill>
                  <a:schemeClr val="tx1"/>
                </a:solidFill>
              </a:rPr>
              <a:t>Salles TP </a:t>
            </a:r>
            <a:r>
              <a:rPr lang="fr-FR" sz="1100" dirty="0" smtClean="0">
                <a:solidFill>
                  <a:schemeClr val="tx1"/>
                </a:solidFill>
              </a:rPr>
              <a:t>(7 </a:t>
            </a:r>
            <a:r>
              <a:rPr lang="fr-FR" sz="1100" dirty="0">
                <a:solidFill>
                  <a:schemeClr val="tx1"/>
                </a:solidFill>
              </a:rPr>
              <a:t>équipes/salle</a:t>
            </a:r>
            <a:r>
              <a:rPr lang="fr-FR" sz="1200" dirty="0">
                <a:solidFill>
                  <a:schemeClr val="tx1"/>
                </a:solidFill>
              </a:rPr>
              <a:t>) </a:t>
            </a:r>
            <a:r>
              <a:rPr lang="fr-FR" sz="1100" dirty="0">
                <a:solidFill>
                  <a:schemeClr val="tx1"/>
                </a:solidFill>
              </a:rPr>
              <a:t>pour les 12h de PJT</a:t>
            </a:r>
          </a:p>
          <a:p>
            <a:pPr marL="179388" indent="-179388">
              <a:buFont typeface="Arial" panose="020B0604020202020204" pitchFamily="34" charset="0"/>
              <a:buChar char="•"/>
            </a:pPr>
            <a:r>
              <a:rPr lang="fr-FR" sz="1100" dirty="0">
                <a:solidFill>
                  <a:schemeClr val="tx1"/>
                </a:solidFill>
              </a:rPr>
              <a:t>Salle TP pour évaluation</a:t>
            </a:r>
            <a:endParaRPr lang="fr-FR" sz="1200" dirty="0">
              <a:solidFill>
                <a:schemeClr val="tx1"/>
              </a:solidFill>
            </a:endParaRPr>
          </a:p>
        </p:txBody>
      </p:sp>
      <p:sp>
        <p:nvSpPr>
          <p:cNvPr id="29" name="Rectangle avec coins arrondis en diagonale 28"/>
          <p:cNvSpPr/>
          <p:nvPr/>
        </p:nvSpPr>
        <p:spPr>
          <a:xfrm>
            <a:off x="177344" y="109615"/>
            <a:ext cx="876925" cy="457200"/>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SAE S1.01</a:t>
            </a:r>
            <a:endParaRPr lang="fr-FR" dirty="0"/>
          </a:p>
        </p:txBody>
      </p:sp>
      <p:sp>
        <p:nvSpPr>
          <p:cNvPr id="34" name="ZoneTexte 33"/>
          <p:cNvSpPr txBox="1"/>
          <p:nvPr/>
        </p:nvSpPr>
        <p:spPr>
          <a:xfrm>
            <a:off x="1704220" y="131124"/>
            <a:ext cx="3649943" cy="369332"/>
          </a:xfrm>
          <a:prstGeom prst="rect">
            <a:avLst/>
          </a:prstGeom>
          <a:noFill/>
          <a:ln>
            <a:noFill/>
          </a:ln>
        </p:spPr>
        <p:txBody>
          <a:bodyPr wrap="square" rtlCol="0">
            <a:spAutoFit/>
          </a:bodyPr>
          <a:lstStyle/>
          <a:p>
            <a:r>
              <a:rPr lang="fr-FR" b="1" dirty="0"/>
              <a:t>Implémentation d’un besoin </a:t>
            </a:r>
            <a:r>
              <a:rPr lang="fr-FR" b="1" dirty="0" smtClean="0"/>
              <a:t>client</a:t>
            </a:r>
            <a:r>
              <a:rPr lang="fr-FR" dirty="0" smtClean="0"/>
              <a:t> </a:t>
            </a:r>
            <a:endParaRPr lang="fr-FR" dirty="0">
              <a:ln w="0"/>
              <a:effectLst>
                <a:outerShdw blurRad="38100" dist="19050" dir="2700000" algn="tl" rotWithShape="0">
                  <a:schemeClr val="dk1">
                    <a:alpha val="40000"/>
                  </a:schemeClr>
                </a:outerShdw>
              </a:effectLst>
            </a:endParaRPr>
          </a:p>
        </p:txBody>
      </p:sp>
      <p:pic>
        <p:nvPicPr>
          <p:cNvPr id="35" name="Image 34"/>
          <p:cNvPicPr>
            <a:picLocks noChangeAspect="1"/>
          </p:cNvPicPr>
          <p:nvPr/>
        </p:nvPicPr>
        <p:blipFill>
          <a:blip r:embed="rId3"/>
          <a:stretch>
            <a:fillRect/>
          </a:stretch>
        </p:blipFill>
        <p:spPr>
          <a:xfrm>
            <a:off x="0" y="1110646"/>
            <a:ext cx="3257550" cy="1123950"/>
          </a:xfrm>
          <a:prstGeom prst="rect">
            <a:avLst/>
          </a:prstGeom>
        </p:spPr>
      </p:pic>
      <p:sp>
        <p:nvSpPr>
          <p:cNvPr id="36" name="ZoneTexte 35"/>
          <p:cNvSpPr txBox="1"/>
          <p:nvPr/>
        </p:nvSpPr>
        <p:spPr>
          <a:xfrm>
            <a:off x="2782553" y="1101850"/>
            <a:ext cx="439881"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100" b="1" dirty="0" smtClean="0"/>
              <a:t>40%</a:t>
            </a:r>
            <a:endParaRPr lang="fr-FR" sz="1100" b="1" dirty="0"/>
          </a:p>
        </p:txBody>
      </p:sp>
      <p:pic>
        <p:nvPicPr>
          <p:cNvPr id="37" name="Image 36"/>
          <p:cNvPicPr>
            <a:picLocks noChangeAspect="1"/>
          </p:cNvPicPr>
          <p:nvPr/>
        </p:nvPicPr>
        <p:blipFill>
          <a:blip r:embed="rId4"/>
          <a:stretch>
            <a:fillRect/>
          </a:stretch>
        </p:blipFill>
        <p:spPr>
          <a:xfrm>
            <a:off x="3486266" y="1316600"/>
            <a:ext cx="3324225" cy="1819275"/>
          </a:xfrm>
          <a:prstGeom prst="rect">
            <a:avLst/>
          </a:prstGeom>
        </p:spPr>
      </p:pic>
      <p:pic>
        <p:nvPicPr>
          <p:cNvPr id="38" name="Image 37"/>
          <p:cNvPicPr>
            <a:picLocks noChangeAspect="1"/>
          </p:cNvPicPr>
          <p:nvPr/>
        </p:nvPicPr>
        <p:blipFill>
          <a:blip r:embed="rId5"/>
          <a:stretch>
            <a:fillRect/>
          </a:stretch>
        </p:blipFill>
        <p:spPr>
          <a:xfrm>
            <a:off x="0" y="2414465"/>
            <a:ext cx="3276600" cy="1247775"/>
          </a:xfrm>
          <a:prstGeom prst="rect">
            <a:avLst/>
          </a:prstGeom>
        </p:spPr>
      </p:pic>
    </p:spTree>
    <p:extLst>
      <p:ext uri="{BB962C8B-B14F-4D97-AF65-F5344CB8AC3E}">
        <p14:creationId xmlns:p14="http://schemas.microsoft.com/office/powerpoint/2010/main" val="296964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vec coins arrondis en diagonale 3"/>
          <p:cNvSpPr/>
          <p:nvPr/>
        </p:nvSpPr>
        <p:spPr>
          <a:xfrm>
            <a:off x="139868" y="59326"/>
            <a:ext cx="876925" cy="457200"/>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a:t>SAE S1.03</a:t>
            </a:r>
          </a:p>
        </p:txBody>
      </p:sp>
      <p:sp>
        <p:nvSpPr>
          <p:cNvPr id="6" name="ZoneTexte 5"/>
          <p:cNvSpPr txBox="1"/>
          <p:nvPr/>
        </p:nvSpPr>
        <p:spPr>
          <a:xfrm>
            <a:off x="1485937" y="62289"/>
            <a:ext cx="4604915" cy="369332"/>
          </a:xfrm>
          <a:prstGeom prst="rect">
            <a:avLst/>
          </a:prstGeom>
          <a:noFill/>
          <a:ln>
            <a:noFill/>
          </a:ln>
        </p:spPr>
        <p:txBody>
          <a:bodyPr wrap="none" rtlCol="0">
            <a:spAutoFit/>
          </a:bodyPr>
          <a:lstStyle/>
          <a:p>
            <a:r>
              <a:rPr lang="fr-FR" dirty="0">
                <a:ln w="0"/>
                <a:effectLst>
                  <a:outerShdw blurRad="38100" dist="19050" dir="2700000" algn="tl" rotWithShape="0">
                    <a:schemeClr val="dk1">
                      <a:alpha val="40000"/>
                    </a:schemeClr>
                  </a:outerShdw>
                </a:effectLst>
              </a:rPr>
              <a:t>Installation d’un poste pour le développement</a:t>
            </a:r>
          </a:p>
        </p:txBody>
      </p:sp>
      <p:cxnSp>
        <p:nvCxnSpPr>
          <p:cNvPr id="9" name="Connecteur droit 8"/>
          <p:cNvCxnSpPr/>
          <p:nvPr/>
        </p:nvCxnSpPr>
        <p:spPr>
          <a:xfrm flipV="1">
            <a:off x="0" y="601431"/>
            <a:ext cx="6858000" cy="1"/>
          </a:xfrm>
          <a:prstGeom prst="line">
            <a:avLst/>
          </a:prstGeom>
        </p:spPr>
        <p:style>
          <a:lnRef idx="3">
            <a:schemeClr val="dk1"/>
          </a:lnRef>
          <a:fillRef idx="0">
            <a:schemeClr val="dk1"/>
          </a:fillRef>
          <a:effectRef idx="2">
            <a:schemeClr val="dk1"/>
          </a:effectRef>
          <a:fontRef idx="minor">
            <a:schemeClr val="tx1"/>
          </a:fontRef>
        </p:style>
      </p:cxnSp>
      <p:cxnSp>
        <p:nvCxnSpPr>
          <p:cNvPr id="11" name="Connecteur droit 10"/>
          <p:cNvCxnSpPr/>
          <p:nvPr/>
        </p:nvCxnSpPr>
        <p:spPr>
          <a:xfrm flipV="1">
            <a:off x="0" y="890186"/>
            <a:ext cx="6858000" cy="1"/>
          </a:xfrm>
          <a:prstGeom prst="line">
            <a:avLst/>
          </a:prstGeom>
        </p:spPr>
        <p:style>
          <a:lnRef idx="3">
            <a:schemeClr val="dk1"/>
          </a:lnRef>
          <a:fillRef idx="0">
            <a:schemeClr val="dk1"/>
          </a:fillRef>
          <a:effectRef idx="2">
            <a:schemeClr val="dk1"/>
          </a:effectRef>
          <a:fontRef idx="minor">
            <a:schemeClr val="tx1"/>
          </a:fontRef>
        </p:style>
      </p:cxnSp>
      <p:sp>
        <p:nvSpPr>
          <p:cNvPr id="12" name="ZoneTexte 11"/>
          <p:cNvSpPr txBox="1"/>
          <p:nvPr/>
        </p:nvSpPr>
        <p:spPr>
          <a:xfrm>
            <a:off x="-47509" y="551095"/>
            <a:ext cx="3321388" cy="369332"/>
          </a:xfrm>
          <a:prstGeom prst="rect">
            <a:avLst/>
          </a:prstGeom>
          <a:noFill/>
        </p:spPr>
        <p:txBody>
          <a:bodyPr wrap="square" rtlCol="0">
            <a:spAutoFit/>
          </a:bodyPr>
          <a:lstStyle/>
          <a:p>
            <a:r>
              <a:rPr lang="fr-FR" b="1" dirty="0"/>
              <a:t>Description de la SAE en détail</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4830" y="6212693"/>
            <a:ext cx="1004343" cy="296485"/>
          </a:xfrm>
          <a:prstGeom prst="rect">
            <a:avLst/>
          </a:prstGeom>
        </p:spPr>
      </p:pic>
      <p:cxnSp>
        <p:nvCxnSpPr>
          <p:cNvPr id="15" name="Connecteur droit 14"/>
          <p:cNvCxnSpPr/>
          <p:nvPr/>
        </p:nvCxnSpPr>
        <p:spPr>
          <a:xfrm flipV="1">
            <a:off x="-30076" y="6127826"/>
            <a:ext cx="6858000" cy="1"/>
          </a:xfrm>
          <a:prstGeom prst="line">
            <a:avLst/>
          </a:prstGeom>
        </p:spPr>
        <p:style>
          <a:lnRef idx="3">
            <a:schemeClr val="dk1"/>
          </a:lnRef>
          <a:fillRef idx="0">
            <a:schemeClr val="dk1"/>
          </a:fillRef>
          <a:effectRef idx="2">
            <a:schemeClr val="dk1"/>
          </a:effectRef>
          <a:fontRef idx="minor">
            <a:schemeClr val="tx1"/>
          </a:fontRef>
        </p:style>
      </p:cxnSp>
      <p:cxnSp>
        <p:nvCxnSpPr>
          <p:cNvPr id="16" name="Connecteur droit 15"/>
          <p:cNvCxnSpPr/>
          <p:nvPr/>
        </p:nvCxnSpPr>
        <p:spPr>
          <a:xfrm flipV="1">
            <a:off x="-30076" y="6656044"/>
            <a:ext cx="6858000" cy="1"/>
          </a:xfrm>
          <a:prstGeom prst="line">
            <a:avLst/>
          </a:prstGeom>
        </p:spPr>
        <p:style>
          <a:lnRef idx="3">
            <a:schemeClr val="dk1"/>
          </a:lnRef>
          <a:fillRef idx="0">
            <a:schemeClr val="dk1"/>
          </a:fillRef>
          <a:effectRef idx="2">
            <a:schemeClr val="dk1"/>
          </a:effectRef>
          <a:fontRef idx="minor">
            <a:schemeClr val="tx1"/>
          </a:fontRef>
        </p:style>
      </p:cxnSp>
      <p:sp>
        <p:nvSpPr>
          <p:cNvPr id="17" name="ZoneTexte 16"/>
          <p:cNvSpPr txBox="1"/>
          <p:nvPr/>
        </p:nvSpPr>
        <p:spPr>
          <a:xfrm>
            <a:off x="0" y="6172432"/>
            <a:ext cx="2503358" cy="369332"/>
          </a:xfrm>
          <a:prstGeom prst="rect">
            <a:avLst/>
          </a:prstGeom>
          <a:noFill/>
        </p:spPr>
        <p:txBody>
          <a:bodyPr wrap="square" rtlCol="0">
            <a:spAutoFit/>
          </a:bodyPr>
          <a:lstStyle/>
          <a:p>
            <a:r>
              <a:rPr lang="fr-FR" b="1" dirty="0"/>
              <a:t>Liens avec les ressources</a:t>
            </a:r>
          </a:p>
        </p:txBody>
      </p:sp>
      <p:cxnSp>
        <p:nvCxnSpPr>
          <p:cNvPr id="25" name="Connecteur droit 24"/>
          <p:cNvCxnSpPr/>
          <p:nvPr/>
        </p:nvCxnSpPr>
        <p:spPr>
          <a:xfrm flipV="1">
            <a:off x="-47509" y="9844420"/>
            <a:ext cx="6858000" cy="1"/>
          </a:xfrm>
          <a:prstGeom prst="line">
            <a:avLst/>
          </a:prstGeom>
        </p:spPr>
        <p:style>
          <a:lnRef idx="3">
            <a:schemeClr val="dk1"/>
          </a:lnRef>
          <a:fillRef idx="0">
            <a:schemeClr val="dk1"/>
          </a:fillRef>
          <a:effectRef idx="2">
            <a:schemeClr val="dk1"/>
          </a:effectRef>
          <a:fontRef idx="minor">
            <a:schemeClr val="tx1"/>
          </a:fontRef>
        </p:style>
      </p:cxnSp>
      <p:grpSp>
        <p:nvGrpSpPr>
          <p:cNvPr id="28" name="Groupe 27"/>
          <p:cNvGrpSpPr/>
          <p:nvPr/>
        </p:nvGrpSpPr>
        <p:grpSpPr>
          <a:xfrm>
            <a:off x="11173" y="9774035"/>
            <a:ext cx="6858000" cy="394129"/>
            <a:chOff x="0" y="10026215"/>
            <a:chExt cx="6858000" cy="394129"/>
          </a:xfrm>
        </p:grpSpPr>
        <p:pic>
          <p:nvPicPr>
            <p:cNvPr id="24" name="Imag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2484" y="10123859"/>
              <a:ext cx="1004343" cy="296485"/>
            </a:xfrm>
            <a:prstGeom prst="rect">
              <a:avLst/>
            </a:prstGeom>
          </p:spPr>
        </p:pic>
        <p:cxnSp>
          <p:nvCxnSpPr>
            <p:cNvPr id="26" name="Connecteur droit 25"/>
            <p:cNvCxnSpPr/>
            <p:nvPr/>
          </p:nvCxnSpPr>
          <p:spPr>
            <a:xfrm flipV="1">
              <a:off x="0" y="10395546"/>
              <a:ext cx="6858000" cy="1"/>
            </a:xfrm>
            <a:prstGeom prst="line">
              <a:avLst/>
            </a:prstGeom>
          </p:spPr>
          <p:style>
            <a:lnRef idx="3">
              <a:schemeClr val="dk1"/>
            </a:lnRef>
            <a:fillRef idx="0">
              <a:schemeClr val="dk1"/>
            </a:fillRef>
            <a:effectRef idx="2">
              <a:schemeClr val="dk1"/>
            </a:effectRef>
            <a:fontRef idx="minor">
              <a:schemeClr val="tx1"/>
            </a:fontRef>
          </p:style>
        </p:cxnSp>
        <p:sp>
          <p:nvSpPr>
            <p:cNvPr id="27" name="ZoneTexte 26"/>
            <p:cNvSpPr txBox="1"/>
            <p:nvPr/>
          </p:nvSpPr>
          <p:spPr>
            <a:xfrm>
              <a:off x="0" y="10026215"/>
              <a:ext cx="2503358" cy="369332"/>
            </a:xfrm>
            <a:prstGeom prst="rect">
              <a:avLst/>
            </a:prstGeom>
            <a:noFill/>
          </p:spPr>
          <p:txBody>
            <a:bodyPr wrap="square" rtlCol="0">
              <a:spAutoFit/>
            </a:bodyPr>
            <a:lstStyle/>
            <a:p>
              <a:r>
                <a:rPr lang="fr-FR" b="1" dirty="0"/>
                <a:t>Suivi et Évaluation</a:t>
              </a:r>
            </a:p>
          </p:txBody>
        </p:sp>
      </p:grpSp>
      <p:sp>
        <p:nvSpPr>
          <p:cNvPr id="30" name="Rectangle 29"/>
          <p:cNvSpPr/>
          <p:nvPr/>
        </p:nvSpPr>
        <p:spPr>
          <a:xfrm>
            <a:off x="128508" y="10168165"/>
            <a:ext cx="6494605" cy="1909715"/>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tlCol="0" anchor="t" anchorCtr="0"/>
          <a:lstStyle/>
          <a:p>
            <a:pPr marL="171450" indent="-171450">
              <a:buFontTx/>
              <a:buChar char="-"/>
            </a:pPr>
            <a:r>
              <a:rPr lang="fr-FR" sz="1100" dirty="0">
                <a:solidFill>
                  <a:schemeClr val="tx1"/>
                </a:solidFill>
              </a:rPr>
              <a:t>Travail par groupe de </a:t>
            </a:r>
            <a:r>
              <a:rPr lang="fr-FR" sz="1100" dirty="0" smtClean="0">
                <a:solidFill>
                  <a:schemeClr val="tx1"/>
                </a:solidFill>
              </a:rPr>
              <a:t>2 </a:t>
            </a:r>
            <a:r>
              <a:rPr lang="fr-FR" sz="1100" dirty="0">
                <a:solidFill>
                  <a:schemeClr val="tx1"/>
                </a:solidFill>
              </a:rPr>
              <a:t>étudiants</a:t>
            </a:r>
          </a:p>
          <a:p>
            <a:pPr marL="171450" indent="-171450">
              <a:buFontTx/>
              <a:buChar char="-"/>
            </a:pPr>
            <a:r>
              <a:rPr lang="fr-FR" sz="1100" dirty="0">
                <a:solidFill>
                  <a:schemeClr val="tx1"/>
                </a:solidFill>
              </a:rPr>
              <a:t>Déroulement de la SAE </a:t>
            </a:r>
            <a:r>
              <a:rPr lang="fr-FR" sz="1100" dirty="0" smtClean="0">
                <a:solidFill>
                  <a:schemeClr val="tx1"/>
                </a:solidFill>
              </a:rPr>
              <a:t>sur 1 semaine </a:t>
            </a:r>
            <a:r>
              <a:rPr lang="fr-FR" sz="1100" dirty="0">
                <a:solidFill>
                  <a:schemeClr val="tx1"/>
                </a:solidFill>
              </a:rPr>
              <a:t>à raison </a:t>
            </a:r>
            <a:r>
              <a:rPr lang="fr-FR" sz="1100" dirty="0" smtClean="0">
                <a:solidFill>
                  <a:schemeClr val="tx1"/>
                </a:solidFill>
              </a:rPr>
              <a:t>de doubles créneaux (4) </a:t>
            </a:r>
          </a:p>
          <a:p>
            <a:pPr marL="171450" indent="-171450">
              <a:buFontTx/>
              <a:buChar char="-"/>
            </a:pPr>
            <a:r>
              <a:rPr lang="fr-FR" sz="1100" dirty="0" smtClean="0">
                <a:solidFill>
                  <a:schemeClr val="tx1"/>
                </a:solidFill>
              </a:rPr>
              <a:t>Présentation </a:t>
            </a:r>
            <a:r>
              <a:rPr lang="fr-FR" sz="1100" dirty="0">
                <a:solidFill>
                  <a:schemeClr val="tx1"/>
                </a:solidFill>
              </a:rPr>
              <a:t>de la SAE sur un créneau TD </a:t>
            </a:r>
            <a:r>
              <a:rPr lang="fr-FR" sz="1100" dirty="0" smtClean="0">
                <a:solidFill>
                  <a:schemeClr val="tx1"/>
                </a:solidFill>
              </a:rPr>
              <a:t>R1-01 </a:t>
            </a:r>
            <a:r>
              <a:rPr lang="fr-FR" sz="1100" dirty="0">
                <a:solidFill>
                  <a:schemeClr val="tx1"/>
                </a:solidFill>
              </a:rPr>
              <a:t>: </a:t>
            </a:r>
          </a:p>
          <a:p>
            <a:pPr marL="628650" lvl="1" indent="-171450">
              <a:buFont typeface="Wingdings" panose="05000000000000000000" pitchFamily="2" charset="2"/>
              <a:buChar char="§"/>
            </a:pPr>
            <a:r>
              <a:rPr lang="fr-FR" sz="1100" dirty="0">
                <a:solidFill>
                  <a:schemeClr val="tx1"/>
                </a:solidFill>
              </a:rPr>
              <a:t>P</a:t>
            </a:r>
            <a:r>
              <a:rPr lang="fr-FR" sz="1100" dirty="0" smtClean="0">
                <a:solidFill>
                  <a:schemeClr val="tx1"/>
                </a:solidFill>
              </a:rPr>
              <a:t>résentation </a:t>
            </a:r>
            <a:r>
              <a:rPr lang="fr-FR" sz="1100" dirty="0">
                <a:solidFill>
                  <a:schemeClr val="tx1"/>
                </a:solidFill>
              </a:rPr>
              <a:t>des attendus, des livrables, des phases de développement</a:t>
            </a:r>
          </a:p>
          <a:p>
            <a:pPr marL="628650" lvl="1" indent="-171450">
              <a:buFont typeface="Wingdings" panose="05000000000000000000" pitchFamily="2" charset="2"/>
              <a:buChar char="§"/>
            </a:pPr>
            <a:r>
              <a:rPr lang="fr-FR" sz="1100" dirty="0">
                <a:solidFill>
                  <a:schemeClr val="tx1"/>
                </a:solidFill>
              </a:rPr>
              <a:t>Planification du travail</a:t>
            </a:r>
          </a:p>
          <a:p>
            <a:pPr marL="628650" lvl="1" indent="-171450">
              <a:buFont typeface="Wingdings" panose="05000000000000000000" pitchFamily="2" charset="2"/>
              <a:buChar char="§"/>
            </a:pPr>
            <a:r>
              <a:rPr lang="fr-FR" sz="1100" dirty="0">
                <a:solidFill>
                  <a:schemeClr val="tx1"/>
                </a:solidFill>
              </a:rPr>
              <a:t>Identification des commandes à utiliser</a:t>
            </a:r>
          </a:p>
          <a:p>
            <a:pPr marL="628650" lvl="1" indent="-171450">
              <a:buFont typeface="Wingdings" panose="05000000000000000000" pitchFamily="2" charset="2"/>
              <a:buChar char="§"/>
            </a:pPr>
            <a:r>
              <a:rPr lang="fr-FR" sz="1100" dirty="0">
                <a:solidFill>
                  <a:schemeClr val="tx1"/>
                </a:solidFill>
              </a:rPr>
              <a:t>Organisation des tâches (Gantt)</a:t>
            </a:r>
          </a:p>
          <a:p>
            <a:r>
              <a:rPr lang="fr-FR" sz="1100" dirty="0" smtClean="0">
                <a:solidFill>
                  <a:schemeClr val="tx1"/>
                </a:solidFill>
              </a:rPr>
              <a:t>-  </a:t>
            </a:r>
            <a:r>
              <a:rPr lang="fr-FR" sz="1100" dirty="0">
                <a:solidFill>
                  <a:schemeClr val="tx1"/>
                </a:solidFill>
              </a:rPr>
              <a:t>Validation sur 2 créneaux </a:t>
            </a:r>
            <a:r>
              <a:rPr lang="fr-FR" sz="1100" dirty="0" smtClean="0">
                <a:solidFill>
                  <a:schemeClr val="tx1"/>
                </a:solidFill>
              </a:rPr>
              <a:t>TP R1-01 </a:t>
            </a:r>
            <a:r>
              <a:rPr lang="fr-FR" sz="1100" dirty="0">
                <a:solidFill>
                  <a:schemeClr val="tx1"/>
                </a:solidFill>
              </a:rPr>
              <a:t>: </a:t>
            </a:r>
            <a:r>
              <a:rPr lang="fr-FR" sz="1100" smtClean="0">
                <a:solidFill>
                  <a:schemeClr val="tx1"/>
                </a:solidFill>
              </a:rPr>
              <a:t>entretien oral</a:t>
            </a:r>
            <a:endParaRPr lang="fr-FR" sz="1100" dirty="0">
              <a:solidFill>
                <a:schemeClr val="tx1"/>
              </a:solidFill>
            </a:endParaRPr>
          </a:p>
        </p:txBody>
      </p:sp>
      <p:sp>
        <p:nvSpPr>
          <p:cNvPr id="34" name="Rectangle à coins arrondis 33"/>
          <p:cNvSpPr/>
          <p:nvPr/>
        </p:nvSpPr>
        <p:spPr>
          <a:xfrm>
            <a:off x="115935" y="987375"/>
            <a:ext cx="6345628" cy="4070128"/>
          </a:xfrm>
          <a:prstGeom prst="roundRect">
            <a:avLst/>
          </a:prstGeom>
          <a:solidFill>
            <a:schemeClr val="bg1"/>
          </a:solidFill>
          <a:ln w="28575">
            <a:solidFill>
              <a:srgbClr val="FFC000"/>
            </a:solidFill>
          </a:ln>
        </p:spPr>
        <p:style>
          <a:lnRef idx="1">
            <a:schemeClr val="accent4"/>
          </a:lnRef>
          <a:fillRef idx="2">
            <a:schemeClr val="accent4"/>
          </a:fillRef>
          <a:effectRef idx="1">
            <a:schemeClr val="accent4"/>
          </a:effectRef>
          <a:fontRef idx="minor">
            <a:schemeClr val="dk1"/>
          </a:fontRef>
        </p:style>
        <p:txBody>
          <a:bodyPr lIns="72000" tIns="0" rtlCol="0" anchor="t" anchorCtr="0"/>
          <a:lstStyle/>
          <a:p>
            <a:r>
              <a:rPr lang="fr-FR" sz="1100" b="1" dirty="0"/>
              <a:t>Phases </a:t>
            </a:r>
            <a:r>
              <a:rPr lang="fr-FR" sz="1100" b="1" dirty="0" smtClean="0"/>
              <a:t>:</a:t>
            </a:r>
          </a:p>
          <a:p>
            <a:endParaRPr lang="fr-FR" sz="1100" b="1" dirty="0"/>
          </a:p>
          <a:p>
            <a:pPr marL="228600" indent="-228600">
              <a:buAutoNum type="arabicParenR"/>
            </a:pPr>
            <a:r>
              <a:rPr lang="fr-FR" sz="1100" u="sng" dirty="0" smtClean="0"/>
              <a:t>Comprendre le besoin du client</a:t>
            </a:r>
            <a:r>
              <a:rPr lang="fr-FR" sz="1100" dirty="0" smtClean="0"/>
              <a:t>                                                                                                                                        </a:t>
            </a:r>
            <a:endParaRPr lang="fr-FR" sz="1100" dirty="0"/>
          </a:p>
          <a:p>
            <a:pPr lvl="1" defTabSz="0"/>
            <a:r>
              <a:rPr lang="fr-FR" sz="1100" dirty="0"/>
              <a:t> - </a:t>
            </a:r>
            <a:r>
              <a:rPr lang="fr-FR" sz="1100" dirty="0" smtClean="0"/>
              <a:t>Avant de commencer le développement demandé, il est nécessaire de bien comprendre le besoin du client en posant des questions, en réfléchissant aux données manipulées et aux résultats attendus.</a:t>
            </a:r>
            <a:endParaRPr lang="fr-FR" sz="1100" dirty="0"/>
          </a:p>
          <a:p>
            <a:pPr marL="628650" lvl="1" indent="-171450" defTabSz="0">
              <a:buFontTx/>
              <a:buChar char="-"/>
            </a:pPr>
            <a:r>
              <a:rPr lang="fr-FR" sz="1100" dirty="0" smtClean="0"/>
              <a:t>Représenter le problème sous forme de « boîte » (</a:t>
            </a:r>
            <a:r>
              <a:rPr lang="fr-FR" sz="1100" dirty="0" err="1" smtClean="0"/>
              <a:t>cf</a:t>
            </a:r>
            <a:r>
              <a:rPr lang="fr-FR" sz="1100" dirty="0" smtClean="0"/>
              <a:t> ressource R1.01)</a:t>
            </a:r>
          </a:p>
          <a:p>
            <a:pPr marL="628650" lvl="1" indent="-171450" defTabSz="0">
              <a:buFontTx/>
              <a:buChar char="-"/>
            </a:pPr>
            <a:r>
              <a:rPr lang="fr-FR" sz="1100" dirty="0" smtClean="0"/>
              <a:t>Réfléchir au jeu d’essais</a:t>
            </a:r>
          </a:p>
          <a:p>
            <a:pPr marL="628650" lvl="1" indent="-171450" defTabSz="0">
              <a:buFontTx/>
              <a:buChar char="-"/>
            </a:pPr>
            <a:endParaRPr lang="fr-FR" sz="1100" dirty="0"/>
          </a:p>
          <a:p>
            <a:pPr marL="228600" indent="-228600">
              <a:buAutoNum type="arabicParenR"/>
            </a:pPr>
            <a:r>
              <a:rPr lang="fr-FR" sz="1100" u="sng" dirty="0" smtClean="0"/>
              <a:t>Ecriture de l’algorithme</a:t>
            </a:r>
            <a:endParaRPr lang="fr-FR" sz="1100" u="sng" dirty="0"/>
          </a:p>
          <a:p>
            <a:pPr marL="628650" lvl="1" indent="-171450">
              <a:buFontTx/>
              <a:buChar char="-"/>
            </a:pPr>
            <a:r>
              <a:rPr lang="fr-FR" sz="1100" dirty="0" smtClean="0"/>
              <a:t>Utiliser la méthode des raffinages successifs</a:t>
            </a:r>
          </a:p>
          <a:p>
            <a:pPr marL="628650" lvl="1" indent="-171450">
              <a:buFontTx/>
              <a:buChar char="-"/>
            </a:pPr>
            <a:endParaRPr lang="fr-FR" sz="1100" dirty="0" smtClean="0"/>
          </a:p>
          <a:p>
            <a:pPr marL="228600" indent="-228600">
              <a:buAutoNum type="arabicParenR"/>
            </a:pPr>
            <a:r>
              <a:rPr lang="fr-FR" sz="1100" u="sng" dirty="0" smtClean="0"/>
              <a:t>Ecriture du code java correspondant</a:t>
            </a:r>
            <a:endParaRPr lang="fr-FR" sz="1200" dirty="0"/>
          </a:p>
          <a:p>
            <a:pPr marL="620713" indent="-171450">
              <a:buFontTx/>
              <a:buChar char="-"/>
            </a:pPr>
            <a:r>
              <a:rPr lang="fr-FR" sz="1100" dirty="0" smtClean="0"/>
              <a:t>Code clair et commenté</a:t>
            </a:r>
          </a:p>
          <a:p>
            <a:pPr marL="620713" indent="-171450">
              <a:buFontTx/>
              <a:buChar char="-"/>
            </a:pPr>
            <a:r>
              <a:rPr lang="fr-FR" sz="1100" dirty="0" smtClean="0"/>
              <a:t>Nommage des variables</a:t>
            </a:r>
          </a:p>
          <a:p>
            <a:pPr marL="620713" indent="-171450">
              <a:buFontTx/>
              <a:buChar char="-"/>
            </a:pPr>
            <a:r>
              <a:rPr lang="fr-FR" sz="1100" dirty="0" smtClean="0"/>
              <a:t>Indiquer les jeux d’essais et les traces d’exécution	</a:t>
            </a:r>
            <a:r>
              <a:rPr lang="fr-FR" sz="1200" dirty="0" smtClean="0"/>
              <a:t>	</a:t>
            </a:r>
            <a:endParaRPr lang="fr-FR" sz="1200" dirty="0"/>
          </a:p>
        </p:txBody>
      </p:sp>
      <p:sp>
        <p:nvSpPr>
          <p:cNvPr id="36" name="Rectangle à coins arrondis 35"/>
          <p:cNvSpPr/>
          <p:nvPr/>
        </p:nvSpPr>
        <p:spPr>
          <a:xfrm>
            <a:off x="43403" y="7007865"/>
            <a:ext cx="6784521" cy="1762755"/>
          </a:xfrm>
          <a:prstGeom prst="roundRect">
            <a:avLst/>
          </a:prstGeom>
          <a:solidFill>
            <a:srgbClr val="D0EBB3"/>
          </a:solidFill>
          <a:ln w="28575">
            <a:solidFill>
              <a:srgbClr val="00B050"/>
            </a:solidFill>
          </a:ln>
        </p:spPr>
        <p:style>
          <a:lnRef idx="1">
            <a:schemeClr val="accent4"/>
          </a:lnRef>
          <a:fillRef idx="2">
            <a:schemeClr val="accent4"/>
          </a:fillRef>
          <a:effectRef idx="1">
            <a:schemeClr val="accent4"/>
          </a:effectRef>
          <a:fontRef idx="minor">
            <a:schemeClr val="dk1"/>
          </a:fontRef>
        </p:style>
        <p:txBody>
          <a:bodyPr lIns="72000" tIns="0" rtlCol="0" anchor="t" anchorCtr="0"/>
          <a:lstStyle/>
          <a:p>
            <a:r>
              <a:rPr lang="fr-FR" sz="1200" b="1" dirty="0"/>
              <a:t>Ressource  R1-01 « Initiation au développement »</a:t>
            </a:r>
          </a:p>
          <a:p>
            <a:pPr>
              <a:lnSpc>
                <a:spcPts val="2160"/>
              </a:lnSpc>
              <a:tabLst>
                <a:tab pos="92075" algn="l"/>
              </a:tabLst>
            </a:pPr>
            <a:r>
              <a:rPr lang="fr-FR" sz="1200" dirty="0" smtClean="0"/>
              <a:t>-	Algorithmes </a:t>
            </a:r>
            <a:r>
              <a:rPr lang="fr-FR" sz="1200" dirty="0"/>
              <a:t>fondamentaux (structures simples, recherche d'un élément, </a:t>
            </a:r>
            <a:r>
              <a:rPr lang="fr-FR" sz="1200" dirty="0" smtClean="0"/>
              <a:t>parcours)</a:t>
            </a:r>
            <a:r>
              <a:rPr lang="fr-FR" sz="1200" dirty="0"/>
              <a:t/>
            </a:r>
            <a:br>
              <a:rPr lang="fr-FR" sz="1200" dirty="0"/>
            </a:br>
            <a:r>
              <a:rPr lang="fr-FR" sz="1200" dirty="0" smtClean="0"/>
              <a:t>- </a:t>
            </a:r>
            <a:r>
              <a:rPr lang="fr-FR" sz="1200" dirty="0"/>
              <a:t>Algorithmes sur les structures de </a:t>
            </a:r>
            <a:r>
              <a:rPr lang="fr-FR" sz="1200" dirty="0" smtClean="0"/>
              <a:t>données de base </a:t>
            </a:r>
            <a:r>
              <a:rPr lang="fr-FR" sz="1200" dirty="0"/>
              <a:t>(</a:t>
            </a:r>
            <a:r>
              <a:rPr lang="fr-FR" sz="1200" dirty="0" smtClean="0"/>
              <a:t>itératifs)</a:t>
            </a:r>
            <a:r>
              <a:rPr lang="fr-FR" sz="1200" dirty="0"/>
              <a:t/>
            </a:r>
            <a:br>
              <a:rPr lang="fr-FR" sz="1200" dirty="0"/>
            </a:br>
            <a:r>
              <a:rPr lang="fr-FR" sz="1200" dirty="0" smtClean="0"/>
              <a:t>-	Manipulation </a:t>
            </a:r>
            <a:r>
              <a:rPr lang="fr-FR" sz="1200" dirty="0"/>
              <a:t>de </a:t>
            </a:r>
            <a:r>
              <a:rPr lang="fr-FR" sz="1200" dirty="0" smtClean="0"/>
              <a:t>tableaux (accès </a:t>
            </a:r>
            <a:r>
              <a:rPr lang="fr-FR" sz="1200" dirty="0"/>
              <a:t>direct ou séquentiels</a:t>
            </a:r>
            <a:r>
              <a:rPr lang="fr-FR" sz="1200" dirty="0" smtClean="0"/>
              <a:t>)</a:t>
            </a:r>
          </a:p>
          <a:p>
            <a:pPr>
              <a:lnSpc>
                <a:spcPts val="2160"/>
              </a:lnSpc>
              <a:tabLst>
                <a:tab pos="92075" algn="l"/>
              </a:tabLst>
            </a:pPr>
            <a:r>
              <a:rPr lang="fr-FR" sz="1200" i="1" dirty="0" smtClean="0">
                <a:solidFill>
                  <a:schemeClr val="tx1"/>
                </a:solidFill>
              </a:rPr>
              <a:t>-	</a:t>
            </a:r>
            <a:r>
              <a:rPr lang="fr-FR" sz="1200" dirty="0" smtClean="0"/>
              <a:t>Premières </a:t>
            </a:r>
            <a:r>
              <a:rPr lang="fr-FR" sz="1200" dirty="0"/>
              <a:t>notions de qualité (ex : nommage, assertions, </a:t>
            </a:r>
            <a:r>
              <a:rPr lang="fr-FR" sz="1200" dirty="0" smtClean="0"/>
              <a:t>documentation, </a:t>
            </a:r>
            <a:r>
              <a:rPr lang="fr-FR" sz="1200" dirty="0"/>
              <a:t>jeu </a:t>
            </a:r>
            <a:r>
              <a:rPr lang="fr-FR" sz="1200" dirty="0" smtClean="0"/>
              <a:t>d'essais</a:t>
            </a:r>
            <a:r>
              <a:rPr lang="fr-FR" sz="1200" dirty="0"/>
              <a:t>)</a:t>
            </a:r>
            <a:br>
              <a:rPr lang="fr-FR" sz="1200" dirty="0"/>
            </a:br>
            <a:endParaRPr lang="fr-FR" sz="1200" dirty="0"/>
          </a:p>
        </p:txBody>
      </p:sp>
    </p:spTree>
    <p:extLst>
      <p:ext uri="{BB962C8B-B14F-4D97-AF65-F5344CB8AC3E}">
        <p14:creationId xmlns:p14="http://schemas.microsoft.com/office/powerpoint/2010/main" val="142757346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425</TotalTime>
  <Words>455</Words>
  <Application>Microsoft Office PowerPoint</Application>
  <PresentationFormat>Grand écran</PresentationFormat>
  <Paragraphs>81</Paragraphs>
  <Slides>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vt:i4>
      </vt:variant>
    </vt:vector>
  </HeadingPairs>
  <TitlesOfParts>
    <vt:vector size="7" baseType="lpstr">
      <vt:lpstr>Arial</vt:lpstr>
      <vt:lpstr>Calibri</vt:lpstr>
      <vt:lpstr>Calibri Light</vt:lpstr>
      <vt:lpstr>Wingdings</vt:lpstr>
      <vt:lpstr>Thème Office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lr</dc:creator>
  <cp:lastModifiedBy>MFC</cp:lastModifiedBy>
  <cp:revision>52</cp:revision>
  <dcterms:created xsi:type="dcterms:W3CDTF">2021-06-18T17:11:21Z</dcterms:created>
  <dcterms:modified xsi:type="dcterms:W3CDTF">2021-08-19T17:06:49Z</dcterms:modified>
</cp:coreProperties>
</file>