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393" r:id="rId2"/>
    <p:sldId id="394" r:id="rId3"/>
    <p:sldId id="439" r:id="rId4"/>
    <p:sldId id="420" r:id="rId5"/>
    <p:sldId id="437" r:id="rId6"/>
    <p:sldId id="438" r:id="rId7"/>
    <p:sldId id="431" r:id="rId8"/>
    <p:sldId id="435" r:id="rId9"/>
    <p:sldId id="434" r:id="rId10"/>
    <p:sldId id="436" r:id="rId11"/>
    <p:sldId id="427" r:id="rId12"/>
    <p:sldId id="426" r:id="rId13"/>
    <p:sldId id="432" r:id="rId14"/>
    <p:sldId id="425" r:id="rId15"/>
    <p:sldId id="430" r:id="rId16"/>
    <p:sldId id="421" r:id="rId17"/>
    <p:sldId id="428" r:id="rId18"/>
    <p:sldId id="429" r:id="rId19"/>
    <p:sldId id="424" r:id="rId20"/>
    <p:sldId id="422" r:id="rId21"/>
    <p:sldId id="423" r:id="rId22"/>
    <p:sldId id="433" r:id="rId23"/>
    <p:sldId id="41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DADCDE"/>
    <a:srgbClr val="E6F0C8"/>
    <a:srgbClr val="83B81A"/>
    <a:srgbClr val="00844D"/>
    <a:srgbClr val="707173"/>
    <a:srgbClr val="000000"/>
    <a:srgbClr val="E0EBD5"/>
    <a:srgbClr val="DADCDC"/>
    <a:srgbClr val="C1D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B7C78-FC83-4610-955B-BC66E86B5EED}" v="15" dt="2024-01-24T21:01:27.594"/>
    <p1510:client id="{1A87FF20-DAD2-4CAB-8241-88AACA02B0D6}" v="521" dt="2024-01-24T17:30:14.007"/>
    <p1510:client id="{44EE5EF1-5532-49A4-851B-179BAD37C908}" v="6" dt="2024-01-24T15:59:32.117"/>
    <p1510:client id="{52F3D1F3-FE1E-47D0-9917-FEF3259ED12C}" v="45" dt="2024-01-24T20:43:43.696"/>
    <p1510:client id="{6468AFC1-B711-4665-AFF1-3F1D9F09DC2F}" v="16" dt="2024-01-24T21:00:33.709"/>
    <p1510:client id="{83DD6191-666C-4016-8591-E447EC1DECD9}" v="494" dt="2024-01-24T21:10:04.319"/>
    <p1510:client id="{DB2BC4F2-8D28-413D-A408-D977429E3C91}" v="3" dt="2024-01-25T08:56:14.356"/>
    <p1510:client id="{EE6C4548-C58A-49E2-A793-C212F65CCFC6}" v="222" dt="2024-01-24T16:59:36.82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52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EE068-A915-43CD-99EC-2ED096CA3D09}" type="datetimeFigureOut">
              <a:rPr lang="de-DE" smtClean="0"/>
              <a:t>25.01.2024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BDB1-5804-4DB0-A8C0-AC9653EC350F}" type="slidenum">
              <a:rPr lang="de-DE" smtClean="0"/>
              <a:t>‹Nr.›</a:t>
            </a:fld>
            <a:endParaRPr lang="de-DE"/>
          </a:p>
        </p:txBody>
      </p:sp>
    </p:spTree>
    <p:extLst>
      <p:ext uri="{BB962C8B-B14F-4D97-AF65-F5344CB8AC3E}">
        <p14:creationId xmlns:p14="http://schemas.microsoft.com/office/powerpoint/2010/main" val="8478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4427BDB1-5804-4DB0-A8C0-AC9653EC350F}" type="slidenum">
              <a:rPr lang="de-DE" smtClean="0"/>
              <a:t>4</a:t>
            </a:fld>
            <a:endParaRPr lang="de-DE"/>
          </a:p>
        </p:txBody>
      </p:sp>
    </p:spTree>
    <p:extLst>
      <p:ext uri="{BB962C8B-B14F-4D97-AF65-F5344CB8AC3E}">
        <p14:creationId xmlns:p14="http://schemas.microsoft.com/office/powerpoint/2010/main" val="94482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err="1">
                <a:cs typeface="Calibri"/>
              </a:rPr>
              <a:t>Akteure</a:t>
            </a:r>
          </a:p>
          <a:p>
            <a:r>
              <a:rPr lang="en-US">
                <a:cs typeface="Calibri"/>
              </a:rPr>
              <a:t>Use-Cases</a:t>
            </a:r>
          </a:p>
          <a:p>
            <a:r>
              <a:rPr lang="en-US">
                <a:cs typeface="Calibri"/>
              </a:rPr>
              <a:t>Include --&gt; </a:t>
            </a:r>
          </a:p>
          <a:p>
            <a:r>
              <a:rPr lang="en-US">
                <a:cs typeface="Calibri"/>
              </a:rPr>
              <a:t>Extend --&gt; </a:t>
            </a:r>
          </a:p>
        </p:txBody>
      </p:sp>
      <p:sp>
        <p:nvSpPr>
          <p:cNvPr id="4" name="Foliennummernplatzhalter 3"/>
          <p:cNvSpPr>
            <a:spLocks noGrp="1"/>
          </p:cNvSpPr>
          <p:nvPr>
            <p:ph type="sldNum" sz="quarter" idx="5"/>
          </p:nvPr>
        </p:nvSpPr>
        <p:spPr/>
        <p:txBody>
          <a:bodyPr/>
          <a:lstStyle/>
          <a:p>
            <a:fld id="{4427BDB1-5804-4DB0-A8C0-AC9653EC350F}" type="slidenum">
              <a:rPr lang="de-DE" smtClean="0"/>
              <a:t>13</a:t>
            </a:fld>
            <a:endParaRPr lang="de-DE"/>
          </a:p>
        </p:txBody>
      </p:sp>
    </p:spTree>
    <p:extLst>
      <p:ext uri="{BB962C8B-B14F-4D97-AF65-F5344CB8AC3E}">
        <p14:creationId xmlns:p14="http://schemas.microsoft.com/office/powerpoint/2010/main" val="3084915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Sprint 1 </a:t>
            </a:r>
          </a:p>
          <a:p>
            <a:r>
              <a:rPr lang="en-US">
                <a:ea typeface="Calibri"/>
                <a:cs typeface="Calibri"/>
              </a:rPr>
              <a:t>Use-Case </a:t>
            </a:r>
            <a:r>
              <a:rPr lang="en-US" err="1">
                <a:ea typeface="Calibri"/>
                <a:cs typeface="Calibri"/>
              </a:rPr>
              <a:t>Diagramm</a:t>
            </a:r>
            <a:r>
              <a:rPr lang="en-US">
                <a:ea typeface="Calibri"/>
                <a:cs typeface="Calibri"/>
              </a:rPr>
              <a:t> </a:t>
            </a:r>
            <a:r>
              <a:rPr lang="en-US" err="1">
                <a:ea typeface="Calibri"/>
                <a:cs typeface="Calibri"/>
              </a:rPr>
              <a:t>Trajektorien</a:t>
            </a:r>
            <a:r>
              <a:rPr lang="en-US">
                <a:ea typeface="Calibri"/>
                <a:cs typeface="Calibri"/>
              </a:rPr>
              <a:t> </a:t>
            </a:r>
            <a:r>
              <a:rPr lang="en-US" err="1">
                <a:ea typeface="Calibri"/>
                <a:cs typeface="Calibri"/>
              </a:rPr>
              <a:t>Planung</a:t>
            </a:r>
          </a:p>
          <a:p>
            <a:r>
              <a:rPr lang="en-US" err="1">
                <a:ea typeface="Calibri"/>
                <a:cs typeface="Calibri"/>
              </a:rPr>
              <a:t>Fahrzeug</a:t>
            </a:r>
            <a:r>
              <a:rPr lang="en-US">
                <a:ea typeface="Calibri"/>
                <a:cs typeface="Calibri"/>
              </a:rPr>
              <a:t> plant </a:t>
            </a:r>
            <a:r>
              <a:rPr lang="en-US" err="1">
                <a:ea typeface="Calibri"/>
                <a:cs typeface="Calibri"/>
              </a:rPr>
              <a:t>Trajektorie</a:t>
            </a:r>
            <a:r>
              <a:rPr lang="en-US">
                <a:ea typeface="Calibri"/>
                <a:cs typeface="Calibri"/>
              </a:rPr>
              <a:t> </a:t>
            </a:r>
            <a:r>
              <a:rPr lang="en-US" err="1">
                <a:ea typeface="Calibri"/>
                <a:cs typeface="Calibri"/>
              </a:rPr>
              <a:t>anhand</a:t>
            </a:r>
            <a:r>
              <a:rPr lang="en-US">
                <a:ea typeface="Calibri"/>
                <a:cs typeface="Calibri"/>
              </a:rPr>
              <a:t>/</a:t>
            </a:r>
            <a:r>
              <a:rPr lang="en-US" err="1">
                <a:ea typeface="Calibri"/>
                <a:cs typeface="Calibri"/>
              </a:rPr>
              <a:t>mithilfe</a:t>
            </a:r>
            <a:r>
              <a:rPr lang="en-US">
                <a:ea typeface="Calibri"/>
                <a:cs typeface="Calibri"/>
              </a:rPr>
              <a:t> der </a:t>
            </a:r>
            <a:r>
              <a:rPr lang="en-US" err="1">
                <a:ea typeface="Calibri"/>
                <a:cs typeface="Calibri"/>
              </a:rPr>
              <a:t>Umgebung</a:t>
            </a:r>
            <a:r>
              <a:rPr lang="en-US">
                <a:ea typeface="Calibri"/>
                <a:cs typeface="Calibri"/>
              </a:rPr>
              <a:t> und der </a:t>
            </a:r>
            <a:r>
              <a:rPr lang="en-US" err="1">
                <a:ea typeface="Calibri"/>
                <a:cs typeface="Calibri"/>
              </a:rPr>
              <a:t>Standort</a:t>
            </a:r>
            <a:endParaRPr lang="en-US">
              <a:ea typeface="Calibri"/>
              <a:cs typeface="Calibri"/>
            </a:endParaRPr>
          </a:p>
          <a:p>
            <a:r>
              <a:rPr lang="en-US" err="1">
                <a:ea typeface="Calibri"/>
                <a:cs typeface="Calibri"/>
              </a:rPr>
              <a:t>Dafür</a:t>
            </a:r>
            <a:r>
              <a:rPr lang="en-US">
                <a:ea typeface="Calibri"/>
                <a:cs typeface="Calibri"/>
              </a:rPr>
              <a:t> </a:t>
            </a:r>
            <a:r>
              <a:rPr lang="en-US" err="1">
                <a:ea typeface="Calibri"/>
                <a:cs typeface="Calibri"/>
              </a:rPr>
              <a:t>wird</a:t>
            </a:r>
            <a:r>
              <a:rPr lang="en-US">
                <a:ea typeface="Calibri"/>
                <a:cs typeface="Calibri"/>
              </a:rPr>
              <a:t> </a:t>
            </a:r>
            <a:r>
              <a:rPr lang="en-US" err="1">
                <a:ea typeface="Calibri"/>
                <a:cs typeface="Calibri"/>
              </a:rPr>
              <a:t>Sensorsysteme</a:t>
            </a:r>
            <a:r>
              <a:rPr lang="en-US">
                <a:ea typeface="Calibri"/>
                <a:cs typeface="Calibri"/>
              </a:rPr>
              <a:t> </a:t>
            </a:r>
            <a:r>
              <a:rPr lang="en-US" err="1">
                <a:ea typeface="Calibri"/>
                <a:cs typeface="Calibri"/>
              </a:rPr>
              <a:t>wie</a:t>
            </a:r>
            <a:r>
              <a:rPr lang="en-US">
                <a:ea typeface="Calibri"/>
                <a:cs typeface="Calibri"/>
              </a:rPr>
              <a:t> </a:t>
            </a:r>
            <a:r>
              <a:rPr lang="en-US" err="1">
                <a:ea typeface="Calibri"/>
                <a:cs typeface="Calibri"/>
              </a:rPr>
              <a:t>Hinderniserkennungssystem</a:t>
            </a:r>
            <a:r>
              <a:rPr lang="en-US">
                <a:ea typeface="Calibri"/>
                <a:cs typeface="Calibri"/>
              </a:rPr>
              <a:t> </a:t>
            </a:r>
            <a:r>
              <a:rPr lang="en-US" err="1">
                <a:ea typeface="Calibri"/>
                <a:cs typeface="Calibri"/>
              </a:rPr>
              <a:t>oder</a:t>
            </a:r>
            <a:r>
              <a:rPr lang="en-US">
                <a:ea typeface="Calibri"/>
                <a:cs typeface="Calibri"/>
              </a:rPr>
              <a:t> GPS </a:t>
            </a:r>
            <a:r>
              <a:rPr lang="en-US" err="1">
                <a:ea typeface="Calibri"/>
                <a:cs typeface="Calibri"/>
              </a:rPr>
              <a:t>verwendet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427BDB1-5804-4DB0-A8C0-AC9653EC350F}" type="slidenum">
              <a:rPr lang="de-DE" smtClean="0"/>
              <a:t>14</a:t>
            </a:fld>
            <a:endParaRPr lang="de-DE"/>
          </a:p>
        </p:txBody>
      </p:sp>
    </p:spTree>
    <p:extLst>
      <p:ext uri="{BB962C8B-B14F-4D97-AF65-F5344CB8AC3E}">
        <p14:creationId xmlns:p14="http://schemas.microsoft.com/office/powerpoint/2010/main" val="1182650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3502D-97FD-8F1F-C38C-A27D6DBB18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4F2606-55CF-20E7-B2B7-2E902BAFE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D49D7B-F49A-6D4F-845F-EF13D6661299}"/>
              </a:ext>
            </a:extLst>
          </p:cNvPr>
          <p:cNvSpPr>
            <a:spLocks noGrp="1"/>
          </p:cNvSpPr>
          <p:nvPr>
            <p:ph type="body" idx="1"/>
          </p:nvPr>
        </p:nvSpPr>
        <p:spPr/>
        <p:txBody>
          <a:bodyPr/>
          <a:lstStyle/>
          <a:p>
            <a:r>
              <a:rPr lang="en-US">
                <a:ea typeface="Calibri"/>
                <a:cs typeface="Calibri"/>
              </a:rPr>
              <a:t>Das </a:t>
            </a:r>
            <a:r>
              <a:rPr lang="en-US" err="1">
                <a:ea typeface="Calibri"/>
                <a:cs typeface="Calibri"/>
              </a:rPr>
              <a:t>Diagramm</a:t>
            </a:r>
            <a:r>
              <a:rPr lang="en-US">
                <a:ea typeface="Calibri"/>
                <a:cs typeface="Calibri"/>
              </a:rPr>
              <a:t> </a:t>
            </a:r>
            <a:r>
              <a:rPr lang="en-US" err="1">
                <a:ea typeface="Calibri"/>
                <a:cs typeface="Calibri"/>
              </a:rPr>
              <a:t>Beschreibt</a:t>
            </a:r>
            <a:r>
              <a:rPr lang="en-US">
                <a:ea typeface="Calibri"/>
                <a:cs typeface="Calibri"/>
              </a:rPr>
              <a:t> die </a:t>
            </a:r>
            <a:r>
              <a:rPr lang="en-US" err="1">
                <a:ea typeface="Calibri"/>
                <a:cs typeface="Calibri"/>
              </a:rPr>
              <a:t>Anforderungen</a:t>
            </a:r>
            <a:r>
              <a:rPr lang="en-US">
                <a:ea typeface="Calibri"/>
                <a:cs typeface="Calibri"/>
              </a:rPr>
              <a:t> an die </a:t>
            </a:r>
            <a:r>
              <a:rPr lang="en-US" err="1">
                <a:ea typeface="Calibri"/>
                <a:cs typeface="Calibri"/>
              </a:rPr>
              <a:t>Trajektorieplanung</a:t>
            </a:r>
            <a:endParaRPr lang="en-US">
              <a:ea typeface="Calibri"/>
              <a:cs typeface="Calibri"/>
            </a:endParaRPr>
          </a:p>
          <a:p>
            <a:r>
              <a:rPr lang="en-US" err="1">
                <a:ea typeface="Calibri"/>
                <a:cs typeface="Calibri"/>
              </a:rPr>
              <a:t>Im</a:t>
            </a:r>
            <a:r>
              <a:rPr lang="en-US">
                <a:ea typeface="Calibri"/>
                <a:cs typeface="Calibri"/>
              </a:rPr>
              <a:t> </a:t>
            </a:r>
            <a:r>
              <a:rPr lang="en-US" err="1">
                <a:ea typeface="Calibri"/>
                <a:cs typeface="Calibri"/>
              </a:rPr>
              <a:t>Besonderen</a:t>
            </a:r>
            <a:r>
              <a:rPr lang="en-US">
                <a:ea typeface="Calibri"/>
                <a:cs typeface="Calibri"/>
              </a:rPr>
              <a:t> an die Sicherheit </a:t>
            </a:r>
            <a:r>
              <a:rPr lang="en-US" err="1">
                <a:ea typeface="Calibri"/>
                <a:cs typeface="Calibri"/>
              </a:rPr>
              <a:t>werden</a:t>
            </a:r>
            <a:r>
              <a:rPr lang="en-US">
                <a:ea typeface="Calibri"/>
                <a:cs typeface="Calibri"/>
              </a:rPr>
              <a:t> </a:t>
            </a:r>
            <a:r>
              <a:rPr lang="en-US" err="1">
                <a:ea typeface="Calibri"/>
                <a:cs typeface="Calibri"/>
              </a:rPr>
              <a:t>Anforderungen</a:t>
            </a:r>
            <a:r>
              <a:rPr lang="en-US">
                <a:ea typeface="Calibri"/>
                <a:cs typeface="Calibri"/>
              </a:rPr>
              <a:t> </a:t>
            </a:r>
            <a:r>
              <a:rPr lang="en-US" err="1">
                <a:ea typeface="Calibri"/>
                <a:cs typeface="Calibri"/>
              </a:rPr>
              <a:t>gestellt</a:t>
            </a:r>
            <a:r>
              <a:rPr lang="en-US">
                <a:ea typeface="Calibri"/>
                <a:cs typeface="Calibri"/>
              </a:rPr>
              <a:t>.</a:t>
            </a: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0F7EA1ED-3CC6-6558-B029-D68276E52EB7}"/>
              </a:ext>
            </a:extLst>
          </p:cNvPr>
          <p:cNvSpPr>
            <a:spLocks noGrp="1"/>
          </p:cNvSpPr>
          <p:nvPr>
            <p:ph type="sldNum" sz="quarter" idx="5"/>
          </p:nvPr>
        </p:nvSpPr>
        <p:spPr/>
        <p:txBody>
          <a:bodyPr/>
          <a:lstStyle/>
          <a:p>
            <a:fld id="{4427BDB1-5804-4DB0-A8C0-AC9653EC350F}" type="slidenum">
              <a:rPr lang="de-DE" smtClean="0"/>
              <a:t>15</a:t>
            </a:fld>
            <a:endParaRPr lang="de-DE"/>
          </a:p>
        </p:txBody>
      </p:sp>
    </p:spTree>
    <p:extLst>
      <p:ext uri="{BB962C8B-B14F-4D97-AF65-F5344CB8AC3E}">
        <p14:creationId xmlns:p14="http://schemas.microsoft.com/office/powerpoint/2010/main" val="3622438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Anforderungen</a:t>
            </a:r>
            <a:r>
              <a:rPr lang="en-US">
                <a:cs typeface="Calibri"/>
              </a:rPr>
              <a:t> für Kamera und </a:t>
            </a:r>
            <a:r>
              <a:rPr lang="en-US" err="1">
                <a:cs typeface="Calibri"/>
              </a:rPr>
              <a:t>Ultraschall</a:t>
            </a:r>
            <a:endParaRPr lang="en-US" err="1"/>
          </a:p>
          <a:p>
            <a:r>
              <a:rPr lang="en-US">
                <a:cs typeface="Calibri"/>
              </a:rPr>
              <a:t>Oben </a:t>
            </a:r>
            <a:r>
              <a:rPr lang="en-US" err="1">
                <a:cs typeface="Calibri"/>
              </a:rPr>
              <a:t>sind</a:t>
            </a:r>
            <a:r>
              <a:rPr lang="en-US">
                <a:cs typeface="Calibri"/>
              </a:rPr>
              <a:t> die Requirement</a:t>
            </a:r>
          </a:p>
          <a:p>
            <a:r>
              <a:rPr lang="en-US" err="1">
                <a:cs typeface="Calibri"/>
              </a:rPr>
              <a:t>Seonsorfusion</a:t>
            </a:r>
            <a:r>
              <a:rPr lang="en-US">
                <a:cs typeface="Calibri"/>
              </a:rPr>
              <a:t> </a:t>
            </a:r>
            <a:r>
              <a:rPr lang="en-US" err="1">
                <a:cs typeface="Calibri"/>
              </a:rPr>
              <a:t>aus</a:t>
            </a:r>
            <a:r>
              <a:rPr lang="en-US">
                <a:cs typeface="Calibri"/>
              </a:rPr>
              <a:t> </a:t>
            </a:r>
            <a:r>
              <a:rPr lang="en-US" err="1">
                <a:cs typeface="Calibri"/>
              </a:rPr>
              <a:t>zwei</a:t>
            </a:r>
            <a:r>
              <a:rPr lang="en-US">
                <a:cs typeface="Calibri"/>
              </a:rPr>
              <a:t> </a:t>
            </a:r>
            <a:r>
              <a:rPr lang="en-US" err="1">
                <a:cs typeface="Calibri"/>
              </a:rPr>
              <a:t>Sensoren</a:t>
            </a:r>
          </a:p>
          <a:p>
            <a:r>
              <a:rPr lang="en-US" err="1">
                <a:cs typeface="Calibri"/>
              </a:rPr>
              <a:t>Qualität</a:t>
            </a:r>
            <a:r>
              <a:rPr lang="en-US">
                <a:cs typeface="Calibri"/>
              </a:rPr>
              <a:t> </a:t>
            </a:r>
            <a:r>
              <a:rPr lang="en-US" err="1">
                <a:cs typeface="Calibri"/>
              </a:rPr>
              <a:t>ist</a:t>
            </a:r>
            <a:r>
              <a:rPr lang="en-US">
                <a:cs typeface="Calibri"/>
              </a:rPr>
              <a:t> </a:t>
            </a:r>
            <a:r>
              <a:rPr lang="en-US" err="1">
                <a:cs typeface="Calibri"/>
              </a:rPr>
              <a:t>eine</a:t>
            </a:r>
            <a:r>
              <a:rPr lang="en-US">
                <a:cs typeface="Calibri"/>
              </a:rPr>
              <a:t> interne </a:t>
            </a:r>
            <a:r>
              <a:rPr lang="en-US" err="1">
                <a:cs typeface="Calibri"/>
              </a:rPr>
              <a:t>Anforderung</a:t>
            </a:r>
            <a:r>
              <a:rPr lang="en-US">
                <a:cs typeface="Calibri"/>
              </a:rPr>
              <a:t> an die Kamera</a:t>
            </a:r>
          </a:p>
          <a:p>
            <a:r>
              <a:rPr lang="en-US" err="1">
                <a:cs typeface="Calibri"/>
              </a:rPr>
              <a:t>Ultraschall</a:t>
            </a:r>
            <a:r>
              <a:rPr lang="en-US">
                <a:cs typeface="Calibri"/>
              </a:rPr>
              <a:t> und Kamera </a:t>
            </a:r>
            <a:r>
              <a:rPr lang="en-US" err="1">
                <a:cs typeface="Calibri"/>
              </a:rPr>
              <a:t>hatben</a:t>
            </a:r>
            <a:r>
              <a:rPr lang="en-US">
                <a:cs typeface="Calibri"/>
              </a:rPr>
              <a:t> </a:t>
            </a:r>
            <a:r>
              <a:rPr lang="en-US" err="1">
                <a:cs typeface="Calibri"/>
              </a:rPr>
              <a:t>einen</a:t>
            </a:r>
            <a:r>
              <a:rPr lang="en-US">
                <a:cs typeface="Calibri"/>
              </a:rPr>
              <a:t> </a:t>
            </a:r>
            <a:r>
              <a:rPr lang="en-US" err="1">
                <a:cs typeface="Calibri"/>
              </a:rPr>
              <a:t>neuen</a:t>
            </a:r>
            <a:r>
              <a:rPr lang="en-US">
                <a:cs typeface="Calibri"/>
              </a:rPr>
              <a:t> </a:t>
            </a:r>
            <a:r>
              <a:rPr lang="en-US" err="1">
                <a:cs typeface="Calibri"/>
              </a:rPr>
              <a:t>Stereotypen</a:t>
            </a:r>
            <a:r>
              <a:rPr lang="en-US">
                <a:cs typeface="Calibri"/>
              </a:rPr>
              <a:t> &lt;&lt;hardware&gt;&gt;</a:t>
            </a:r>
          </a:p>
          <a:p>
            <a:endParaRPr lang="en-US">
              <a:cs typeface="Calibri"/>
            </a:endParaRPr>
          </a:p>
          <a:p>
            <a:r>
              <a:rPr lang="en-US">
                <a:cs typeface="Calibri"/>
              </a:rPr>
              <a:t>Ganz </a:t>
            </a:r>
            <a:r>
              <a:rPr lang="en-US" err="1">
                <a:cs typeface="Calibri"/>
              </a:rPr>
              <a:t>rechts</a:t>
            </a:r>
            <a:r>
              <a:rPr lang="en-US">
                <a:cs typeface="Calibri"/>
              </a:rPr>
              <a:t> </a:t>
            </a:r>
            <a:r>
              <a:rPr lang="en-US" err="1">
                <a:cs typeface="Calibri"/>
              </a:rPr>
              <a:t>sind</a:t>
            </a:r>
            <a:r>
              <a:rPr lang="en-US">
                <a:cs typeface="Calibri"/>
              </a:rPr>
              <a:t> die </a:t>
            </a:r>
            <a:r>
              <a:rPr lang="en-US" err="1">
                <a:cs typeface="Calibri"/>
              </a:rPr>
              <a:t>Stereotypen</a:t>
            </a:r>
            <a:r>
              <a:rPr lang="en-US">
                <a:cs typeface="Calibri"/>
              </a:rPr>
              <a:t> </a:t>
            </a:r>
            <a:r>
              <a:rPr lang="en-US" err="1">
                <a:cs typeface="Calibri"/>
              </a:rPr>
              <a:t>definiert</a:t>
            </a:r>
            <a:r>
              <a:rPr lang="en-US">
                <a:cs typeface="Calibri"/>
              </a:rPr>
              <a:t> --&gt; Nur für Kamera und </a:t>
            </a:r>
            <a:r>
              <a:rPr lang="en-US" err="1">
                <a:cs typeface="Calibri"/>
              </a:rPr>
              <a:t>Ultraschall</a:t>
            </a:r>
          </a:p>
          <a:p>
            <a:endParaRPr lang="en-US"/>
          </a:p>
          <a:p>
            <a:r>
              <a:rPr lang="en-US"/>
              <a:t>Das RE-</a:t>
            </a:r>
            <a:r>
              <a:rPr lang="en-US" err="1"/>
              <a:t>Diagramm</a:t>
            </a:r>
            <a:r>
              <a:rPr lang="en-US"/>
              <a:t> </a:t>
            </a:r>
            <a:r>
              <a:rPr lang="en-US" err="1"/>
              <a:t>weißt</a:t>
            </a:r>
            <a:r>
              <a:rPr lang="en-US"/>
              <a:t> den </a:t>
            </a:r>
            <a:r>
              <a:rPr lang="en-US" err="1"/>
              <a:t>verschiedenen</a:t>
            </a:r>
            <a:r>
              <a:rPr lang="en-US"/>
              <a:t> Systemen und </a:t>
            </a:r>
            <a:r>
              <a:rPr lang="en-US" err="1"/>
              <a:t>Sensoren</a:t>
            </a:r>
            <a:r>
              <a:rPr lang="en-US"/>
              <a:t> </a:t>
            </a:r>
            <a:r>
              <a:rPr lang="en-US" err="1"/>
              <a:t>Anforderungen</a:t>
            </a:r>
            <a:r>
              <a:rPr lang="en-US"/>
              <a:t> </a:t>
            </a:r>
            <a:r>
              <a:rPr lang="en-US" err="1"/>
              <a:t>zu</a:t>
            </a:r>
            <a:r>
              <a:rPr lang="en-US"/>
              <a:t>.</a:t>
            </a:r>
          </a:p>
          <a:p>
            <a:r>
              <a:rPr lang="en-US"/>
              <a:t>So </a:t>
            </a:r>
            <a:r>
              <a:rPr lang="en-US" err="1"/>
              <a:t>werden</a:t>
            </a:r>
            <a:r>
              <a:rPr lang="en-US"/>
              <a:t> </a:t>
            </a:r>
            <a:r>
              <a:rPr lang="en-US" err="1"/>
              <a:t>z.B.</a:t>
            </a:r>
            <a:r>
              <a:rPr lang="en-US"/>
              <a:t> </a:t>
            </a:r>
            <a:r>
              <a:rPr lang="en-US" err="1"/>
              <a:t>Anforderungen</a:t>
            </a:r>
            <a:r>
              <a:rPr lang="en-US"/>
              <a:t> an die </a:t>
            </a:r>
            <a:r>
              <a:rPr lang="en-US" err="1"/>
              <a:t>Sensorqualität</a:t>
            </a:r>
            <a:r>
              <a:rPr lang="en-US"/>
              <a:t> </a:t>
            </a:r>
            <a:r>
              <a:rPr lang="en-US" err="1"/>
              <a:t>direkt</a:t>
            </a:r>
            <a:r>
              <a:rPr lang="en-US"/>
              <a:t> den </a:t>
            </a:r>
            <a:r>
              <a:rPr lang="en-US" err="1"/>
              <a:t>Sensoren</a:t>
            </a:r>
            <a:r>
              <a:rPr lang="en-US"/>
              <a:t> </a:t>
            </a:r>
            <a:r>
              <a:rPr lang="en-US" err="1"/>
              <a:t>zugeordnet</a:t>
            </a:r>
            <a:r>
              <a:rPr lang="en-US"/>
              <a:t>.</a:t>
            </a:r>
            <a:endParaRPr lang="en-US">
              <a:ea typeface="Calibri"/>
              <a:cs typeface="Calibri"/>
            </a:endParaRPr>
          </a:p>
          <a:p>
            <a:r>
              <a:rPr lang="en-US"/>
              <a:t>Die </a:t>
            </a:r>
            <a:r>
              <a:rPr lang="en-US" err="1"/>
              <a:t>Assistenzsysteme</a:t>
            </a:r>
            <a:r>
              <a:rPr lang="en-US"/>
              <a:t> </a:t>
            </a:r>
            <a:r>
              <a:rPr lang="en-US" err="1"/>
              <a:t>sind</a:t>
            </a:r>
            <a:r>
              <a:rPr lang="en-US"/>
              <a:t> </a:t>
            </a:r>
            <a:r>
              <a:rPr lang="en-US" err="1"/>
              <a:t>ihren</a:t>
            </a:r>
            <a:r>
              <a:rPr lang="en-US"/>
              <a:t> </a:t>
            </a:r>
            <a:r>
              <a:rPr lang="en-US" err="1"/>
              <a:t>jeweiligen</a:t>
            </a:r>
            <a:r>
              <a:rPr lang="en-US"/>
              <a:t> </a:t>
            </a:r>
            <a:r>
              <a:rPr lang="en-US" err="1"/>
              <a:t>Sensoren</a:t>
            </a:r>
            <a:r>
              <a:rPr lang="en-US"/>
              <a:t> </a:t>
            </a:r>
            <a:r>
              <a:rPr lang="en-US" err="1"/>
              <a:t>zugeordnet</a:t>
            </a:r>
            <a:r>
              <a:rPr lang="en-US"/>
              <a:t> und </a:t>
            </a:r>
            <a:r>
              <a:rPr lang="en-US" err="1"/>
              <a:t>erhalten</a:t>
            </a:r>
            <a:r>
              <a:rPr lang="en-US"/>
              <a:t> </a:t>
            </a:r>
            <a:r>
              <a:rPr lang="en-US" err="1"/>
              <a:t>ebenfalls</a:t>
            </a:r>
            <a:r>
              <a:rPr lang="en-US"/>
              <a:t> </a:t>
            </a:r>
            <a:r>
              <a:rPr lang="en-US" err="1"/>
              <a:t>ihre</a:t>
            </a:r>
            <a:r>
              <a:rPr lang="en-US"/>
              <a:t> </a:t>
            </a:r>
            <a:r>
              <a:rPr lang="en-US" err="1"/>
              <a:t>Anforderungen</a:t>
            </a:r>
            <a:r>
              <a:rPr lang="en-US"/>
              <a:t>.</a:t>
            </a:r>
            <a:endParaRPr lang="en-US">
              <a:ea typeface="Calibri"/>
              <a:cs typeface="Calibri"/>
            </a:endParaRPr>
          </a:p>
          <a:p>
            <a:r>
              <a:rPr lang="en-US"/>
              <a:t>Zudem </a:t>
            </a:r>
            <a:r>
              <a:rPr lang="en-US" err="1"/>
              <a:t>werden</a:t>
            </a:r>
            <a:r>
              <a:rPr lang="en-US"/>
              <a:t> die </a:t>
            </a:r>
            <a:r>
              <a:rPr lang="en-US" err="1"/>
              <a:t>Anforderungen</a:t>
            </a:r>
            <a:r>
              <a:rPr lang="en-US"/>
              <a:t> an die </a:t>
            </a:r>
            <a:r>
              <a:rPr lang="en-US" err="1"/>
              <a:t>Sensorfusion</a:t>
            </a:r>
            <a:r>
              <a:rPr lang="en-US"/>
              <a:t> </a:t>
            </a:r>
            <a:r>
              <a:rPr lang="en-US" err="1"/>
              <a:t>gestellt</a:t>
            </a:r>
            <a:r>
              <a:rPr lang="en-US"/>
              <a:t> und </a:t>
            </a:r>
            <a:r>
              <a:rPr lang="en-US" err="1"/>
              <a:t>abhängikeiten</a:t>
            </a:r>
            <a:r>
              <a:rPr lang="en-US"/>
              <a:t> von </a:t>
            </a:r>
            <a:r>
              <a:rPr lang="en-US" err="1"/>
              <a:t>anderen</a:t>
            </a:r>
            <a:r>
              <a:rPr lang="en-US"/>
              <a:t> </a:t>
            </a:r>
            <a:r>
              <a:rPr lang="en-US" err="1"/>
              <a:t>Anforderungen</a:t>
            </a:r>
            <a:r>
              <a:rPr lang="en-US"/>
              <a:t> </a:t>
            </a:r>
            <a:r>
              <a:rPr lang="en-US" err="1"/>
              <a:t>ausgewiesen</a:t>
            </a:r>
            <a:r>
              <a:rPr lang="en-US"/>
              <a:t>.</a:t>
            </a:r>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427BDB1-5804-4DB0-A8C0-AC9653EC350F}" type="slidenum">
              <a:rPr lang="de-DE" smtClean="0"/>
              <a:t>16</a:t>
            </a:fld>
            <a:endParaRPr lang="de-DE"/>
          </a:p>
        </p:txBody>
      </p:sp>
    </p:spTree>
    <p:extLst>
      <p:ext uri="{BB962C8B-B14F-4D97-AF65-F5344CB8AC3E}">
        <p14:creationId xmlns:p14="http://schemas.microsoft.com/office/powerpoint/2010/main" val="2991190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 Die Aktivität wird gestartet, indem die Sensordaten von den verschiedenen Sensoren erfasst</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und an Bordcomputer übermittelt werden. </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 Dort erfolgt die Fusionierung der Daten, um ein</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detailliertes Bild der Umgebung zu erstellen. Die fusionierten Daten werden analysiert, um</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die Umgebung zu interpretieren und Hindernisse zu identifizieren. </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 Basierend auf dieser umfassenden Wahrnehmung und Analyse der Umgebung plant der</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Bordcomputer eine Route. </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 Daraufhin wird eine Kurzzeitroute durchgeführt, worin die Länge vordefiniert wird (z.B. soll für 2 Sekunden die Route durchgeführt werden).  </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 Nach Durchführung der Route überprüft das System, ob das Ziel erreicht wurde. Ist das Ziel</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erreicht, endet die Aktivität.</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 Falls dies nicht der Fall ist, so wird der Durchgang erneut durchgeführt, beginnend mit dem Empfang neuer Sensordaten. Bei der Aktivität „Planung der Route“ wird die Route auch ständig aktualisiert, falls Hindernisse oder ähnliches ergeben.</a:t>
            </a:r>
          </a:p>
          <a:p>
            <a:endParaRPr lang="de-DE"/>
          </a:p>
        </p:txBody>
      </p:sp>
      <p:sp>
        <p:nvSpPr>
          <p:cNvPr id="4" name="Foliennummernplatzhalter 3"/>
          <p:cNvSpPr>
            <a:spLocks noGrp="1"/>
          </p:cNvSpPr>
          <p:nvPr>
            <p:ph type="sldNum" sz="quarter" idx="5"/>
          </p:nvPr>
        </p:nvSpPr>
        <p:spPr/>
        <p:txBody>
          <a:bodyPr/>
          <a:lstStyle/>
          <a:p>
            <a:fld id="{4427BDB1-5804-4DB0-A8C0-AC9653EC350F}" type="slidenum">
              <a:rPr lang="de-DE" smtClean="0"/>
              <a:t>17</a:t>
            </a:fld>
            <a:endParaRPr lang="de-DE"/>
          </a:p>
        </p:txBody>
      </p:sp>
    </p:spTree>
    <p:extLst>
      <p:ext uri="{BB962C8B-B14F-4D97-AF65-F5344CB8AC3E}">
        <p14:creationId xmlns:p14="http://schemas.microsoft.com/office/powerpoint/2010/main" val="2242688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Sensoren:</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Erfassen kontinuierlich Daten über die Umgebung des Fahrzeugs, einschließlich</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Hindernisse, Verkehr, Straßenmerkmale etc.</a:t>
            </a:r>
          </a:p>
          <a:p>
            <a:pPr marL="342900" lvl="0" indent="-342900">
              <a:lnSpc>
                <a:spcPct val="107000"/>
              </a:lnSpc>
              <a:spcAft>
                <a:spcPts val="800"/>
              </a:spcAft>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Senden die gesammelten Daten an den Pfadfinder und die Datenverarbeitungseinheit</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zur weiteren Analyse.</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Pfadfinder (Pathfinder):</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Empfängt Eingangsdaten von den Sensoren und der Mapping Database.</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Nutzt Algorithmen zur Pfadfindung, um auf Basis dieser Daten einen vorläufigen Pfad</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zu erstellen.</a:t>
            </a:r>
          </a:p>
          <a:p>
            <a:pPr marL="342900" lvl="0" indent="-342900">
              <a:lnSpc>
                <a:spcPct val="107000"/>
              </a:lnSpc>
              <a:spcAft>
                <a:spcPts val="800"/>
              </a:spcAft>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Sendet den vorläufigen Pfad zur Datenverarbeitungseinheit für die Trajektorien Berechnung</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Mapping Database:</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Beinhaltet detaillierte Karteninformationen, die für die Navigation und Pfadfindung</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erforderlich sind.</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Stellt die Kartendaten dem Pfadfinder zur Verfügung, um die Pfadfindung zu</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unterstützen.</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Erhält Daten von der Datenverarbeitungseinheit für die Kartenerstellung</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Datenverarbeitungseinheit:</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Erhält den vorläufigen Pfad vom Pfadfinder und Sensordaten direkt von den</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Sensoren.</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Verarbeitet diese Informationen, um eine sichere und effiziente Fahrttrajektorie zu</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berechnen, die Hindernisse vermeidet und die Fahrzeugdynamik berücksichtigt.</a:t>
            </a:r>
          </a:p>
          <a:p>
            <a:pPr marL="342900" lvl="0" indent="-342900">
              <a:lnSpc>
                <a:spcPct val="107000"/>
              </a:lnSpc>
              <a:spcAft>
                <a:spcPts val="800"/>
              </a:spcAft>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Sendet die berechnete Trajektorie an die zentrale Steuereinheit, die darauf basierend</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Steuerbefehle erstellt.</a:t>
            </a:r>
          </a:p>
          <a:p>
            <a:pPr>
              <a:lnSpc>
                <a:spcPct val="107000"/>
              </a:lnSpc>
              <a:spcAft>
                <a:spcPts val="800"/>
              </a:spcAft>
            </a:pPr>
            <a:r>
              <a:rPr lang="de-DE" sz="1800">
                <a:effectLst/>
                <a:latin typeface="Calibri" panose="020F0502020204030204" pitchFamily="34" charset="0"/>
                <a:ea typeface="Calibri" panose="020F0502020204030204" pitchFamily="34" charset="0"/>
                <a:cs typeface="Arial" panose="020B0604020202020204" pitchFamily="34" charset="0"/>
              </a:rPr>
              <a:t>Zentrale Steuereinheit:</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Empfängt die endgültige Trajektorie von der Datenverarbeitungseinheit.</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Wandelt die Trajektorie in Steuerbefehle um, wie Lenkbewegungen, Beschleunigung</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und Bremsung.</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Sendet die Steuerbefehle an die Aktuatoren, um die Befehle physisch umzusetzen.</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Aktuatoren:</a:t>
            </a:r>
          </a:p>
          <a:p>
            <a:pPr marL="342900" lvl="0" indent="-342900">
              <a:lnSpc>
                <a:spcPct val="107000"/>
              </a:lnSpc>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Empfangen Steuerbefehle von der zentralen Steuereinheit.</a:t>
            </a:r>
          </a:p>
          <a:p>
            <a:pPr marL="342900" lvl="0" indent="-342900">
              <a:lnSpc>
                <a:spcPct val="107000"/>
              </a:lnSpc>
              <a:spcAft>
                <a:spcPts val="800"/>
              </a:spcAft>
              <a:buFont typeface="Calibri" panose="020F0502020204030204" pitchFamily="34" charset="0"/>
              <a:buChar char="-"/>
            </a:pPr>
            <a:r>
              <a:rPr lang="de-DE" sz="1800">
                <a:effectLst/>
                <a:latin typeface="Calibri" panose="020F0502020204030204" pitchFamily="34" charset="0"/>
                <a:ea typeface="Calibri" panose="020F0502020204030204" pitchFamily="34" charset="0"/>
                <a:cs typeface="Arial" panose="020B0604020202020204" pitchFamily="34" charset="0"/>
              </a:rPr>
              <a:t>Führen physische Aktionen aus, die zum Fahren des Fahrzeugs erforderlich sind, wie</a:t>
            </a:r>
            <a:br>
              <a:rPr lang="de-DE" sz="1800">
                <a:effectLst/>
                <a:latin typeface="Calibri" panose="020F0502020204030204" pitchFamily="34" charset="0"/>
                <a:ea typeface="Calibri" panose="020F0502020204030204" pitchFamily="34" charset="0"/>
                <a:cs typeface="Arial" panose="020B0604020202020204" pitchFamily="34" charset="0"/>
              </a:rPr>
            </a:br>
            <a:r>
              <a:rPr lang="de-DE" sz="1800">
                <a:effectLst/>
                <a:latin typeface="Calibri" panose="020F0502020204030204" pitchFamily="34" charset="0"/>
                <a:ea typeface="Calibri" panose="020F0502020204030204" pitchFamily="34" charset="0"/>
                <a:cs typeface="Arial" panose="020B0604020202020204" pitchFamily="34" charset="0"/>
              </a:rPr>
              <a:t>das Betätigen der Lenkung, Beschleunigen, Bremsen etc.</a:t>
            </a:r>
          </a:p>
          <a:p>
            <a:endParaRPr lang="de-DE"/>
          </a:p>
        </p:txBody>
      </p:sp>
      <p:sp>
        <p:nvSpPr>
          <p:cNvPr id="4" name="Foliennummernplatzhalter 3"/>
          <p:cNvSpPr>
            <a:spLocks noGrp="1"/>
          </p:cNvSpPr>
          <p:nvPr>
            <p:ph type="sldNum" sz="quarter" idx="5"/>
          </p:nvPr>
        </p:nvSpPr>
        <p:spPr/>
        <p:txBody>
          <a:bodyPr/>
          <a:lstStyle/>
          <a:p>
            <a:fld id="{4427BDB1-5804-4DB0-A8C0-AC9653EC350F}" type="slidenum">
              <a:rPr lang="de-DE" smtClean="0"/>
              <a:t>18</a:t>
            </a:fld>
            <a:endParaRPr lang="de-DE"/>
          </a:p>
        </p:txBody>
      </p:sp>
    </p:spTree>
    <p:extLst>
      <p:ext uri="{BB962C8B-B14F-4D97-AF65-F5344CB8AC3E}">
        <p14:creationId xmlns:p14="http://schemas.microsoft.com/office/powerpoint/2010/main" val="1372716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Sensordaten</a:t>
            </a:r>
            <a:r>
              <a:rPr lang="en-US">
                <a:ea typeface="Calibri"/>
                <a:cs typeface="Calibri"/>
              </a:rPr>
              <a:t> </a:t>
            </a:r>
            <a:r>
              <a:rPr lang="en-US" err="1">
                <a:ea typeface="Calibri"/>
                <a:cs typeface="Calibri"/>
              </a:rPr>
              <a:t>werden</a:t>
            </a:r>
            <a:r>
              <a:rPr lang="en-US">
                <a:ea typeface="Calibri"/>
                <a:cs typeface="Calibri"/>
              </a:rPr>
              <a:t> </a:t>
            </a:r>
            <a:r>
              <a:rPr lang="en-US" err="1">
                <a:ea typeface="Calibri"/>
                <a:cs typeface="Calibri"/>
              </a:rPr>
              <a:t>konstant</a:t>
            </a:r>
            <a:r>
              <a:rPr lang="en-US">
                <a:ea typeface="Calibri"/>
                <a:cs typeface="Calibri"/>
              </a:rPr>
              <a:t> </a:t>
            </a:r>
            <a:r>
              <a:rPr lang="en-US" err="1">
                <a:ea typeface="Calibri"/>
                <a:cs typeface="Calibri"/>
              </a:rPr>
              <a:t>mit</a:t>
            </a:r>
            <a:r>
              <a:rPr lang="en-US">
                <a:ea typeface="Calibri"/>
                <a:cs typeface="Calibri"/>
              </a:rPr>
              <a:t> </a:t>
            </a:r>
            <a:r>
              <a:rPr lang="en-US" err="1">
                <a:ea typeface="Calibri"/>
                <a:cs typeface="Calibri"/>
              </a:rPr>
              <a:t>einer</a:t>
            </a:r>
            <a:r>
              <a:rPr lang="en-US">
                <a:ea typeface="Calibri"/>
                <a:cs typeface="Calibri"/>
              </a:rPr>
              <a:t> </a:t>
            </a:r>
            <a:r>
              <a:rPr lang="en-US" err="1">
                <a:ea typeface="Calibri"/>
                <a:cs typeface="Calibri"/>
              </a:rPr>
              <a:t>Frequenz</a:t>
            </a:r>
            <a:r>
              <a:rPr lang="en-US">
                <a:ea typeface="Calibri"/>
                <a:cs typeface="Calibri"/>
              </a:rPr>
              <a:t> von 30Hz </a:t>
            </a:r>
            <a:r>
              <a:rPr lang="en-US" err="1">
                <a:ea typeface="Calibri"/>
                <a:cs typeface="Calibri"/>
              </a:rPr>
              <a:t>empfangen</a:t>
            </a:r>
            <a:r>
              <a:rPr lang="en-US">
                <a:ea typeface="Calibri"/>
                <a:cs typeface="Calibri"/>
              </a:rPr>
              <a:t>.</a:t>
            </a:r>
          </a:p>
          <a:p>
            <a:r>
              <a:rPr lang="en-US" err="1">
                <a:ea typeface="Calibri"/>
                <a:cs typeface="Calibri"/>
              </a:rPr>
              <a:t>Wird</a:t>
            </a:r>
            <a:r>
              <a:rPr lang="en-US">
                <a:ea typeface="Calibri"/>
                <a:cs typeface="Calibri"/>
              </a:rPr>
              <a:t> </a:t>
            </a:r>
            <a:r>
              <a:rPr lang="en-US" err="1">
                <a:ea typeface="Calibri"/>
                <a:cs typeface="Calibri"/>
              </a:rPr>
              <a:t>ein</a:t>
            </a:r>
            <a:r>
              <a:rPr lang="en-US">
                <a:ea typeface="Calibri"/>
                <a:cs typeface="Calibri"/>
              </a:rPr>
              <a:t> </a:t>
            </a:r>
            <a:r>
              <a:rPr lang="en-US" err="1">
                <a:ea typeface="Calibri"/>
                <a:cs typeface="Calibri"/>
              </a:rPr>
              <a:t>Objekt</a:t>
            </a:r>
            <a:r>
              <a:rPr lang="en-US">
                <a:ea typeface="Calibri"/>
                <a:cs typeface="Calibri"/>
              </a:rPr>
              <a:t> </a:t>
            </a:r>
            <a:r>
              <a:rPr lang="en-US" err="1">
                <a:ea typeface="Calibri"/>
                <a:cs typeface="Calibri"/>
              </a:rPr>
              <a:t>erkannt</a:t>
            </a:r>
            <a:r>
              <a:rPr lang="en-US">
                <a:ea typeface="Calibri"/>
                <a:cs typeface="Calibri"/>
              </a:rPr>
              <a:t> </a:t>
            </a:r>
            <a:r>
              <a:rPr lang="en-US" err="1">
                <a:ea typeface="Calibri"/>
                <a:cs typeface="Calibri"/>
              </a:rPr>
              <a:t>werden</a:t>
            </a:r>
            <a:r>
              <a:rPr lang="en-US">
                <a:ea typeface="Calibri"/>
                <a:cs typeface="Calibri"/>
              </a:rPr>
              <a:t> die Daten </a:t>
            </a:r>
            <a:r>
              <a:rPr lang="en-US" err="1">
                <a:ea typeface="Calibri"/>
                <a:cs typeface="Calibri"/>
              </a:rPr>
              <a:t>innerhalb</a:t>
            </a:r>
            <a:r>
              <a:rPr lang="en-US">
                <a:ea typeface="Calibri"/>
                <a:cs typeface="Calibri"/>
              </a:rPr>
              <a:t> </a:t>
            </a:r>
            <a:r>
              <a:rPr lang="en-US" err="1">
                <a:ea typeface="Calibri"/>
                <a:cs typeface="Calibri"/>
              </a:rPr>
              <a:t>vom</a:t>
            </a:r>
            <a:r>
              <a:rPr lang="en-US">
                <a:ea typeface="Calibri"/>
                <a:cs typeface="Calibri"/>
              </a:rPr>
              <a:t> 5ms an die </a:t>
            </a:r>
            <a:r>
              <a:rPr lang="en-US" err="1">
                <a:ea typeface="Calibri"/>
                <a:cs typeface="Calibri"/>
              </a:rPr>
              <a:t>zentrale</a:t>
            </a:r>
            <a:r>
              <a:rPr lang="en-US">
                <a:ea typeface="Calibri"/>
                <a:cs typeface="Calibri"/>
              </a:rPr>
              <a:t> </a:t>
            </a:r>
            <a:r>
              <a:rPr lang="en-US" err="1">
                <a:ea typeface="Calibri"/>
                <a:cs typeface="Calibri"/>
              </a:rPr>
              <a:t>Steuerungseinheit</a:t>
            </a:r>
            <a:r>
              <a:rPr lang="en-US">
                <a:ea typeface="Calibri"/>
                <a:cs typeface="Calibri"/>
              </a:rPr>
              <a:t> </a:t>
            </a:r>
            <a:r>
              <a:rPr lang="en-US" err="1">
                <a:ea typeface="Calibri"/>
                <a:cs typeface="Calibri"/>
              </a:rPr>
              <a:t>weitergegeben</a:t>
            </a:r>
            <a:r>
              <a:rPr lang="en-US">
                <a:ea typeface="Calibri"/>
                <a:cs typeface="Calibri"/>
              </a:rPr>
              <a:t>.</a:t>
            </a:r>
          </a:p>
          <a:p>
            <a:r>
              <a:rPr lang="en-US" err="1">
                <a:ea typeface="Calibri"/>
                <a:cs typeface="Calibri"/>
              </a:rPr>
              <a:t>Entscheidung</a:t>
            </a:r>
            <a:r>
              <a:rPr lang="en-US">
                <a:ea typeface="Calibri"/>
                <a:cs typeface="Calibri"/>
              </a:rPr>
              <a:t> </a:t>
            </a:r>
            <a:r>
              <a:rPr lang="en-US" err="1">
                <a:ea typeface="Calibri"/>
                <a:cs typeface="Calibri"/>
              </a:rPr>
              <a:t>ob</a:t>
            </a:r>
            <a:r>
              <a:rPr lang="en-US">
                <a:ea typeface="Calibri"/>
                <a:cs typeface="Calibri"/>
              </a:rPr>
              <a:t> </a:t>
            </a:r>
            <a:r>
              <a:rPr lang="en-US" err="1">
                <a:ea typeface="Calibri"/>
                <a:cs typeface="Calibri"/>
              </a:rPr>
              <a:t>Notbremsung</a:t>
            </a:r>
            <a:r>
              <a:rPr lang="en-US">
                <a:ea typeface="Calibri"/>
                <a:cs typeface="Calibri"/>
              </a:rPr>
              <a:t> </a:t>
            </a:r>
            <a:r>
              <a:rPr lang="en-US" err="1">
                <a:ea typeface="Calibri"/>
                <a:cs typeface="Calibri"/>
              </a:rPr>
              <a:t>oder</a:t>
            </a:r>
            <a:r>
              <a:rPr lang="en-US">
                <a:ea typeface="Calibri"/>
                <a:cs typeface="Calibri"/>
              </a:rPr>
              <a:t> Vorsorgebremsung </a:t>
            </a:r>
            <a:r>
              <a:rPr lang="en-US" err="1">
                <a:ea typeface="Calibri"/>
                <a:cs typeface="Calibri"/>
              </a:rPr>
              <a:t>nötig</a:t>
            </a:r>
            <a:r>
              <a:rPr lang="en-US">
                <a:ea typeface="Calibri"/>
                <a:cs typeface="Calibri"/>
              </a:rPr>
              <a:t>.</a:t>
            </a:r>
          </a:p>
        </p:txBody>
      </p:sp>
      <p:sp>
        <p:nvSpPr>
          <p:cNvPr id="4" name="Slide Number Placeholder 3"/>
          <p:cNvSpPr>
            <a:spLocks noGrp="1"/>
          </p:cNvSpPr>
          <p:nvPr>
            <p:ph type="sldNum" sz="quarter" idx="5"/>
          </p:nvPr>
        </p:nvSpPr>
        <p:spPr/>
        <p:txBody>
          <a:bodyPr/>
          <a:lstStyle/>
          <a:p>
            <a:fld id="{4427BDB1-5804-4DB0-A8C0-AC9653EC350F}" type="slidenum">
              <a:rPr lang="de-DE" smtClean="0"/>
              <a:t>19</a:t>
            </a:fld>
            <a:endParaRPr lang="de-DE"/>
          </a:p>
        </p:txBody>
      </p:sp>
    </p:spTree>
    <p:extLst>
      <p:ext uri="{BB962C8B-B14F-4D97-AF65-F5344CB8AC3E}">
        <p14:creationId xmlns:p14="http://schemas.microsoft.com/office/powerpoint/2010/main" val="40488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mn-lt"/>
              </a:rPr>
              <a:t>Große</a:t>
            </a:r>
            <a:r>
              <a:rPr lang="en-US">
                <a:cs typeface="+mn-lt"/>
              </a:rPr>
              <a:t> </a:t>
            </a:r>
            <a:r>
              <a:rPr lang="en-US" err="1">
                <a:cs typeface="+mn-lt"/>
              </a:rPr>
              <a:t>Kästchen</a:t>
            </a:r>
            <a:r>
              <a:rPr lang="en-US">
                <a:cs typeface="+mn-lt"/>
              </a:rPr>
              <a:t> </a:t>
            </a:r>
            <a:r>
              <a:rPr lang="en-US" err="1">
                <a:cs typeface="+mn-lt"/>
              </a:rPr>
              <a:t>sind</a:t>
            </a:r>
            <a:r>
              <a:rPr lang="en-US">
                <a:cs typeface="+mn-lt"/>
              </a:rPr>
              <a:t> </a:t>
            </a:r>
            <a:r>
              <a:rPr lang="en-US" err="1">
                <a:cs typeface="+mn-lt"/>
              </a:rPr>
              <a:t>Entscheidungskästchen</a:t>
            </a:r>
            <a:endParaRPr lang="en-US">
              <a:cs typeface="+mn-lt"/>
            </a:endParaRPr>
          </a:p>
          <a:p>
            <a:r>
              <a:rPr lang="en-US">
                <a:cs typeface="+mn-lt"/>
              </a:rPr>
              <a:t>Kleine </a:t>
            </a:r>
            <a:r>
              <a:rPr lang="en-US" err="1">
                <a:cs typeface="+mn-lt"/>
              </a:rPr>
              <a:t>Kästchen</a:t>
            </a:r>
            <a:r>
              <a:rPr lang="en-US">
                <a:cs typeface="+mn-lt"/>
              </a:rPr>
              <a:t> </a:t>
            </a:r>
            <a:r>
              <a:rPr lang="en-US" err="1">
                <a:cs typeface="+mn-lt"/>
              </a:rPr>
              <a:t>sind</a:t>
            </a:r>
            <a:r>
              <a:rPr lang="en-US">
                <a:cs typeface="+mn-lt"/>
              </a:rPr>
              <a:t> </a:t>
            </a:r>
            <a:r>
              <a:rPr lang="en-US" err="1">
                <a:cs typeface="+mn-lt"/>
              </a:rPr>
              <a:t>Eingänge</a:t>
            </a:r>
            <a:r>
              <a:rPr lang="en-US">
                <a:cs typeface="+mn-lt"/>
              </a:rPr>
              <a:t> und </a:t>
            </a:r>
            <a:r>
              <a:rPr lang="en-US" err="1">
                <a:cs typeface="+mn-lt"/>
              </a:rPr>
              <a:t>Ausgänge</a:t>
            </a:r>
            <a:r>
              <a:rPr lang="en-US">
                <a:cs typeface="+mn-lt"/>
              </a:rPr>
              <a:t>, </a:t>
            </a:r>
            <a:r>
              <a:rPr lang="en-US" err="1">
                <a:cs typeface="+mn-lt"/>
              </a:rPr>
              <a:t>keine</a:t>
            </a:r>
            <a:r>
              <a:rPr lang="en-US">
                <a:cs typeface="+mn-lt"/>
              </a:rPr>
              <a:t> Ports</a:t>
            </a:r>
            <a:endParaRPr lang="en-US"/>
          </a:p>
          <a:p>
            <a:r>
              <a:rPr lang="en-US">
                <a:cs typeface="+mn-lt"/>
              </a:rPr>
              <a:t>Oh --&gt; Object Hight</a:t>
            </a:r>
          </a:p>
          <a:p>
            <a:r>
              <a:rPr lang="en-US">
                <a:cs typeface="+mn-lt"/>
              </a:rPr>
              <a:t>Ch --&gt; Car Hight</a:t>
            </a:r>
          </a:p>
          <a:p>
            <a:r>
              <a:rPr lang="en-US">
                <a:cs typeface="+mn-lt"/>
              </a:rPr>
              <a:t>OW--&gt; Object With</a:t>
            </a:r>
          </a:p>
          <a:p>
            <a:r>
              <a:rPr lang="en-US" err="1">
                <a:cs typeface="+mn-lt"/>
              </a:rPr>
              <a:t>Cw</a:t>
            </a:r>
            <a:r>
              <a:rPr lang="en-US">
                <a:cs typeface="+mn-lt"/>
              </a:rPr>
              <a:t> –&gt; Car with</a:t>
            </a:r>
          </a:p>
          <a:p>
            <a:r>
              <a:rPr lang="en-US">
                <a:cs typeface="+mn-lt"/>
              </a:rPr>
              <a:t>R--&gt; Result / ja </a:t>
            </a:r>
            <a:r>
              <a:rPr lang="en-US" err="1">
                <a:cs typeface="+mn-lt"/>
              </a:rPr>
              <a:t>oder</a:t>
            </a:r>
            <a:r>
              <a:rPr lang="en-US">
                <a:cs typeface="+mn-lt"/>
              </a:rPr>
              <a:t> </a:t>
            </a:r>
            <a:r>
              <a:rPr lang="en-US" err="1">
                <a:cs typeface="+mn-lt"/>
              </a:rPr>
              <a:t>nein</a:t>
            </a:r>
            <a:endParaRPr lang="en-US">
              <a:cs typeface="+mn-lt"/>
            </a:endParaRPr>
          </a:p>
          <a:p>
            <a:r>
              <a:rPr lang="en-US">
                <a:cs typeface="+mn-lt"/>
              </a:rPr>
              <a:t>V--&gt; </a:t>
            </a:r>
            <a:r>
              <a:rPr lang="en-US" err="1">
                <a:cs typeface="+mn-lt"/>
              </a:rPr>
              <a:t>Velosity</a:t>
            </a:r>
          </a:p>
          <a:p>
            <a:r>
              <a:rPr lang="en-US" err="1">
                <a:cs typeface="+mn-lt"/>
              </a:rPr>
              <a:t>Rv</a:t>
            </a:r>
            <a:r>
              <a:rPr lang="en-US">
                <a:cs typeface="+mn-lt"/>
              </a:rPr>
              <a:t> --&gt; relative </a:t>
            </a:r>
            <a:r>
              <a:rPr lang="en-US" err="1">
                <a:cs typeface="+mn-lt"/>
              </a:rPr>
              <a:t>velosity</a:t>
            </a:r>
            <a:r>
              <a:rPr lang="en-US">
                <a:cs typeface="+mn-lt"/>
              </a:rPr>
              <a:t> / </a:t>
            </a:r>
            <a:r>
              <a:rPr lang="en-US" err="1">
                <a:cs typeface="+mn-lt"/>
              </a:rPr>
              <a:t>geschwindigkeit</a:t>
            </a:r>
            <a:endParaRPr lang="en-US">
              <a:cs typeface="+mn-lt"/>
            </a:endParaRPr>
          </a:p>
          <a:p>
            <a:r>
              <a:rPr lang="en-US">
                <a:cs typeface="+mn-lt"/>
              </a:rPr>
              <a:t>W --&gt; </a:t>
            </a:r>
            <a:r>
              <a:rPr lang="en-US" err="1">
                <a:cs typeface="+mn-lt"/>
              </a:rPr>
              <a:t>vv</a:t>
            </a:r>
            <a:r>
              <a:rPr lang="en-US">
                <a:cs typeface="+mn-lt"/>
              </a:rPr>
              <a:t> vehicle </a:t>
            </a:r>
            <a:r>
              <a:rPr lang="en-US" err="1">
                <a:cs typeface="+mn-lt"/>
              </a:rPr>
              <a:t>velosity</a:t>
            </a:r>
            <a:endParaRPr lang="en-US">
              <a:cs typeface="+mn-lt"/>
            </a:endParaRPr>
          </a:p>
          <a:p>
            <a:r>
              <a:rPr lang="en-US">
                <a:cs typeface="+mn-lt"/>
              </a:rPr>
              <a:t>M--&gt; </a:t>
            </a:r>
            <a:r>
              <a:rPr lang="en-US" err="1">
                <a:cs typeface="+mn-lt"/>
              </a:rPr>
              <a:t>Bremsweg</a:t>
            </a:r>
            <a:r>
              <a:rPr lang="en-US">
                <a:cs typeface="+mn-lt"/>
              </a:rPr>
              <a:t> in Meter</a:t>
            </a:r>
          </a:p>
          <a:p>
            <a:endParaRPr lang="en-US">
              <a:cs typeface="+mn-lt"/>
            </a:endParaRPr>
          </a:p>
          <a:p>
            <a:r>
              <a:rPr lang="en-US">
                <a:cs typeface="+mn-lt"/>
              </a:rPr>
              <a:t>Schneller --&gt; Object </a:t>
            </a:r>
            <a:r>
              <a:rPr lang="en-US" err="1">
                <a:cs typeface="+mn-lt"/>
              </a:rPr>
              <a:t>bewegt</a:t>
            </a:r>
            <a:r>
              <a:rPr lang="en-US">
                <a:cs typeface="+mn-lt"/>
              </a:rPr>
              <a:t> </a:t>
            </a:r>
            <a:r>
              <a:rPr lang="en-US" err="1">
                <a:cs typeface="+mn-lt"/>
              </a:rPr>
              <a:t>sich</a:t>
            </a:r>
            <a:r>
              <a:rPr lang="en-US">
                <a:cs typeface="+mn-lt"/>
              </a:rPr>
              <a:t> </a:t>
            </a:r>
            <a:r>
              <a:rPr lang="en-US" err="1">
                <a:cs typeface="+mn-lt"/>
              </a:rPr>
              <a:t>oder</a:t>
            </a:r>
            <a:r>
              <a:rPr lang="en-US">
                <a:cs typeface="+mn-lt"/>
              </a:rPr>
              <a:t> </a:t>
            </a:r>
            <a:r>
              <a:rPr lang="en-US" err="1">
                <a:cs typeface="+mn-lt"/>
              </a:rPr>
              <a:t>nicht</a:t>
            </a:r>
            <a:endParaRPr lang="en-US">
              <a:cs typeface="+mn-lt"/>
            </a:endParaRPr>
          </a:p>
          <a:p>
            <a:r>
              <a:rPr lang="en-US" err="1">
                <a:cs typeface="+mn-lt"/>
              </a:rPr>
              <a:t>Geschwindigkeit</a:t>
            </a:r>
            <a:r>
              <a:rPr lang="en-US">
                <a:cs typeface="+mn-lt"/>
              </a:rPr>
              <a:t> --&gt; </a:t>
            </a:r>
            <a:r>
              <a:rPr lang="en-US" err="1">
                <a:cs typeface="+mn-lt"/>
              </a:rPr>
              <a:t>Bewegt</a:t>
            </a:r>
            <a:r>
              <a:rPr lang="en-US">
                <a:cs typeface="+mn-lt"/>
              </a:rPr>
              <a:t> es </a:t>
            </a:r>
            <a:r>
              <a:rPr lang="en-US" err="1">
                <a:cs typeface="+mn-lt"/>
              </a:rPr>
              <a:t>sich</a:t>
            </a:r>
            <a:r>
              <a:rPr lang="en-US">
                <a:cs typeface="+mn-lt"/>
              </a:rPr>
              <a:t> auf </a:t>
            </a:r>
            <a:r>
              <a:rPr lang="en-US" err="1">
                <a:cs typeface="+mn-lt"/>
              </a:rPr>
              <a:t>uns</a:t>
            </a:r>
            <a:r>
              <a:rPr lang="en-US">
                <a:cs typeface="+mn-lt"/>
              </a:rPr>
              <a:t> </a:t>
            </a:r>
            <a:r>
              <a:rPr lang="en-US" err="1">
                <a:cs typeface="+mn-lt"/>
              </a:rPr>
              <a:t>zu</a:t>
            </a:r>
            <a:r>
              <a:rPr lang="en-US">
                <a:cs typeface="+mn-lt"/>
              </a:rPr>
              <a:t> </a:t>
            </a:r>
            <a:r>
              <a:rPr lang="en-US" err="1">
                <a:cs typeface="+mn-lt"/>
              </a:rPr>
              <a:t>oder</a:t>
            </a:r>
            <a:r>
              <a:rPr lang="en-US">
                <a:cs typeface="+mn-lt"/>
              </a:rPr>
              <a:t> </a:t>
            </a:r>
            <a:r>
              <a:rPr lang="en-US" err="1">
                <a:cs typeface="+mn-lt"/>
              </a:rPr>
              <a:t>nicht</a:t>
            </a:r>
            <a:endParaRPr lang="en-US">
              <a:cs typeface="+mn-lt"/>
            </a:endParaRPr>
          </a:p>
          <a:p>
            <a:r>
              <a:rPr lang="en-US" err="1">
                <a:cs typeface="+mn-lt"/>
              </a:rPr>
              <a:t>Dadurch</a:t>
            </a:r>
            <a:r>
              <a:rPr lang="en-US">
                <a:cs typeface="+mn-lt"/>
              </a:rPr>
              <a:t> </a:t>
            </a:r>
            <a:r>
              <a:rPr lang="en-US" err="1">
                <a:cs typeface="+mn-lt"/>
              </a:rPr>
              <a:t>kann</a:t>
            </a:r>
            <a:r>
              <a:rPr lang="en-US">
                <a:cs typeface="+mn-lt"/>
              </a:rPr>
              <a:t> der </a:t>
            </a:r>
            <a:r>
              <a:rPr lang="en-US" err="1">
                <a:cs typeface="+mn-lt"/>
              </a:rPr>
              <a:t>Bremsweg</a:t>
            </a:r>
            <a:r>
              <a:rPr lang="en-US">
                <a:cs typeface="+mn-lt"/>
              </a:rPr>
              <a:t> (in m) </a:t>
            </a:r>
            <a:r>
              <a:rPr lang="en-US" err="1">
                <a:cs typeface="+mn-lt"/>
              </a:rPr>
              <a:t>errechnet</a:t>
            </a:r>
            <a:r>
              <a:rPr lang="en-US">
                <a:cs typeface="+mn-lt"/>
              </a:rPr>
              <a:t> </a:t>
            </a:r>
            <a:r>
              <a:rPr lang="en-US" err="1">
                <a:cs typeface="+mn-lt"/>
              </a:rPr>
              <a:t>werden</a:t>
            </a:r>
            <a:endParaRPr lang="en-US">
              <a:cs typeface="+mn-lt"/>
            </a:endParaRPr>
          </a:p>
          <a:p>
            <a:endParaRPr lang="en-US">
              <a:cs typeface="+mn-lt"/>
            </a:endParaRPr>
          </a:p>
          <a:p>
            <a:r>
              <a:rPr lang="en-US">
                <a:cs typeface="+mn-lt"/>
              </a:rPr>
              <a:t>d = </a:t>
            </a:r>
            <a:r>
              <a:rPr lang="en-US" err="1">
                <a:cs typeface="+mn-lt"/>
              </a:rPr>
              <a:t>Bremskraft</a:t>
            </a:r>
            <a:endParaRPr lang="en-US">
              <a:cs typeface="+mn-lt"/>
            </a:endParaRPr>
          </a:p>
          <a:p>
            <a:r>
              <a:rPr lang="en-US" err="1">
                <a:cs typeface="+mn-lt"/>
              </a:rPr>
              <a:t>Bc</a:t>
            </a:r>
            <a:r>
              <a:rPr lang="en-US">
                <a:cs typeface="+mn-lt"/>
              </a:rPr>
              <a:t> –&gt; break </a:t>
            </a:r>
            <a:r>
              <a:rPr lang="en-US" err="1">
                <a:cs typeface="+mn-lt"/>
              </a:rPr>
              <a:t>coeffizient</a:t>
            </a:r>
            <a:endParaRPr lang="en-US">
              <a:cs typeface="+mn-lt"/>
            </a:endParaRPr>
          </a:p>
          <a:p>
            <a:endParaRPr lang="en-US">
              <a:cs typeface="+mn-lt"/>
            </a:endParaRPr>
          </a:p>
          <a:p>
            <a:r>
              <a:rPr lang="en-US">
                <a:cs typeface="+mn-lt"/>
              </a:rPr>
              <a:t>+/- 10% </a:t>
            </a:r>
            <a:r>
              <a:rPr lang="en-US" err="1">
                <a:cs typeface="+mn-lt"/>
              </a:rPr>
              <a:t>Bremsen</a:t>
            </a:r>
            <a:r>
              <a:rPr lang="en-US">
                <a:cs typeface="+mn-lt"/>
              </a:rPr>
              <a:t>, </a:t>
            </a:r>
            <a:r>
              <a:rPr lang="en-US" err="1">
                <a:cs typeface="+mn-lt"/>
              </a:rPr>
              <a:t>wenn</a:t>
            </a:r>
            <a:r>
              <a:rPr lang="en-US">
                <a:cs typeface="+mn-lt"/>
              </a:rPr>
              <a:t> </a:t>
            </a:r>
            <a:r>
              <a:rPr lang="en-US" err="1">
                <a:cs typeface="+mn-lt"/>
              </a:rPr>
              <a:t>weiter</a:t>
            </a:r>
            <a:r>
              <a:rPr lang="en-US">
                <a:cs typeface="+mn-lt"/>
              </a:rPr>
              <a:t> </a:t>
            </a:r>
            <a:r>
              <a:rPr lang="en-US" err="1">
                <a:cs typeface="+mn-lt"/>
              </a:rPr>
              <a:t>weg</a:t>
            </a:r>
            <a:r>
              <a:rPr lang="en-US">
                <a:cs typeface="+mn-lt"/>
              </a:rPr>
              <a:t>, </a:t>
            </a:r>
            <a:r>
              <a:rPr lang="en-US" err="1">
                <a:cs typeface="+mn-lt"/>
              </a:rPr>
              <a:t>dann</a:t>
            </a:r>
            <a:r>
              <a:rPr lang="en-US">
                <a:cs typeface="+mn-lt"/>
              </a:rPr>
              <a:t> </a:t>
            </a:r>
            <a:r>
              <a:rPr lang="en-US" err="1">
                <a:cs typeface="+mn-lt"/>
              </a:rPr>
              <a:t>nicht</a:t>
            </a:r>
            <a:endParaRPr lang="en-US">
              <a:cs typeface="+mn-lt"/>
            </a:endParaRPr>
          </a:p>
          <a:p>
            <a:endParaRPr lang="en-US">
              <a:cs typeface="+mn-lt"/>
            </a:endParaRPr>
          </a:p>
          <a:p>
            <a:r>
              <a:rPr lang="en-US" err="1">
                <a:cs typeface="+mn-lt"/>
              </a:rPr>
              <a:t>Nächste</a:t>
            </a:r>
            <a:r>
              <a:rPr lang="en-US">
                <a:cs typeface="+mn-lt"/>
              </a:rPr>
              <a:t> Folie </a:t>
            </a:r>
            <a:r>
              <a:rPr lang="en-US" err="1">
                <a:cs typeface="+mn-lt"/>
              </a:rPr>
              <a:t>gehört</a:t>
            </a:r>
            <a:r>
              <a:rPr lang="en-US">
                <a:cs typeface="+mn-lt"/>
              </a:rPr>
              <a:t> </a:t>
            </a:r>
            <a:r>
              <a:rPr lang="en-US" err="1">
                <a:cs typeface="+mn-lt"/>
              </a:rPr>
              <a:t>zu</a:t>
            </a:r>
            <a:r>
              <a:rPr lang="en-US">
                <a:cs typeface="+mn-lt"/>
              </a:rPr>
              <a:t> </a:t>
            </a:r>
            <a:r>
              <a:rPr lang="en-US" err="1">
                <a:cs typeface="+mn-lt"/>
              </a:rPr>
              <a:t>diesem</a:t>
            </a:r>
            <a:r>
              <a:rPr lang="en-US">
                <a:cs typeface="+mn-lt"/>
              </a:rPr>
              <a:t> </a:t>
            </a:r>
            <a:r>
              <a:rPr lang="en-US" err="1">
                <a:cs typeface="+mn-lt"/>
              </a:rPr>
              <a:t>Diagramm</a:t>
            </a:r>
            <a:endParaRPr lang="en-US">
              <a:cs typeface="+mn-lt"/>
            </a:endParaRPr>
          </a:p>
          <a:p>
            <a:endParaRPr lang="en-US">
              <a:cs typeface="+mn-lt"/>
            </a:endParaRPr>
          </a:p>
          <a:p>
            <a:r>
              <a:rPr lang="en-US" err="1">
                <a:cs typeface="+mn-lt"/>
              </a:rPr>
              <a:t>Nächste</a:t>
            </a:r>
            <a:r>
              <a:rPr lang="en-US">
                <a:cs typeface="+mn-lt"/>
              </a:rPr>
              <a:t> Folie </a:t>
            </a:r>
            <a:r>
              <a:rPr lang="en-US" err="1">
                <a:cs typeface="+mn-lt"/>
              </a:rPr>
              <a:t>genauer</a:t>
            </a:r>
            <a:r>
              <a:rPr lang="en-US">
                <a:cs typeface="+mn-lt"/>
              </a:rPr>
              <a:t> </a:t>
            </a:r>
            <a:r>
              <a:rPr lang="en-US" err="1">
                <a:cs typeface="+mn-lt"/>
              </a:rPr>
              <a:t>beschrieben</a:t>
            </a:r>
            <a:r>
              <a:rPr lang="en-US">
                <a:cs typeface="+mn-lt"/>
              </a:rPr>
              <a:t> was die </a:t>
            </a:r>
            <a:r>
              <a:rPr lang="en-US" err="1">
                <a:cs typeface="+mn-lt"/>
              </a:rPr>
              <a:t>Blöcke</a:t>
            </a:r>
            <a:r>
              <a:rPr lang="en-US">
                <a:cs typeface="+mn-lt"/>
              </a:rPr>
              <a:t> </a:t>
            </a:r>
            <a:r>
              <a:rPr lang="en-US" err="1">
                <a:cs typeface="+mn-lt"/>
              </a:rPr>
              <a:t>machen</a:t>
            </a:r>
            <a:br>
              <a:rPr lang="en-US">
                <a:cs typeface="+mn-lt"/>
              </a:rPr>
            </a:br>
            <a:r>
              <a:rPr lang="en-US" err="1"/>
              <a:t>Überfahrbar</a:t>
            </a:r>
            <a:r>
              <a:rPr lang="en-US"/>
              <a:t>:</a:t>
            </a:r>
          </a:p>
          <a:p>
            <a:r>
              <a:rPr lang="en-US" err="1"/>
              <a:t>Überprüft</a:t>
            </a:r>
            <a:r>
              <a:rPr lang="en-US"/>
              <a:t> </a:t>
            </a:r>
            <a:r>
              <a:rPr lang="en-US" err="1"/>
              <a:t>anhand</a:t>
            </a:r>
            <a:r>
              <a:rPr lang="en-US"/>
              <a:t> von </a:t>
            </a:r>
            <a:r>
              <a:rPr lang="en-US" err="1"/>
              <a:t>Bodenfreiheit</a:t>
            </a:r>
            <a:r>
              <a:rPr lang="en-US"/>
              <a:t> und </a:t>
            </a:r>
            <a:r>
              <a:rPr lang="en-US" err="1"/>
              <a:t>Spurbreite</a:t>
            </a:r>
            <a:r>
              <a:rPr lang="en-US"/>
              <a:t> des </a:t>
            </a:r>
            <a:r>
              <a:rPr lang="en-US" err="1"/>
              <a:t>Fahrzeugs</a:t>
            </a:r>
            <a:r>
              <a:rPr lang="en-US"/>
              <a:t>, </a:t>
            </a:r>
            <a:r>
              <a:rPr lang="en-US" err="1"/>
              <a:t>ob</a:t>
            </a:r>
            <a:r>
              <a:rPr lang="en-US"/>
              <a:t> </a:t>
            </a:r>
            <a:r>
              <a:rPr lang="en-US" err="1"/>
              <a:t>diese</a:t>
            </a:r>
            <a:r>
              <a:rPr lang="en-US"/>
              <a:t> </a:t>
            </a:r>
            <a:r>
              <a:rPr lang="en-US" err="1"/>
              <a:t>größer</a:t>
            </a:r>
            <a:r>
              <a:rPr lang="en-US"/>
              <a:t> </a:t>
            </a:r>
            <a:r>
              <a:rPr lang="en-US" err="1"/>
              <a:t>als</a:t>
            </a:r>
            <a:r>
              <a:rPr lang="en-US"/>
              <a:t> die </a:t>
            </a:r>
            <a:r>
              <a:rPr lang="en-US" err="1"/>
              <a:t>Objekthöhe</a:t>
            </a:r>
            <a:r>
              <a:rPr lang="en-US"/>
              <a:t> und </a:t>
            </a:r>
            <a:r>
              <a:rPr lang="en-US" err="1"/>
              <a:t>Objektbreite</a:t>
            </a:r>
            <a:r>
              <a:rPr lang="en-US"/>
              <a:t> </a:t>
            </a:r>
            <a:r>
              <a:rPr lang="en-US" err="1"/>
              <a:t>sind</a:t>
            </a:r>
            <a:r>
              <a:rPr lang="en-US"/>
              <a:t>.</a:t>
            </a:r>
            <a:endParaRPr lang="en-US">
              <a:ea typeface="Calibri"/>
              <a:cs typeface="Calibri"/>
            </a:endParaRPr>
          </a:p>
          <a:p>
            <a:r>
              <a:rPr lang="en-US"/>
              <a:t>Schneller:</a:t>
            </a:r>
            <a:endParaRPr lang="en-US">
              <a:ea typeface="Calibri"/>
              <a:cs typeface="Calibri"/>
            </a:endParaRPr>
          </a:p>
          <a:p>
            <a:r>
              <a:rPr lang="en-US" err="1"/>
              <a:t>Entscheidet</a:t>
            </a:r>
            <a:r>
              <a:rPr lang="en-US"/>
              <a:t> </a:t>
            </a:r>
            <a:r>
              <a:rPr lang="en-US" err="1"/>
              <a:t>anhand</a:t>
            </a:r>
            <a:r>
              <a:rPr lang="en-US"/>
              <a:t> der </a:t>
            </a:r>
            <a:r>
              <a:rPr lang="en-US" err="1"/>
              <a:t>relativen</a:t>
            </a:r>
            <a:r>
              <a:rPr lang="en-US"/>
              <a:t> </a:t>
            </a:r>
            <a:r>
              <a:rPr lang="en-US" err="1"/>
              <a:t>Geschwindigkeit</a:t>
            </a:r>
            <a:r>
              <a:rPr lang="en-US"/>
              <a:t> </a:t>
            </a:r>
            <a:r>
              <a:rPr lang="en-US" err="1"/>
              <a:t>ob</a:t>
            </a:r>
            <a:r>
              <a:rPr lang="en-US"/>
              <a:t> das </a:t>
            </a:r>
            <a:r>
              <a:rPr lang="en-US" err="1"/>
              <a:t>Objekt</a:t>
            </a:r>
            <a:r>
              <a:rPr lang="en-US"/>
              <a:t> </a:t>
            </a:r>
            <a:r>
              <a:rPr lang="en-US" err="1"/>
              <a:t>schneller</a:t>
            </a:r>
            <a:r>
              <a:rPr lang="en-US"/>
              <a:t> </a:t>
            </a:r>
            <a:r>
              <a:rPr lang="en-US" err="1"/>
              <a:t>ist</a:t>
            </a:r>
            <a:r>
              <a:rPr lang="en-US"/>
              <a:t> </a:t>
            </a:r>
            <a:r>
              <a:rPr lang="en-US" err="1"/>
              <a:t>als</a:t>
            </a:r>
            <a:r>
              <a:rPr lang="en-US"/>
              <a:t> das </a:t>
            </a:r>
            <a:r>
              <a:rPr lang="en-US" err="1"/>
              <a:t>Fahrzeug</a:t>
            </a:r>
            <a:endParaRPr lang="en-US" err="1">
              <a:ea typeface="Calibri"/>
              <a:cs typeface="Calibri"/>
            </a:endParaRPr>
          </a:p>
          <a:p>
            <a:r>
              <a:rPr lang="en-US" err="1"/>
              <a:t>Geschwindigkeit</a:t>
            </a:r>
            <a:r>
              <a:rPr lang="en-US"/>
              <a:t>:</a:t>
            </a:r>
            <a:endParaRPr lang="en-US">
              <a:ea typeface="Calibri"/>
              <a:cs typeface="Calibri"/>
            </a:endParaRPr>
          </a:p>
          <a:p>
            <a:r>
              <a:rPr lang="en-US" err="1"/>
              <a:t>Objektgeschwindigkeit</a:t>
            </a:r>
            <a:r>
              <a:rPr lang="en-US"/>
              <a:t> </a:t>
            </a:r>
            <a:r>
              <a:rPr lang="en-US" err="1"/>
              <a:t>wird</a:t>
            </a:r>
            <a:r>
              <a:rPr lang="en-US"/>
              <a:t> </a:t>
            </a:r>
            <a:r>
              <a:rPr lang="en-US" err="1"/>
              <a:t>durch</a:t>
            </a:r>
            <a:r>
              <a:rPr lang="en-US"/>
              <a:t> </a:t>
            </a:r>
            <a:r>
              <a:rPr lang="en-US" err="1"/>
              <a:t>Fahrzeuggeschwindigkeit</a:t>
            </a:r>
            <a:r>
              <a:rPr lang="en-US"/>
              <a:t> und relative </a:t>
            </a:r>
            <a:r>
              <a:rPr lang="en-US" err="1"/>
              <a:t>Geschwindigkeit</a:t>
            </a:r>
            <a:r>
              <a:rPr lang="en-US"/>
              <a:t> </a:t>
            </a:r>
            <a:r>
              <a:rPr lang="en-US" err="1"/>
              <a:t>ermittelt</a:t>
            </a:r>
            <a:r>
              <a:rPr lang="en-US"/>
              <a:t>.</a:t>
            </a:r>
            <a:endParaRPr lang="en-US">
              <a:ea typeface="Calibri"/>
              <a:cs typeface="Calibri"/>
            </a:endParaRPr>
          </a:p>
          <a:p>
            <a:r>
              <a:rPr lang="en-US" err="1"/>
              <a:t>Bremsweg</a:t>
            </a:r>
            <a:r>
              <a:rPr lang="en-US"/>
              <a:t>:</a:t>
            </a:r>
            <a:endParaRPr lang="en-US">
              <a:ea typeface="Calibri"/>
              <a:cs typeface="Calibri"/>
            </a:endParaRPr>
          </a:p>
          <a:p>
            <a:r>
              <a:rPr lang="en-US" err="1"/>
              <a:t>Bremsweg</a:t>
            </a:r>
            <a:r>
              <a:rPr lang="en-US"/>
              <a:t> in </a:t>
            </a:r>
            <a:r>
              <a:rPr lang="en-US" err="1"/>
              <a:t>Metern</a:t>
            </a:r>
            <a:r>
              <a:rPr lang="en-US"/>
              <a:t> </a:t>
            </a:r>
            <a:r>
              <a:rPr lang="en-US" err="1"/>
              <a:t>wird</a:t>
            </a:r>
            <a:r>
              <a:rPr lang="en-US"/>
              <a:t> </a:t>
            </a:r>
            <a:r>
              <a:rPr lang="en-US" err="1"/>
              <a:t>durch</a:t>
            </a:r>
            <a:r>
              <a:rPr lang="en-US"/>
              <a:t> </a:t>
            </a:r>
            <a:r>
              <a:rPr lang="en-US" err="1"/>
              <a:t>Objektgeschwindigkeit</a:t>
            </a:r>
            <a:r>
              <a:rPr lang="en-US"/>
              <a:t> und </a:t>
            </a:r>
            <a:r>
              <a:rPr lang="en-US" err="1"/>
              <a:t>Fahrzeuggeschwindigkeit</a:t>
            </a:r>
            <a:r>
              <a:rPr lang="en-US"/>
              <a:t> </a:t>
            </a:r>
            <a:r>
              <a:rPr lang="en-US" err="1"/>
              <a:t>errechnet</a:t>
            </a:r>
            <a:r>
              <a:rPr lang="en-US"/>
              <a:t>.</a:t>
            </a:r>
            <a:endParaRPr lang="en-US">
              <a:ea typeface="Calibri"/>
              <a:cs typeface="Calibri"/>
            </a:endParaRPr>
          </a:p>
          <a:p>
            <a:r>
              <a:rPr lang="en-US" err="1"/>
              <a:t>Abstand</a:t>
            </a:r>
            <a:r>
              <a:rPr lang="en-US"/>
              <a:t>:</a:t>
            </a:r>
            <a:endParaRPr lang="en-US">
              <a:ea typeface="Calibri"/>
              <a:cs typeface="Calibri"/>
            </a:endParaRPr>
          </a:p>
          <a:p>
            <a:r>
              <a:rPr lang="en-US"/>
              <a:t>Es </a:t>
            </a:r>
            <a:r>
              <a:rPr lang="en-US" err="1"/>
              <a:t>wird</a:t>
            </a:r>
            <a:r>
              <a:rPr lang="en-US"/>
              <a:t> </a:t>
            </a:r>
            <a:r>
              <a:rPr lang="en-US" err="1"/>
              <a:t>entschieden</a:t>
            </a:r>
            <a:r>
              <a:rPr lang="en-US"/>
              <a:t> </a:t>
            </a:r>
            <a:r>
              <a:rPr lang="en-US" err="1"/>
              <a:t>ob</a:t>
            </a:r>
            <a:r>
              <a:rPr lang="en-US"/>
              <a:t> die </a:t>
            </a:r>
            <a:r>
              <a:rPr lang="en-US" err="1"/>
              <a:t>Entfernung</a:t>
            </a:r>
            <a:r>
              <a:rPr lang="en-US"/>
              <a:t> </a:t>
            </a:r>
            <a:r>
              <a:rPr lang="en-US" err="1"/>
              <a:t>zum</a:t>
            </a:r>
            <a:r>
              <a:rPr lang="en-US"/>
              <a:t> </a:t>
            </a:r>
            <a:r>
              <a:rPr lang="en-US" err="1"/>
              <a:t>Objekt</a:t>
            </a:r>
            <a:r>
              <a:rPr lang="en-US"/>
              <a:t> </a:t>
            </a:r>
            <a:r>
              <a:rPr lang="en-US" err="1"/>
              <a:t>kleiner</a:t>
            </a:r>
            <a:r>
              <a:rPr lang="en-US"/>
              <a:t> </a:t>
            </a:r>
            <a:r>
              <a:rPr lang="en-US" err="1"/>
              <a:t>ist</a:t>
            </a:r>
            <a:r>
              <a:rPr lang="en-US"/>
              <a:t> </a:t>
            </a:r>
            <a:r>
              <a:rPr lang="en-US" err="1"/>
              <a:t>als</a:t>
            </a:r>
            <a:r>
              <a:rPr lang="en-US"/>
              <a:t> der </a:t>
            </a:r>
            <a:r>
              <a:rPr lang="en-US" err="1"/>
              <a:t>Bremsweg</a:t>
            </a:r>
            <a:r>
              <a:rPr lang="en-US"/>
              <a:t> + 10%.</a:t>
            </a:r>
            <a:endParaRPr lang="en-US">
              <a:ea typeface="Calibri"/>
              <a:cs typeface="Calibri"/>
            </a:endParaRPr>
          </a:p>
          <a:p>
            <a:r>
              <a:rPr lang="en-US" err="1"/>
              <a:t>Notbremsen</a:t>
            </a:r>
            <a:r>
              <a:rPr lang="en-US"/>
              <a:t>:</a:t>
            </a:r>
            <a:endParaRPr lang="en-US">
              <a:ea typeface="Calibri"/>
              <a:cs typeface="Calibri"/>
            </a:endParaRPr>
          </a:p>
          <a:p>
            <a:r>
              <a:rPr lang="en-US"/>
              <a:t>Durch </a:t>
            </a:r>
            <a:r>
              <a:rPr lang="en-US" err="1"/>
              <a:t>überfahrbar</a:t>
            </a:r>
            <a:r>
              <a:rPr lang="en-US"/>
              <a:t>, </a:t>
            </a:r>
            <a:r>
              <a:rPr lang="en-US" err="1"/>
              <a:t>schneller</a:t>
            </a:r>
            <a:r>
              <a:rPr lang="en-US"/>
              <a:t> und </a:t>
            </a:r>
            <a:r>
              <a:rPr lang="en-US" err="1"/>
              <a:t>bremsen</a:t>
            </a:r>
            <a:r>
              <a:rPr lang="en-US"/>
              <a:t>/</a:t>
            </a:r>
            <a:r>
              <a:rPr lang="en-US" err="1"/>
              <a:t>abstand</a:t>
            </a:r>
            <a:r>
              <a:rPr lang="en-US"/>
              <a:t> </a:t>
            </a:r>
            <a:r>
              <a:rPr lang="en-US" err="1"/>
              <a:t>wird</a:t>
            </a:r>
            <a:r>
              <a:rPr lang="en-US"/>
              <a:t> </a:t>
            </a:r>
            <a:r>
              <a:rPr lang="en-US" err="1"/>
              <a:t>entschieden</a:t>
            </a:r>
            <a:r>
              <a:rPr lang="en-US"/>
              <a:t> </a:t>
            </a:r>
            <a:r>
              <a:rPr lang="en-US" err="1"/>
              <a:t>ob</a:t>
            </a:r>
            <a:r>
              <a:rPr lang="en-US"/>
              <a:t> </a:t>
            </a:r>
            <a:r>
              <a:rPr lang="en-US" err="1"/>
              <a:t>eine</a:t>
            </a:r>
            <a:r>
              <a:rPr lang="en-US"/>
              <a:t> </a:t>
            </a:r>
            <a:r>
              <a:rPr lang="en-US" err="1"/>
              <a:t>Notbremsung</a:t>
            </a:r>
            <a:r>
              <a:rPr lang="en-US"/>
              <a:t> </a:t>
            </a:r>
            <a:r>
              <a:rPr lang="en-US" err="1"/>
              <a:t>eingeleitet</a:t>
            </a:r>
            <a:r>
              <a:rPr lang="en-US"/>
              <a:t> </a:t>
            </a:r>
            <a:r>
              <a:rPr lang="en-US" err="1"/>
              <a:t>werden</a:t>
            </a:r>
            <a:r>
              <a:rPr lang="en-US"/>
              <a:t> muss.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427BDB1-5804-4DB0-A8C0-AC9653EC350F}" type="slidenum">
              <a:rPr lang="de-DE" smtClean="0"/>
              <a:t>20</a:t>
            </a:fld>
            <a:endParaRPr lang="de-DE"/>
          </a:p>
        </p:txBody>
      </p:sp>
    </p:spTree>
    <p:extLst>
      <p:ext uri="{BB962C8B-B14F-4D97-AF65-F5344CB8AC3E}">
        <p14:creationId xmlns:p14="http://schemas.microsoft.com/office/powerpoint/2010/main" val="264561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cs typeface="Calibri"/>
            </a:endParaRPr>
          </a:p>
        </p:txBody>
      </p:sp>
      <p:sp>
        <p:nvSpPr>
          <p:cNvPr id="4" name="Foliennummernplatzhalter 3"/>
          <p:cNvSpPr>
            <a:spLocks noGrp="1"/>
          </p:cNvSpPr>
          <p:nvPr>
            <p:ph type="sldNum" sz="quarter" idx="5"/>
          </p:nvPr>
        </p:nvSpPr>
        <p:spPr/>
        <p:txBody>
          <a:bodyPr/>
          <a:lstStyle/>
          <a:p>
            <a:fld id="{4427BDB1-5804-4DB0-A8C0-AC9653EC350F}" type="slidenum">
              <a:rPr lang="de-DE" smtClean="0"/>
              <a:t>21</a:t>
            </a:fld>
            <a:endParaRPr lang="de-DE"/>
          </a:p>
        </p:txBody>
      </p:sp>
    </p:spTree>
    <p:extLst>
      <p:ext uri="{BB962C8B-B14F-4D97-AF65-F5344CB8AC3E}">
        <p14:creationId xmlns:p14="http://schemas.microsoft.com/office/powerpoint/2010/main" val="87719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3E6F3-EC1B-CCDF-67C3-D72A0FC34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B0AC9-36FE-6597-4D71-A3225E110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5C2478-1849-986B-D932-C91A3B1F3111}"/>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D419F24E-996C-E921-18BC-443D39591687}"/>
              </a:ext>
            </a:extLst>
          </p:cNvPr>
          <p:cNvSpPr>
            <a:spLocks noGrp="1"/>
          </p:cNvSpPr>
          <p:nvPr>
            <p:ph type="sldNum" sz="quarter" idx="5"/>
          </p:nvPr>
        </p:nvSpPr>
        <p:spPr/>
        <p:txBody>
          <a:bodyPr/>
          <a:lstStyle/>
          <a:p>
            <a:fld id="{4427BDB1-5804-4DB0-A8C0-AC9653EC350F}" type="slidenum">
              <a:rPr lang="de-DE" smtClean="0"/>
              <a:t>5</a:t>
            </a:fld>
            <a:endParaRPr lang="de-DE"/>
          </a:p>
        </p:txBody>
      </p:sp>
    </p:spTree>
    <p:extLst>
      <p:ext uri="{BB962C8B-B14F-4D97-AF65-F5344CB8AC3E}">
        <p14:creationId xmlns:p14="http://schemas.microsoft.com/office/powerpoint/2010/main" val="279158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6917C-A323-1339-80A3-773918B6B1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22302-E138-0B52-94F9-8ADFE50C2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2BF536-86ED-BD72-9620-CD102D9594BB}"/>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4AD1F253-E281-669E-E01C-8BB2211BE586}"/>
              </a:ext>
            </a:extLst>
          </p:cNvPr>
          <p:cNvSpPr>
            <a:spLocks noGrp="1"/>
          </p:cNvSpPr>
          <p:nvPr>
            <p:ph type="sldNum" sz="quarter" idx="5"/>
          </p:nvPr>
        </p:nvSpPr>
        <p:spPr/>
        <p:txBody>
          <a:bodyPr/>
          <a:lstStyle/>
          <a:p>
            <a:fld id="{4427BDB1-5804-4DB0-A8C0-AC9653EC350F}" type="slidenum">
              <a:rPr lang="de-DE" smtClean="0"/>
              <a:t>6</a:t>
            </a:fld>
            <a:endParaRPr lang="de-DE"/>
          </a:p>
        </p:txBody>
      </p:sp>
    </p:spTree>
    <p:extLst>
      <p:ext uri="{BB962C8B-B14F-4D97-AF65-F5344CB8AC3E}">
        <p14:creationId xmlns:p14="http://schemas.microsoft.com/office/powerpoint/2010/main" val="1722603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B1B78-9C55-E642-B479-B9E28386E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F0F6B6-E495-E93C-3D23-85C7ACC78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5214D3-8A67-652B-81E4-14AAD471400A}"/>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18CAA7B9-B534-A4CA-BC17-7D3AED650712}"/>
              </a:ext>
            </a:extLst>
          </p:cNvPr>
          <p:cNvSpPr>
            <a:spLocks noGrp="1"/>
          </p:cNvSpPr>
          <p:nvPr>
            <p:ph type="sldNum" sz="quarter" idx="5"/>
          </p:nvPr>
        </p:nvSpPr>
        <p:spPr/>
        <p:txBody>
          <a:bodyPr/>
          <a:lstStyle/>
          <a:p>
            <a:fld id="{4427BDB1-5804-4DB0-A8C0-AC9653EC350F}" type="slidenum">
              <a:rPr lang="de-DE" smtClean="0"/>
              <a:t>7</a:t>
            </a:fld>
            <a:endParaRPr lang="de-DE"/>
          </a:p>
        </p:txBody>
      </p:sp>
    </p:spTree>
    <p:extLst>
      <p:ext uri="{BB962C8B-B14F-4D97-AF65-F5344CB8AC3E}">
        <p14:creationId xmlns:p14="http://schemas.microsoft.com/office/powerpoint/2010/main" val="356833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E95B0-75C6-0EB6-9A70-0E12C21428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49A8C-973F-9ECA-C3D8-308AB4C62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32026-58C7-310D-157A-D57C8E4CEBA1}"/>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B530B705-3DB3-AF64-86D0-4CCDCFFBFB14}"/>
              </a:ext>
            </a:extLst>
          </p:cNvPr>
          <p:cNvSpPr>
            <a:spLocks noGrp="1"/>
          </p:cNvSpPr>
          <p:nvPr>
            <p:ph type="sldNum" sz="quarter" idx="5"/>
          </p:nvPr>
        </p:nvSpPr>
        <p:spPr/>
        <p:txBody>
          <a:bodyPr/>
          <a:lstStyle/>
          <a:p>
            <a:fld id="{4427BDB1-5804-4DB0-A8C0-AC9653EC350F}" type="slidenum">
              <a:rPr lang="de-DE" smtClean="0"/>
              <a:t>8</a:t>
            </a:fld>
            <a:endParaRPr lang="de-DE"/>
          </a:p>
        </p:txBody>
      </p:sp>
    </p:spTree>
    <p:extLst>
      <p:ext uri="{BB962C8B-B14F-4D97-AF65-F5344CB8AC3E}">
        <p14:creationId xmlns:p14="http://schemas.microsoft.com/office/powerpoint/2010/main" val="232256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5D070-E082-0C72-2CE6-DC3782995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23EA3-B217-8C0F-1813-CEDB284250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3DBCDD-5733-9B5A-B312-BDE470FAC624}"/>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27E3DA13-FF1C-199D-BB54-A3A0B109D9C9}"/>
              </a:ext>
            </a:extLst>
          </p:cNvPr>
          <p:cNvSpPr>
            <a:spLocks noGrp="1"/>
          </p:cNvSpPr>
          <p:nvPr>
            <p:ph type="sldNum" sz="quarter" idx="5"/>
          </p:nvPr>
        </p:nvSpPr>
        <p:spPr/>
        <p:txBody>
          <a:bodyPr/>
          <a:lstStyle/>
          <a:p>
            <a:fld id="{4427BDB1-5804-4DB0-A8C0-AC9653EC350F}" type="slidenum">
              <a:rPr lang="de-DE" smtClean="0"/>
              <a:t>9</a:t>
            </a:fld>
            <a:endParaRPr lang="de-DE"/>
          </a:p>
        </p:txBody>
      </p:sp>
    </p:spTree>
    <p:extLst>
      <p:ext uri="{BB962C8B-B14F-4D97-AF65-F5344CB8AC3E}">
        <p14:creationId xmlns:p14="http://schemas.microsoft.com/office/powerpoint/2010/main" val="409722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792E8-7A40-5BD4-2498-6C99F01AD6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78FFE-BAD0-122B-7F75-0F69C25F9C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1F72F-06A7-9516-0A39-270146B99623}"/>
              </a:ext>
            </a:extLst>
          </p:cNvPr>
          <p:cNvSpPr>
            <a:spLocks noGrp="1"/>
          </p:cNvSpPr>
          <p:nvPr>
            <p:ph type="body" idx="1"/>
          </p:nvPr>
        </p:nvSpPr>
        <p:spPr/>
        <p:txBody>
          <a:bodyPr/>
          <a:lstStyle/>
          <a:p>
            <a:r>
              <a:rPr lang="en-US" dirty="0">
                <a:ea typeface="Calibri"/>
                <a:cs typeface="Calibri"/>
              </a:rPr>
              <a:t>Für alle </a:t>
            </a:r>
            <a:r>
              <a:rPr lang="en-US" dirty="0" err="1">
                <a:ea typeface="Calibri"/>
                <a:cs typeface="Calibri"/>
              </a:rPr>
              <a:t>Diagramme</a:t>
            </a:r>
            <a:r>
              <a:rPr lang="en-US" dirty="0">
                <a:ea typeface="Calibri"/>
                <a:cs typeface="Calibri"/>
              </a:rPr>
              <a:t> </a:t>
            </a:r>
            <a:r>
              <a:rPr lang="en-US" dirty="0" err="1">
                <a:ea typeface="Calibri"/>
                <a:cs typeface="Calibri"/>
              </a:rPr>
              <a:t>haben</a:t>
            </a:r>
            <a:r>
              <a:rPr lang="en-US" dirty="0">
                <a:ea typeface="Calibri"/>
                <a:cs typeface="Calibri"/>
              </a:rPr>
              <a:t> </a:t>
            </a:r>
            <a:r>
              <a:rPr lang="en-US" dirty="0" err="1">
                <a:ea typeface="Calibri"/>
                <a:cs typeface="Calibri"/>
              </a:rPr>
              <a:t>wir</a:t>
            </a:r>
            <a:r>
              <a:rPr lang="en-US" dirty="0">
                <a:ea typeface="Calibri"/>
                <a:cs typeface="Calibri"/>
              </a:rPr>
              <a:t> </a:t>
            </a:r>
            <a:r>
              <a:rPr lang="en-US" dirty="0" err="1">
                <a:ea typeface="Calibri"/>
                <a:cs typeface="Calibri"/>
              </a:rPr>
              <a:t>uns</a:t>
            </a:r>
            <a:r>
              <a:rPr lang="en-US" dirty="0">
                <a:ea typeface="Calibri"/>
                <a:cs typeface="Calibri"/>
              </a:rPr>
              <a:t> auf Draw.io </a:t>
            </a:r>
            <a:r>
              <a:rPr lang="en-US" dirty="0" err="1">
                <a:ea typeface="Calibri"/>
                <a:cs typeface="Calibri"/>
              </a:rPr>
              <a:t>geeinigt</a:t>
            </a:r>
          </a:p>
        </p:txBody>
      </p:sp>
      <p:sp>
        <p:nvSpPr>
          <p:cNvPr id="4" name="Slide Number Placeholder 3">
            <a:extLst>
              <a:ext uri="{FF2B5EF4-FFF2-40B4-BE49-F238E27FC236}">
                <a16:creationId xmlns:a16="http://schemas.microsoft.com/office/drawing/2014/main" id="{E4486C4C-BD50-D591-C34E-F71E9BA20F7E}"/>
              </a:ext>
            </a:extLst>
          </p:cNvPr>
          <p:cNvSpPr>
            <a:spLocks noGrp="1"/>
          </p:cNvSpPr>
          <p:nvPr>
            <p:ph type="sldNum" sz="quarter" idx="5"/>
          </p:nvPr>
        </p:nvSpPr>
        <p:spPr/>
        <p:txBody>
          <a:bodyPr/>
          <a:lstStyle/>
          <a:p>
            <a:fld id="{4427BDB1-5804-4DB0-A8C0-AC9653EC350F}" type="slidenum">
              <a:rPr lang="de-DE" smtClean="0"/>
              <a:t>10</a:t>
            </a:fld>
            <a:endParaRPr lang="de-DE"/>
          </a:p>
        </p:txBody>
      </p:sp>
    </p:spTree>
    <p:extLst>
      <p:ext uri="{BB962C8B-B14F-4D97-AF65-F5344CB8AC3E}">
        <p14:creationId xmlns:p14="http://schemas.microsoft.com/office/powerpoint/2010/main" val="3169998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a:latin typeface="Calibri"/>
                <a:ea typeface="Calibri" panose="020F0502020204030204" pitchFamily="34" charset="0"/>
                <a:cs typeface="Calibri"/>
              </a:rPr>
              <a:t>Stereotypen sind &lt;&lt;Sensoren&gt;&gt; und &lt;&lt;Aktuatoren&gt;&gt;</a:t>
            </a:r>
          </a:p>
          <a:p>
            <a:pPr>
              <a:lnSpc>
                <a:spcPct val="107000"/>
              </a:lnSpc>
              <a:spcAft>
                <a:spcPts val="800"/>
              </a:spcAft>
            </a:pPr>
            <a:endParaRPr lang="de-DE" sz="1800">
              <a:latin typeface="Calibri"/>
              <a:ea typeface="Calibri" panose="020F0502020204030204" pitchFamily="34" charset="0"/>
              <a:cs typeface="Calibri"/>
            </a:endParaRPr>
          </a:p>
          <a:p>
            <a:pPr>
              <a:lnSpc>
                <a:spcPct val="107000"/>
              </a:lnSpc>
              <a:spcAft>
                <a:spcPts val="800"/>
              </a:spcAft>
            </a:pPr>
            <a:r>
              <a:rPr lang="de-DE" sz="1800">
                <a:effectLst/>
                <a:latin typeface="Calibri"/>
                <a:ea typeface="Calibri" panose="020F0502020204030204" pitchFamily="34" charset="0"/>
                <a:cs typeface="Calibri"/>
              </a:rPr>
              <a:t>Hierin sind alle Komponenten aufgelistet, die für das autonome Fahren verwendet werden. Angefangen mit den Sensoren, die in zwei Gruppen unterteilt werden Umwelt und Selbst. Zur Gruppe Umwelt fallen alle Sensoren, die zur Erkennung externer Bedingungen und Objekten angewendet werden. Dies wären zum einen die Kamera, LiDAR, Radar und Ultraschallsensoren. Zur Überwachung des Fahrzeugzustands sind die Sensoren der Gruppe „Selbst“. Dazu gehören IMU-Sensoren zur Bewegungs- und </a:t>
            </a:r>
            <a:r>
              <a:rPr lang="de-DE" sz="1800" err="1">
                <a:effectLst/>
                <a:latin typeface="Calibri"/>
                <a:ea typeface="Calibri" panose="020F0502020204030204" pitchFamily="34" charset="0"/>
                <a:cs typeface="Calibri"/>
              </a:rPr>
              <a:t>Orientierungssensorik</a:t>
            </a:r>
            <a:r>
              <a:rPr lang="de-DE" sz="1800">
                <a:effectLst/>
                <a:latin typeface="Calibri"/>
                <a:ea typeface="Calibri" panose="020F0502020204030204" pitchFamily="34" charset="0"/>
                <a:cs typeface="Calibri"/>
              </a:rPr>
              <a:t>, GPS/GNSS und </a:t>
            </a:r>
            <a:r>
              <a:rPr lang="de-DE" sz="1800" err="1">
                <a:effectLst/>
                <a:latin typeface="Calibri"/>
                <a:ea typeface="Calibri" panose="020F0502020204030204" pitchFamily="34" charset="0"/>
                <a:cs typeface="Calibri"/>
              </a:rPr>
              <a:t>Odometer</a:t>
            </a:r>
            <a:r>
              <a:rPr lang="de-DE" sz="1800">
                <a:effectLst/>
                <a:latin typeface="Calibri"/>
                <a:ea typeface="Calibri" panose="020F0502020204030204" pitchFamily="34" charset="0"/>
                <a:cs typeface="Calibri"/>
              </a:rPr>
              <a:t> zur Messung der zurückgelegten Strecke. Diese Sensoren senden ihre Daten an die zentrale Steuereinheit, welche das autonome Fahren gewährleistet.</a:t>
            </a:r>
            <a:r>
              <a:rPr lang="de-DE" sz="1800">
                <a:latin typeface="Calibri"/>
                <a:ea typeface="Calibri" panose="020F0502020204030204" pitchFamily="34" charset="0"/>
                <a:cs typeface="Calibri"/>
              </a:rPr>
              <a:t> </a:t>
            </a:r>
            <a:endParaRPr lang="de-DE"/>
          </a:p>
          <a:p>
            <a:pPr>
              <a:lnSpc>
                <a:spcPct val="107000"/>
              </a:lnSpc>
              <a:spcAft>
                <a:spcPts val="800"/>
              </a:spcAft>
            </a:pPr>
            <a:r>
              <a:rPr lang="de-DE" sz="1800">
                <a:effectLst/>
                <a:latin typeface="Calibri"/>
                <a:ea typeface="Calibri" panose="020F0502020204030204" pitchFamily="34" charset="0"/>
                <a:cs typeface="Calibri"/>
              </a:rPr>
              <a:t>Dann gibt es noch die </a:t>
            </a:r>
            <a:r>
              <a:rPr lang="de-DE" sz="1800" err="1">
                <a:effectLst/>
                <a:latin typeface="Calibri"/>
                <a:ea typeface="Calibri" panose="020F0502020204030204" pitchFamily="34" charset="0"/>
                <a:cs typeface="Calibri"/>
              </a:rPr>
              <a:t>Aktuation</a:t>
            </a:r>
            <a:r>
              <a:rPr lang="de-DE" sz="1800">
                <a:effectLst/>
                <a:latin typeface="Calibri"/>
                <a:ea typeface="Calibri" panose="020F0502020204030204" pitchFamily="34" charset="0"/>
                <a:cs typeface="Calibri"/>
              </a:rPr>
              <a:t>. Diese beinhaltet den Antrieb, Batterie, Bremse und die Lenkung. Als weiteren Block gibt es dann noch die zentrale Steuereinheit. Diese beinhaltet vier Hauptfunktion.</a:t>
            </a:r>
            <a:r>
              <a:rPr lang="de-DE" sz="1800">
                <a:latin typeface="Calibri"/>
                <a:ea typeface="Calibri" panose="020F0502020204030204" pitchFamily="34" charset="0"/>
                <a:cs typeface="Calibri"/>
              </a:rPr>
              <a:t> </a:t>
            </a:r>
          </a:p>
          <a:p>
            <a:pPr>
              <a:lnSpc>
                <a:spcPct val="107000"/>
              </a:lnSpc>
              <a:spcAft>
                <a:spcPts val="800"/>
              </a:spcAft>
            </a:pPr>
            <a:r>
              <a:rPr lang="de-DE" sz="1800">
                <a:effectLst/>
                <a:latin typeface="Calibri"/>
                <a:ea typeface="Calibri" panose="020F0502020204030204" pitchFamily="34" charset="0"/>
                <a:cs typeface="Calibri"/>
              </a:rPr>
              <a:t>Lokalisierung:</a:t>
            </a:r>
            <a:r>
              <a:rPr lang="de-DE" sz="1800">
                <a:latin typeface="Calibri"/>
                <a:ea typeface="Calibri" panose="020F0502020204030204" pitchFamily="34" charset="0"/>
                <a:cs typeface="Calibri"/>
              </a:rPr>
              <a:t> </a:t>
            </a:r>
            <a:endParaRPr lang="de-DE" sz="1800">
              <a:effectLst/>
              <a:latin typeface="Calibri" panose="020F0502020204030204" pitchFamily="34" charset="0"/>
              <a:ea typeface="Calibri" panose="020F0502020204030204" pitchFamily="34" charset="0"/>
              <a:cs typeface="Calibri"/>
            </a:endParaRPr>
          </a:p>
          <a:p>
            <a:pPr marL="342900" lvl="0" indent="-342900">
              <a:lnSpc>
                <a:spcPct val="107000"/>
              </a:lnSpc>
              <a:buFont typeface="+mj-lt"/>
              <a:buAutoNum type="arabicPeriod"/>
            </a:pPr>
            <a:r>
              <a:rPr lang="de-DE" sz="1800">
                <a:effectLst/>
                <a:latin typeface="Calibri"/>
                <a:ea typeface="Calibri" panose="020F0502020204030204" pitchFamily="34" charset="0"/>
                <a:cs typeface="Calibri"/>
              </a:rPr>
              <a:t>Planung:</a:t>
            </a:r>
          </a:p>
          <a:p>
            <a:pPr marL="342900" lvl="0" indent="-342900">
              <a:lnSpc>
                <a:spcPct val="107000"/>
              </a:lnSpc>
              <a:buFont typeface="+mj-lt"/>
              <a:buAutoNum type="arabicPeriod"/>
            </a:pPr>
            <a:r>
              <a:rPr lang="de-DE" sz="1800">
                <a:effectLst/>
                <a:latin typeface="Calibri"/>
                <a:ea typeface="Calibri" panose="020F0502020204030204" pitchFamily="34" charset="0"/>
                <a:cs typeface="Calibri"/>
              </a:rPr>
              <a:t>Externe Wahrnehmung</a:t>
            </a:r>
          </a:p>
          <a:p>
            <a:pPr marL="342900" lvl="0" indent="-342900">
              <a:lnSpc>
                <a:spcPct val="107000"/>
              </a:lnSpc>
              <a:spcAft>
                <a:spcPts val="800"/>
              </a:spcAft>
              <a:buFont typeface="+mj-lt"/>
              <a:buAutoNum type="arabicPeriod"/>
            </a:pPr>
            <a:r>
              <a:rPr lang="de-DE" sz="1800">
                <a:effectLst/>
                <a:latin typeface="Calibri"/>
                <a:ea typeface="Calibri" panose="020F0502020204030204" pitchFamily="34" charset="0"/>
                <a:cs typeface="Calibri"/>
              </a:rPr>
              <a:t>Kontrolle</a:t>
            </a:r>
          </a:p>
          <a:p>
            <a:pPr>
              <a:lnSpc>
                <a:spcPct val="107000"/>
              </a:lnSpc>
              <a:spcAft>
                <a:spcPts val="800"/>
              </a:spcAft>
            </a:pPr>
            <a:r>
              <a:rPr lang="de-DE" sz="1800">
                <a:effectLst/>
                <a:latin typeface="Calibri"/>
                <a:ea typeface="Calibri" panose="020F0502020204030204" pitchFamily="34" charset="0"/>
                <a:cs typeface="Calibri"/>
              </a:rPr>
              <a:t>Es gibt noch zwei unabhängige Systeme, welche bestimmte Aufgaben ausführen. Zum einen das „Mapping Database“. Dieser speichert Kartendaten für die Navigation und Lokalisierung. Dies wird anhand der gesendeten Lokalisierungsdaten aus dem Block Lokalisierung ermöglicht.</a:t>
            </a:r>
            <a:r>
              <a:rPr lang="de-DE" sz="1800">
                <a:latin typeface="Calibri"/>
                <a:ea typeface="Calibri" panose="020F0502020204030204" pitchFamily="34" charset="0"/>
                <a:cs typeface="Calibri"/>
              </a:rPr>
              <a:t> </a:t>
            </a:r>
            <a:endParaRPr lang="de-DE" sz="1800">
              <a:effectLst/>
              <a:latin typeface="Calibri" panose="020F0502020204030204" pitchFamily="34" charset="0"/>
              <a:ea typeface="Calibri" panose="020F0502020204030204" pitchFamily="34" charset="0"/>
              <a:cs typeface="Calibri"/>
            </a:endParaRPr>
          </a:p>
          <a:p>
            <a:pPr>
              <a:lnSpc>
                <a:spcPct val="107000"/>
              </a:lnSpc>
              <a:spcAft>
                <a:spcPts val="800"/>
              </a:spcAft>
            </a:pPr>
            <a:r>
              <a:rPr lang="de-DE" sz="1800">
                <a:effectLst/>
                <a:latin typeface="Calibri"/>
                <a:ea typeface="Calibri" panose="020F0502020204030204" pitchFamily="34" charset="0"/>
                <a:cs typeface="Calibri"/>
              </a:rPr>
              <a:t>Letzteres gibt es eine unabhängige Notbremseinheit, welche de Notbremsung direkt bei Objekterkennung durch den Ultraschallsensor aktiviert. Dieser sendet den Befehl der Notbremsung dann der </a:t>
            </a:r>
            <a:r>
              <a:rPr lang="de-DE" sz="1800" err="1">
                <a:effectLst/>
                <a:latin typeface="Calibri"/>
                <a:ea typeface="Calibri" panose="020F0502020204030204" pitchFamily="34" charset="0"/>
                <a:cs typeface="Calibri"/>
              </a:rPr>
              <a:t>Aktuation</a:t>
            </a:r>
            <a:r>
              <a:rPr lang="de-DE" sz="1800">
                <a:effectLst/>
                <a:latin typeface="Calibri"/>
                <a:ea typeface="Calibri" panose="020F0502020204030204" pitchFamily="34" charset="0"/>
                <a:cs typeface="Calibri"/>
              </a:rPr>
              <a:t>, wodurch die Bremse betätigt wird und eventuell eine Lenkung durchgeführt wird.</a:t>
            </a:r>
          </a:p>
          <a:p>
            <a:endParaRPr lang="de-DE"/>
          </a:p>
        </p:txBody>
      </p:sp>
      <p:sp>
        <p:nvSpPr>
          <p:cNvPr id="4" name="Foliennummernplatzhalter 3"/>
          <p:cNvSpPr>
            <a:spLocks noGrp="1"/>
          </p:cNvSpPr>
          <p:nvPr>
            <p:ph type="sldNum" sz="quarter" idx="5"/>
          </p:nvPr>
        </p:nvSpPr>
        <p:spPr/>
        <p:txBody>
          <a:bodyPr/>
          <a:lstStyle/>
          <a:p>
            <a:fld id="{4427BDB1-5804-4DB0-A8C0-AC9653EC350F}" type="slidenum">
              <a:rPr lang="de-DE" smtClean="0"/>
              <a:t>11</a:t>
            </a:fld>
            <a:endParaRPr lang="de-DE"/>
          </a:p>
        </p:txBody>
      </p:sp>
    </p:spTree>
    <p:extLst>
      <p:ext uri="{BB962C8B-B14F-4D97-AF65-F5344CB8AC3E}">
        <p14:creationId xmlns:p14="http://schemas.microsoft.com/office/powerpoint/2010/main" val="172042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Sprint 1</a:t>
            </a:r>
          </a:p>
          <a:p>
            <a:r>
              <a:rPr lang="en-US" err="1"/>
              <a:t>Anforderungen</a:t>
            </a:r>
            <a:r>
              <a:rPr lang="en-US"/>
              <a:t> </a:t>
            </a:r>
            <a:r>
              <a:rPr lang="en-US" err="1"/>
              <a:t>an das</a:t>
            </a:r>
            <a:r>
              <a:rPr lang="en-US"/>
              <a:t> </a:t>
            </a:r>
            <a:r>
              <a:rPr lang="en-US" err="1"/>
              <a:t>Autonome</a:t>
            </a:r>
            <a:r>
              <a:rPr lang="en-US"/>
              <a:t> </a:t>
            </a:r>
            <a:r>
              <a:rPr lang="en-US" err="1"/>
              <a:t>Fahrzeug</a:t>
            </a:r>
            <a:r>
              <a:rPr lang="en-US"/>
              <a:t> </a:t>
            </a:r>
            <a:r>
              <a:rPr lang="en-US" err="1"/>
              <a:t>Kollisionsvermeidung</a:t>
            </a:r>
            <a:endParaRPr lang="en-US">
              <a:cs typeface="Calibri"/>
            </a:endParaRPr>
          </a:p>
          <a:p>
            <a:r>
              <a:rPr lang="en-US">
                <a:ea typeface="Calibri"/>
                <a:cs typeface="Calibri"/>
              </a:rPr>
              <a:t>Kreuz </a:t>
            </a:r>
            <a:r>
              <a:rPr lang="en-US" err="1">
                <a:ea typeface="Calibri"/>
                <a:cs typeface="Calibri"/>
              </a:rPr>
              <a:t>sagt</a:t>
            </a:r>
            <a:r>
              <a:rPr lang="en-US">
                <a:ea typeface="Calibri"/>
                <a:cs typeface="Calibri"/>
              </a:rPr>
              <a:t> </a:t>
            </a:r>
            <a:r>
              <a:rPr lang="en-US" err="1">
                <a:ea typeface="Calibri"/>
                <a:cs typeface="Calibri"/>
              </a:rPr>
              <a:t>alles</a:t>
            </a:r>
            <a:r>
              <a:rPr lang="en-US">
                <a:ea typeface="Calibri"/>
                <a:cs typeface="Calibri"/>
              </a:rPr>
              <a:t> was </a:t>
            </a:r>
            <a:r>
              <a:rPr lang="en-US" err="1">
                <a:ea typeface="Calibri"/>
                <a:cs typeface="Calibri"/>
              </a:rPr>
              <a:t>drunter</a:t>
            </a:r>
            <a:r>
              <a:rPr lang="en-US">
                <a:ea typeface="Calibri"/>
                <a:cs typeface="Calibri"/>
              </a:rPr>
              <a:t> </a:t>
            </a:r>
            <a:r>
              <a:rPr lang="en-US" err="1">
                <a:ea typeface="Calibri"/>
                <a:cs typeface="Calibri"/>
              </a:rPr>
              <a:t>ist</a:t>
            </a:r>
            <a:r>
              <a:rPr lang="en-US">
                <a:ea typeface="Calibri"/>
                <a:cs typeface="Calibri"/>
              </a:rPr>
              <a:t> </a:t>
            </a:r>
            <a:r>
              <a:rPr lang="en-US" err="1">
                <a:ea typeface="Calibri"/>
                <a:cs typeface="Calibri"/>
              </a:rPr>
              <a:t>sind</a:t>
            </a:r>
            <a:r>
              <a:rPr lang="en-US">
                <a:ea typeface="Calibri"/>
                <a:cs typeface="Calibri"/>
              </a:rPr>
              <a:t> </a:t>
            </a:r>
            <a:r>
              <a:rPr lang="en-US" err="1">
                <a:ea typeface="Calibri"/>
                <a:cs typeface="Calibri"/>
              </a:rPr>
              <a:t>Unteranforderungen</a:t>
            </a:r>
          </a:p>
        </p:txBody>
      </p:sp>
      <p:sp>
        <p:nvSpPr>
          <p:cNvPr id="4" name="Slide Number Placeholder 3"/>
          <p:cNvSpPr>
            <a:spLocks noGrp="1"/>
          </p:cNvSpPr>
          <p:nvPr>
            <p:ph type="sldNum" sz="quarter" idx="5"/>
          </p:nvPr>
        </p:nvSpPr>
        <p:spPr/>
        <p:txBody>
          <a:bodyPr/>
          <a:lstStyle/>
          <a:p>
            <a:fld id="{4427BDB1-5804-4DB0-A8C0-AC9653EC350F}" type="slidenum">
              <a:rPr lang="de-DE" smtClean="0"/>
              <a:t>12</a:t>
            </a:fld>
            <a:endParaRPr lang="de-DE"/>
          </a:p>
        </p:txBody>
      </p:sp>
    </p:spTree>
    <p:extLst>
      <p:ext uri="{BB962C8B-B14F-4D97-AF65-F5344CB8AC3E}">
        <p14:creationId xmlns:p14="http://schemas.microsoft.com/office/powerpoint/2010/main" val="3890524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standard">
    <p:spTree>
      <p:nvGrpSpPr>
        <p:cNvPr id="1" name=""/>
        <p:cNvGrpSpPr/>
        <p:nvPr/>
      </p:nvGrpSpPr>
      <p:grpSpPr>
        <a:xfrm>
          <a:off x="0" y="0"/>
          <a:ext cx="0" cy="0"/>
          <a:chOff x="0" y="0"/>
          <a:chExt cx="0" cy="0"/>
        </a:xfrm>
      </p:grpSpPr>
      <p:sp>
        <p:nvSpPr>
          <p:cNvPr id="2" name="Titel 1"/>
          <p:cNvSpPr>
            <a:spLocks noGrp="1"/>
          </p:cNvSpPr>
          <p:nvPr>
            <p:ph type="title"/>
          </p:nvPr>
        </p:nvSpPr>
        <p:spPr>
          <a:xfrm>
            <a:off x="368862" y="908650"/>
            <a:ext cx="9327638" cy="443039"/>
          </a:xfrm>
        </p:spPr>
        <p:txBody>
          <a:bodyPr/>
          <a:lstStyle/>
          <a:p>
            <a:r>
              <a:rPr lang="de-DE"/>
              <a:t>Titelmasterformat durch Klicken bearbeiten</a:t>
            </a:r>
          </a:p>
        </p:txBody>
      </p:sp>
      <p:pic>
        <p:nvPicPr>
          <p:cNvPr id="5" name="Picture 15" descr="Farbflaechen_Titelmaster_oClaim"/>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484730"/>
            <a:ext cx="12192000" cy="3522699"/>
          </a:xfrm>
          <a:prstGeom prst="rect">
            <a:avLst/>
          </a:prstGeom>
          <a:noFill/>
        </p:spPr>
      </p:pic>
      <p:sp>
        <p:nvSpPr>
          <p:cNvPr id="9"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10"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Tree>
    <p:extLst>
      <p:ext uri="{BB962C8B-B14F-4D97-AF65-F5344CB8AC3E}">
        <p14:creationId xmlns:p14="http://schemas.microsoft.com/office/powerpoint/2010/main" val="216600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alternativ">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000">
                <a:solidFill>
                  <a:srgbClr val="29292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Tree>
    <p:extLst>
      <p:ext uri="{BB962C8B-B14F-4D97-AF65-F5344CB8AC3E}">
        <p14:creationId xmlns:p14="http://schemas.microsoft.com/office/powerpoint/2010/main" val="269178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
    <p:spTree>
      <p:nvGrpSpPr>
        <p:cNvPr id="1" name=""/>
        <p:cNvGrpSpPr/>
        <p:nvPr/>
      </p:nvGrpSpPr>
      <p:grpSpPr>
        <a:xfrm>
          <a:off x="0" y="0"/>
          <a:ext cx="0" cy="0"/>
          <a:chOff x="0" y="0"/>
          <a:chExt cx="0" cy="0"/>
        </a:xfrm>
      </p:grpSpPr>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15" name="Textplatzhalter 9"/>
          <p:cNvSpPr>
            <a:spLocks noGrp="1"/>
          </p:cNvSpPr>
          <p:nvPr>
            <p:ph type="body" sz="quarter" idx="13"/>
          </p:nvPr>
        </p:nvSpPr>
        <p:spPr>
          <a:xfrm>
            <a:off x="368862" y="1052670"/>
            <a:ext cx="11415928" cy="1531188"/>
          </a:xfrm>
          <a:prstGeom prst="rect">
            <a:avLst/>
          </a:prstGeom>
        </p:spPr>
        <p:txBody>
          <a:bodyPr wrap="square">
            <a:spAutoFit/>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solidFill>
                  <a:srgbClr val="292929"/>
                </a:solidFill>
              </a:defRPr>
            </a:lvl1pPr>
            <a:lvl2pPr marL="6858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solidFill>
                  <a:srgbClr val="292929"/>
                </a:solidFill>
              </a:defRPr>
            </a:lvl2pPr>
            <a:lvl3pPr marL="11430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solidFill>
                  <a:srgbClr val="292929"/>
                </a:solidFill>
              </a:defRPr>
            </a:lvl3pPr>
            <a:lvl4pPr marL="16002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solidFill>
                  <a:srgbClr val="292929"/>
                </a:solidFill>
              </a:defRPr>
            </a:lvl4pPr>
            <a:lvl5pPr>
              <a:defRPr/>
            </a:lvl5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kumimoji="0" lang="de-DE" sz="2800" b="0" i="0" u="none" strike="noStrike" kern="1200" cap="none" spc="0" normalizeH="0" baseline="0" noProof="0">
                <a:ln>
                  <a:noFill/>
                </a:ln>
                <a:solidFill>
                  <a:prstClr val="black"/>
                </a:solidFill>
                <a:effectLst/>
                <a:uLnTx/>
                <a:uFillTx/>
                <a:latin typeface="+mn-lt"/>
                <a:ea typeface="+mn-ea"/>
                <a:cs typeface="+mn-cs"/>
              </a:rPr>
              <a:t>Textmasterformat bearbeiten</a:t>
            </a:r>
          </a:p>
          <a:p>
            <a:pPr marL="685800" marR="0" lvl="1"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400" b="0" i="0" u="none" strike="noStrike" kern="1200" cap="none" spc="0" normalizeH="0" baseline="0" noProof="0">
                <a:ln>
                  <a:noFill/>
                </a:ln>
                <a:solidFill>
                  <a:prstClr val="black"/>
                </a:solidFill>
                <a:effectLst/>
                <a:uLnTx/>
                <a:uFillTx/>
                <a:latin typeface="+mn-lt"/>
                <a:ea typeface="+mn-ea"/>
                <a:cs typeface="+mn-cs"/>
              </a:rPr>
              <a:t>Zweite Ebene</a:t>
            </a:r>
          </a:p>
          <a:p>
            <a:pPr marL="1143000" marR="0" lvl="2"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000" b="0" i="0" u="none" strike="noStrike" kern="1200" cap="none" spc="0" normalizeH="0" baseline="0" noProof="0">
                <a:ln>
                  <a:noFill/>
                </a:ln>
                <a:solidFill>
                  <a:prstClr val="black"/>
                </a:solidFill>
                <a:effectLst/>
                <a:uLnTx/>
                <a:uFillTx/>
                <a:latin typeface="+mn-lt"/>
                <a:ea typeface="+mn-ea"/>
                <a:cs typeface="+mn-cs"/>
              </a:rPr>
              <a:t>Dritte Ebene</a:t>
            </a:r>
          </a:p>
          <a:p>
            <a:pPr marL="1600200" marR="0" lvl="3"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1800" b="0" i="0" u="none" strike="noStrike" kern="1200" cap="none" spc="0" normalizeH="0" baseline="0" noProof="0">
                <a:ln>
                  <a:noFill/>
                </a:ln>
                <a:solidFill>
                  <a:prstClr val="black"/>
                </a:solidFill>
                <a:effectLst/>
                <a:uLnTx/>
                <a:uFillTx/>
                <a:latin typeface="+mn-lt"/>
                <a:ea typeface="+mn-ea"/>
                <a:cs typeface="+mn-cs"/>
              </a:rPr>
              <a:t>Vierte Ebene</a:t>
            </a:r>
          </a:p>
        </p:txBody>
      </p:sp>
      <p:sp>
        <p:nvSpPr>
          <p:cNvPr id="16" name="Titel 1"/>
          <p:cNvSpPr>
            <a:spLocks noGrp="1"/>
          </p:cNvSpPr>
          <p:nvPr>
            <p:ph type="title"/>
          </p:nvPr>
        </p:nvSpPr>
        <p:spPr>
          <a:xfrm>
            <a:off x="368862" y="176213"/>
            <a:ext cx="9327638" cy="443039"/>
          </a:xfrm>
        </p:spPr>
        <p:txBody>
          <a:bodyPr/>
          <a:lstStyle/>
          <a:p>
            <a:r>
              <a:rPr lang="de-DE"/>
              <a:t>Titelmasterformat durch Klicken bearbeiten</a:t>
            </a:r>
          </a:p>
        </p:txBody>
      </p:sp>
    </p:spTree>
    <p:extLst>
      <p:ext uri="{BB962C8B-B14F-4D97-AF65-F5344CB8AC3E}">
        <p14:creationId xmlns:p14="http://schemas.microsoft.com/office/powerpoint/2010/main" val="196884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box_Claim">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lvl1pPr>
              <a:defRPr>
                <a:solidFill>
                  <a:srgbClr val="292929"/>
                </a:solidFill>
              </a:defRPr>
            </a:lvl1pPr>
          </a:lstStyle>
          <a:p>
            <a:r>
              <a:rPr lang="de-DE"/>
              <a:t>Titelmasterformat durch Klicken bearbeiten</a:t>
            </a:r>
          </a:p>
        </p:txBody>
      </p:sp>
      <p:sp>
        <p:nvSpPr>
          <p:cNvPr id="10" name="Textplatzhalter 9"/>
          <p:cNvSpPr>
            <a:spLocks noGrp="1"/>
          </p:cNvSpPr>
          <p:nvPr>
            <p:ph type="body" sz="quarter" idx="13"/>
          </p:nvPr>
        </p:nvSpPr>
        <p:spPr>
          <a:xfrm>
            <a:off x="368862" y="1052670"/>
            <a:ext cx="11415928" cy="1531188"/>
          </a:xfrm>
          <a:prstGeom prst="rect">
            <a:avLst/>
          </a:prstGeom>
        </p:spPr>
        <p:txBody>
          <a:bodyPr wrap="square">
            <a:sp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Tree>
    <p:extLst>
      <p:ext uri="{BB962C8B-B14F-4D97-AF65-F5344CB8AC3E}">
        <p14:creationId xmlns:p14="http://schemas.microsoft.com/office/powerpoint/2010/main" val="383035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9" name="Textplatzhalter 9"/>
          <p:cNvSpPr>
            <a:spLocks noGrp="1"/>
          </p:cNvSpPr>
          <p:nvPr>
            <p:ph type="body" sz="quarter" idx="13"/>
          </p:nvPr>
        </p:nvSpPr>
        <p:spPr>
          <a:xfrm>
            <a:off x="6312030" y="1052670"/>
            <a:ext cx="5472760" cy="1546165"/>
          </a:xfrm>
          <a:prstGeom prst="rect">
            <a:avLst/>
          </a:prstGeom>
        </p:spPr>
        <p:txBody>
          <a:bodyPr wrap="square" tIns="108000" bIns="108000" anchor="t" anchorCtr="0">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p:txBody>
      </p:sp>
      <p:sp>
        <p:nvSpPr>
          <p:cNvPr id="11" name="Inhaltsplatzhalter 3"/>
          <p:cNvSpPr>
            <a:spLocks noGrp="1"/>
          </p:cNvSpPr>
          <p:nvPr>
            <p:ph sz="quarter" idx="14" hasCustomPrompt="1"/>
          </p:nvPr>
        </p:nvSpPr>
        <p:spPr>
          <a:xfrm>
            <a:off x="371912" y="1052671"/>
            <a:ext cx="5508058" cy="4824669"/>
          </a:xfrm>
          <a:prstGeom prst="rect">
            <a:avLst/>
          </a:prstGeom>
        </p:spPr>
        <p:txBody>
          <a:bodyPr/>
          <a:lstStyle>
            <a:lvl1pPr>
              <a:defRPr sz="2000">
                <a:solidFill>
                  <a:srgbClr val="292929"/>
                </a:solidFill>
              </a:defRPr>
            </a:lvl1pPr>
            <a:lvl4pPr>
              <a:defRPr/>
            </a:lvl4pPr>
            <a:lvl5pPr>
              <a:defRPr/>
            </a:lvl5pPr>
          </a:lstStyle>
          <a:p>
            <a:pPr lvl="0"/>
            <a:r>
              <a:rPr lang="de-DE"/>
              <a:t>Fügen Sie hier Ihr gewünschtes Objekt ein</a:t>
            </a:r>
          </a:p>
        </p:txBody>
      </p:sp>
    </p:spTree>
    <p:extLst>
      <p:ext uri="{BB962C8B-B14F-4D97-AF65-F5344CB8AC3E}">
        <p14:creationId xmlns:p14="http://schemas.microsoft.com/office/powerpoint/2010/main" val="21672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10" name="Textplatzhalter 9"/>
          <p:cNvSpPr>
            <a:spLocks noGrp="1"/>
          </p:cNvSpPr>
          <p:nvPr>
            <p:ph type="body" sz="quarter" idx="13"/>
          </p:nvPr>
        </p:nvSpPr>
        <p:spPr>
          <a:xfrm>
            <a:off x="407210" y="1052670"/>
            <a:ext cx="5472760" cy="1364989"/>
          </a:xfrm>
          <a:prstGeom prst="rect">
            <a:avLst/>
          </a:prstGeom>
        </p:spPr>
        <p:txBody>
          <a:bodyPr wrap="square">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a:t>Textmasterformat bearbeiten</a:t>
            </a:r>
          </a:p>
          <a:p>
            <a:pPr lvl="1"/>
            <a:r>
              <a:rPr lang="de-DE"/>
              <a:t>Zweite Ebene</a:t>
            </a:r>
          </a:p>
          <a:p>
            <a:pPr lvl="2"/>
            <a:r>
              <a:rPr lang="de-DE"/>
              <a:t>Dritte Ebene</a:t>
            </a:r>
          </a:p>
          <a:p>
            <a:pPr lvl="3"/>
            <a:r>
              <a:rPr lang="de-DE"/>
              <a:t>Vierte Ebene</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7" name="Inhaltsplatzhalter 3"/>
          <p:cNvSpPr>
            <a:spLocks noGrp="1"/>
          </p:cNvSpPr>
          <p:nvPr>
            <p:ph sz="quarter" idx="14" hasCustomPrompt="1"/>
          </p:nvPr>
        </p:nvSpPr>
        <p:spPr>
          <a:xfrm>
            <a:off x="6312030" y="1052670"/>
            <a:ext cx="5472760" cy="482466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000">
                <a:solidFill>
                  <a:srgbClr val="292929"/>
                </a:solidFill>
              </a:defRPr>
            </a:lvl1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lang="de-DE"/>
              <a:t>Fügen Sie hier Ihr gewünschtes Objekt ein</a:t>
            </a:r>
          </a:p>
        </p:txBody>
      </p:sp>
    </p:spTree>
    <p:extLst>
      <p:ext uri="{BB962C8B-B14F-4D97-AF65-F5344CB8AC3E}">
        <p14:creationId xmlns:p14="http://schemas.microsoft.com/office/powerpoint/2010/main" val="326487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eebo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4"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813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reebox_Clai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8"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_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B2A270D6-16D9-3545-A4B3-7DC4494D58DE}" type="slidenum">
              <a:rPr lang="de-DE" smtClean="0"/>
              <a:pPr/>
              <a:t>‹Nr.›</a:t>
            </a:fld>
            <a:endParaRPr lang="de-DE"/>
          </a:p>
        </p:txBody>
      </p:sp>
      <p:sp>
        <p:nvSpPr>
          <p:cNvPr id="4" name="Fußzeilenplatzhalter 3"/>
          <p:cNvSpPr>
            <a:spLocks noGrp="1"/>
          </p:cNvSpPr>
          <p:nvPr>
            <p:ph type="ftr" sz="quarter" idx="11"/>
          </p:nvPr>
        </p:nvSpPr>
        <p:spPr/>
        <p:txBody>
          <a:bodyPr/>
          <a:lstStyle/>
          <a:p>
            <a:r>
              <a:rPr lang="de-DE"/>
              <a:t>System Engineering: Stephan Kloess, Furkan Tasdemir, Marvin Roll, Robin Jendrusch</a:t>
            </a:r>
          </a:p>
        </p:txBody>
      </p:sp>
    </p:spTree>
    <p:extLst>
      <p:ext uri="{BB962C8B-B14F-4D97-AF65-F5344CB8AC3E}">
        <p14:creationId xmlns:p14="http://schemas.microsoft.com/office/powerpoint/2010/main" val="201123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14" descr="folie_fußzeile"/>
          <p:cNvPicPr>
            <a:picLocks noChangeAspect="1" noChangeArrowheads="1"/>
          </p:cNvPicPr>
          <p:nvPr userDrawn="1"/>
        </p:nvPicPr>
        <p:blipFill rotWithShape="1">
          <a:blip r:embed="rId11" cstate="email">
            <a:extLst>
              <a:ext uri="{28A0092B-C50C-407E-A947-70E740481C1C}">
                <a14:useLocalDpi xmlns:a14="http://schemas.microsoft.com/office/drawing/2010/main"/>
              </a:ext>
            </a:extLst>
          </a:blip>
          <a:srcRect/>
          <a:stretch/>
        </p:blipFill>
        <p:spPr bwMode="auto">
          <a:xfrm>
            <a:off x="-2382" y="6434286"/>
            <a:ext cx="12194381" cy="427386"/>
          </a:xfrm>
          <a:prstGeom prst="rect">
            <a:avLst/>
          </a:prstGeom>
          <a:noFill/>
          <a:ln w="9525">
            <a:noFill/>
            <a:miter lim="800000"/>
            <a:headEnd/>
            <a:tailEnd/>
          </a:ln>
        </p:spPr>
      </p:pic>
      <p:sp>
        <p:nvSpPr>
          <p:cNvPr id="2" name="Titelplatzhalter 1"/>
          <p:cNvSpPr>
            <a:spLocks noGrp="1"/>
          </p:cNvSpPr>
          <p:nvPr>
            <p:ph type="title"/>
          </p:nvPr>
        </p:nvSpPr>
        <p:spPr>
          <a:xfrm>
            <a:off x="368862" y="176213"/>
            <a:ext cx="9327638" cy="443039"/>
          </a:xfrm>
          <a:prstGeom prst="rect">
            <a:avLst/>
          </a:prstGeom>
        </p:spPr>
        <p:txBody>
          <a:bodyPr vert="horz" lIns="91440" tIns="45720" rIns="91440" bIns="45720" rtlCol="0" anchor="t">
            <a:normAutofit/>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‹Nr.›</a:t>
            </a:fld>
            <a:endParaRPr lang="de-DE"/>
          </a:p>
        </p:txBody>
      </p:sp>
      <p:sp>
        <p:nvSpPr>
          <p:cNvPr id="7"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System Engineering: Stephan Kloess, Furkan Tasdemir, Marvin Roll, Robin Jendrusch</a:t>
            </a:r>
          </a:p>
        </p:txBody>
      </p:sp>
      <p:pic>
        <p:nvPicPr>
          <p:cNvPr id="14" name="Picture 13" descr="C:\Users\Jan\Documents\Marketing HFU\Logo\Logo_HFU_rgb2.jp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10299995" y="116540"/>
            <a:ext cx="1772835"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3026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8" r:id="rId4"/>
    <p:sldLayoutId id="2147483653" r:id="rId5"/>
    <p:sldLayoutId id="2147483654" r:id="rId6"/>
    <p:sldLayoutId id="2147483656" r:id="rId7"/>
    <p:sldLayoutId id="2147483657" r:id="rId8"/>
    <p:sldLayoutId id="2147483652" r:id="rId9"/>
  </p:sldLayoutIdLst>
  <p:hf hdr="0" dt="0"/>
  <p:txStyles>
    <p:title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p:titleStyle>
    <p:bodyStyle>
      <a:lvl1pPr marL="0" indent="0" algn="l" defTabSz="914400" rtl="0" eaLnBrk="1" latinLnBrk="0" hangingPunct="1">
        <a:lnSpc>
          <a:spcPct val="90000"/>
        </a:lnSpc>
        <a:spcBef>
          <a:spcPts val="1000"/>
        </a:spcBef>
        <a:buClr>
          <a:srgbClr val="83B81A"/>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3B81A"/>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3B81A"/>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3B81A"/>
        </a:buClr>
        <a:buFont typeface="Arial" panose="020B0604020202020204" pitchFamily="34" charset="0"/>
        <a:buChar char="•"/>
        <a:defRPr sz="18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83B81A"/>
        </a:buClr>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rafik 5" descr="Effektive Gruppenarbeit – Sketch it">
            <a:extLst>
              <a:ext uri="{FF2B5EF4-FFF2-40B4-BE49-F238E27FC236}">
                <a16:creationId xmlns:a16="http://schemas.microsoft.com/office/drawing/2014/main" id="{F7DC7898-EB3E-FF89-C919-F9E92D34F017}"/>
              </a:ext>
            </a:extLst>
          </p:cNvPr>
          <p:cNvPicPr>
            <a:picLocks noChangeAspect="1"/>
          </p:cNvPicPr>
          <p:nvPr/>
        </p:nvPicPr>
        <p:blipFill rotWithShape="1">
          <a:blip r:embed="rId2"/>
          <a:srcRect t="12144" b="1316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extfeld 2">
            <a:extLst>
              <a:ext uri="{FF2B5EF4-FFF2-40B4-BE49-F238E27FC236}">
                <a16:creationId xmlns:a16="http://schemas.microsoft.com/office/drawing/2014/main" id="{24C4B945-F720-D732-2877-9C8E5E2BE3DC}"/>
              </a:ext>
            </a:extLst>
          </p:cNvPr>
          <p:cNvSpPr txBox="1"/>
          <p:nvPr/>
        </p:nvSpPr>
        <p:spPr>
          <a:xfrm>
            <a:off x="2638" y="4850488"/>
            <a:ext cx="7485413" cy="1810217"/>
          </a:xfrm>
          <a:prstGeom prst="rect">
            <a:avLst/>
          </a:prstGeom>
        </p:spPr>
        <p:txBody>
          <a:bodyPr vert="horz" lIns="91440" tIns="45720" rIns="91440" bIns="45720" rtlCol="0" anchor="ctr">
            <a:normAutofit/>
          </a:bodyPr>
          <a:lstStyle/>
          <a:p>
            <a:pPr>
              <a:lnSpc>
                <a:spcPct val="90000"/>
              </a:lnSpc>
              <a:spcAft>
                <a:spcPts val="600"/>
              </a:spcAft>
            </a:pPr>
            <a:r>
              <a:rPr lang="en-US" sz="2000" b="1"/>
              <a:t>Gruppenmitglieder: </a:t>
            </a:r>
            <a:endParaRPr lang="de-DE" sz="2000" b="1"/>
          </a:p>
          <a:p>
            <a:pPr>
              <a:lnSpc>
                <a:spcPct val="90000"/>
              </a:lnSpc>
              <a:spcAft>
                <a:spcPts val="600"/>
              </a:spcAft>
            </a:pPr>
            <a:r>
              <a:rPr lang="en-US" sz="2000"/>
              <a:t>Stephan Kloess, Furkan Tasdemir, Marvin Roll, Robin Jendrusch</a:t>
            </a:r>
          </a:p>
          <a:p>
            <a:pPr indent="-228600">
              <a:lnSpc>
                <a:spcPct val="90000"/>
              </a:lnSpc>
              <a:spcAft>
                <a:spcPts val="600"/>
              </a:spcAft>
              <a:buFont typeface="Arial" panose="020B0604020202020204" pitchFamily="34" charset="0"/>
              <a:buChar char="•"/>
            </a:pPr>
            <a:endParaRPr lang="en-US"/>
          </a:p>
        </p:txBody>
      </p:sp>
      <p:sp>
        <p:nvSpPr>
          <p:cNvPr id="2" name="Titel 1">
            <a:extLst>
              <a:ext uri="{FF2B5EF4-FFF2-40B4-BE49-F238E27FC236}">
                <a16:creationId xmlns:a16="http://schemas.microsoft.com/office/drawing/2014/main" id="{08E7A2B4-141D-DA10-39BE-0B5254454D00}"/>
              </a:ext>
            </a:extLst>
          </p:cNvPr>
          <p:cNvSpPr>
            <a:spLocks noGrp="1"/>
          </p:cNvSpPr>
          <p:nvPr>
            <p:ph type="title"/>
          </p:nvPr>
        </p:nvSpPr>
        <p:spPr>
          <a:xfrm>
            <a:off x="3134305" y="3055466"/>
            <a:ext cx="6522803" cy="2452687"/>
          </a:xfrm>
        </p:spPr>
        <p:txBody>
          <a:bodyPr vert="horz" lIns="91440" tIns="45720" rIns="91440" bIns="45720" rtlCol="0" anchor="ctr">
            <a:normAutofit/>
          </a:bodyPr>
          <a:lstStyle/>
          <a:p>
            <a:r>
              <a:rPr lang="en-US" sz="2500">
                <a:solidFill>
                  <a:schemeClr val="tx1"/>
                </a:solidFill>
                <a:latin typeface="Arial Narrow"/>
              </a:rPr>
              <a:t>Systems Engineering Abschlusspräsentation </a:t>
            </a:r>
          </a:p>
        </p:txBody>
      </p:sp>
      <p:sp>
        <p:nvSpPr>
          <p:cNvPr id="9" name="Textfeld 8">
            <a:extLst>
              <a:ext uri="{FF2B5EF4-FFF2-40B4-BE49-F238E27FC236}">
                <a16:creationId xmlns:a16="http://schemas.microsoft.com/office/drawing/2014/main" id="{A67F3E22-CE41-D8C3-B1A0-5245667FFC22}"/>
              </a:ext>
            </a:extLst>
          </p:cNvPr>
          <p:cNvSpPr txBox="1"/>
          <p:nvPr/>
        </p:nvSpPr>
        <p:spPr>
          <a:xfrm>
            <a:off x="5082" y="6453471"/>
            <a:ext cx="297887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a:t>Datum: 25.01.2024</a:t>
            </a:r>
          </a:p>
        </p:txBody>
      </p:sp>
    </p:spTree>
    <p:extLst>
      <p:ext uri="{BB962C8B-B14F-4D97-AF65-F5344CB8AC3E}">
        <p14:creationId xmlns:p14="http://schemas.microsoft.com/office/powerpoint/2010/main" val="147940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49785-87FB-E86B-CC05-984836BB6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78DEF-3881-7B7A-0B95-A3FCA41FC938}"/>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9568D843-CE35-8432-832D-7D30CC385A88}"/>
              </a:ext>
            </a:extLst>
          </p:cNvPr>
          <p:cNvSpPr>
            <a:spLocks noGrp="1"/>
          </p:cNvSpPr>
          <p:nvPr>
            <p:ph type="sldNum" sz="quarter" idx="4"/>
          </p:nvPr>
        </p:nvSpPr>
        <p:spPr/>
        <p:txBody>
          <a:bodyPr/>
          <a:lstStyle/>
          <a:p>
            <a:fld id="{B2A270D6-16D9-3545-A4B3-7DC4494D58DE}" type="slidenum">
              <a:rPr lang="de-DE" smtClean="0"/>
              <a:pPr/>
              <a:t>10</a:t>
            </a:fld>
            <a:endParaRPr lang="de-DE"/>
          </a:p>
        </p:txBody>
      </p:sp>
      <p:sp>
        <p:nvSpPr>
          <p:cNvPr id="8" name="Footer Placeholder 7">
            <a:extLst>
              <a:ext uri="{FF2B5EF4-FFF2-40B4-BE49-F238E27FC236}">
                <a16:creationId xmlns:a16="http://schemas.microsoft.com/office/drawing/2014/main" id="{D538481D-3C62-DC67-66C5-F34815DDA13A}"/>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CA08F3EC-D873-5D53-6B4B-290F254E07DF}"/>
              </a:ext>
            </a:extLst>
          </p:cNvPr>
          <p:cNvSpPr>
            <a:spLocks noGrp="1"/>
          </p:cNvSpPr>
          <p:nvPr>
            <p:ph sz="quarter" idx="14"/>
          </p:nvPr>
        </p:nvSpPr>
        <p:spPr>
          <a:xfrm>
            <a:off x="655476" y="746376"/>
            <a:ext cx="8185903" cy="4752975"/>
          </a:xfrm>
        </p:spPr>
        <p:txBody>
          <a:bodyPr lIns="91440" tIns="45720" rIns="91440" bIns="45720" anchor="t"/>
          <a:lstStyle/>
          <a:p>
            <a:r>
              <a:rPr lang="de-DE"/>
              <a:t>GitHub: </a:t>
            </a:r>
          </a:p>
        </p:txBody>
      </p:sp>
      <p:pic>
        <p:nvPicPr>
          <p:cNvPr id="3" name="Grafik 2" descr="Ein Bild, das Text, Screenshot, Schrift, Zahl enthält.&#10;&#10;Beschreibung automatisch generiert.">
            <a:extLst>
              <a:ext uri="{FF2B5EF4-FFF2-40B4-BE49-F238E27FC236}">
                <a16:creationId xmlns:a16="http://schemas.microsoft.com/office/drawing/2014/main" id="{11519C5F-722F-6956-39DB-8ED6F731D3E1}"/>
              </a:ext>
            </a:extLst>
          </p:cNvPr>
          <p:cNvPicPr>
            <a:picLocks noChangeAspect="1"/>
          </p:cNvPicPr>
          <p:nvPr/>
        </p:nvPicPr>
        <p:blipFill>
          <a:blip r:embed="rId3"/>
          <a:stretch>
            <a:fillRect/>
          </a:stretch>
        </p:blipFill>
        <p:spPr>
          <a:xfrm>
            <a:off x="304707" y="1355165"/>
            <a:ext cx="11552704" cy="4693023"/>
          </a:xfrm>
          <a:prstGeom prst="rect">
            <a:avLst/>
          </a:prstGeom>
        </p:spPr>
      </p:pic>
    </p:spTree>
    <p:extLst>
      <p:ext uri="{BB962C8B-B14F-4D97-AF65-F5344CB8AC3E}">
        <p14:creationId xmlns:p14="http://schemas.microsoft.com/office/powerpoint/2010/main" val="153155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2B1C-9389-3155-8C54-7A78A1D9F2E6}"/>
              </a:ext>
            </a:extLst>
          </p:cNvPr>
          <p:cNvSpPr>
            <a:spLocks noGrp="1"/>
          </p:cNvSpPr>
          <p:nvPr>
            <p:ph type="title"/>
          </p:nvPr>
        </p:nvSpPr>
        <p:spPr/>
        <p:txBody>
          <a:bodyPr>
            <a:normAutofit fontScale="90000"/>
          </a:bodyPr>
          <a:lstStyle/>
          <a:p>
            <a:r>
              <a:rPr lang="en-US" b="0">
                <a:ea typeface="+mn-lt"/>
                <a:cs typeface="+mn-lt"/>
              </a:rPr>
              <a:t>Block-Definitions–</a:t>
            </a:r>
            <a:r>
              <a:rPr lang="en-US" b="0" err="1">
                <a:ea typeface="+mn-lt"/>
                <a:cs typeface="+mn-lt"/>
              </a:rPr>
              <a:t>Diagramm</a:t>
            </a:r>
            <a:r>
              <a:rPr lang="en-US" b="0">
                <a:ea typeface="+mn-lt"/>
                <a:cs typeface="+mn-lt"/>
              </a:rPr>
              <a:t> (</a:t>
            </a:r>
            <a:r>
              <a:rPr lang="en-US" b="0" err="1">
                <a:ea typeface="+mn-lt"/>
                <a:cs typeface="+mn-lt"/>
              </a:rPr>
              <a:t>bdd</a:t>
            </a:r>
            <a:r>
              <a:rPr lang="en-US" b="0">
                <a:ea typeface="+mn-lt"/>
                <a:cs typeface="+mn-lt"/>
              </a:rPr>
              <a:t>) - </a:t>
            </a:r>
            <a:r>
              <a:rPr lang="en-US" b="0" err="1">
                <a:ea typeface="+mn-lt"/>
                <a:cs typeface="+mn-lt"/>
              </a:rPr>
              <a:t>Fahrzeug-Architektur</a:t>
            </a:r>
            <a:r>
              <a:rPr lang="en-US" b="0">
                <a:ea typeface="+mn-lt"/>
                <a:cs typeface="+mn-lt"/>
              </a:rPr>
              <a:t> </a:t>
            </a:r>
            <a:endParaRPr lang="en-US"/>
          </a:p>
        </p:txBody>
      </p:sp>
      <p:sp>
        <p:nvSpPr>
          <p:cNvPr id="3" name="Footer Placeholder 2">
            <a:extLst>
              <a:ext uri="{FF2B5EF4-FFF2-40B4-BE49-F238E27FC236}">
                <a16:creationId xmlns:a16="http://schemas.microsoft.com/office/drawing/2014/main" id="{684C0D65-08CD-4F92-74D8-03AEF541E4F3}"/>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713332FE-8C4C-2362-F664-E26E589022FD}"/>
              </a:ext>
            </a:extLst>
          </p:cNvPr>
          <p:cNvSpPr>
            <a:spLocks noGrp="1"/>
          </p:cNvSpPr>
          <p:nvPr>
            <p:ph type="sldNum" sz="quarter" idx="4"/>
          </p:nvPr>
        </p:nvSpPr>
        <p:spPr/>
        <p:txBody>
          <a:bodyPr/>
          <a:lstStyle/>
          <a:p>
            <a:fld id="{B2A270D6-16D9-3545-A4B3-7DC4494D58DE}" type="slidenum">
              <a:rPr lang="de-DE" smtClean="0"/>
              <a:pPr/>
              <a:t>11</a:t>
            </a:fld>
            <a:endParaRPr lang="de-DE"/>
          </a:p>
        </p:txBody>
      </p:sp>
      <p:pic>
        <p:nvPicPr>
          <p:cNvPr id="9" name="Inhaltsplatzhalter 8" descr="Ein Bild, das Text, Diagramm, Plan, technische Zeichnung enthält.&#10;&#10;Automatisch generierte Beschreibung">
            <a:extLst>
              <a:ext uri="{FF2B5EF4-FFF2-40B4-BE49-F238E27FC236}">
                <a16:creationId xmlns:a16="http://schemas.microsoft.com/office/drawing/2014/main" id="{AE32698C-E406-6DE2-3ED8-773E1AC36BCE}"/>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486809" y="924462"/>
            <a:ext cx="9218381" cy="5009075"/>
          </a:xfrm>
        </p:spPr>
      </p:pic>
    </p:spTree>
    <p:extLst>
      <p:ext uri="{BB962C8B-B14F-4D97-AF65-F5344CB8AC3E}">
        <p14:creationId xmlns:p14="http://schemas.microsoft.com/office/powerpoint/2010/main" val="24870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2B1C-9389-3155-8C54-7A78A1D9F2E6}"/>
              </a:ext>
            </a:extLst>
          </p:cNvPr>
          <p:cNvSpPr>
            <a:spLocks noGrp="1"/>
          </p:cNvSpPr>
          <p:nvPr>
            <p:ph type="title"/>
          </p:nvPr>
        </p:nvSpPr>
        <p:spPr/>
        <p:txBody>
          <a:bodyPr>
            <a:normAutofit fontScale="90000"/>
          </a:bodyPr>
          <a:lstStyle/>
          <a:p>
            <a:r>
              <a:rPr lang="en-US" b="0">
                <a:ea typeface="+mn-lt"/>
                <a:cs typeface="+mn-lt"/>
              </a:rPr>
              <a:t>Requirements-</a:t>
            </a:r>
            <a:r>
              <a:rPr lang="en-US" b="0" err="1">
                <a:ea typeface="+mn-lt"/>
                <a:cs typeface="+mn-lt"/>
              </a:rPr>
              <a:t>Diagramm</a:t>
            </a:r>
            <a:r>
              <a:rPr lang="en-US" b="0">
                <a:ea typeface="+mn-lt"/>
                <a:cs typeface="+mn-lt"/>
              </a:rPr>
              <a:t> - </a:t>
            </a:r>
            <a:r>
              <a:rPr lang="en-US" b="0" err="1">
                <a:ea typeface="+mn-lt"/>
                <a:cs typeface="+mn-lt"/>
              </a:rPr>
              <a:t>Kollisionsvermeidung</a:t>
            </a:r>
            <a:r>
              <a:rPr lang="en-US" b="0">
                <a:ea typeface="+mn-lt"/>
                <a:cs typeface="+mn-lt"/>
              </a:rPr>
              <a:t> </a:t>
            </a:r>
            <a:endParaRPr lang="en-US"/>
          </a:p>
        </p:txBody>
      </p:sp>
      <p:sp>
        <p:nvSpPr>
          <p:cNvPr id="3" name="Footer Placeholder 2">
            <a:extLst>
              <a:ext uri="{FF2B5EF4-FFF2-40B4-BE49-F238E27FC236}">
                <a16:creationId xmlns:a16="http://schemas.microsoft.com/office/drawing/2014/main" id="{684C0D65-08CD-4F92-74D8-03AEF541E4F3}"/>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713332FE-8C4C-2362-F664-E26E589022FD}"/>
              </a:ext>
            </a:extLst>
          </p:cNvPr>
          <p:cNvSpPr>
            <a:spLocks noGrp="1"/>
          </p:cNvSpPr>
          <p:nvPr>
            <p:ph type="sldNum" sz="quarter" idx="4"/>
          </p:nvPr>
        </p:nvSpPr>
        <p:spPr/>
        <p:txBody>
          <a:bodyPr/>
          <a:lstStyle/>
          <a:p>
            <a:fld id="{B2A270D6-16D9-3545-A4B3-7DC4494D58DE}" type="slidenum">
              <a:rPr lang="de-DE" smtClean="0"/>
              <a:pPr/>
              <a:t>12</a:t>
            </a:fld>
            <a:endParaRPr lang="de-DE"/>
          </a:p>
        </p:txBody>
      </p:sp>
      <p:pic>
        <p:nvPicPr>
          <p:cNvPr id="6" name="Content Placeholder 5">
            <a:extLst>
              <a:ext uri="{FF2B5EF4-FFF2-40B4-BE49-F238E27FC236}">
                <a16:creationId xmlns:a16="http://schemas.microsoft.com/office/drawing/2014/main" id="{40D97708-FD27-7DEE-D7BB-B10FADC51B4A}"/>
              </a:ext>
            </a:extLst>
          </p:cNvPr>
          <p:cNvPicPr>
            <a:picLocks noGrp="1" noChangeAspect="1"/>
          </p:cNvPicPr>
          <p:nvPr>
            <p:ph sz="quarter" idx="14"/>
          </p:nvPr>
        </p:nvPicPr>
        <p:blipFill>
          <a:blip r:embed="rId3"/>
          <a:stretch>
            <a:fillRect/>
          </a:stretch>
        </p:blipFill>
        <p:spPr>
          <a:xfrm>
            <a:off x="1620340" y="903412"/>
            <a:ext cx="8947127" cy="5310727"/>
          </a:xfrm>
        </p:spPr>
      </p:pic>
    </p:spTree>
    <p:extLst>
      <p:ext uri="{BB962C8B-B14F-4D97-AF65-F5344CB8AC3E}">
        <p14:creationId xmlns:p14="http://schemas.microsoft.com/office/powerpoint/2010/main" val="223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4290-4EAF-3621-C233-1117D2E5E8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10FAAF-B743-D495-91E7-60EE96556659}"/>
              </a:ext>
            </a:extLst>
          </p:cNvPr>
          <p:cNvSpPr>
            <a:spLocks noGrp="1"/>
          </p:cNvSpPr>
          <p:nvPr>
            <p:ph type="title"/>
          </p:nvPr>
        </p:nvSpPr>
        <p:spPr/>
        <p:txBody>
          <a:bodyPr>
            <a:normAutofit fontScale="90000"/>
          </a:bodyPr>
          <a:lstStyle/>
          <a:p>
            <a:r>
              <a:rPr lang="en-US" b="0">
                <a:ea typeface="+mn-lt"/>
                <a:cs typeface="+mn-lt"/>
              </a:rPr>
              <a:t>Use-Case-</a:t>
            </a:r>
            <a:r>
              <a:rPr lang="en-US" b="0" err="1">
                <a:ea typeface="+mn-lt"/>
                <a:cs typeface="+mn-lt"/>
              </a:rPr>
              <a:t>Diagramm</a:t>
            </a:r>
            <a:r>
              <a:rPr lang="en-US" b="0">
                <a:ea typeface="+mn-lt"/>
                <a:cs typeface="+mn-lt"/>
              </a:rPr>
              <a:t> – </a:t>
            </a:r>
            <a:r>
              <a:rPr lang="en-US" b="0" err="1">
                <a:ea typeface="+mn-lt"/>
                <a:cs typeface="+mn-lt"/>
              </a:rPr>
              <a:t>Kollisionsvermeidung</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CEB7261D-9000-C56D-75B5-85BFD78139AE}"/>
              </a:ext>
            </a:extLst>
          </p:cNvPr>
          <p:cNvSpPr>
            <a:spLocks noGrp="1"/>
          </p:cNvSpPr>
          <p:nvPr>
            <p:ph type="sldNum" sz="quarter" idx="4"/>
          </p:nvPr>
        </p:nvSpPr>
        <p:spPr/>
        <p:txBody>
          <a:bodyPr/>
          <a:lstStyle/>
          <a:p>
            <a:fld id="{B2A270D6-16D9-3545-A4B3-7DC4494D58DE}" type="slidenum">
              <a:rPr lang="de-DE" smtClean="0"/>
              <a:pPr/>
              <a:t>13</a:t>
            </a:fld>
            <a:endParaRPr lang="de-DE"/>
          </a:p>
        </p:txBody>
      </p:sp>
      <p:sp>
        <p:nvSpPr>
          <p:cNvPr id="7" name="Footer Placeholder 6">
            <a:extLst>
              <a:ext uri="{FF2B5EF4-FFF2-40B4-BE49-F238E27FC236}">
                <a16:creationId xmlns:a16="http://schemas.microsoft.com/office/drawing/2014/main" id="{E4D32268-0B07-8DFC-088D-7954626FE3C9}"/>
              </a:ext>
            </a:extLst>
          </p:cNvPr>
          <p:cNvSpPr>
            <a:spLocks noGrp="1"/>
          </p:cNvSpPr>
          <p:nvPr>
            <p:ph type="ftr" sz="quarter" idx="3"/>
          </p:nvPr>
        </p:nvSpPr>
        <p:spPr/>
        <p:txBody>
          <a:bodyPr/>
          <a:lstStyle/>
          <a:p>
            <a:r>
              <a:rPr lang="de-DE"/>
              <a:t>System Engineering: Stephan Kloess, Furkan Tasdemir, Marvin Roll, Robin Jendrusch</a:t>
            </a:r>
            <a:endParaRPr lang="en-US"/>
          </a:p>
        </p:txBody>
      </p:sp>
      <p:pic>
        <p:nvPicPr>
          <p:cNvPr id="8" name="Inhaltsplatzhalter 7" descr="Ein Bild, das Text, Diagramm, Reihe enthält.&#10;&#10;Beschreibung automatisch generiert.">
            <a:extLst>
              <a:ext uri="{FF2B5EF4-FFF2-40B4-BE49-F238E27FC236}">
                <a16:creationId xmlns:a16="http://schemas.microsoft.com/office/drawing/2014/main" id="{4DCB3EFD-9361-19E6-12D7-7F431028D57B}"/>
              </a:ext>
            </a:extLst>
          </p:cNvPr>
          <p:cNvPicPr>
            <a:picLocks noGrp="1" noChangeAspect="1"/>
          </p:cNvPicPr>
          <p:nvPr>
            <p:ph sz="quarter" idx="14"/>
          </p:nvPr>
        </p:nvPicPr>
        <p:blipFill>
          <a:blip r:embed="rId3"/>
          <a:stretch>
            <a:fillRect/>
          </a:stretch>
        </p:blipFill>
        <p:spPr>
          <a:xfrm>
            <a:off x="2771099" y="679140"/>
            <a:ext cx="6457302" cy="5664386"/>
          </a:xfrm>
        </p:spPr>
      </p:pic>
    </p:spTree>
    <p:extLst>
      <p:ext uri="{BB962C8B-B14F-4D97-AF65-F5344CB8AC3E}">
        <p14:creationId xmlns:p14="http://schemas.microsoft.com/office/powerpoint/2010/main" val="375973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6DC0-D615-B7AF-E7BB-D29556CA8580}"/>
              </a:ext>
            </a:extLst>
          </p:cNvPr>
          <p:cNvSpPr>
            <a:spLocks noGrp="1"/>
          </p:cNvSpPr>
          <p:nvPr>
            <p:ph type="title"/>
          </p:nvPr>
        </p:nvSpPr>
        <p:spPr/>
        <p:txBody>
          <a:bodyPr>
            <a:normAutofit fontScale="90000"/>
          </a:bodyPr>
          <a:lstStyle/>
          <a:p>
            <a:r>
              <a:rPr lang="en-US" b="0" dirty="0">
                <a:ea typeface="+mn-lt"/>
                <a:cs typeface="+mn-lt"/>
              </a:rPr>
              <a:t>Use-Case-</a:t>
            </a:r>
            <a:r>
              <a:rPr lang="en-US" b="0" dirty="0" err="1">
                <a:ea typeface="+mn-lt"/>
                <a:cs typeface="+mn-lt"/>
              </a:rPr>
              <a:t>Diagramm</a:t>
            </a:r>
            <a:r>
              <a:rPr lang="en-US" b="0" dirty="0">
                <a:ea typeface="+mn-lt"/>
                <a:cs typeface="+mn-lt"/>
              </a:rPr>
              <a:t> - </a:t>
            </a:r>
            <a:r>
              <a:rPr lang="en-US" b="0" dirty="0" err="1">
                <a:ea typeface="+mn-lt"/>
                <a:cs typeface="+mn-lt"/>
              </a:rPr>
              <a:t>Trajektorien</a:t>
            </a:r>
            <a:r>
              <a:rPr lang="en-US" b="0" dirty="0">
                <a:ea typeface="+mn-lt"/>
                <a:cs typeface="+mn-lt"/>
              </a:rPr>
              <a:t> </a:t>
            </a:r>
            <a:r>
              <a:rPr lang="en-US" b="0" dirty="0" err="1">
                <a:ea typeface="+mn-lt"/>
                <a:cs typeface="+mn-lt"/>
              </a:rPr>
              <a:t>Planung</a:t>
            </a:r>
            <a:r>
              <a:rPr lang="en-US" b="0" dirty="0">
                <a:ea typeface="+mn-lt"/>
                <a:cs typeface="+mn-lt"/>
              </a:rPr>
              <a:t> </a:t>
            </a:r>
            <a:endParaRPr lang="en-US" dirty="0"/>
          </a:p>
        </p:txBody>
      </p:sp>
      <p:sp>
        <p:nvSpPr>
          <p:cNvPr id="3" name="Footer Placeholder 2">
            <a:extLst>
              <a:ext uri="{FF2B5EF4-FFF2-40B4-BE49-F238E27FC236}">
                <a16:creationId xmlns:a16="http://schemas.microsoft.com/office/drawing/2014/main" id="{E3E8D38C-D7EC-B7A6-C3B1-A847236A8E6D}"/>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DDD24B52-5EBA-C7BB-10AA-F0C70BD9E9B5}"/>
              </a:ext>
            </a:extLst>
          </p:cNvPr>
          <p:cNvSpPr>
            <a:spLocks noGrp="1"/>
          </p:cNvSpPr>
          <p:nvPr>
            <p:ph type="sldNum" sz="quarter" idx="4"/>
          </p:nvPr>
        </p:nvSpPr>
        <p:spPr/>
        <p:txBody>
          <a:bodyPr/>
          <a:lstStyle/>
          <a:p>
            <a:fld id="{B2A270D6-16D9-3545-A4B3-7DC4494D58DE}" type="slidenum">
              <a:rPr lang="de-DE" smtClean="0"/>
              <a:pPr/>
              <a:t>14</a:t>
            </a:fld>
            <a:endParaRPr lang="de-DE"/>
          </a:p>
        </p:txBody>
      </p:sp>
      <p:pic>
        <p:nvPicPr>
          <p:cNvPr id="9" name="Content Placeholder 8">
            <a:extLst>
              <a:ext uri="{FF2B5EF4-FFF2-40B4-BE49-F238E27FC236}">
                <a16:creationId xmlns:a16="http://schemas.microsoft.com/office/drawing/2014/main" id="{7368FCC8-8582-EB41-E38C-34E95E90E674}"/>
              </a:ext>
            </a:extLst>
          </p:cNvPr>
          <p:cNvPicPr>
            <a:picLocks noGrp="1" noChangeAspect="1"/>
          </p:cNvPicPr>
          <p:nvPr>
            <p:ph sz="quarter" idx="14"/>
          </p:nvPr>
        </p:nvPicPr>
        <p:blipFill>
          <a:blip r:embed="rId3"/>
          <a:stretch>
            <a:fillRect/>
          </a:stretch>
        </p:blipFill>
        <p:spPr>
          <a:xfrm>
            <a:off x="1957329" y="633325"/>
            <a:ext cx="8281003" cy="5591665"/>
          </a:xfrm>
        </p:spPr>
      </p:pic>
    </p:spTree>
    <p:extLst>
      <p:ext uri="{BB962C8B-B14F-4D97-AF65-F5344CB8AC3E}">
        <p14:creationId xmlns:p14="http://schemas.microsoft.com/office/powerpoint/2010/main" val="161780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F5C34-A367-FE05-DE07-741E32650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FF4A0-0AB4-8738-86F1-D4849E497AB4}"/>
              </a:ext>
            </a:extLst>
          </p:cNvPr>
          <p:cNvSpPr>
            <a:spLocks noGrp="1"/>
          </p:cNvSpPr>
          <p:nvPr>
            <p:ph type="title"/>
          </p:nvPr>
        </p:nvSpPr>
        <p:spPr/>
        <p:txBody>
          <a:bodyPr>
            <a:normAutofit fontScale="90000"/>
          </a:bodyPr>
          <a:lstStyle/>
          <a:p>
            <a:r>
              <a:rPr lang="en-US" b="0">
                <a:ea typeface="+mn-lt"/>
                <a:cs typeface="+mn-lt"/>
              </a:rPr>
              <a:t>Requirements-</a:t>
            </a:r>
            <a:r>
              <a:rPr lang="en-US" b="0" err="1">
                <a:ea typeface="+mn-lt"/>
                <a:cs typeface="+mn-lt"/>
              </a:rPr>
              <a:t>Diagramm</a:t>
            </a:r>
            <a:r>
              <a:rPr lang="en-US" b="0">
                <a:ea typeface="+mn-lt"/>
                <a:cs typeface="+mn-lt"/>
              </a:rPr>
              <a:t> - </a:t>
            </a:r>
            <a:r>
              <a:rPr lang="en-US" b="0" err="1">
                <a:ea typeface="+mn-lt"/>
                <a:cs typeface="+mn-lt"/>
              </a:rPr>
              <a:t>Trajektorien</a:t>
            </a:r>
            <a:r>
              <a:rPr lang="en-US" b="0">
                <a:ea typeface="+mn-lt"/>
                <a:cs typeface="+mn-lt"/>
              </a:rPr>
              <a:t> </a:t>
            </a:r>
            <a:r>
              <a:rPr lang="en-US" b="0" err="1">
                <a:ea typeface="+mn-lt"/>
                <a:cs typeface="+mn-lt"/>
              </a:rPr>
              <a:t>Planung</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F0AE9DBF-6BA5-8C46-A614-FC86A9DCD40D}"/>
              </a:ext>
            </a:extLst>
          </p:cNvPr>
          <p:cNvSpPr>
            <a:spLocks noGrp="1"/>
          </p:cNvSpPr>
          <p:nvPr>
            <p:ph type="sldNum" sz="quarter" idx="4"/>
          </p:nvPr>
        </p:nvSpPr>
        <p:spPr/>
        <p:txBody>
          <a:bodyPr/>
          <a:lstStyle/>
          <a:p>
            <a:fld id="{B2A270D6-16D9-3545-A4B3-7DC4494D58DE}" type="slidenum">
              <a:rPr lang="de-DE" smtClean="0"/>
              <a:pPr/>
              <a:t>15</a:t>
            </a:fld>
            <a:endParaRPr lang="de-DE"/>
          </a:p>
        </p:txBody>
      </p:sp>
      <p:pic>
        <p:nvPicPr>
          <p:cNvPr id="6" name="Content Placeholder 5" descr="Ein Bild, das Text, Screenshot, Diagramm, parallel enthält.&#10;&#10;Automatisch generierte Beschreibung">
            <a:extLst>
              <a:ext uri="{FF2B5EF4-FFF2-40B4-BE49-F238E27FC236}">
                <a16:creationId xmlns:a16="http://schemas.microsoft.com/office/drawing/2014/main" id="{0BABA23E-693A-9659-F534-6D5B8929D3E5}"/>
              </a:ext>
            </a:extLst>
          </p:cNvPr>
          <p:cNvPicPr>
            <a:picLocks noGrp="1" noChangeAspect="1"/>
          </p:cNvPicPr>
          <p:nvPr>
            <p:ph sz="quarter" idx="14"/>
          </p:nvPr>
        </p:nvPicPr>
        <p:blipFill>
          <a:blip r:embed="rId3"/>
          <a:stretch>
            <a:fillRect/>
          </a:stretch>
        </p:blipFill>
        <p:spPr>
          <a:xfrm>
            <a:off x="2156725" y="667009"/>
            <a:ext cx="7874355" cy="5672087"/>
          </a:xfrm>
        </p:spPr>
      </p:pic>
      <p:sp>
        <p:nvSpPr>
          <p:cNvPr id="8" name="Footer Placeholder 7">
            <a:extLst>
              <a:ext uri="{FF2B5EF4-FFF2-40B4-BE49-F238E27FC236}">
                <a16:creationId xmlns:a16="http://schemas.microsoft.com/office/drawing/2014/main" id="{3EDAFD6C-F85B-2D67-83A7-4253E0C4359C}"/>
              </a:ext>
            </a:extLst>
          </p:cNvPr>
          <p:cNvSpPr>
            <a:spLocks noGrp="1"/>
          </p:cNvSpPr>
          <p:nvPr>
            <p:ph type="ftr" sz="quarter" idx="3"/>
          </p:nvPr>
        </p:nvSpPr>
        <p:spPr/>
        <p:txBody>
          <a:bodyPr/>
          <a:lstStyle/>
          <a:p>
            <a:r>
              <a:rPr lang="de-DE"/>
              <a:t>System Engineering: Stephan Kloess, Furkan Tasdemir, Marvin Roll, Robin Jendrusch</a:t>
            </a:r>
            <a:endParaRPr lang="en-US"/>
          </a:p>
        </p:txBody>
      </p:sp>
    </p:spTree>
    <p:extLst>
      <p:ext uri="{BB962C8B-B14F-4D97-AF65-F5344CB8AC3E}">
        <p14:creationId xmlns:p14="http://schemas.microsoft.com/office/powerpoint/2010/main" val="200035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B397-FB86-0ED6-057A-FAB60B0268E7}"/>
              </a:ext>
            </a:extLst>
          </p:cNvPr>
          <p:cNvSpPr>
            <a:spLocks noGrp="1"/>
          </p:cNvSpPr>
          <p:nvPr>
            <p:ph type="title"/>
          </p:nvPr>
        </p:nvSpPr>
        <p:spPr/>
        <p:txBody>
          <a:bodyPr>
            <a:normAutofit fontScale="90000"/>
          </a:bodyPr>
          <a:lstStyle/>
          <a:p>
            <a:r>
              <a:rPr lang="en-US" b="0">
                <a:ea typeface="+mn-lt"/>
                <a:cs typeface="+mn-lt"/>
              </a:rPr>
              <a:t>Requirements-</a:t>
            </a:r>
            <a:r>
              <a:rPr lang="en-US" b="0" err="1">
                <a:ea typeface="+mn-lt"/>
                <a:cs typeface="+mn-lt"/>
              </a:rPr>
              <a:t>Diagramm</a:t>
            </a:r>
            <a:r>
              <a:rPr lang="en-US" b="0">
                <a:ea typeface="+mn-lt"/>
                <a:cs typeface="+mn-lt"/>
              </a:rPr>
              <a:t> – </a:t>
            </a:r>
            <a:r>
              <a:rPr lang="en-US" b="0" err="1">
                <a:ea typeface="+mn-lt"/>
                <a:cs typeface="+mn-lt"/>
              </a:rPr>
              <a:t>Sensorset</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86155477-1095-8007-37D5-8B6B708BCCB5}"/>
              </a:ext>
            </a:extLst>
          </p:cNvPr>
          <p:cNvSpPr>
            <a:spLocks noGrp="1"/>
          </p:cNvSpPr>
          <p:nvPr>
            <p:ph type="sldNum" sz="quarter" idx="4"/>
          </p:nvPr>
        </p:nvSpPr>
        <p:spPr/>
        <p:txBody>
          <a:bodyPr/>
          <a:lstStyle/>
          <a:p>
            <a:fld id="{B2A270D6-16D9-3545-A4B3-7DC4494D58DE}" type="slidenum">
              <a:rPr lang="de-DE" smtClean="0"/>
              <a:pPr/>
              <a:t>16</a:t>
            </a:fld>
            <a:endParaRPr lang="de-DE"/>
          </a:p>
        </p:txBody>
      </p:sp>
      <p:pic>
        <p:nvPicPr>
          <p:cNvPr id="6" name="Content Placeholder 5" descr="A diagram of a company&#10;&#10;Description automatically generated">
            <a:extLst>
              <a:ext uri="{FF2B5EF4-FFF2-40B4-BE49-F238E27FC236}">
                <a16:creationId xmlns:a16="http://schemas.microsoft.com/office/drawing/2014/main" id="{4407E44C-2E26-A94E-4619-4F7D4B30F9F5}"/>
              </a:ext>
            </a:extLst>
          </p:cNvPr>
          <p:cNvPicPr>
            <a:picLocks noGrp="1" noChangeAspect="1"/>
          </p:cNvPicPr>
          <p:nvPr>
            <p:ph sz="quarter" idx="14"/>
          </p:nvPr>
        </p:nvPicPr>
        <p:blipFill>
          <a:blip r:embed="rId3"/>
          <a:stretch>
            <a:fillRect/>
          </a:stretch>
        </p:blipFill>
        <p:spPr>
          <a:xfrm>
            <a:off x="1431527" y="783613"/>
            <a:ext cx="9323406" cy="5484896"/>
          </a:xfrm>
        </p:spPr>
      </p:pic>
      <p:sp>
        <p:nvSpPr>
          <p:cNvPr id="7" name="Footer Placeholder 6">
            <a:extLst>
              <a:ext uri="{FF2B5EF4-FFF2-40B4-BE49-F238E27FC236}">
                <a16:creationId xmlns:a16="http://schemas.microsoft.com/office/drawing/2014/main" id="{78FE361C-EF39-607A-C878-8133B3169D34}"/>
              </a:ext>
            </a:extLst>
          </p:cNvPr>
          <p:cNvSpPr>
            <a:spLocks noGrp="1"/>
          </p:cNvSpPr>
          <p:nvPr>
            <p:ph type="ftr" sz="quarter" idx="3"/>
          </p:nvPr>
        </p:nvSpPr>
        <p:spPr/>
        <p:txBody>
          <a:bodyPr/>
          <a:lstStyle/>
          <a:p>
            <a:r>
              <a:rPr lang="de-DE"/>
              <a:t>System Engineering: Stephan Kloess, Furkan Tasdemir, Marvin Roll, Robin Jendrusch</a:t>
            </a:r>
            <a:endParaRPr lang="en-US"/>
          </a:p>
        </p:txBody>
      </p:sp>
    </p:spTree>
    <p:extLst>
      <p:ext uri="{BB962C8B-B14F-4D97-AF65-F5344CB8AC3E}">
        <p14:creationId xmlns:p14="http://schemas.microsoft.com/office/powerpoint/2010/main" val="243275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2B1C-9389-3155-8C54-7A78A1D9F2E6}"/>
              </a:ext>
            </a:extLst>
          </p:cNvPr>
          <p:cNvSpPr>
            <a:spLocks noGrp="1"/>
          </p:cNvSpPr>
          <p:nvPr>
            <p:ph type="title"/>
          </p:nvPr>
        </p:nvSpPr>
        <p:spPr/>
        <p:txBody>
          <a:bodyPr>
            <a:normAutofit fontScale="90000"/>
          </a:bodyPr>
          <a:lstStyle/>
          <a:p>
            <a:r>
              <a:rPr lang="en-US" b="0" err="1">
                <a:ea typeface="+mn-lt"/>
                <a:cs typeface="+mn-lt"/>
              </a:rPr>
              <a:t>Aktivitäts-Diagramm</a:t>
            </a:r>
            <a:r>
              <a:rPr lang="en-US" b="0">
                <a:ea typeface="+mn-lt"/>
                <a:cs typeface="+mn-lt"/>
              </a:rPr>
              <a:t> - </a:t>
            </a:r>
            <a:r>
              <a:rPr lang="en-US" b="0" err="1">
                <a:ea typeface="+mn-lt"/>
                <a:cs typeface="+mn-lt"/>
              </a:rPr>
              <a:t>Autonomes</a:t>
            </a:r>
            <a:r>
              <a:rPr lang="en-US" b="0">
                <a:ea typeface="+mn-lt"/>
                <a:cs typeface="+mn-lt"/>
              </a:rPr>
              <a:t> Fahren </a:t>
            </a:r>
            <a:endParaRPr lang="en-US"/>
          </a:p>
        </p:txBody>
      </p:sp>
      <p:sp>
        <p:nvSpPr>
          <p:cNvPr id="3" name="Footer Placeholder 2">
            <a:extLst>
              <a:ext uri="{FF2B5EF4-FFF2-40B4-BE49-F238E27FC236}">
                <a16:creationId xmlns:a16="http://schemas.microsoft.com/office/drawing/2014/main" id="{684C0D65-08CD-4F92-74D8-03AEF541E4F3}"/>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713332FE-8C4C-2362-F664-E26E589022FD}"/>
              </a:ext>
            </a:extLst>
          </p:cNvPr>
          <p:cNvSpPr>
            <a:spLocks noGrp="1"/>
          </p:cNvSpPr>
          <p:nvPr>
            <p:ph type="sldNum" sz="quarter" idx="4"/>
          </p:nvPr>
        </p:nvSpPr>
        <p:spPr/>
        <p:txBody>
          <a:bodyPr/>
          <a:lstStyle/>
          <a:p>
            <a:fld id="{B2A270D6-16D9-3545-A4B3-7DC4494D58DE}" type="slidenum">
              <a:rPr lang="de-DE" smtClean="0"/>
              <a:pPr/>
              <a:t>17</a:t>
            </a:fld>
            <a:endParaRPr lang="de-DE"/>
          </a:p>
        </p:txBody>
      </p:sp>
      <p:pic>
        <p:nvPicPr>
          <p:cNvPr id="5" name="Inhaltsplatzhalter 4" descr="Ein Bild, das Text, Diagramm, Screenshot, Plan enthält.&#10;&#10;Automatisch generierte Beschreibung">
            <a:extLst>
              <a:ext uri="{FF2B5EF4-FFF2-40B4-BE49-F238E27FC236}">
                <a16:creationId xmlns:a16="http://schemas.microsoft.com/office/drawing/2014/main" id="{15CC2255-2F82-CD56-687E-6F9F9A2A49EF}"/>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1699486" y="824699"/>
            <a:ext cx="8842928" cy="5295016"/>
          </a:xfrm>
          <a:prstGeom prst="rect">
            <a:avLst/>
          </a:prstGeom>
          <a:noFill/>
          <a:ln>
            <a:noFill/>
          </a:ln>
        </p:spPr>
      </p:pic>
    </p:spTree>
    <p:extLst>
      <p:ext uri="{BB962C8B-B14F-4D97-AF65-F5344CB8AC3E}">
        <p14:creationId xmlns:p14="http://schemas.microsoft.com/office/powerpoint/2010/main" val="234940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2B1C-9389-3155-8C54-7A78A1D9F2E6}"/>
              </a:ext>
            </a:extLst>
          </p:cNvPr>
          <p:cNvSpPr>
            <a:spLocks noGrp="1"/>
          </p:cNvSpPr>
          <p:nvPr>
            <p:ph type="title"/>
          </p:nvPr>
        </p:nvSpPr>
        <p:spPr/>
        <p:txBody>
          <a:bodyPr>
            <a:normAutofit fontScale="90000"/>
          </a:bodyPr>
          <a:lstStyle/>
          <a:p>
            <a:r>
              <a:rPr lang="en-US" b="0">
                <a:ea typeface="+mn-lt"/>
                <a:cs typeface="+mn-lt"/>
              </a:rPr>
              <a:t>Internes Block-Definitions-</a:t>
            </a:r>
            <a:r>
              <a:rPr lang="en-US" b="0" err="1">
                <a:ea typeface="+mn-lt"/>
                <a:cs typeface="+mn-lt"/>
              </a:rPr>
              <a:t>Diagramm</a:t>
            </a:r>
            <a:r>
              <a:rPr lang="en-US" b="0">
                <a:ea typeface="+mn-lt"/>
                <a:cs typeface="+mn-lt"/>
              </a:rPr>
              <a:t> - </a:t>
            </a:r>
            <a:r>
              <a:rPr lang="en-US" b="0" err="1">
                <a:ea typeface="+mn-lt"/>
                <a:cs typeface="+mn-lt"/>
              </a:rPr>
              <a:t>Trajektorieplanung</a:t>
            </a:r>
            <a:endParaRPr lang="en-US"/>
          </a:p>
        </p:txBody>
      </p:sp>
      <p:sp>
        <p:nvSpPr>
          <p:cNvPr id="3" name="Footer Placeholder 2">
            <a:extLst>
              <a:ext uri="{FF2B5EF4-FFF2-40B4-BE49-F238E27FC236}">
                <a16:creationId xmlns:a16="http://schemas.microsoft.com/office/drawing/2014/main" id="{684C0D65-08CD-4F92-74D8-03AEF541E4F3}"/>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713332FE-8C4C-2362-F664-E26E589022FD}"/>
              </a:ext>
            </a:extLst>
          </p:cNvPr>
          <p:cNvSpPr>
            <a:spLocks noGrp="1"/>
          </p:cNvSpPr>
          <p:nvPr>
            <p:ph type="sldNum" sz="quarter" idx="4"/>
          </p:nvPr>
        </p:nvSpPr>
        <p:spPr/>
        <p:txBody>
          <a:bodyPr/>
          <a:lstStyle/>
          <a:p>
            <a:fld id="{B2A270D6-16D9-3545-A4B3-7DC4494D58DE}" type="slidenum">
              <a:rPr lang="de-DE" smtClean="0"/>
              <a:pPr/>
              <a:t>18</a:t>
            </a:fld>
            <a:endParaRPr lang="de-DE"/>
          </a:p>
        </p:txBody>
      </p:sp>
      <p:pic>
        <p:nvPicPr>
          <p:cNvPr id="5" name="Inhaltsplatzhalter 4" descr="Ein Bild, das Text, Diagramm, Screenshot, Reihe enthält.&#10;&#10;Automatisch generierte Beschreibung">
            <a:extLst>
              <a:ext uri="{FF2B5EF4-FFF2-40B4-BE49-F238E27FC236}">
                <a16:creationId xmlns:a16="http://schemas.microsoft.com/office/drawing/2014/main" id="{D48704E7-B0AC-0DEF-791E-FE7239E5DB0F}"/>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1192489" y="1052513"/>
            <a:ext cx="9770510" cy="4752975"/>
          </a:xfrm>
          <a:prstGeom prst="rect">
            <a:avLst/>
          </a:prstGeom>
          <a:noFill/>
          <a:ln>
            <a:noFill/>
          </a:ln>
        </p:spPr>
      </p:pic>
    </p:spTree>
    <p:extLst>
      <p:ext uri="{BB962C8B-B14F-4D97-AF65-F5344CB8AC3E}">
        <p14:creationId xmlns:p14="http://schemas.microsoft.com/office/powerpoint/2010/main" val="77488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7F1CA-99ED-8743-C26C-FB1F4207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29691D-D728-A454-06BB-0E1A7FA1EA90}"/>
              </a:ext>
            </a:extLst>
          </p:cNvPr>
          <p:cNvSpPr>
            <a:spLocks noGrp="1"/>
          </p:cNvSpPr>
          <p:nvPr>
            <p:ph type="title"/>
          </p:nvPr>
        </p:nvSpPr>
        <p:spPr/>
        <p:txBody>
          <a:bodyPr>
            <a:normAutofit fontScale="90000"/>
          </a:bodyPr>
          <a:lstStyle/>
          <a:p>
            <a:r>
              <a:rPr lang="en-US" b="0" err="1">
                <a:ea typeface="+mn-lt"/>
                <a:cs typeface="+mn-lt"/>
              </a:rPr>
              <a:t>Sequenzdiagramm</a:t>
            </a:r>
            <a:r>
              <a:rPr lang="en-US" b="0">
                <a:ea typeface="+mn-lt"/>
                <a:cs typeface="+mn-lt"/>
              </a:rPr>
              <a:t> - Notbremssystem </a:t>
            </a:r>
            <a:endParaRPr lang="en-US"/>
          </a:p>
        </p:txBody>
      </p:sp>
      <p:sp>
        <p:nvSpPr>
          <p:cNvPr id="3" name="Footer Placeholder 2">
            <a:extLst>
              <a:ext uri="{FF2B5EF4-FFF2-40B4-BE49-F238E27FC236}">
                <a16:creationId xmlns:a16="http://schemas.microsoft.com/office/drawing/2014/main" id="{5DDE9C9D-B40D-6FA5-D858-A1D81980B13B}"/>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F5CD881A-9849-6960-9587-9F11DD561DBD}"/>
              </a:ext>
            </a:extLst>
          </p:cNvPr>
          <p:cNvSpPr>
            <a:spLocks noGrp="1"/>
          </p:cNvSpPr>
          <p:nvPr>
            <p:ph type="sldNum" sz="quarter" idx="4"/>
          </p:nvPr>
        </p:nvSpPr>
        <p:spPr/>
        <p:txBody>
          <a:bodyPr/>
          <a:lstStyle/>
          <a:p>
            <a:fld id="{B2A270D6-16D9-3545-A4B3-7DC4494D58DE}" type="slidenum">
              <a:rPr lang="de-DE" smtClean="0"/>
              <a:pPr/>
              <a:t>19</a:t>
            </a:fld>
            <a:endParaRPr lang="de-DE"/>
          </a:p>
        </p:txBody>
      </p:sp>
      <p:pic>
        <p:nvPicPr>
          <p:cNvPr id="6" name="Content Placeholder 5" descr="A diagram of a diagram&#10;&#10;Description automatically generated">
            <a:extLst>
              <a:ext uri="{FF2B5EF4-FFF2-40B4-BE49-F238E27FC236}">
                <a16:creationId xmlns:a16="http://schemas.microsoft.com/office/drawing/2014/main" id="{4E06948A-B8A5-D2E6-13E8-B962CA63F4CC}"/>
              </a:ext>
            </a:extLst>
          </p:cNvPr>
          <p:cNvPicPr>
            <a:picLocks noGrp="1" noChangeAspect="1"/>
          </p:cNvPicPr>
          <p:nvPr>
            <p:ph sz="quarter" idx="14"/>
          </p:nvPr>
        </p:nvPicPr>
        <p:blipFill>
          <a:blip r:embed="rId3"/>
          <a:stretch>
            <a:fillRect/>
          </a:stretch>
        </p:blipFill>
        <p:spPr>
          <a:xfrm>
            <a:off x="1237327" y="1069741"/>
            <a:ext cx="9533287" cy="4718833"/>
          </a:xfrm>
        </p:spPr>
      </p:pic>
    </p:spTree>
    <p:extLst>
      <p:ext uri="{BB962C8B-B14F-4D97-AF65-F5344CB8AC3E}">
        <p14:creationId xmlns:p14="http://schemas.microsoft.com/office/powerpoint/2010/main" val="50425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D11CEDCA-A252-742C-6947-2049CCC99890}"/>
              </a:ext>
            </a:extLst>
          </p:cNvPr>
          <p:cNvSpPr>
            <a:spLocks noGrp="1"/>
          </p:cNvSpPr>
          <p:nvPr>
            <p:ph type="sldNum" sz="quarter" idx="4"/>
          </p:nvPr>
        </p:nvSpPr>
        <p:spPr/>
        <p:txBody>
          <a:bodyPr/>
          <a:lstStyle/>
          <a:p>
            <a:fld id="{B2A270D6-16D9-3545-A4B3-7DC4494D58DE}" type="slidenum">
              <a:rPr lang="de-DE" smtClean="0"/>
              <a:pPr/>
              <a:t>2</a:t>
            </a:fld>
            <a:endParaRPr lang="de-DE"/>
          </a:p>
        </p:txBody>
      </p:sp>
      <p:sp>
        <p:nvSpPr>
          <p:cNvPr id="4" name="Textplatzhalter 3">
            <a:extLst>
              <a:ext uri="{FF2B5EF4-FFF2-40B4-BE49-F238E27FC236}">
                <a16:creationId xmlns:a16="http://schemas.microsoft.com/office/drawing/2014/main" id="{EB08B5EC-C522-7641-656D-1693AE534ECF}"/>
              </a:ext>
            </a:extLst>
          </p:cNvPr>
          <p:cNvSpPr>
            <a:spLocks noGrp="1"/>
          </p:cNvSpPr>
          <p:nvPr>
            <p:ph type="body" sz="quarter" idx="13"/>
          </p:nvPr>
        </p:nvSpPr>
        <p:spPr>
          <a:xfrm>
            <a:off x="667377" y="1288340"/>
            <a:ext cx="11415928" cy="3318857"/>
          </a:xfrm>
        </p:spPr>
        <p:txBody>
          <a:bodyPr wrap="square" lIns="91440" tIns="45720" rIns="91440" bIns="45720" anchor="t">
            <a:spAutoFit/>
          </a:bodyPr>
          <a:lstStyle/>
          <a:p>
            <a:pPr marL="514350" indent="-514350">
              <a:lnSpc>
                <a:spcPct val="100000"/>
              </a:lnSpc>
              <a:buFont typeface="Wingdings" panose="020B0604020202020204" pitchFamily="34" charset="0"/>
              <a:buChar char="Ø"/>
            </a:pPr>
            <a:r>
              <a:rPr lang="de-DE"/>
              <a:t>Vorstellung</a:t>
            </a:r>
          </a:p>
          <a:p>
            <a:pPr marL="514350" indent="-514350">
              <a:lnSpc>
                <a:spcPct val="100000"/>
              </a:lnSpc>
              <a:buFont typeface="Wingdings" panose="020B0604020202020204" pitchFamily="34" charset="0"/>
              <a:buChar char="Ø"/>
            </a:pPr>
            <a:r>
              <a:rPr lang="de-DE"/>
              <a:t>Sprint 1</a:t>
            </a:r>
          </a:p>
          <a:p>
            <a:pPr marL="514350" indent="-514350">
              <a:lnSpc>
                <a:spcPct val="100000"/>
              </a:lnSpc>
              <a:buFont typeface="Wingdings" panose="020B0604020202020204" pitchFamily="34" charset="0"/>
              <a:buChar char="Ø"/>
            </a:pPr>
            <a:r>
              <a:rPr lang="de-DE"/>
              <a:t>Sprint 2</a:t>
            </a:r>
          </a:p>
          <a:p>
            <a:pPr marL="514350" indent="-514350">
              <a:lnSpc>
                <a:spcPct val="100000"/>
              </a:lnSpc>
              <a:buFont typeface="Wingdings" panose="020B0604020202020204" pitchFamily="34" charset="0"/>
              <a:buChar char="Ø"/>
            </a:pPr>
            <a:r>
              <a:rPr lang="de-DE"/>
              <a:t>Sprint 3</a:t>
            </a:r>
          </a:p>
          <a:p>
            <a:pPr marL="514350" indent="-514350">
              <a:lnSpc>
                <a:spcPct val="100000"/>
              </a:lnSpc>
              <a:buFont typeface="Wingdings" panose="020B0604020202020204" pitchFamily="34" charset="0"/>
              <a:buChar char="Ø"/>
            </a:pPr>
            <a:r>
              <a:rPr lang="de-DE"/>
              <a:t>Sprint 4</a:t>
            </a:r>
          </a:p>
          <a:p>
            <a:pPr marL="514350" indent="-514350">
              <a:lnSpc>
                <a:spcPct val="100000"/>
              </a:lnSpc>
              <a:buFont typeface="Wingdings" panose="020B0604020202020204" pitchFamily="34" charset="0"/>
              <a:buChar char="Ø"/>
            </a:pPr>
            <a:r>
              <a:rPr lang="de-DE"/>
              <a:t>Fazit</a:t>
            </a:r>
          </a:p>
        </p:txBody>
      </p:sp>
      <p:sp>
        <p:nvSpPr>
          <p:cNvPr id="5" name="Titel 4">
            <a:extLst>
              <a:ext uri="{FF2B5EF4-FFF2-40B4-BE49-F238E27FC236}">
                <a16:creationId xmlns:a16="http://schemas.microsoft.com/office/drawing/2014/main" id="{A1D0CB33-1BDE-9B8E-9BD5-CA8993D1DFA9}"/>
              </a:ext>
            </a:extLst>
          </p:cNvPr>
          <p:cNvSpPr>
            <a:spLocks noGrp="1"/>
          </p:cNvSpPr>
          <p:nvPr>
            <p:ph type="title"/>
          </p:nvPr>
        </p:nvSpPr>
        <p:spPr>
          <a:xfrm>
            <a:off x="455274" y="239058"/>
            <a:ext cx="9327638" cy="443039"/>
          </a:xfrm>
        </p:spPr>
        <p:txBody>
          <a:bodyPr>
            <a:normAutofit fontScale="90000"/>
          </a:bodyPr>
          <a:lstStyle/>
          <a:p>
            <a:r>
              <a:rPr lang="de-DE"/>
              <a:t>Gliederung</a:t>
            </a:r>
          </a:p>
        </p:txBody>
      </p:sp>
      <p:sp>
        <p:nvSpPr>
          <p:cNvPr id="6" name="Footer Placeholder 5">
            <a:extLst>
              <a:ext uri="{FF2B5EF4-FFF2-40B4-BE49-F238E27FC236}">
                <a16:creationId xmlns:a16="http://schemas.microsoft.com/office/drawing/2014/main" id="{3E16CEE6-6F9D-3893-24A2-00DE4B691D7E}"/>
              </a:ext>
            </a:extLst>
          </p:cNvPr>
          <p:cNvSpPr>
            <a:spLocks noGrp="1"/>
          </p:cNvSpPr>
          <p:nvPr>
            <p:ph type="ftr" sz="quarter" idx="3"/>
          </p:nvPr>
        </p:nvSpPr>
        <p:spPr/>
        <p:txBody>
          <a:bodyPr/>
          <a:lstStyle/>
          <a:p>
            <a:r>
              <a:rPr lang="de-DE"/>
              <a:t>System Engineering: Stephan Kloess, Furkan Tasdemir, Marvin Roll, Robin Jendrusch</a:t>
            </a:r>
            <a:endParaRPr lang="en-US"/>
          </a:p>
        </p:txBody>
      </p:sp>
    </p:spTree>
    <p:extLst>
      <p:ext uri="{BB962C8B-B14F-4D97-AF65-F5344CB8AC3E}">
        <p14:creationId xmlns:p14="http://schemas.microsoft.com/office/powerpoint/2010/main" val="553199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C074F-789F-ECDD-E871-F846851484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BE2CB-E951-D671-9FD7-216555E0B68C}"/>
              </a:ext>
            </a:extLst>
          </p:cNvPr>
          <p:cNvSpPr>
            <a:spLocks noGrp="1"/>
          </p:cNvSpPr>
          <p:nvPr>
            <p:ph type="title"/>
          </p:nvPr>
        </p:nvSpPr>
        <p:spPr/>
        <p:txBody>
          <a:bodyPr>
            <a:normAutofit fontScale="90000"/>
          </a:bodyPr>
          <a:lstStyle/>
          <a:p>
            <a:r>
              <a:rPr lang="en-US" b="0" err="1">
                <a:ea typeface="+mn-lt"/>
                <a:cs typeface="+mn-lt"/>
              </a:rPr>
              <a:t>Parametrisches</a:t>
            </a:r>
            <a:r>
              <a:rPr lang="en-US" b="0">
                <a:ea typeface="+mn-lt"/>
                <a:cs typeface="+mn-lt"/>
              </a:rPr>
              <a:t> </a:t>
            </a:r>
            <a:r>
              <a:rPr lang="en-US" b="0" err="1">
                <a:ea typeface="+mn-lt"/>
                <a:cs typeface="+mn-lt"/>
              </a:rPr>
              <a:t>Diagramm</a:t>
            </a:r>
            <a:r>
              <a:rPr lang="en-US" b="0">
                <a:ea typeface="+mn-lt"/>
                <a:cs typeface="+mn-lt"/>
              </a:rPr>
              <a:t> - Notbremssystem </a:t>
            </a:r>
            <a:endParaRPr lang="en-US"/>
          </a:p>
        </p:txBody>
      </p:sp>
      <p:sp>
        <p:nvSpPr>
          <p:cNvPr id="4" name="Slide Number Placeholder 3">
            <a:extLst>
              <a:ext uri="{FF2B5EF4-FFF2-40B4-BE49-F238E27FC236}">
                <a16:creationId xmlns:a16="http://schemas.microsoft.com/office/drawing/2014/main" id="{C07BBE90-6894-AE41-CBF3-FA0EC5E96E0B}"/>
              </a:ext>
            </a:extLst>
          </p:cNvPr>
          <p:cNvSpPr>
            <a:spLocks noGrp="1"/>
          </p:cNvSpPr>
          <p:nvPr>
            <p:ph type="sldNum" sz="quarter" idx="4"/>
          </p:nvPr>
        </p:nvSpPr>
        <p:spPr/>
        <p:txBody>
          <a:bodyPr/>
          <a:lstStyle/>
          <a:p>
            <a:fld id="{B2A270D6-16D9-3545-A4B3-7DC4494D58DE}" type="slidenum">
              <a:rPr lang="de-DE" smtClean="0"/>
              <a:pPr/>
              <a:t>20</a:t>
            </a:fld>
            <a:endParaRPr lang="de-DE"/>
          </a:p>
        </p:txBody>
      </p:sp>
      <p:pic>
        <p:nvPicPr>
          <p:cNvPr id="6" name="Content Placeholder 5" descr="Ein Bild, das Text, Diagramm, Plan, technische Zeichnung enthält.&#10;&#10;Automatisch generierte Beschreibung">
            <a:extLst>
              <a:ext uri="{FF2B5EF4-FFF2-40B4-BE49-F238E27FC236}">
                <a16:creationId xmlns:a16="http://schemas.microsoft.com/office/drawing/2014/main" id="{982201AF-821F-93E3-069B-59BA57396669}"/>
              </a:ext>
            </a:extLst>
          </p:cNvPr>
          <p:cNvPicPr>
            <a:picLocks noGrp="1" noChangeAspect="1"/>
          </p:cNvPicPr>
          <p:nvPr>
            <p:ph sz="quarter" idx="14"/>
          </p:nvPr>
        </p:nvPicPr>
        <p:blipFill>
          <a:blip r:embed="rId3"/>
          <a:stretch>
            <a:fillRect/>
          </a:stretch>
        </p:blipFill>
        <p:spPr>
          <a:xfrm>
            <a:off x="1849870" y="716203"/>
            <a:ext cx="8308201" cy="5425909"/>
          </a:xfrm>
        </p:spPr>
      </p:pic>
      <p:sp>
        <p:nvSpPr>
          <p:cNvPr id="7" name="Footer Placeholder 6">
            <a:extLst>
              <a:ext uri="{FF2B5EF4-FFF2-40B4-BE49-F238E27FC236}">
                <a16:creationId xmlns:a16="http://schemas.microsoft.com/office/drawing/2014/main" id="{64969DF2-078B-1771-D77C-5AB1F58D8FEA}"/>
              </a:ext>
            </a:extLst>
          </p:cNvPr>
          <p:cNvSpPr>
            <a:spLocks noGrp="1"/>
          </p:cNvSpPr>
          <p:nvPr>
            <p:ph type="ftr" sz="quarter" idx="3"/>
          </p:nvPr>
        </p:nvSpPr>
        <p:spPr/>
        <p:txBody>
          <a:bodyPr/>
          <a:lstStyle/>
          <a:p>
            <a:r>
              <a:rPr lang="de-DE"/>
              <a:t>System Engineering: Stephan Kloess, Furkan Tasdemir, Marvin Roll, Robin Jendrusch</a:t>
            </a:r>
            <a:endParaRPr lang="en-US"/>
          </a:p>
        </p:txBody>
      </p:sp>
    </p:spTree>
    <p:extLst>
      <p:ext uri="{BB962C8B-B14F-4D97-AF65-F5344CB8AC3E}">
        <p14:creationId xmlns:p14="http://schemas.microsoft.com/office/powerpoint/2010/main" val="367174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370F9-A1DA-3AEA-C661-1DCA7E777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3056DE-644C-175C-A776-B295F22EE8F7}"/>
              </a:ext>
            </a:extLst>
          </p:cNvPr>
          <p:cNvSpPr>
            <a:spLocks noGrp="1"/>
          </p:cNvSpPr>
          <p:nvPr>
            <p:ph type="title"/>
          </p:nvPr>
        </p:nvSpPr>
        <p:spPr/>
        <p:txBody>
          <a:bodyPr>
            <a:normAutofit fontScale="90000"/>
          </a:bodyPr>
          <a:lstStyle/>
          <a:p>
            <a:r>
              <a:rPr lang="en-US" b="0">
                <a:ea typeface="+mn-lt"/>
                <a:cs typeface="+mn-lt"/>
              </a:rPr>
              <a:t>Constraint Blocks - Notbremssystem </a:t>
            </a:r>
            <a:endParaRPr lang="en-US"/>
          </a:p>
        </p:txBody>
      </p:sp>
      <p:sp>
        <p:nvSpPr>
          <p:cNvPr id="3" name="Footer Placeholder 2">
            <a:extLst>
              <a:ext uri="{FF2B5EF4-FFF2-40B4-BE49-F238E27FC236}">
                <a16:creationId xmlns:a16="http://schemas.microsoft.com/office/drawing/2014/main" id="{8BDC25B3-5352-F4A1-1B5E-5A9F402460BC}"/>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70911047-066B-3FEF-6CC4-B53042395899}"/>
              </a:ext>
            </a:extLst>
          </p:cNvPr>
          <p:cNvSpPr>
            <a:spLocks noGrp="1"/>
          </p:cNvSpPr>
          <p:nvPr>
            <p:ph type="sldNum" sz="quarter" idx="4"/>
          </p:nvPr>
        </p:nvSpPr>
        <p:spPr/>
        <p:txBody>
          <a:bodyPr/>
          <a:lstStyle/>
          <a:p>
            <a:fld id="{B2A270D6-16D9-3545-A4B3-7DC4494D58DE}" type="slidenum">
              <a:rPr lang="de-DE" smtClean="0"/>
              <a:pPr/>
              <a:t>21</a:t>
            </a:fld>
            <a:endParaRPr lang="de-DE"/>
          </a:p>
        </p:txBody>
      </p:sp>
      <p:pic>
        <p:nvPicPr>
          <p:cNvPr id="6" name="Content Placeholder 5" descr="Ein Bild, das Text, Screenshot, parallel, Dokument enthält.&#10;&#10;Automatisch generierte Beschreibung">
            <a:extLst>
              <a:ext uri="{FF2B5EF4-FFF2-40B4-BE49-F238E27FC236}">
                <a16:creationId xmlns:a16="http://schemas.microsoft.com/office/drawing/2014/main" id="{60BBEA8C-848E-82B5-93B3-98509D1F8305}"/>
              </a:ext>
            </a:extLst>
          </p:cNvPr>
          <p:cNvPicPr>
            <a:picLocks noGrp="1" noChangeAspect="1"/>
          </p:cNvPicPr>
          <p:nvPr>
            <p:ph sz="quarter" idx="14"/>
          </p:nvPr>
        </p:nvPicPr>
        <p:blipFill>
          <a:blip r:embed="rId3"/>
          <a:stretch>
            <a:fillRect/>
          </a:stretch>
        </p:blipFill>
        <p:spPr>
          <a:xfrm>
            <a:off x="2385573" y="676618"/>
            <a:ext cx="7236795" cy="5495182"/>
          </a:xfrm>
        </p:spPr>
      </p:pic>
    </p:spTree>
    <p:extLst>
      <p:ext uri="{BB962C8B-B14F-4D97-AF65-F5344CB8AC3E}">
        <p14:creationId xmlns:p14="http://schemas.microsoft.com/office/powerpoint/2010/main" val="239179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7407E-4EC2-FB82-0A33-FFEA61FAE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2EA89F-2384-4607-CB3F-0C935565CBDB}"/>
              </a:ext>
            </a:extLst>
          </p:cNvPr>
          <p:cNvSpPr>
            <a:spLocks noGrp="1"/>
          </p:cNvSpPr>
          <p:nvPr>
            <p:ph type="title"/>
          </p:nvPr>
        </p:nvSpPr>
        <p:spPr>
          <a:xfrm>
            <a:off x="533831" y="356893"/>
            <a:ext cx="9327638" cy="443039"/>
          </a:xfrm>
        </p:spPr>
        <p:txBody>
          <a:bodyPr>
            <a:normAutofit fontScale="90000"/>
          </a:bodyPr>
          <a:lstStyle/>
          <a:p>
            <a:r>
              <a:rPr lang="en-US" b="0">
                <a:ea typeface="+mn-lt"/>
                <a:cs typeface="+mn-lt"/>
              </a:rPr>
              <a:t>Fazit</a:t>
            </a:r>
            <a:endParaRPr lang="en-US" b="0"/>
          </a:p>
        </p:txBody>
      </p:sp>
      <p:sp>
        <p:nvSpPr>
          <p:cNvPr id="3" name="Footer Placeholder 2">
            <a:extLst>
              <a:ext uri="{FF2B5EF4-FFF2-40B4-BE49-F238E27FC236}">
                <a16:creationId xmlns:a16="http://schemas.microsoft.com/office/drawing/2014/main" id="{C66788A4-6E7A-59D4-0B67-3795AD496B35}"/>
              </a:ext>
            </a:extLst>
          </p:cNvPr>
          <p:cNvSpPr>
            <a:spLocks noGrp="1"/>
          </p:cNvSpPr>
          <p:nvPr>
            <p:ph type="ftr" sz="quarter" idx="3"/>
          </p:nvPr>
        </p:nvSpPr>
        <p:spPr/>
        <p:txBody>
          <a:bodyPr/>
          <a:lstStyle/>
          <a:p>
            <a:r>
              <a:rPr lang="de-DE"/>
              <a:t>System Engineering: Stephan Kloess, Furkan Tasdemir, Marvin Roll, Robin Jendrusch</a:t>
            </a:r>
          </a:p>
        </p:txBody>
      </p:sp>
      <p:sp>
        <p:nvSpPr>
          <p:cNvPr id="4" name="Slide Number Placeholder 3">
            <a:extLst>
              <a:ext uri="{FF2B5EF4-FFF2-40B4-BE49-F238E27FC236}">
                <a16:creationId xmlns:a16="http://schemas.microsoft.com/office/drawing/2014/main" id="{21589E69-9736-EA53-3508-64BB360AEAED}"/>
              </a:ext>
            </a:extLst>
          </p:cNvPr>
          <p:cNvSpPr>
            <a:spLocks noGrp="1"/>
          </p:cNvSpPr>
          <p:nvPr>
            <p:ph type="sldNum" sz="quarter" idx="4"/>
          </p:nvPr>
        </p:nvSpPr>
        <p:spPr/>
        <p:txBody>
          <a:bodyPr/>
          <a:lstStyle/>
          <a:p>
            <a:fld id="{B2A270D6-16D9-3545-A4B3-7DC4494D58DE}" type="slidenum">
              <a:rPr lang="de-DE" smtClean="0"/>
              <a:pPr/>
              <a:t>22</a:t>
            </a:fld>
            <a:endParaRPr lang="de-DE"/>
          </a:p>
        </p:txBody>
      </p:sp>
      <p:sp>
        <p:nvSpPr>
          <p:cNvPr id="7" name="Inhaltsplatzhalter 6">
            <a:extLst>
              <a:ext uri="{FF2B5EF4-FFF2-40B4-BE49-F238E27FC236}">
                <a16:creationId xmlns:a16="http://schemas.microsoft.com/office/drawing/2014/main" id="{DA72F178-8D21-723D-66AC-41F59F69E8E9}"/>
              </a:ext>
            </a:extLst>
          </p:cNvPr>
          <p:cNvSpPr>
            <a:spLocks noGrp="1"/>
          </p:cNvSpPr>
          <p:nvPr>
            <p:ph sz="quarter" idx="14"/>
          </p:nvPr>
        </p:nvSpPr>
        <p:spPr/>
        <p:txBody>
          <a:bodyPr lIns="91440" tIns="45720" rIns="91440" bIns="45720" anchor="t"/>
          <a:lstStyle/>
          <a:p>
            <a:pPr marL="457200" indent="-457200">
              <a:buFont typeface="Wingdings" panose="020B0604020202020204" pitchFamily="34" charset="0"/>
              <a:buChar char="Ø"/>
            </a:pPr>
            <a:r>
              <a:rPr lang="de-DE"/>
              <a:t>Schlechte Kommunikation mit zwei Gruppenmitgliedern</a:t>
            </a:r>
          </a:p>
          <a:p>
            <a:pPr marL="457200" indent="-457200">
              <a:buFont typeface="Wingdings" panose="020B0604020202020204" pitchFamily="34" charset="0"/>
              <a:buChar char="Ø"/>
            </a:pPr>
            <a:r>
              <a:rPr lang="de-DE"/>
              <a:t>Viel Arbeit nur zu viert, vor allem, da wir die Aufgaben der gegangenen Mitglieder (unter Zeitdruck) bearbeiten / nacharbeiten mussten</a:t>
            </a:r>
          </a:p>
          <a:p>
            <a:pPr marL="457200" indent="-457200">
              <a:buFont typeface="Wingdings" panose="020B0604020202020204" pitchFamily="34" charset="0"/>
              <a:buChar char="Ø"/>
            </a:pPr>
            <a:r>
              <a:rPr lang="de-DE"/>
              <a:t>Aufgaben waren ansonsten gut und verständlich</a:t>
            </a:r>
          </a:p>
          <a:p>
            <a:pPr marL="457200" indent="-457200">
              <a:buFont typeface="Wingdings" panose="020B0604020202020204" pitchFamily="34" charset="0"/>
              <a:buChar char="Ø"/>
            </a:pPr>
            <a:r>
              <a:rPr lang="de-DE"/>
              <a:t>Spaß hat es dazu auch gemacht</a:t>
            </a:r>
          </a:p>
          <a:p>
            <a:pPr marL="457200" indent="-457200">
              <a:buFont typeface="Wingdings" panose="020B0604020202020204" pitchFamily="34" charset="0"/>
              <a:buChar char="Ø"/>
            </a:pPr>
            <a:r>
              <a:rPr lang="de-DE"/>
              <a:t>Aufgaben waren überschaubar</a:t>
            </a:r>
          </a:p>
          <a:p>
            <a:pPr marL="457200" indent="-457200">
              <a:buFont typeface="Wingdings" panose="020B0604020202020204" pitchFamily="34" charset="0"/>
              <a:buChar char="Ø"/>
            </a:pPr>
            <a:r>
              <a:rPr lang="de-DE"/>
              <a:t>Jira sehr gewöhnungsbedürftig</a:t>
            </a:r>
          </a:p>
          <a:p>
            <a:pPr marL="457200" indent="-457200">
              <a:buFont typeface="Wingdings" panose="020B0604020202020204" pitchFamily="34" charset="0"/>
              <a:buChar char="Ø"/>
            </a:pPr>
            <a:r>
              <a:rPr lang="de-DE"/>
              <a:t>Ggf. Nächstes Mal andere Alternativen als Jira? (Open Projects, oder Ähnliches)</a:t>
            </a:r>
          </a:p>
          <a:p>
            <a:pPr marL="457200" indent="-457200">
              <a:buFont typeface="Wingdings" panose="020B0604020202020204" pitchFamily="34" charset="0"/>
              <a:buChar char="Ø"/>
            </a:pPr>
            <a:r>
              <a:rPr lang="de-DE"/>
              <a:t>All-in-All: Gut / Okay</a:t>
            </a:r>
          </a:p>
          <a:p>
            <a:endParaRPr lang="de-DE"/>
          </a:p>
        </p:txBody>
      </p:sp>
    </p:spTree>
    <p:extLst>
      <p:ext uri="{BB962C8B-B14F-4D97-AF65-F5344CB8AC3E}">
        <p14:creationId xmlns:p14="http://schemas.microsoft.com/office/powerpoint/2010/main" val="2073776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73E8D-B948-28CC-AFA8-B2F149CB4B51}"/>
              </a:ext>
            </a:extLst>
          </p:cNvPr>
          <p:cNvSpPr>
            <a:spLocks noGrp="1"/>
          </p:cNvSpPr>
          <p:nvPr>
            <p:ph type="title"/>
          </p:nvPr>
        </p:nvSpPr>
        <p:spPr>
          <a:xfrm>
            <a:off x="2240091" y="1914916"/>
            <a:ext cx="9327638" cy="443039"/>
          </a:xfrm>
        </p:spPr>
        <p:txBody>
          <a:bodyPr>
            <a:noAutofit/>
          </a:bodyPr>
          <a:lstStyle/>
          <a:p>
            <a:r>
              <a:rPr lang="de-DE" sz="4000"/>
              <a:t>Vielen Dank für eure Aufmerksamkeit!!!</a:t>
            </a:r>
          </a:p>
        </p:txBody>
      </p:sp>
      <p:sp>
        <p:nvSpPr>
          <p:cNvPr id="3" name="Foliennummernplatzhalter 2">
            <a:extLst>
              <a:ext uri="{FF2B5EF4-FFF2-40B4-BE49-F238E27FC236}">
                <a16:creationId xmlns:a16="http://schemas.microsoft.com/office/drawing/2014/main" id="{C96B618D-278C-8C91-D760-16F288F7A0B0}"/>
              </a:ext>
            </a:extLst>
          </p:cNvPr>
          <p:cNvSpPr>
            <a:spLocks noGrp="1"/>
          </p:cNvSpPr>
          <p:nvPr>
            <p:ph type="sldNum" sz="quarter" idx="10"/>
          </p:nvPr>
        </p:nvSpPr>
        <p:spPr/>
        <p:txBody>
          <a:bodyPr/>
          <a:lstStyle/>
          <a:p>
            <a:fld id="{B2A270D6-16D9-3545-A4B3-7DC4494D58DE}" type="slidenum">
              <a:rPr lang="de-DE" smtClean="0"/>
              <a:pPr/>
              <a:t>23</a:t>
            </a:fld>
            <a:endParaRPr lang="de-DE"/>
          </a:p>
        </p:txBody>
      </p:sp>
      <p:sp>
        <p:nvSpPr>
          <p:cNvPr id="4" name="Fußzeilenplatzhalter 3">
            <a:extLst>
              <a:ext uri="{FF2B5EF4-FFF2-40B4-BE49-F238E27FC236}">
                <a16:creationId xmlns:a16="http://schemas.microsoft.com/office/drawing/2014/main" id="{358D56AC-3233-FB53-9D1B-3BE22BE0B83E}"/>
              </a:ext>
            </a:extLst>
          </p:cNvPr>
          <p:cNvSpPr>
            <a:spLocks noGrp="1"/>
          </p:cNvSpPr>
          <p:nvPr>
            <p:ph type="ftr" sz="quarter" idx="11"/>
          </p:nvPr>
        </p:nvSpPr>
        <p:spPr/>
        <p:txBody>
          <a:bodyPr/>
          <a:lstStyle/>
          <a:p>
            <a:r>
              <a:rPr lang="de-DE"/>
              <a:t>System Engineering: Stephan Kloess, Furkan Tasdemir, Marvin Roll, Robin Jendrusch</a:t>
            </a:r>
          </a:p>
        </p:txBody>
      </p:sp>
      <p:pic>
        <p:nvPicPr>
          <p:cNvPr id="5" name="Grafik 4" descr="Grinsende Gesichtskontur mit einfarbiger Füllung">
            <a:extLst>
              <a:ext uri="{FF2B5EF4-FFF2-40B4-BE49-F238E27FC236}">
                <a16:creationId xmlns:a16="http://schemas.microsoft.com/office/drawing/2014/main" id="{65DAE769-3040-3AC9-C01F-A37FC8DD8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1330" y="2859741"/>
            <a:ext cx="3103281" cy="3103281"/>
          </a:xfrm>
          <a:prstGeom prst="rect">
            <a:avLst/>
          </a:prstGeom>
        </p:spPr>
      </p:pic>
    </p:spTree>
    <p:extLst>
      <p:ext uri="{BB962C8B-B14F-4D97-AF65-F5344CB8AC3E}">
        <p14:creationId xmlns:p14="http://schemas.microsoft.com/office/powerpoint/2010/main" val="323566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27E15-697D-3D12-0CE9-160DB990DB80}"/>
            </a:ext>
          </a:extLst>
        </p:cNvPr>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5118A25-D97B-533D-77B4-84E9E0F517F7}"/>
              </a:ext>
            </a:extLst>
          </p:cNvPr>
          <p:cNvSpPr>
            <a:spLocks noGrp="1"/>
          </p:cNvSpPr>
          <p:nvPr>
            <p:ph type="sldNum" sz="quarter" idx="4"/>
          </p:nvPr>
        </p:nvSpPr>
        <p:spPr/>
        <p:txBody>
          <a:bodyPr/>
          <a:lstStyle/>
          <a:p>
            <a:fld id="{B2A270D6-16D9-3545-A4B3-7DC4494D58DE}" type="slidenum">
              <a:rPr lang="de-DE" smtClean="0"/>
              <a:pPr/>
              <a:t>3</a:t>
            </a:fld>
            <a:endParaRPr lang="de-DE"/>
          </a:p>
        </p:txBody>
      </p:sp>
      <p:sp>
        <p:nvSpPr>
          <p:cNvPr id="4" name="Textplatzhalter 3">
            <a:extLst>
              <a:ext uri="{FF2B5EF4-FFF2-40B4-BE49-F238E27FC236}">
                <a16:creationId xmlns:a16="http://schemas.microsoft.com/office/drawing/2014/main" id="{3CE8FD64-6D00-9296-07F8-BBBB4FF23565}"/>
              </a:ext>
            </a:extLst>
          </p:cNvPr>
          <p:cNvSpPr>
            <a:spLocks noGrp="1"/>
          </p:cNvSpPr>
          <p:nvPr>
            <p:ph type="body" sz="quarter" idx="13"/>
          </p:nvPr>
        </p:nvSpPr>
        <p:spPr>
          <a:xfrm>
            <a:off x="368862" y="1052670"/>
            <a:ext cx="11415928" cy="3877985"/>
          </a:xfrm>
        </p:spPr>
        <p:txBody>
          <a:bodyPr wrap="square" lIns="91440" tIns="45720" rIns="91440" bIns="45720" anchor="t">
            <a:spAutoFit/>
          </a:bodyPr>
          <a:lstStyle/>
          <a:p>
            <a:pPr marL="514350" indent="-514350">
              <a:lnSpc>
                <a:spcPct val="100000"/>
              </a:lnSpc>
              <a:buFont typeface="Wingdings" panose="020B0604020202020204" pitchFamily="34" charset="0"/>
              <a:buChar char="Ø"/>
            </a:pPr>
            <a:r>
              <a:rPr lang="de-DE"/>
              <a:t>Stephan </a:t>
            </a:r>
            <a:r>
              <a:rPr lang="de-DE" err="1"/>
              <a:t>Kloess</a:t>
            </a:r>
            <a:r>
              <a:rPr lang="de-DE"/>
              <a:t> (MOS) --&gt; </a:t>
            </a:r>
            <a:r>
              <a:rPr lang="de-DE" err="1"/>
              <a:t>Scrum</a:t>
            </a:r>
            <a:r>
              <a:rPr lang="de-DE"/>
              <a:t> Master</a:t>
            </a:r>
          </a:p>
          <a:p>
            <a:pPr marL="514350" indent="-514350">
              <a:lnSpc>
                <a:spcPct val="100000"/>
              </a:lnSpc>
              <a:buFont typeface="Wingdings" panose="020B0604020202020204" pitchFamily="34" charset="0"/>
              <a:buChar char="Ø"/>
            </a:pPr>
            <a:r>
              <a:rPr lang="de-DE"/>
              <a:t>Marvin Roll (INM)</a:t>
            </a:r>
          </a:p>
          <a:p>
            <a:pPr marL="514350" indent="-514350">
              <a:lnSpc>
                <a:spcPct val="100000"/>
              </a:lnSpc>
              <a:buFont typeface="Wingdings" panose="020B0604020202020204" pitchFamily="34" charset="0"/>
              <a:buChar char="Ø"/>
            </a:pPr>
            <a:r>
              <a:rPr lang="de-DE"/>
              <a:t>Robin </a:t>
            </a:r>
            <a:r>
              <a:rPr lang="de-DE" err="1"/>
              <a:t>Jendrusch</a:t>
            </a:r>
            <a:r>
              <a:rPr lang="de-DE"/>
              <a:t> (INM)</a:t>
            </a:r>
          </a:p>
          <a:p>
            <a:pPr marL="514350" indent="-514350">
              <a:lnSpc>
                <a:spcPct val="100000"/>
              </a:lnSpc>
              <a:buFont typeface="Wingdings" panose="020B0604020202020204" pitchFamily="34" charset="0"/>
              <a:buChar char="Ø"/>
            </a:pPr>
            <a:r>
              <a:rPr lang="de-DE"/>
              <a:t>Furkan Tasdemir (MOS)</a:t>
            </a:r>
          </a:p>
          <a:p>
            <a:pPr marL="514350" indent="-514350">
              <a:lnSpc>
                <a:spcPct val="100000"/>
              </a:lnSpc>
              <a:buFont typeface="Wingdings" panose="020B0604020202020204" pitchFamily="34" charset="0"/>
              <a:buChar char="Ø"/>
            </a:pPr>
            <a:r>
              <a:rPr lang="de-DE"/>
              <a:t>[Mazlum Ergin (MOS)]</a:t>
            </a:r>
          </a:p>
          <a:p>
            <a:pPr marL="514350" indent="-514350">
              <a:lnSpc>
                <a:spcPct val="100000"/>
              </a:lnSpc>
              <a:buFont typeface="Wingdings" panose="020B0604020202020204" pitchFamily="34" charset="0"/>
              <a:buChar char="Ø"/>
            </a:pPr>
            <a:r>
              <a:rPr lang="de-DE"/>
              <a:t>[Gerhard Friess (INM)]</a:t>
            </a:r>
          </a:p>
          <a:p>
            <a:pPr marL="514350" indent="-514350">
              <a:lnSpc>
                <a:spcPct val="100000"/>
              </a:lnSpc>
              <a:buFont typeface="Wingdings" panose="020B0604020202020204" pitchFamily="34" charset="0"/>
              <a:buChar char="Ø"/>
            </a:pPr>
            <a:r>
              <a:rPr lang="de-DE"/>
              <a:t>[Dominic Moser (INM)]</a:t>
            </a:r>
          </a:p>
        </p:txBody>
      </p:sp>
      <p:sp>
        <p:nvSpPr>
          <p:cNvPr id="5" name="Titel 4">
            <a:extLst>
              <a:ext uri="{FF2B5EF4-FFF2-40B4-BE49-F238E27FC236}">
                <a16:creationId xmlns:a16="http://schemas.microsoft.com/office/drawing/2014/main" id="{50FAA397-4EF1-FFF6-CB59-C2CAF1550686}"/>
              </a:ext>
            </a:extLst>
          </p:cNvPr>
          <p:cNvSpPr>
            <a:spLocks noGrp="1"/>
          </p:cNvSpPr>
          <p:nvPr>
            <p:ph type="title"/>
          </p:nvPr>
        </p:nvSpPr>
        <p:spPr>
          <a:xfrm>
            <a:off x="415996" y="325471"/>
            <a:ext cx="9327638" cy="443039"/>
          </a:xfrm>
        </p:spPr>
        <p:txBody>
          <a:bodyPr>
            <a:normAutofit fontScale="90000"/>
          </a:bodyPr>
          <a:lstStyle/>
          <a:p>
            <a:r>
              <a:rPr lang="de-DE"/>
              <a:t>Unser Team</a:t>
            </a:r>
          </a:p>
        </p:txBody>
      </p:sp>
      <p:sp>
        <p:nvSpPr>
          <p:cNvPr id="6" name="Footer Placeholder 5">
            <a:extLst>
              <a:ext uri="{FF2B5EF4-FFF2-40B4-BE49-F238E27FC236}">
                <a16:creationId xmlns:a16="http://schemas.microsoft.com/office/drawing/2014/main" id="{5F6C742E-49A7-8BF1-1FAA-61F8B357BBDF}"/>
              </a:ext>
            </a:extLst>
          </p:cNvPr>
          <p:cNvSpPr>
            <a:spLocks noGrp="1"/>
          </p:cNvSpPr>
          <p:nvPr>
            <p:ph type="ftr" sz="quarter" idx="3"/>
          </p:nvPr>
        </p:nvSpPr>
        <p:spPr/>
        <p:txBody>
          <a:bodyPr/>
          <a:lstStyle/>
          <a:p>
            <a:r>
              <a:rPr lang="de-DE"/>
              <a:t>System Engineering: Stephan Kloess, Furkan Tasdemir, Marvin Roll, Robin Jendrusch</a:t>
            </a:r>
            <a:endParaRPr lang="en-US"/>
          </a:p>
        </p:txBody>
      </p:sp>
      <p:pic>
        <p:nvPicPr>
          <p:cNvPr id="9" name="Grafik 8" descr="Benutzer mit einfarbiger Füllung">
            <a:extLst>
              <a:ext uri="{FF2B5EF4-FFF2-40B4-BE49-F238E27FC236}">
                <a16:creationId xmlns:a16="http://schemas.microsoft.com/office/drawing/2014/main" id="{BD34188D-9012-09B1-68BE-E9F4A77940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4553" y="1416378"/>
            <a:ext cx="4457307" cy="4449452"/>
          </a:xfrm>
          <a:prstGeom prst="rect">
            <a:avLst/>
          </a:prstGeom>
        </p:spPr>
      </p:pic>
    </p:spTree>
    <p:extLst>
      <p:ext uri="{BB962C8B-B14F-4D97-AF65-F5344CB8AC3E}">
        <p14:creationId xmlns:p14="http://schemas.microsoft.com/office/powerpoint/2010/main" val="308880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69AE-B546-A50F-F220-75B91E848046}"/>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2189ABA0-2A1E-5BB6-A2D3-7E9465B385F4}"/>
              </a:ext>
            </a:extLst>
          </p:cNvPr>
          <p:cNvSpPr>
            <a:spLocks noGrp="1"/>
          </p:cNvSpPr>
          <p:nvPr>
            <p:ph type="sldNum" sz="quarter" idx="4"/>
          </p:nvPr>
        </p:nvSpPr>
        <p:spPr/>
        <p:txBody>
          <a:bodyPr/>
          <a:lstStyle/>
          <a:p>
            <a:fld id="{B2A270D6-16D9-3545-A4B3-7DC4494D58DE}" type="slidenum">
              <a:rPr lang="de-DE" smtClean="0"/>
              <a:pPr/>
              <a:t>4</a:t>
            </a:fld>
            <a:endParaRPr lang="de-DE"/>
          </a:p>
        </p:txBody>
      </p:sp>
      <p:sp>
        <p:nvSpPr>
          <p:cNvPr id="8" name="Footer Placeholder 7">
            <a:extLst>
              <a:ext uri="{FF2B5EF4-FFF2-40B4-BE49-F238E27FC236}">
                <a16:creationId xmlns:a16="http://schemas.microsoft.com/office/drawing/2014/main" id="{42AFB506-C235-E43B-C64E-3808878A83CC}"/>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C268919B-1D53-C85B-66B7-5FFDD6C8C2B1}"/>
              </a:ext>
            </a:extLst>
          </p:cNvPr>
          <p:cNvSpPr>
            <a:spLocks noGrp="1"/>
          </p:cNvSpPr>
          <p:nvPr>
            <p:ph sz="quarter" idx="14"/>
          </p:nvPr>
        </p:nvSpPr>
        <p:spPr>
          <a:xfrm>
            <a:off x="655476" y="746376"/>
            <a:ext cx="8185903" cy="4752975"/>
          </a:xfrm>
        </p:spPr>
        <p:txBody>
          <a:bodyPr lIns="91440" tIns="45720" rIns="91440" bIns="45720" anchor="t"/>
          <a:lstStyle/>
          <a:p>
            <a:r>
              <a:rPr lang="de-DE"/>
              <a:t>Jira: </a:t>
            </a:r>
          </a:p>
        </p:txBody>
      </p:sp>
      <p:pic>
        <p:nvPicPr>
          <p:cNvPr id="7" name="Grafik 6" descr="Ein Bild, das Text, Screenshot, Zahl, Software enthält.&#10;&#10;Beschreibung automatisch generiert.">
            <a:extLst>
              <a:ext uri="{FF2B5EF4-FFF2-40B4-BE49-F238E27FC236}">
                <a16:creationId xmlns:a16="http://schemas.microsoft.com/office/drawing/2014/main" id="{245DB486-1BDA-AF7B-9D72-9C9FDB2FF4D0}"/>
              </a:ext>
            </a:extLst>
          </p:cNvPr>
          <p:cNvPicPr>
            <a:picLocks noChangeAspect="1"/>
          </p:cNvPicPr>
          <p:nvPr/>
        </p:nvPicPr>
        <p:blipFill>
          <a:blip r:embed="rId3"/>
          <a:stretch>
            <a:fillRect/>
          </a:stretch>
        </p:blipFill>
        <p:spPr>
          <a:xfrm>
            <a:off x="328705" y="1256135"/>
            <a:ext cx="11340352" cy="4950850"/>
          </a:xfrm>
          <a:prstGeom prst="rect">
            <a:avLst/>
          </a:prstGeom>
        </p:spPr>
      </p:pic>
    </p:spTree>
    <p:extLst>
      <p:ext uri="{BB962C8B-B14F-4D97-AF65-F5344CB8AC3E}">
        <p14:creationId xmlns:p14="http://schemas.microsoft.com/office/powerpoint/2010/main" val="335901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4E6A7-A5AC-6B9D-A086-91657466D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F6D1A-90E7-E9A9-8E14-DAD70FBBE2CA}"/>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5D6F9E2E-8452-B071-08BA-57FF9B4F0CA7}"/>
              </a:ext>
            </a:extLst>
          </p:cNvPr>
          <p:cNvSpPr>
            <a:spLocks noGrp="1"/>
          </p:cNvSpPr>
          <p:nvPr>
            <p:ph type="sldNum" sz="quarter" idx="4"/>
          </p:nvPr>
        </p:nvSpPr>
        <p:spPr/>
        <p:txBody>
          <a:bodyPr/>
          <a:lstStyle/>
          <a:p>
            <a:fld id="{B2A270D6-16D9-3545-A4B3-7DC4494D58DE}" type="slidenum">
              <a:rPr lang="de-DE" smtClean="0"/>
              <a:pPr/>
              <a:t>5</a:t>
            </a:fld>
            <a:endParaRPr lang="de-DE"/>
          </a:p>
        </p:txBody>
      </p:sp>
      <p:sp>
        <p:nvSpPr>
          <p:cNvPr id="8" name="Footer Placeholder 7">
            <a:extLst>
              <a:ext uri="{FF2B5EF4-FFF2-40B4-BE49-F238E27FC236}">
                <a16:creationId xmlns:a16="http://schemas.microsoft.com/office/drawing/2014/main" id="{6DA6CC5C-F90C-DCD2-51C0-30CBECD1A5A5}"/>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A7FAF132-BCB9-25CD-A93A-419E317B1FD3}"/>
              </a:ext>
            </a:extLst>
          </p:cNvPr>
          <p:cNvSpPr>
            <a:spLocks noGrp="1"/>
          </p:cNvSpPr>
          <p:nvPr>
            <p:ph sz="quarter" idx="14"/>
          </p:nvPr>
        </p:nvSpPr>
        <p:spPr>
          <a:xfrm>
            <a:off x="655476" y="746376"/>
            <a:ext cx="8185903" cy="4752975"/>
          </a:xfrm>
        </p:spPr>
        <p:txBody>
          <a:bodyPr lIns="91440" tIns="45720" rIns="91440" bIns="45720" anchor="t"/>
          <a:lstStyle/>
          <a:p>
            <a:r>
              <a:rPr lang="de-DE"/>
              <a:t>Jira: </a:t>
            </a:r>
          </a:p>
        </p:txBody>
      </p:sp>
      <p:pic>
        <p:nvPicPr>
          <p:cNvPr id="3" name="Grafik 2" descr="Ein Bild, das Text, Screenshot, Schrift, Zahl enthält.&#10;&#10;Beschreibung automatisch generiert.">
            <a:extLst>
              <a:ext uri="{FF2B5EF4-FFF2-40B4-BE49-F238E27FC236}">
                <a16:creationId xmlns:a16="http://schemas.microsoft.com/office/drawing/2014/main" id="{C216B1D9-9836-A64D-7D65-AC13E11E464C}"/>
              </a:ext>
            </a:extLst>
          </p:cNvPr>
          <p:cNvPicPr>
            <a:picLocks noChangeAspect="1"/>
          </p:cNvPicPr>
          <p:nvPr/>
        </p:nvPicPr>
        <p:blipFill>
          <a:blip r:embed="rId3"/>
          <a:stretch>
            <a:fillRect/>
          </a:stretch>
        </p:blipFill>
        <p:spPr>
          <a:xfrm>
            <a:off x="2405381" y="687295"/>
            <a:ext cx="7194473" cy="5677647"/>
          </a:xfrm>
          <a:prstGeom prst="rect">
            <a:avLst/>
          </a:prstGeom>
        </p:spPr>
      </p:pic>
    </p:spTree>
    <p:extLst>
      <p:ext uri="{BB962C8B-B14F-4D97-AF65-F5344CB8AC3E}">
        <p14:creationId xmlns:p14="http://schemas.microsoft.com/office/powerpoint/2010/main" val="349951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7D1D-9030-9EC5-892C-AEB31A5E0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43D51-92C0-2025-E51F-67BF3E0200D4}"/>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18E27218-D300-DE22-D202-4A9D0444ADA0}"/>
              </a:ext>
            </a:extLst>
          </p:cNvPr>
          <p:cNvSpPr>
            <a:spLocks noGrp="1"/>
          </p:cNvSpPr>
          <p:nvPr>
            <p:ph type="sldNum" sz="quarter" idx="4"/>
          </p:nvPr>
        </p:nvSpPr>
        <p:spPr/>
        <p:txBody>
          <a:bodyPr/>
          <a:lstStyle/>
          <a:p>
            <a:fld id="{B2A270D6-16D9-3545-A4B3-7DC4494D58DE}" type="slidenum">
              <a:rPr lang="de-DE" smtClean="0"/>
              <a:pPr/>
              <a:t>6</a:t>
            </a:fld>
            <a:endParaRPr lang="de-DE"/>
          </a:p>
        </p:txBody>
      </p:sp>
      <p:sp>
        <p:nvSpPr>
          <p:cNvPr id="8" name="Footer Placeholder 7">
            <a:extLst>
              <a:ext uri="{FF2B5EF4-FFF2-40B4-BE49-F238E27FC236}">
                <a16:creationId xmlns:a16="http://schemas.microsoft.com/office/drawing/2014/main" id="{598BE288-CCAA-D135-C158-0B9BE75C56F2}"/>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1EEF3CB0-8BB8-3184-7C53-1781203C54E9}"/>
              </a:ext>
            </a:extLst>
          </p:cNvPr>
          <p:cNvSpPr>
            <a:spLocks noGrp="1"/>
          </p:cNvSpPr>
          <p:nvPr>
            <p:ph sz="quarter" idx="14"/>
          </p:nvPr>
        </p:nvSpPr>
        <p:spPr>
          <a:xfrm>
            <a:off x="655476" y="746376"/>
            <a:ext cx="8185903" cy="4752975"/>
          </a:xfrm>
        </p:spPr>
        <p:txBody>
          <a:bodyPr lIns="91440" tIns="45720" rIns="91440" bIns="45720" anchor="t"/>
          <a:lstStyle/>
          <a:p>
            <a:r>
              <a:rPr lang="de-DE"/>
              <a:t>Jira: </a:t>
            </a:r>
          </a:p>
        </p:txBody>
      </p:sp>
      <p:pic>
        <p:nvPicPr>
          <p:cNvPr id="6" name="Grafik 5" descr="Ein Bild, das Text, Screenshot, Schrift, Software enthält.&#10;&#10;Beschreibung automatisch generiert.">
            <a:extLst>
              <a:ext uri="{FF2B5EF4-FFF2-40B4-BE49-F238E27FC236}">
                <a16:creationId xmlns:a16="http://schemas.microsoft.com/office/drawing/2014/main" id="{A7017D30-9F98-5FE0-177F-5386A2AA9309}"/>
              </a:ext>
            </a:extLst>
          </p:cNvPr>
          <p:cNvPicPr>
            <a:picLocks noChangeAspect="1"/>
          </p:cNvPicPr>
          <p:nvPr/>
        </p:nvPicPr>
        <p:blipFill>
          <a:blip r:embed="rId3"/>
          <a:stretch>
            <a:fillRect/>
          </a:stretch>
        </p:blipFill>
        <p:spPr>
          <a:xfrm>
            <a:off x="1861764" y="745378"/>
            <a:ext cx="8461001" cy="5651127"/>
          </a:xfrm>
          <a:prstGeom prst="rect">
            <a:avLst/>
          </a:prstGeom>
        </p:spPr>
      </p:pic>
    </p:spTree>
    <p:extLst>
      <p:ext uri="{BB962C8B-B14F-4D97-AF65-F5344CB8AC3E}">
        <p14:creationId xmlns:p14="http://schemas.microsoft.com/office/powerpoint/2010/main" val="17530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CA5F5-E186-F7C1-BAE4-A72B36896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7D27A-9953-AE5B-C324-D56EE470C0C1}"/>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49552871-FBCB-D1D4-2E88-F1D5AC160B00}"/>
              </a:ext>
            </a:extLst>
          </p:cNvPr>
          <p:cNvSpPr>
            <a:spLocks noGrp="1"/>
          </p:cNvSpPr>
          <p:nvPr>
            <p:ph type="sldNum" sz="quarter" idx="4"/>
          </p:nvPr>
        </p:nvSpPr>
        <p:spPr/>
        <p:txBody>
          <a:bodyPr/>
          <a:lstStyle/>
          <a:p>
            <a:fld id="{B2A270D6-16D9-3545-A4B3-7DC4494D58DE}" type="slidenum">
              <a:rPr lang="de-DE" smtClean="0"/>
              <a:pPr/>
              <a:t>7</a:t>
            </a:fld>
            <a:endParaRPr lang="de-DE"/>
          </a:p>
        </p:txBody>
      </p:sp>
      <p:sp>
        <p:nvSpPr>
          <p:cNvPr id="8" name="Footer Placeholder 7">
            <a:extLst>
              <a:ext uri="{FF2B5EF4-FFF2-40B4-BE49-F238E27FC236}">
                <a16:creationId xmlns:a16="http://schemas.microsoft.com/office/drawing/2014/main" id="{503518D7-12A7-E5AD-89E9-FF5A8605E9D5}"/>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2C40849F-FD4D-292F-3945-B678B16933E7}"/>
              </a:ext>
            </a:extLst>
          </p:cNvPr>
          <p:cNvSpPr>
            <a:spLocks noGrp="1"/>
          </p:cNvSpPr>
          <p:nvPr>
            <p:ph sz="quarter" idx="14"/>
          </p:nvPr>
        </p:nvSpPr>
        <p:spPr>
          <a:xfrm>
            <a:off x="655476" y="746376"/>
            <a:ext cx="8185903" cy="4752975"/>
          </a:xfrm>
        </p:spPr>
        <p:txBody>
          <a:bodyPr lIns="91440" tIns="45720" rIns="91440" bIns="45720" anchor="t"/>
          <a:lstStyle/>
          <a:p>
            <a:r>
              <a:rPr lang="de-DE"/>
              <a:t>GitHub: </a:t>
            </a:r>
          </a:p>
        </p:txBody>
      </p:sp>
      <p:pic>
        <p:nvPicPr>
          <p:cNvPr id="6" name="Grafik 5" descr="Ein Bild, das Text, Screenshot, Zahl, Schrift enthält.&#10;&#10;Beschreibung automatisch generiert.">
            <a:extLst>
              <a:ext uri="{FF2B5EF4-FFF2-40B4-BE49-F238E27FC236}">
                <a16:creationId xmlns:a16="http://schemas.microsoft.com/office/drawing/2014/main" id="{492886E9-C8A6-B693-DFB9-399DAA6CF36A}"/>
              </a:ext>
            </a:extLst>
          </p:cNvPr>
          <p:cNvPicPr>
            <a:picLocks noChangeAspect="1"/>
          </p:cNvPicPr>
          <p:nvPr/>
        </p:nvPicPr>
        <p:blipFill>
          <a:blip r:embed="rId3"/>
          <a:stretch>
            <a:fillRect/>
          </a:stretch>
        </p:blipFill>
        <p:spPr>
          <a:xfrm>
            <a:off x="614270" y="1434633"/>
            <a:ext cx="10963461" cy="4362263"/>
          </a:xfrm>
          <a:prstGeom prst="rect">
            <a:avLst/>
          </a:prstGeom>
        </p:spPr>
      </p:pic>
    </p:spTree>
    <p:extLst>
      <p:ext uri="{BB962C8B-B14F-4D97-AF65-F5344CB8AC3E}">
        <p14:creationId xmlns:p14="http://schemas.microsoft.com/office/powerpoint/2010/main" val="58703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C9A5B-2FFA-A3FF-2C7D-7FC862FE1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27E6C-1092-EAF1-0135-4C22B92C3514}"/>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6DEDE018-1114-5830-AB71-7140615A88BB}"/>
              </a:ext>
            </a:extLst>
          </p:cNvPr>
          <p:cNvSpPr>
            <a:spLocks noGrp="1"/>
          </p:cNvSpPr>
          <p:nvPr>
            <p:ph type="sldNum" sz="quarter" idx="4"/>
          </p:nvPr>
        </p:nvSpPr>
        <p:spPr/>
        <p:txBody>
          <a:bodyPr/>
          <a:lstStyle/>
          <a:p>
            <a:fld id="{B2A270D6-16D9-3545-A4B3-7DC4494D58DE}" type="slidenum">
              <a:rPr lang="de-DE" smtClean="0"/>
              <a:pPr/>
              <a:t>8</a:t>
            </a:fld>
            <a:endParaRPr lang="de-DE"/>
          </a:p>
        </p:txBody>
      </p:sp>
      <p:sp>
        <p:nvSpPr>
          <p:cNvPr id="8" name="Footer Placeholder 7">
            <a:extLst>
              <a:ext uri="{FF2B5EF4-FFF2-40B4-BE49-F238E27FC236}">
                <a16:creationId xmlns:a16="http://schemas.microsoft.com/office/drawing/2014/main" id="{C08D7F06-D9E1-EBB5-CFE7-EBC934976B58}"/>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73D41753-4731-8F64-7BC0-9BFE25F80651}"/>
              </a:ext>
            </a:extLst>
          </p:cNvPr>
          <p:cNvSpPr>
            <a:spLocks noGrp="1"/>
          </p:cNvSpPr>
          <p:nvPr>
            <p:ph sz="quarter" idx="14"/>
          </p:nvPr>
        </p:nvSpPr>
        <p:spPr>
          <a:xfrm>
            <a:off x="655476" y="746376"/>
            <a:ext cx="8185903" cy="4752975"/>
          </a:xfrm>
        </p:spPr>
        <p:txBody>
          <a:bodyPr lIns="91440" tIns="45720" rIns="91440" bIns="45720" anchor="t"/>
          <a:lstStyle/>
          <a:p>
            <a:r>
              <a:rPr lang="de-DE"/>
              <a:t>GitHub: </a:t>
            </a:r>
          </a:p>
        </p:txBody>
      </p:sp>
      <p:pic>
        <p:nvPicPr>
          <p:cNvPr id="3" name="Grafik 2" descr="Ein Bild, das Text, Screenshot, Zahl, Schrift enthält.&#10;&#10;Beschreibung automatisch generiert.">
            <a:extLst>
              <a:ext uri="{FF2B5EF4-FFF2-40B4-BE49-F238E27FC236}">
                <a16:creationId xmlns:a16="http://schemas.microsoft.com/office/drawing/2014/main" id="{B7B58DF6-D271-8F4E-9B2C-640DB86DF343}"/>
              </a:ext>
            </a:extLst>
          </p:cNvPr>
          <p:cNvPicPr>
            <a:picLocks noChangeAspect="1"/>
          </p:cNvPicPr>
          <p:nvPr/>
        </p:nvPicPr>
        <p:blipFill>
          <a:blip r:embed="rId3"/>
          <a:stretch>
            <a:fillRect/>
          </a:stretch>
        </p:blipFill>
        <p:spPr>
          <a:xfrm>
            <a:off x="366058" y="1717317"/>
            <a:ext cx="11504706" cy="2706188"/>
          </a:xfrm>
          <a:prstGeom prst="rect">
            <a:avLst/>
          </a:prstGeom>
        </p:spPr>
      </p:pic>
    </p:spTree>
    <p:extLst>
      <p:ext uri="{BB962C8B-B14F-4D97-AF65-F5344CB8AC3E}">
        <p14:creationId xmlns:p14="http://schemas.microsoft.com/office/powerpoint/2010/main" val="75017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92F58-A485-54A9-77C5-7B33FBD78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A287F-656B-1460-FB58-D779777E981C}"/>
              </a:ext>
            </a:extLst>
          </p:cNvPr>
          <p:cNvSpPr>
            <a:spLocks noGrp="1"/>
          </p:cNvSpPr>
          <p:nvPr>
            <p:ph type="title"/>
          </p:nvPr>
        </p:nvSpPr>
        <p:spPr/>
        <p:txBody>
          <a:bodyPr>
            <a:normAutofit fontScale="90000"/>
          </a:bodyPr>
          <a:lstStyle/>
          <a:p>
            <a:r>
              <a:rPr lang="en-US" b="0" err="1">
                <a:ea typeface="+mn-lt"/>
                <a:cs typeface="+mn-lt"/>
              </a:rPr>
              <a:t>Unsere</a:t>
            </a:r>
            <a:r>
              <a:rPr lang="en-US" b="0">
                <a:ea typeface="+mn-lt"/>
                <a:cs typeface="+mn-lt"/>
              </a:rPr>
              <a:t> </a:t>
            </a:r>
            <a:r>
              <a:rPr lang="en-US" b="0" err="1">
                <a:ea typeface="+mn-lt"/>
                <a:cs typeface="+mn-lt"/>
              </a:rPr>
              <a:t>Infrastruktur</a:t>
            </a:r>
            <a:r>
              <a:rPr lang="en-US" b="0">
                <a:ea typeface="+mn-lt"/>
                <a:cs typeface="+mn-lt"/>
              </a:rPr>
              <a:t>:  </a:t>
            </a:r>
            <a:endParaRPr lang="en-US"/>
          </a:p>
        </p:txBody>
      </p:sp>
      <p:sp>
        <p:nvSpPr>
          <p:cNvPr id="4" name="Slide Number Placeholder 3">
            <a:extLst>
              <a:ext uri="{FF2B5EF4-FFF2-40B4-BE49-F238E27FC236}">
                <a16:creationId xmlns:a16="http://schemas.microsoft.com/office/drawing/2014/main" id="{183C14CC-B3C2-A572-D156-119B312947EC}"/>
              </a:ext>
            </a:extLst>
          </p:cNvPr>
          <p:cNvSpPr>
            <a:spLocks noGrp="1"/>
          </p:cNvSpPr>
          <p:nvPr>
            <p:ph type="sldNum" sz="quarter" idx="4"/>
          </p:nvPr>
        </p:nvSpPr>
        <p:spPr/>
        <p:txBody>
          <a:bodyPr/>
          <a:lstStyle/>
          <a:p>
            <a:fld id="{B2A270D6-16D9-3545-A4B3-7DC4494D58DE}" type="slidenum">
              <a:rPr lang="de-DE" smtClean="0"/>
              <a:pPr/>
              <a:t>9</a:t>
            </a:fld>
            <a:endParaRPr lang="de-DE"/>
          </a:p>
        </p:txBody>
      </p:sp>
      <p:sp>
        <p:nvSpPr>
          <p:cNvPr id="8" name="Footer Placeholder 7">
            <a:extLst>
              <a:ext uri="{FF2B5EF4-FFF2-40B4-BE49-F238E27FC236}">
                <a16:creationId xmlns:a16="http://schemas.microsoft.com/office/drawing/2014/main" id="{B7C63C2A-7DBC-857F-F42C-FBB0C8D31687}"/>
              </a:ext>
            </a:extLst>
          </p:cNvPr>
          <p:cNvSpPr>
            <a:spLocks noGrp="1"/>
          </p:cNvSpPr>
          <p:nvPr>
            <p:ph type="ftr" sz="quarter" idx="3"/>
          </p:nvPr>
        </p:nvSpPr>
        <p:spPr/>
        <p:txBody>
          <a:bodyPr/>
          <a:lstStyle/>
          <a:p>
            <a:r>
              <a:rPr lang="de-DE"/>
              <a:t>System Engineering: Stephan Kloess, Furkan Tasdemir, Marvin Roll, Robin Jendrusch</a:t>
            </a:r>
            <a:endParaRPr lang="en-US"/>
          </a:p>
        </p:txBody>
      </p:sp>
      <p:sp>
        <p:nvSpPr>
          <p:cNvPr id="5" name="Inhaltsplatzhalter 4">
            <a:extLst>
              <a:ext uri="{FF2B5EF4-FFF2-40B4-BE49-F238E27FC236}">
                <a16:creationId xmlns:a16="http://schemas.microsoft.com/office/drawing/2014/main" id="{FB9E1614-D117-10BB-1838-474AD009365C}"/>
              </a:ext>
            </a:extLst>
          </p:cNvPr>
          <p:cNvSpPr>
            <a:spLocks noGrp="1"/>
          </p:cNvSpPr>
          <p:nvPr>
            <p:ph sz="quarter" idx="14"/>
          </p:nvPr>
        </p:nvSpPr>
        <p:spPr>
          <a:xfrm>
            <a:off x="655476" y="746376"/>
            <a:ext cx="8185903" cy="4752975"/>
          </a:xfrm>
        </p:spPr>
        <p:txBody>
          <a:bodyPr lIns="91440" tIns="45720" rIns="91440" bIns="45720" anchor="t"/>
          <a:lstStyle/>
          <a:p>
            <a:r>
              <a:rPr lang="de-DE"/>
              <a:t>GitHub: </a:t>
            </a:r>
          </a:p>
        </p:txBody>
      </p:sp>
      <p:pic>
        <p:nvPicPr>
          <p:cNvPr id="3" name="Grafik 2" descr="Ein Bild, das Text, Screenshot, Zahl, Schrift enthält.&#10;&#10;Beschreibung automatisch generiert.">
            <a:extLst>
              <a:ext uri="{FF2B5EF4-FFF2-40B4-BE49-F238E27FC236}">
                <a16:creationId xmlns:a16="http://schemas.microsoft.com/office/drawing/2014/main" id="{EAA18017-3EB3-D534-8A6A-D28CFFBBF509}"/>
              </a:ext>
            </a:extLst>
          </p:cNvPr>
          <p:cNvPicPr>
            <a:picLocks noChangeAspect="1"/>
          </p:cNvPicPr>
          <p:nvPr/>
        </p:nvPicPr>
        <p:blipFill>
          <a:blip r:embed="rId3"/>
          <a:stretch>
            <a:fillRect/>
          </a:stretch>
        </p:blipFill>
        <p:spPr>
          <a:xfrm>
            <a:off x="194235" y="1349637"/>
            <a:ext cx="11796058" cy="4928199"/>
          </a:xfrm>
          <a:prstGeom prst="rect">
            <a:avLst/>
          </a:prstGeom>
        </p:spPr>
      </p:pic>
    </p:spTree>
    <p:extLst>
      <p:ext uri="{BB962C8B-B14F-4D97-AF65-F5344CB8AC3E}">
        <p14:creationId xmlns:p14="http://schemas.microsoft.com/office/powerpoint/2010/main" val="3789824010"/>
      </p:ext>
    </p:extLst>
  </p:cSld>
  <p:clrMapOvr>
    <a:masterClrMapping/>
  </p:clrMapOvr>
</p:sld>
</file>

<file path=ppt/theme/theme1.xml><?xml version="1.0" encoding="utf-8"?>
<a:theme xmlns:a="http://schemas.openxmlformats.org/drawingml/2006/main" name="HFU">
  <a:themeElements>
    <a:clrScheme name="Hochschule Furtwangen">
      <a:dk1>
        <a:sysClr val="windowText" lastClr="000000"/>
      </a:dk1>
      <a:lt1>
        <a:sysClr val="window" lastClr="FFFFFF"/>
      </a:lt1>
      <a:dk2>
        <a:srgbClr val="00844D"/>
      </a:dk2>
      <a:lt2>
        <a:srgbClr val="83B81A"/>
      </a:lt2>
      <a:accent1>
        <a:srgbClr val="83B81A"/>
      </a:accent1>
      <a:accent2>
        <a:srgbClr val="00844D"/>
      </a:accent2>
      <a:accent3>
        <a:srgbClr val="707173"/>
      </a:accent3>
      <a:accent4>
        <a:srgbClr val="83B81A"/>
      </a:accent4>
      <a:accent5>
        <a:srgbClr val="00844D"/>
      </a:accent5>
      <a:accent6>
        <a:srgbClr val="707173"/>
      </a:accent6>
      <a:hlink>
        <a:srgbClr val="83B81A"/>
      </a:hlink>
      <a:folHlink>
        <a:srgbClr val="707173"/>
      </a:folHlink>
    </a:clrScheme>
    <a:fontScheme name="HFU">
      <a:majorFont>
        <a:latin typeface="Univers LT Std 55"/>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Breitbild</PresentationFormat>
  <Slides>23</Slides>
  <Notes>18</Notes>
  <HiddenSlides>0</HiddenSlides>
  <ScaleCrop>false</ScaleCrop>
  <HeadingPairs>
    <vt:vector size="4" baseType="variant">
      <vt:variant>
        <vt:lpstr>Design</vt:lpstr>
      </vt:variant>
      <vt:variant>
        <vt:i4>1</vt:i4>
      </vt:variant>
      <vt:variant>
        <vt:lpstr>Folientitel</vt:lpstr>
      </vt:variant>
      <vt:variant>
        <vt:i4>23</vt:i4>
      </vt:variant>
    </vt:vector>
  </HeadingPairs>
  <TitlesOfParts>
    <vt:vector size="24" baseType="lpstr">
      <vt:lpstr>HFU</vt:lpstr>
      <vt:lpstr>Systems Engineering Abschlusspräsentation </vt:lpstr>
      <vt:lpstr>Gliederung</vt:lpstr>
      <vt:lpstr>Unser Team</vt:lpstr>
      <vt:lpstr>Unsere Infrastruktur:  </vt:lpstr>
      <vt:lpstr>Unsere Infrastruktur:  </vt:lpstr>
      <vt:lpstr>Unsere Infrastruktur:  </vt:lpstr>
      <vt:lpstr>Unsere Infrastruktur:  </vt:lpstr>
      <vt:lpstr>Unsere Infrastruktur:  </vt:lpstr>
      <vt:lpstr>Unsere Infrastruktur:  </vt:lpstr>
      <vt:lpstr>Unsere Infrastruktur:  </vt:lpstr>
      <vt:lpstr>Block-Definitions–Diagramm (bdd) - Fahrzeug-Architektur </vt:lpstr>
      <vt:lpstr>Requirements-Diagramm - Kollisionsvermeidung </vt:lpstr>
      <vt:lpstr>Use-Case-Diagramm – Kollisionsvermeidung </vt:lpstr>
      <vt:lpstr>Use-Case-Diagramm - Trajektorien Planung </vt:lpstr>
      <vt:lpstr>Requirements-Diagramm - Trajektorien Planung </vt:lpstr>
      <vt:lpstr>Requirements-Diagramm – Sensorset </vt:lpstr>
      <vt:lpstr>Aktivitäts-Diagramm - Autonomes Fahren </vt:lpstr>
      <vt:lpstr>Internes Block-Definitions-Diagramm - Trajektorieplanung</vt:lpstr>
      <vt:lpstr>Sequenzdiagramm - Notbremssystem </vt:lpstr>
      <vt:lpstr>Parametrisches Diagramm - Notbremssystem </vt:lpstr>
      <vt:lpstr>Constraint Blocks - Notbremssystem </vt:lpstr>
      <vt:lpstr>Fazit</vt:lpstr>
      <vt:lpstr>Vielen Dank für eure Aufmerksamkeit!!!</vt:lpstr>
    </vt:vector>
  </TitlesOfParts>
  <Manager>Edmund Kintzinger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Hochschule Furtwangen</dc:title>
  <dc:creator>kin(at)hs-furtwangen.de</dc:creator>
  <cp:keywords>PPT-Vorlage</cp:keywords>
  <cp:revision>8</cp:revision>
  <dcterms:created xsi:type="dcterms:W3CDTF">2015-10-13T10:29:52Z</dcterms:created>
  <dcterms:modified xsi:type="dcterms:W3CDTF">2024-01-25T19:55:43Z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