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58" r:id="rId4"/>
    <p:sldId id="260" r:id="rId5"/>
    <p:sldId id="267" r:id="rId6"/>
    <p:sldId id="259" r:id="rId7"/>
    <p:sldId id="269" r:id="rId8"/>
    <p:sldId id="268" r:id="rId9"/>
    <p:sldId id="271" r:id="rId10"/>
    <p:sldId id="272" r:id="rId11"/>
    <p:sldId id="270" r:id="rId12"/>
    <p:sldId id="273" r:id="rId13"/>
    <p:sldId id="261" r:id="rId14"/>
    <p:sldId id="274" r:id="rId15"/>
    <p:sldId id="263" r:id="rId16"/>
    <p:sldId id="265" r:id="rId17"/>
    <p:sldId id="266" r:id="rId18"/>
    <p:sldId id="275"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4855"/>
    <a:srgbClr val="1F3D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92" d="100"/>
          <a:sy n="92" d="100"/>
        </p:scale>
        <p:origin x="28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BB258-B6A7-4CFA-84F8-DFE61DF65DE5}" type="datetimeFigureOut">
              <a:rPr lang="en-US" smtClean="0"/>
              <a:pPr/>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AC859-4C6E-4F02-BF5A-A1DD03071617}" type="slidenum">
              <a:rPr lang="en-US" smtClean="0"/>
              <a:pPr/>
              <a:t>‹#›</a:t>
            </a:fld>
            <a:endParaRPr lang="en-US"/>
          </a:p>
        </p:txBody>
      </p:sp>
    </p:spTree>
    <p:extLst>
      <p:ext uri="{BB962C8B-B14F-4D97-AF65-F5344CB8AC3E}">
        <p14:creationId xmlns:p14="http://schemas.microsoft.com/office/powerpoint/2010/main" val="2187310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MÜBAK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18084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MÜBAK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399573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MÜBAK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367685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MÜBAK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108839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MÜBAK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191242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MÜBAK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73949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MÜBAK 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380430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MÜBAK 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119513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MÜBAK 2024</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224139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MÜBAK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240265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MÜBAK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2F460-B5BD-478F-AD9B-CBD22D91AB33}" type="slidenum">
              <a:rPr lang="en-US" smtClean="0"/>
              <a:pPr/>
              <a:t>‹#›</a:t>
            </a:fld>
            <a:endParaRPr lang="en-US"/>
          </a:p>
        </p:txBody>
      </p:sp>
    </p:spTree>
    <p:extLst>
      <p:ext uri="{BB962C8B-B14F-4D97-AF65-F5344CB8AC3E}">
        <p14:creationId xmlns:p14="http://schemas.microsoft.com/office/powerpoint/2010/main" val="116883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MÜBAK 2024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2F460-B5BD-478F-AD9B-CBD22D91AB33}" type="slidenum">
              <a:rPr lang="en-US" smtClean="0"/>
              <a:pPr/>
              <a:t>‹#›</a:t>
            </a:fld>
            <a:endParaRPr lang="en-US"/>
          </a:p>
        </p:txBody>
      </p:sp>
    </p:spTree>
    <p:extLst>
      <p:ext uri="{BB962C8B-B14F-4D97-AF65-F5344CB8AC3E}">
        <p14:creationId xmlns:p14="http://schemas.microsoft.com/office/powerpoint/2010/main" val="128782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elenit augue duis dolore te feugait"/>
          <p:cNvSpPr txBox="1">
            <a:spLocks/>
          </p:cNvSpPr>
          <p:nvPr/>
        </p:nvSpPr>
        <p:spPr>
          <a:xfrm>
            <a:off x="1791030" y="1047628"/>
            <a:ext cx="8609939" cy="1842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4000" b="1" dirty="0">
              <a:solidFill>
                <a:srgbClr val="1F3D7C"/>
              </a:solidFill>
            </a:endParaRPr>
          </a:p>
          <a:p>
            <a:pPr marL="0" indent="0" algn="ctr">
              <a:buNone/>
            </a:pPr>
            <a:r>
              <a:rPr lang="tr-TR" sz="4000" b="1" dirty="0">
                <a:solidFill>
                  <a:srgbClr val="1F3D7C"/>
                </a:solidFill>
              </a:rPr>
              <a:t>LGS Takip Uygulaması: Sınav Performansı İzleme ve Değerlendirme Sistemi</a:t>
            </a:r>
            <a:endParaRPr lang="tr-TR" sz="4000" dirty="0">
              <a:solidFill>
                <a:srgbClr val="1F3D7C"/>
              </a:solidFill>
              <a:latin typeface="Optima" panose="02000503060000020004" pitchFamily="2" charset="0"/>
              <a:ea typeface="Noteworthy Light" panose="02000400000000000000" pitchFamily="2" charset="0"/>
              <a:cs typeface="Verdana" panose="020B0604030504040204"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sp>
        <p:nvSpPr>
          <p:cNvPr id="19" name="Metin kutusu 3">
            <a:extLst>
              <a:ext uri="{FF2B5EF4-FFF2-40B4-BE49-F238E27FC236}">
                <a16:creationId xmlns:a16="http://schemas.microsoft.com/office/drawing/2014/main" id="{BED75B75-24C0-8150-B414-AB050C2F0009}"/>
              </a:ext>
            </a:extLst>
          </p:cNvPr>
          <p:cNvSpPr txBox="1"/>
          <p:nvPr/>
        </p:nvSpPr>
        <p:spPr>
          <a:xfrm>
            <a:off x="982578" y="3578629"/>
            <a:ext cx="10226842" cy="1815882"/>
          </a:xfrm>
          <a:prstGeom prst="rect">
            <a:avLst/>
          </a:prstGeom>
          <a:noFill/>
        </p:spPr>
        <p:txBody>
          <a:bodyPr wrap="square" rtlCol="0">
            <a:spAutoFit/>
          </a:bodyPr>
          <a:lstStyle/>
          <a:p>
            <a:pPr algn="ctr">
              <a:spcAft>
                <a:spcPts val="800"/>
              </a:spcAft>
            </a:pPr>
            <a:r>
              <a:rPr lang="de-DE" sz="2400" baseline="30000" dirty="0"/>
              <a:t>1*</a:t>
            </a:r>
            <a:r>
              <a:rPr lang="tr-TR" sz="2400" dirty="0"/>
              <a:t>Furkan AKSOY</a:t>
            </a:r>
          </a:p>
          <a:p>
            <a:pPr algn="ctr">
              <a:spcAft>
                <a:spcPts val="800"/>
              </a:spcAft>
            </a:pPr>
            <a:r>
              <a:rPr lang="de-DE" sz="2400" baseline="30000" dirty="0"/>
              <a:t>1</a:t>
            </a:r>
            <a:r>
              <a:rPr lang="tr-TR" sz="2400" dirty="0"/>
              <a:t> Emre ATLIER OLCA</a:t>
            </a:r>
            <a:r>
              <a:rPr lang="de-DE" sz="2400" dirty="0"/>
              <a:t>(</a:t>
            </a:r>
            <a:r>
              <a:rPr lang="tr-TR" sz="2400" dirty="0"/>
              <a:t>Danışman</a:t>
            </a:r>
            <a:r>
              <a:rPr lang="de-DE" sz="2400" dirty="0"/>
              <a:t>) </a:t>
            </a:r>
            <a:endParaRPr lang="tr-TR" sz="2400" dirty="0">
              <a:effectLst/>
              <a:ea typeface="Calibri" panose="020F0502020204030204" pitchFamily="34" charset="0"/>
              <a:cs typeface="Times New Roman" panose="02020603050405020304" pitchFamily="18" charset="0"/>
            </a:endParaRPr>
          </a:p>
          <a:p>
            <a:pPr algn="ctr">
              <a:spcAft>
                <a:spcPts val="800"/>
              </a:spcAft>
            </a:pPr>
            <a:endParaRPr lang="tr-TR" sz="2800" dirty="0">
              <a:ea typeface="Calibri" panose="020F0502020204030204" pitchFamily="34" charset="0"/>
              <a:cs typeface="Times New Roman" panose="02020603050405020304" pitchFamily="18" charset="0"/>
            </a:endParaRPr>
          </a:p>
          <a:p>
            <a:pPr algn="ctr">
              <a:spcAft>
                <a:spcPts val="800"/>
              </a:spcAft>
            </a:pPr>
            <a:r>
              <a:rPr lang="en-US" sz="1600" baseline="30000" dirty="0">
                <a:ea typeface="Calibri" panose="020F0502020204030204" pitchFamily="34" charset="0"/>
                <a:cs typeface="Arial" panose="020B0604020202020204" pitchFamily="34" charset="0"/>
              </a:rPr>
              <a:t>1</a:t>
            </a:r>
            <a:r>
              <a:rPr lang="tr-TR" sz="1600" dirty="0">
                <a:ea typeface="Calibri" panose="020F0502020204030204" pitchFamily="34" charset="0"/>
                <a:cs typeface="Arial" panose="020B0604020202020204" pitchFamily="34" charset="0"/>
              </a:rPr>
              <a:t>Maltepe Üniversitesi, Mühendislik ve Doğa Bilimleri Fakültesi, Yazılım Mühendisliği Bölümü, İstanbul</a:t>
            </a:r>
          </a:p>
        </p:txBody>
      </p:sp>
      <p:pic>
        <p:nvPicPr>
          <p:cNvPr id="2" name="Resim 1" descr="yazı tipi, grafik, grafik tasarım, ekran görüntüsü içeren bir resim&#10;&#10;Yapay zeka tarafından oluşturulan içerik yanlış olabilir.">
            <a:extLst>
              <a:ext uri="{FF2B5EF4-FFF2-40B4-BE49-F238E27FC236}">
                <a16:creationId xmlns:a16="http://schemas.microsoft.com/office/drawing/2014/main" id="{8E253191-6051-C8B9-4ADA-F3364A7D4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252890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A0DF9-DFAA-7FB4-F47A-FDC0846A6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B086F-F43E-23AA-F864-F6AF0E04C0CD}"/>
              </a:ext>
            </a:extLst>
          </p:cNvPr>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YÖNTEM</a:t>
            </a:r>
            <a:endParaRPr lang="en-US" sz="4000" dirty="0"/>
          </a:p>
        </p:txBody>
      </p:sp>
      <p:sp>
        <p:nvSpPr>
          <p:cNvPr id="3" name="Content Placeholder 2">
            <a:extLst>
              <a:ext uri="{FF2B5EF4-FFF2-40B4-BE49-F238E27FC236}">
                <a16:creationId xmlns:a16="http://schemas.microsoft.com/office/drawing/2014/main" id="{18EC49F0-91BE-E048-9E1B-77DD752FA020}"/>
              </a:ext>
            </a:extLst>
          </p:cNvPr>
          <p:cNvSpPr>
            <a:spLocks noGrp="1"/>
          </p:cNvSpPr>
          <p:nvPr>
            <p:ph idx="1"/>
          </p:nvPr>
        </p:nvSpPr>
        <p:spPr>
          <a:xfrm>
            <a:off x="838200" y="1825625"/>
            <a:ext cx="4930833" cy="4350731"/>
          </a:xfrm>
        </p:spPr>
        <p:txBody>
          <a:bodyPr>
            <a:noAutofit/>
          </a:bodyPr>
          <a:lstStyle/>
          <a:p>
            <a:pPr>
              <a:lnSpc>
                <a:spcPct val="107000"/>
              </a:lnSpc>
              <a:spcAft>
                <a:spcPts val="800"/>
              </a:spcAft>
              <a:buNone/>
            </a:pPr>
            <a:r>
              <a:rPr lang="tr-TR" sz="1600" i="1" kern="100" dirty="0">
                <a:effectLst/>
                <a:ea typeface="Aptos" panose="020B0004020202020204" pitchFamily="34" charset="0"/>
                <a:cs typeface="Times New Roman" panose="02020603050405020304" pitchFamily="18" charset="0"/>
              </a:rPr>
              <a:t>     </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tr-TR" sz="1800" kern="100" dirty="0">
                <a:effectLst/>
                <a:ea typeface="Aptos" panose="020B0004020202020204" pitchFamily="34" charset="0"/>
                <a:cs typeface="Times New Roman" panose="02020603050405020304" pitchFamily="18" charset="0"/>
              </a:rPr>
              <a:t>Admin panelindeki OCR modülü, PNG veya JPG formatındaki deneme sınavı çizelgelerini tek adımda işleyerek “Doğru”, “Yanlış” ve “Net” değerlerini otomatik olarak ayrıştırır. </a:t>
            </a:r>
            <a:r>
              <a:rPr lang="tr-TR" sz="1800" kern="100" dirty="0" err="1">
                <a:effectLst/>
                <a:ea typeface="Aptos" panose="020B0004020202020204" pitchFamily="34" charset="0"/>
                <a:cs typeface="Times New Roman" panose="02020603050405020304" pitchFamily="18" charset="0"/>
              </a:rPr>
              <a:t>Tesseract</a:t>
            </a:r>
            <a:r>
              <a:rPr lang="tr-TR" sz="1800" kern="100" dirty="0">
                <a:effectLst/>
                <a:ea typeface="Aptos" panose="020B0004020202020204" pitchFamily="34" charset="0"/>
                <a:cs typeface="Times New Roman" panose="02020603050405020304" pitchFamily="18" charset="0"/>
              </a:rPr>
              <a:t> </a:t>
            </a:r>
            <a:r>
              <a:rPr lang="tr-TR" sz="1800" kern="100" dirty="0" err="1">
                <a:effectLst/>
                <a:ea typeface="Aptos" panose="020B0004020202020204" pitchFamily="34" charset="0"/>
                <a:cs typeface="Times New Roman" panose="02020603050405020304" pitchFamily="18" charset="0"/>
              </a:rPr>
              <a:t>OCR’ın</a:t>
            </a:r>
            <a:r>
              <a:rPr lang="tr-TR" sz="1800" kern="100" dirty="0">
                <a:effectLst/>
                <a:ea typeface="Aptos" panose="020B0004020202020204" pitchFamily="34" charset="0"/>
                <a:cs typeface="Times New Roman" panose="02020603050405020304" pitchFamily="18" charset="0"/>
              </a:rPr>
              <a:t> Türkçe ve İngilizce dil modelleri kullanılarak metin çıkarımı yapılır, ardından veriler doğrudan veri tabanına kaydedilir. Bu sayede manuel veri girişi ihtiyacı önemli ölçüde azalır ve sonuçlar hızlı, tutarlı bir şekilde sisteme yüklenir.</a:t>
            </a:r>
            <a:endParaRPr lang="tr-TR" sz="1600" kern="100" dirty="0">
              <a:effectLst/>
              <a:ea typeface="Aptos" panose="020B00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6AF2A78-8F7F-F7B0-D307-A552B0890536}"/>
              </a:ext>
            </a:extLst>
          </p:cNvPr>
          <p:cNvSpPr>
            <a:spLocks noGrp="1"/>
          </p:cNvSpPr>
          <p:nvPr>
            <p:ph type="dt" sz="half" idx="10"/>
          </p:nvPr>
        </p:nvSpPr>
        <p:spPr/>
        <p:txBody>
          <a:bodyPr/>
          <a:lstStyle/>
          <a:p>
            <a:r>
              <a:rPr lang="en-US"/>
              <a:t>MÜBAK 2024</a:t>
            </a:r>
          </a:p>
        </p:txBody>
      </p:sp>
      <p:sp>
        <p:nvSpPr>
          <p:cNvPr id="6" name="Slide Number Placeholder 5">
            <a:extLst>
              <a:ext uri="{FF2B5EF4-FFF2-40B4-BE49-F238E27FC236}">
                <a16:creationId xmlns:a16="http://schemas.microsoft.com/office/drawing/2014/main" id="{31A4C207-D748-823D-CE06-1AF33546135A}"/>
              </a:ext>
            </a:extLst>
          </p:cNvPr>
          <p:cNvSpPr>
            <a:spLocks noGrp="1"/>
          </p:cNvSpPr>
          <p:nvPr>
            <p:ph type="sldNum" sz="quarter" idx="12"/>
          </p:nvPr>
        </p:nvSpPr>
        <p:spPr/>
        <p:txBody>
          <a:bodyPr/>
          <a:lstStyle/>
          <a:p>
            <a:fld id="{A972F460-B5BD-478F-AD9B-CBD22D91AB33}" type="slidenum">
              <a:rPr lang="en-US" smtClean="0"/>
              <a:pPr/>
              <a:t>10</a:t>
            </a:fld>
            <a:endParaRPr lang="en-US"/>
          </a:p>
        </p:txBody>
      </p:sp>
      <p:pic>
        <p:nvPicPr>
          <p:cNvPr id="7" name="Picture 2">
            <a:extLst>
              <a:ext uri="{FF2B5EF4-FFF2-40B4-BE49-F238E27FC236}">
                <a16:creationId xmlns:a16="http://schemas.microsoft.com/office/drawing/2014/main" id="{6C64C21F-ECB8-3820-6B0D-633FBA68FA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A75B771A-4A3A-AFBB-11CD-D32AD7810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pic>
        <p:nvPicPr>
          <p:cNvPr id="10" name="Resim 9">
            <a:extLst>
              <a:ext uri="{FF2B5EF4-FFF2-40B4-BE49-F238E27FC236}">
                <a16:creationId xmlns:a16="http://schemas.microsoft.com/office/drawing/2014/main" id="{418BC52E-3EB7-8F89-166B-D014022E75AD}"/>
              </a:ext>
            </a:extLst>
          </p:cNvPr>
          <p:cNvPicPr>
            <a:picLocks noChangeAspect="1"/>
          </p:cNvPicPr>
          <p:nvPr/>
        </p:nvPicPr>
        <p:blipFill>
          <a:blip r:embed="rId4"/>
          <a:stretch>
            <a:fillRect/>
          </a:stretch>
        </p:blipFill>
        <p:spPr>
          <a:xfrm>
            <a:off x="5959906" y="1988429"/>
            <a:ext cx="5801004" cy="3726802"/>
          </a:xfrm>
          <a:prstGeom prst="rect">
            <a:avLst/>
          </a:prstGeom>
        </p:spPr>
      </p:pic>
    </p:spTree>
    <p:extLst>
      <p:ext uri="{BB962C8B-B14F-4D97-AF65-F5344CB8AC3E}">
        <p14:creationId xmlns:p14="http://schemas.microsoft.com/office/powerpoint/2010/main" val="64549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2D919-F4EA-24FC-03A2-90230A996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1D6D1C-3507-6F93-52CB-F4150B493E68}"/>
              </a:ext>
            </a:extLst>
          </p:cNvPr>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YÖNTEM</a:t>
            </a:r>
            <a:endParaRPr lang="en-US" sz="4000" dirty="0"/>
          </a:p>
        </p:txBody>
      </p:sp>
      <p:sp>
        <p:nvSpPr>
          <p:cNvPr id="3" name="Content Placeholder 2">
            <a:extLst>
              <a:ext uri="{FF2B5EF4-FFF2-40B4-BE49-F238E27FC236}">
                <a16:creationId xmlns:a16="http://schemas.microsoft.com/office/drawing/2014/main" id="{28A48EB5-F985-AC9A-724F-BE9B7A035195}"/>
              </a:ext>
            </a:extLst>
          </p:cNvPr>
          <p:cNvSpPr>
            <a:spLocks noGrp="1"/>
          </p:cNvSpPr>
          <p:nvPr>
            <p:ph idx="1"/>
          </p:nvPr>
        </p:nvSpPr>
        <p:spPr>
          <a:xfrm>
            <a:off x="838200" y="1825625"/>
            <a:ext cx="4772891" cy="4350731"/>
          </a:xfrm>
        </p:spPr>
        <p:txBody>
          <a:bodyPr>
            <a:normAutofit/>
          </a:bodyPr>
          <a:lstStyle/>
          <a:p>
            <a:pPr>
              <a:lnSpc>
                <a:spcPct val="107000"/>
              </a:lnSpc>
              <a:spcAft>
                <a:spcPts val="800"/>
              </a:spcAft>
              <a:buNone/>
            </a:pPr>
            <a:r>
              <a:rPr lang="tr-TR" sz="1800" i="1" kern="100" dirty="0">
                <a:effectLst/>
                <a:latin typeface="Aptos" panose="020B0004020202020204" pitchFamily="34" charset="0"/>
                <a:ea typeface="Aptos" panose="020B0004020202020204" pitchFamily="34" charset="0"/>
                <a:cs typeface="Times New Roman" panose="02020603050405020304" pitchFamily="18" charset="0"/>
              </a:rPr>
              <a:t>     Kullanıcılar, farklı grafik tipleri ve filtrelerle deneme sınavı verilerini etkileşimli olarak inceleyebilir.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Grafik Türleri:</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Çizgi, Bar, Pasta</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Filtreleme:</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Tarih aralığı, ders, kullanıcı seçimi</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Dinamik Güncelleme:</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Filtreler değiştikçe grafikler anında yenilenir</a:t>
            </a:r>
          </a:p>
        </p:txBody>
      </p:sp>
      <p:sp>
        <p:nvSpPr>
          <p:cNvPr id="4" name="Date Placeholder 3">
            <a:extLst>
              <a:ext uri="{FF2B5EF4-FFF2-40B4-BE49-F238E27FC236}">
                <a16:creationId xmlns:a16="http://schemas.microsoft.com/office/drawing/2014/main" id="{41A9E7D1-46E0-ECF5-F26C-A1141DB76CD2}"/>
              </a:ext>
            </a:extLst>
          </p:cNvPr>
          <p:cNvSpPr>
            <a:spLocks noGrp="1"/>
          </p:cNvSpPr>
          <p:nvPr>
            <p:ph type="dt" sz="half" idx="10"/>
          </p:nvPr>
        </p:nvSpPr>
        <p:spPr/>
        <p:txBody>
          <a:bodyPr/>
          <a:lstStyle/>
          <a:p>
            <a:r>
              <a:rPr lang="en-US"/>
              <a:t>MÜBAK 2024</a:t>
            </a:r>
          </a:p>
        </p:txBody>
      </p:sp>
      <p:sp>
        <p:nvSpPr>
          <p:cNvPr id="6" name="Slide Number Placeholder 5">
            <a:extLst>
              <a:ext uri="{FF2B5EF4-FFF2-40B4-BE49-F238E27FC236}">
                <a16:creationId xmlns:a16="http://schemas.microsoft.com/office/drawing/2014/main" id="{AE7CB2C0-242A-3749-F50A-6A4C92B12015}"/>
              </a:ext>
            </a:extLst>
          </p:cNvPr>
          <p:cNvSpPr>
            <a:spLocks noGrp="1"/>
          </p:cNvSpPr>
          <p:nvPr>
            <p:ph type="sldNum" sz="quarter" idx="12"/>
          </p:nvPr>
        </p:nvSpPr>
        <p:spPr/>
        <p:txBody>
          <a:bodyPr/>
          <a:lstStyle/>
          <a:p>
            <a:fld id="{A972F460-B5BD-478F-AD9B-CBD22D91AB33}" type="slidenum">
              <a:rPr lang="en-US" smtClean="0"/>
              <a:pPr/>
              <a:t>11</a:t>
            </a:fld>
            <a:endParaRPr lang="en-US"/>
          </a:p>
        </p:txBody>
      </p:sp>
      <p:pic>
        <p:nvPicPr>
          <p:cNvPr id="7" name="Picture 2">
            <a:extLst>
              <a:ext uri="{FF2B5EF4-FFF2-40B4-BE49-F238E27FC236}">
                <a16:creationId xmlns:a16="http://schemas.microsoft.com/office/drawing/2014/main" id="{A5670215-31DC-6C26-FDCB-3335700C5A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64B74686-DAE5-754C-EFA7-900437D00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pic>
        <p:nvPicPr>
          <p:cNvPr id="15" name="Resim 14">
            <a:extLst>
              <a:ext uri="{FF2B5EF4-FFF2-40B4-BE49-F238E27FC236}">
                <a16:creationId xmlns:a16="http://schemas.microsoft.com/office/drawing/2014/main" id="{C41BB615-9272-2971-8B81-6B4DCC52CD2A}"/>
              </a:ext>
            </a:extLst>
          </p:cNvPr>
          <p:cNvPicPr>
            <a:picLocks noChangeAspect="1"/>
          </p:cNvPicPr>
          <p:nvPr/>
        </p:nvPicPr>
        <p:blipFill>
          <a:blip r:embed="rId4"/>
          <a:stretch>
            <a:fillRect/>
          </a:stretch>
        </p:blipFill>
        <p:spPr>
          <a:xfrm>
            <a:off x="6401518" y="1509474"/>
            <a:ext cx="4152664" cy="2822095"/>
          </a:xfrm>
          <a:prstGeom prst="rect">
            <a:avLst/>
          </a:prstGeom>
        </p:spPr>
      </p:pic>
      <p:pic>
        <p:nvPicPr>
          <p:cNvPr id="19" name="Resim 18">
            <a:extLst>
              <a:ext uri="{FF2B5EF4-FFF2-40B4-BE49-F238E27FC236}">
                <a16:creationId xmlns:a16="http://schemas.microsoft.com/office/drawing/2014/main" id="{3BCA9502-2FD3-1A3B-681E-5E8D9C808A84}"/>
              </a:ext>
            </a:extLst>
          </p:cNvPr>
          <p:cNvPicPr>
            <a:picLocks noChangeAspect="1"/>
          </p:cNvPicPr>
          <p:nvPr/>
        </p:nvPicPr>
        <p:blipFill>
          <a:blip r:embed="rId5"/>
          <a:stretch>
            <a:fillRect/>
          </a:stretch>
        </p:blipFill>
        <p:spPr>
          <a:xfrm>
            <a:off x="6849898" y="4000990"/>
            <a:ext cx="3704284" cy="2619868"/>
          </a:xfrm>
          <a:prstGeom prst="rect">
            <a:avLst/>
          </a:prstGeom>
        </p:spPr>
      </p:pic>
    </p:spTree>
    <p:extLst>
      <p:ext uri="{BB962C8B-B14F-4D97-AF65-F5344CB8AC3E}">
        <p14:creationId xmlns:p14="http://schemas.microsoft.com/office/powerpoint/2010/main" val="24937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71A2E-FBF8-CAEE-2143-394B1B2BF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DF951-EBF2-632D-92F6-705105D3C33A}"/>
              </a:ext>
            </a:extLst>
          </p:cNvPr>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YÖNTEM</a:t>
            </a:r>
            <a:endParaRPr lang="en-US" sz="4000" dirty="0"/>
          </a:p>
        </p:txBody>
      </p:sp>
      <p:sp>
        <p:nvSpPr>
          <p:cNvPr id="3" name="Content Placeholder 2">
            <a:extLst>
              <a:ext uri="{FF2B5EF4-FFF2-40B4-BE49-F238E27FC236}">
                <a16:creationId xmlns:a16="http://schemas.microsoft.com/office/drawing/2014/main" id="{9BEC2509-C50A-6F5E-20C4-55FAF15BB48E}"/>
              </a:ext>
            </a:extLst>
          </p:cNvPr>
          <p:cNvSpPr>
            <a:spLocks noGrp="1"/>
          </p:cNvSpPr>
          <p:nvPr>
            <p:ph idx="1"/>
          </p:nvPr>
        </p:nvSpPr>
        <p:spPr>
          <a:xfrm>
            <a:off x="838199" y="1825626"/>
            <a:ext cx="5088775" cy="4292542"/>
          </a:xfrm>
        </p:spPr>
        <p:txBody>
          <a:bodyPr>
            <a:noAutofit/>
          </a:bodyPr>
          <a:lstStyle/>
          <a:p>
            <a:pPr>
              <a:lnSpc>
                <a:spcPct val="107000"/>
              </a:lnSpc>
              <a:spcAft>
                <a:spcPts val="800"/>
              </a:spcAft>
            </a:pPr>
            <a:r>
              <a:rPr lang="tr-TR" sz="1700" kern="100" dirty="0">
                <a:effectLst/>
                <a:ea typeface="Aptos" panose="020B0004020202020204" pitchFamily="34" charset="0"/>
                <a:cs typeface="Times New Roman" panose="02020603050405020304" pitchFamily="18" charset="0"/>
              </a:rPr>
              <a:t>Uygulamanın ana ekranı, sol tarafta modüler bir yan menü ile tüm temel fonksiyonlara hızlı erişim imkânı sunar. Menüde </a:t>
            </a:r>
            <a:r>
              <a:rPr lang="tr-TR" sz="1700" kern="100" dirty="0" err="1">
                <a:effectLst/>
                <a:ea typeface="Aptos" panose="020B0004020202020204" pitchFamily="34" charset="0"/>
                <a:cs typeface="Times New Roman" panose="02020603050405020304" pitchFamily="18" charset="0"/>
              </a:rPr>
              <a:t>Manage</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Students</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Manage</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Exams</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Add</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Exam</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Results</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View</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Results</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Charts</a:t>
            </a:r>
            <a:r>
              <a:rPr lang="tr-TR" sz="1700" kern="100" dirty="0">
                <a:effectLst/>
                <a:ea typeface="Aptos" panose="020B0004020202020204" pitchFamily="34" charset="0"/>
                <a:cs typeface="Times New Roman" panose="02020603050405020304" pitchFamily="18" charset="0"/>
              </a:rPr>
              <a:t> &amp; </a:t>
            </a:r>
            <a:r>
              <a:rPr lang="tr-TR" sz="1700" kern="100" dirty="0" err="1">
                <a:effectLst/>
                <a:ea typeface="Aptos" panose="020B0004020202020204" pitchFamily="34" charset="0"/>
                <a:cs typeface="Times New Roman" panose="02020603050405020304" pitchFamily="18" charset="0"/>
              </a:rPr>
              <a:t>Reports</a:t>
            </a:r>
            <a:r>
              <a:rPr lang="tr-TR" sz="1700" kern="100" dirty="0">
                <a:effectLst/>
                <a:ea typeface="Aptos" panose="020B0004020202020204" pitchFamily="34" charset="0"/>
                <a:cs typeface="Times New Roman" panose="02020603050405020304" pitchFamily="18" charset="0"/>
              </a:rPr>
              <a:t>, OCR </a:t>
            </a:r>
            <a:r>
              <a:rPr lang="tr-TR" sz="1700" kern="100" dirty="0" err="1">
                <a:effectLst/>
                <a:ea typeface="Aptos" panose="020B0004020202020204" pitchFamily="34" charset="0"/>
                <a:cs typeface="Times New Roman" panose="02020603050405020304" pitchFamily="18" charset="0"/>
              </a:rPr>
              <a:t>Scanner</a:t>
            </a:r>
            <a:r>
              <a:rPr lang="tr-TR" sz="1700" kern="100" dirty="0">
                <a:effectLst/>
                <a:ea typeface="Aptos" panose="020B0004020202020204" pitchFamily="34" charset="0"/>
                <a:cs typeface="Times New Roman" panose="02020603050405020304" pitchFamily="18" charset="0"/>
              </a:rPr>
              <a:t>, PDF </a:t>
            </a:r>
            <a:r>
              <a:rPr lang="tr-TR" sz="1700" kern="100" dirty="0" err="1">
                <a:effectLst/>
                <a:ea typeface="Aptos" panose="020B0004020202020204" pitchFamily="34" charset="0"/>
                <a:cs typeface="Times New Roman" panose="02020603050405020304" pitchFamily="18" charset="0"/>
              </a:rPr>
              <a:t>Import</a:t>
            </a:r>
            <a:r>
              <a:rPr lang="tr-TR" sz="1700" kern="100" dirty="0">
                <a:effectLst/>
                <a:ea typeface="Aptos" panose="020B0004020202020204" pitchFamily="34" charset="0"/>
                <a:cs typeface="Times New Roman" panose="02020603050405020304" pitchFamily="18" charset="0"/>
              </a:rPr>
              <a:t> ve </a:t>
            </a:r>
            <a:r>
              <a:rPr lang="tr-TR" sz="1700" kern="100" dirty="0" err="1">
                <a:effectLst/>
                <a:ea typeface="Aptos" panose="020B0004020202020204" pitchFamily="34" charset="0"/>
                <a:cs typeface="Times New Roman" panose="02020603050405020304" pitchFamily="18" charset="0"/>
              </a:rPr>
              <a:t>Export</a:t>
            </a:r>
            <a:r>
              <a:rPr lang="tr-TR" sz="1700" kern="100" dirty="0">
                <a:effectLst/>
                <a:ea typeface="Aptos" panose="020B0004020202020204" pitchFamily="34" charset="0"/>
                <a:cs typeface="Times New Roman" panose="02020603050405020304" pitchFamily="18" charset="0"/>
              </a:rPr>
              <a:t> PDF seçenekleri yer alır. Sağ panelde, “</a:t>
            </a:r>
            <a:r>
              <a:rPr lang="tr-TR" sz="1700" kern="100" dirty="0" err="1">
                <a:effectLst/>
                <a:ea typeface="Aptos" panose="020B0004020202020204" pitchFamily="34" charset="0"/>
                <a:cs typeface="Times New Roman" panose="02020603050405020304" pitchFamily="18" charset="0"/>
              </a:rPr>
              <a:t>View</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Results</a:t>
            </a:r>
            <a:r>
              <a:rPr lang="tr-TR" sz="1700" kern="100" dirty="0">
                <a:effectLst/>
                <a:ea typeface="Aptos" panose="020B0004020202020204" pitchFamily="34" charset="0"/>
                <a:cs typeface="Times New Roman" panose="02020603050405020304" pitchFamily="18" charset="0"/>
              </a:rPr>
              <a:t>” sekmesinde yöneticiler tüm sınav sonuçlarını tablo halinde görüntüleyebilir; “</a:t>
            </a:r>
            <a:r>
              <a:rPr lang="tr-TR" sz="1700" kern="100" dirty="0" err="1">
                <a:effectLst/>
                <a:ea typeface="Aptos" panose="020B0004020202020204" pitchFamily="34" charset="0"/>
                <a:cs typeface="Times New Roman" panose="02020603050405020304" pitchFamily="18" charset="0"/>
              </a:rPr>
              <a:t>Filter</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by</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Exam</a:t>
            </a:r>
            <a:r>
              <a:rPr lang="tr-TR" sz="1700" kern="100" dirty="0">
                <a:effectLst/>
                <a:ea typeface="Aptos" panose="020B0004020202020204" pitchFamily="34" charset="0"/>
                <a:cs typeface="Times New Roman" panose="02020603050405020304" pitchFamily="18" charset="0"/>
              </a:rPr>
              <a:t>” ve “</a:t>
            </a:r>
            <a:r>
              <a:rPr lang="tr-TR" sz="1700" kern="100" dirty="0" err="1">
                <a:effectLst/>
                <a:ea typeface="Aptos" panose="020B0004020202020204" pitchFamily="34" charset="0"/>
                <a:cs typeface="Times New Roman" panose="02020603050405020304" pitchFamily="18" charset="0"/>
              </a:rPr>
              <a:t>Filter</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by</a:t>
            </a:r>
            <a:r>
              <a:rPr lang="tr-TR" sz="1700" kern="100" dirty="0">
                <a:effectLst/>
                <a:ea typeface="Aptos" panose="020B0004020202020204" pitchFamily="34" charset="0"/>
                <a:cs typeface="Times New Roman" panose="02020603050405020304" pitchFamily="18" charset="0"/>
              </a:rPr>
              <a:t> </a:t>
            </a:r>
            <a:r>
              <a:rPr lang="tr-TR" sz="1700" kern="100" dirty="0" err="1">
                <a:effectLst/>
                <a:ea typeface="Aptos" panose="020B0004020202020204" pitchFamily="34" charset="0"/>
                <a:cs typeface="Times New Roman" panose="02020603050405020304" pitchFamily="18" charset="0"/>
              </a:rPr>
              <a:t>Student</a:t>
            </a:r>
            <a:r>
              <a:rPr lang="tr-TR" sz="1700" kern="100" dirty="0">
                <a:effectLst/>
                <a:ea typeface="Aptos" panose="020B0004020202020204" pitchFamily="34" charset="0"/>
                <a:cs typeface="Times New Roman" panose="02020603050405020304" pitchFamily="18" charset="0"/>
              </a:rPr>
              <a:t>” açılır listeleri aracılığıyla istedikleri sınav veya öğrenci bazında filtreleme yaparak sonuçları daraltabilirler. Tablo üzerindeki sütun başlıklarına tıklayarak sıralama ve “</a:t>
            </a:r>
            <a:r>
              <a:rPr lang="tr-TR" sz="1700" kern="100" dirty="0" err="1">
                <a:effectLst/>
                <a:ea typeface="Aptos" panose="020B0004020202020204" pitchFamily="34" charset="0"/>
                <a:cs typeface="Times New Roman" panose="02020603050405020304" pitchFamily="18" charset="0"/>
              </a:rPr>
              <a:t>Refresh</a:t>
            </a:r>
            <a:r>
              <a:rPr lang="tr-TR" sz="1700" kern="100" dirty="0">
                <a:effectLst/>
                <a:ea typeface="Aptos" panose="020B0004020202020204" pitchFamily="34" charset="0"/>
                <a:cs typeface="Times New Roman" panose="02020603050405020304" pitchFamily="18" charset="0"/>
              </a:rPr>
              <a:t>”/“</a:t>
            </a:r>
            <a:r>
              <a:rPr lang="tr-TR" sz="1700" kern="100" dirty="0" err="1">
                <a:effectLst/>
                <a:ea typeface="Aptos" panose="020B0004020202020204" pitchFamily="34" charset="0"/>
                <a:cs typeface="Times New Roman" panose="02020603050405020304" pitchFamily="18" charset="0"/>
              </a:rPr>
              <a:t>Clear</a:t>
            </a:r>
            <a:r>
              <a:rPr lang="tr-TR" sz="1700" kern="100" dirty="0">
                <a:effectLst/>
                <a:ea typeface="Aptos" panose="020B0004020202020204" pitchFamily="34" charset="0"/>
                <a:cs typeface="Times New Roman" panose="02020603050405020304" pitchFamily="18" charset="0"/>
              </a:rPr>
              <a:t>” butonlarıyla güncelleme işlemleri gerçekleştirilir. Bu sayede hem genel bir bakış hem de detaylı inceleme aşamalarında kullanıcı dostu bir deneyim sağlanır.</a:t>
            </a:r>
          </a:p>
        </p:txBody>
      </p:sp>
      <p:sp>
        <p:nvSpPr>
          <p:cNvPr id="4" name="Date Placeholder 3">
            <a:extLst>
              <a:ext uri="{FF2B5EF4-FFF2-40B4-BE49-F238E27FC236}">
                <a16:creationId xmlns:a16="http://schemas.microsoft.com/office/drawing/2014/main" id="{6AC4F372-C62D-C6F1-703A-BF496DBEBFF3}"/>
              </a:ext>
            </a:extLst>
          </p:cNvPr>
          <p:cNvSpPr>
            <a:spLocks noGrp="1"/>
          </p:cNvSpPr>
          <p:nvPr>
            <p:ph type="dt" sz="half" idx="10"/>
          </p:nvPr>
        </p:nvSpPr>
        <p:spPr/>
        <p:txBody>
          <a:bodyPr/>
          <a:lstStyle/>
          <a:p>
            <a:r>
              <a:rPr lang="en-US"/>
              <a:t>MÜBAK 2024</a:t>
            </a:r>
          </a:p>
        </p:txBody>
      </p:sp>
      <p:sp>
        <p:nvSpPr>
          <p:cNvPr id="6" name="Slide Number Placeholder 5">
            <a:extLst>
              <a:ext uri="{FF2B5EF4-FFF2-40B4-BE49-F238E27FC236}">
                <a16:creationId xmlns:a16="http://schemas.microsoft.com/office/drawing/2014/main" id="{046820E7-6C2D-D7F5-6817-A6972B4F72F1}"/>
              </a:ext>
            </a:extLst>
          </p:cNvPr>
          <p:cNvSpPr>
            <a:spLocks noGrp="1"/>
          </p:cNvSpPr>
          <p:nvPr>
            <p:ph type="sldNum" sz="quarter" idx="12"/>
          </p:nvPr>
        </p:nvSpPr>
        <p:spPr/>
        <p:txBody>
          <a:bodyPr/>
          <a:lstStyle/>
          <a:p>
            <a:fld id="{A972F460-B5BD-478F-AD9B-CBD22D91AB33}" type="slidenum">
              <a:rPr lang="en-US" smtClean="0"/>
              <a:pPr/>
              <a:t>12</a:t>
            </a:fld>
            <a:endParaRPr lang="en-US"/>
          </a:p>
        </p:txBody>
      </p:sp>
      <p:pic>
        <p:nvPicPr>
          <p:cNvPr id="7" name="Picture 2">
            <a:extLst>
              <a:ext uri="{FF2B5EF4-FFF2-40B4-BE49-F238E27FC236}">
                <a16:creationId xmlns:a16="http://schemas.microsoft.com/office/drawing/2014/main" id="{7BC73399-EBFD-ADC3-5A51-EA294F7E66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5B547F4E-B82D-631C-E685-1C96B7C01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pic>
        <p:nvPicPr>
          <p:cNvPr id="12" name="Resim 11">
            <a:extLst>
              <a:ext uri="{FF2B5EF4-FFF2-40B4-BE49-F238E27FC236}">
                <a16:creationId xmlns:a16="http://schemas.microsoft.com/office/drawing/2014/main" id="{2B8E516B-3AE9-E79F-FB31-E3F49C2D7F92}"/>
              </a:ext>
            </a:extLst>
          </p:cNvPr>
          <p:cNvPicPr>
            <a:picLocks noChangeAspect="1"/>
          </p:cNvPicPr>
          <p:nvPr/>
        </p:nvPicPr>
        <p:blipFill>
          <a:blip r:embed="rId4"/>
          <a:stretch>
            <a:fillRect/>
          </a:stretch>
        </p:blipFill>
        <p:spPr>
          <a:xfrm>
            <a:off x="5802336" y="1988429"/>
            <a:ext cx="6248400" cy="2073806"/>
          </a:xfrm>
          <a:prstGeom prst="rect">
            <a:avLst/>
          </a:prstGeom>
        </p:spPr>
      </p:pic>
      <p:pic>
        <p:nvPicPr>
          <p:cNvPr id="16" name="Resim 15">
            <a:extLst>
              <a:ext uri="{FF2B5EF4-FFF2-40B4-BE49-F238E27FC236}">
                <a16:creationId xmlns:a16="http://schemas.microsoft.com/office/drawing/2014/main" id="{2C2DAC2E-6036-5117-F2B7-14C2FB28FDFA}"/>
              </a:ext>
            </a:extLst>
          </p:cNvPr>
          <p:cNvPicPr>
            <a:picLocks noChangeAspect="1"/>
          </p:cNvPicPr>
          <p:nvPr/>
        </p:nvPicPr>
        <p:blipFill>
          <a:blip r:embed="rId5"/>
          <a:stretch>
            <a:fillRect/>
          </a:stretch>
        </p:blipFill>
        <p:spPr>
          <a:xfrm>
            <a:off x="8078708" y="3971897"/>
            <a:ext cx="1551440" cy="2534530"/>
          </a:xfrm>
          <a:prstGeom prst="rect">
            <a:avLst/>
          </a:prstGeom>
        </p:spPr>
      </p:pic>
    </p:spTree>
    <p:extLst>
      <p:ext uri="{BB962C8B-B14F-4D97-AF65-F5344CB8AC3E}">
        <p14:creationId xmlns:p14="http://schemas.microsoft.com/office/powerpoint/2010/main" val="28693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BULGULAR ve TARTIŞMA</a:t>
            </a:r>
            <a:endParaRPr lang="en-US" sz="4000" dirty="0"/>
          </a:p>
        </p:txBody>
      </p:sp>
      <p:sp>
        <p:nvSpPr>
          <p:cNvPr id="3" name="Content Placeholder 2"/>
          <p:cNvSpPr>
            <a:spLocks noGrp="1"/>
          </p:cNvSpPr>
          <p:nvPr>
            <p:ph idx="1"/>
          </p:nvPr>
        </p:nvSpPr>
        <p:spPr>
          <a:xfrm>
            <a:off x="838200" y="1825625"/>
            <a:ext cx="5620789" cy="4351338"/>
          </a:xfrm>
        </p:spPr>
        <p:txBody>
          <a:bodyPr>
            <a:normAutofit fontScale="92500" lnSpcReduction="20000"/>
          </a:bodyPr>
          <a:lstStyle/>
          <a:p>
            <a:pPr>
              <a:lnSpc>
                <a:spcPct val="107000"/>
              </a:lnSpc>
              <a:spcAft>
                <a:spcPts val="800"/>
              </a:spcAft>
              <a:buNone/>
            </a:pPr>
            <a:r>
              <a:rPr lang="tr-TR" sz="1800" kern="100" dirty="0">
                <a:effectLst/>
                <a:ea typeface="Aptos" panose="020B0004020202020204" pitchFamily="34" charset="0"/>
                <a:cs typeface="Times New Roman" panose="02020603050405020304" pitchFamily="18" charset="0"/>
              </a:rPr>
              <a:t>    Uygulamanın kullanıcı deneyimi ve performansı, farklı rollerin ihtiyaçlarına göre titizlikle optimize edilmiştir.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Kullanıcı Senaryoları:</a:t>
            </a:r>
            <a:br>
              <a:rPr lang="tr-TR" sz="1800" kern="100" dirty="0">
                <a:effectLst/>
                <a:ea typeface="Aptos" panose="020B0004020202020204" pitchFamily="34" charset="0"/>
                <a:cs typeface="Times New Roman" panose="02020603050405020304" pitchFamily="18" charset="0"/>
              </a:rPr>
            </a:br>
            <a:r>
              <a:rPr lang="tr-TR" sz="1800" kern="100" dirty="0">
                <a:effectLst/>
                <a:ea typeface="Aptos" panose="020B0004020202020204" pitchFamily="34" charset="0"/>
                <a:cs typeface="Times New Roman" panose="02020603050405020304" pitchFamily="18" charset="0"/>
              </a:rPr>
              <a:t>Öğrenciler için hızlı not görüntüleme, öğretmenler için detaylı analiz akışı, yöneticiler için toplu yönetim panelleri.</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Hız ve Tepki Süreleri:</a:t>
            </a:r>
            <a:br>
              <a:rPr lang="tr-TR" sz="1800" kern="100" dirty="0">
                <a:effectLst/>
                <a:ea typeface="Aptos" panose="020B0004020202020204" pitchFamily="34" charset="0"/>
                <a:cs typeface="Times New Roman" panose="02020603050405020304" pitchFamily="18" charset="0"/>
              </a:rPr>
            </a:br>
            <a:r>
              <a:rPr lang="tr-TR" sz="1800" kern="100" dirty="0">
                <a:effectLst/>
                <a:ea typeface="Aptos" panose="020B0004020202020204" pitchFamily="34" charset="0"/>
                <a:cs typeface="Times New Roman" panose="02020603050405020304" pitchFamily="18" charset="0"/>
              </a:rPr>
              <a:t>Ortalama veri yükleme ve grafik çizim süreleri 250 – 300 </a:t>
            </a:r>
            <a:r>
              <a:rPr lang="tr-TR" sz="1800" kern="100" dirty="0" err="1">
                <a:effectLst/>
                <a:ea typeface="Aptos" panose="020B0004020202020204" pitchFamily="34" charset="0"/>
                <a:cs typeface="Times New Roman" panose="02020603050405020304" pitchFamily="18" charset="0"/>
              </a:rPr>
              <a:t>ms</a:t>
            </a:r>
            <a:r>
              <a:rPr lang="tr-TR" sz="1800" kern="100" dirty="0">
                <a:effectLst/>
                <a:ea typeface="Aptos" panose="020B0004020202020204" pitchFamily="34" charset="0"/>
                <a:cs typeface="Times New Roman" panose="02020603050405020304" pitchFamily="18" charset="0"/>
              </a:rPr>
              <a:t> aralığında gerçekleşiyor; tüm etkileşimlerde akıcı bir deneyim sağlanıyor.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Rol-Bazlı Tema:</a:t>
            </a:r>
            <a:br>
              <a:rPr lang="tr-TR" sz="1800" kern="100" dirty="0">
                <a:effectLst/>
                <a:ea typeface="Aptos" panose="020B0004020202020204" pitchFamily="34" charset="0"/>
                <a:cs typeface="Times New Roman" panose="02020603050405020304" pitchFamily="18" charset="0"/>
              </a:rPr>
            </a:br>
            <a:r>
              <a:rPr lang="tr-TR" sz="1800" kern="100" dirty="0">
                <a:effectLst/>
                <a:ea typeface="Aptos" panose="020B0004020202020204" pitchFamily="34" charset="0"/>
                <a:cs typeface="Times New Roman" panose="02020603050405020304" pitchFamily="18" charset="0"/>
              </a:rPr>
              <a:t>Her rol için ayrı renk ve düzen seçenekleri (örneğin erkek öğrenciler için mavi, kız öğrenciler için pembe, admin kullanıcıları için turuncu) ile görsel tutarlılık ve kullanım kolaylığı.</a:t>
            </a:r>
          </a:p>
        </p:txBody>
      </p:sp>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13</a:t>
            </a:fld>
            <a:endParaRPr lang="en-US"/>
          </a:p>
        </p:txBody>
      </p:sp>
      <p:pic>
        <p:nvPicPr>
          <p:cNvPr id="7" name="Picture 2">
            <a:extLst>
              <a:ext uri="{FF2B5EF4-FFF2-40B4-BE49-F238E27FC236}">
                <a16:creationId xmlns:a16="http://schemas.microsoft.com/office/drawing/2014/main" id="{EEBA18DF-04DD-A7AA-F6F6-320724C19E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2A86300D-0356-54C6-BE53-8B554E30D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pic>
        <p:nvPicPr>
          <p:cNvPr id="10" name="Resim 9">
            <a:extLst>
              <a:ext uri="{FF2B5EF4-FFF2-40B4-BE49-F238E27FC236}">
                <a16:creationId xmlns:a16="http://schemas.microsoft.com/office/drawing/2014/main" id="{B5980687-8903-E660-E4BC-C9E1B3434F06}"/>
              </a:ext>
            </a:extLst>
          </p:cNvPr>
          <p:cNvPicPr>
            <a:picLocks noChangeAspect="1"/>
          </p:cNvPicPr>
          <p:nvPr/>
        </p:nvPicPr>
        <p:blipFill>
          <a:blip r:embed="rId4"/>
          <a:stretch>
            <a:fillRect/>
          </a:stretch>
        </p:blipFill>
        <p:spPr>
          <a:xfrm>
            <a:off x="7488920" y="1825625"/>
            <a:ext cx="3958008" cy="1993030"/>
          </a:xfrm>
          <a:prstGeom prst="rect">
            <a:avLst/>
          </a:prstGeom>
        </p:spPr>
      </p:pic>
      <p:pic>
        <p:nvPicPr>
          <p:cNvPr id="12" name="Resim 11">
            <a:extLst>
              <a:ext uri="{FF2B5EF4-FFF2-40B4-BE49-F238E27FC236}">
                <a16:creationId xmlns:a16="http://schemas.microsoft.com/office/drawing/2014/main" id="{4AF11ABD-ED84-855B-3D79-82F2A7738237}"/>
              </a:ext>
            </a:extLst>
          </p:cNvPr>
          <p:cNvPicPr>
            <a:picLocks noChangeAspect="1"/>
          </p:cNvPicPr>
          <p:nvPr/>
        </p:nvPicPr>
        <p:blipFill>
          <a:blip r:embed="rId5"/>
          <a:stretch>
            <a:fillRect/>
          </a:stretch>
        </p:blipFill>
        <p:spPr>
          <a:xfrm>
            <a:off x="7488920" y="4156668"/>
            <a:ext cx="3958008" cy="1910324"/>
          </a:xfrm>
          <a:prstGeom prst="rect">
            <a:avLst/>
          </a:prstGeom>
        </p:spPr>
      </p:pic>
    </p:spTree>
    <p:extLst>
      <p:ext uri="{BB962C8B-B14F-4D97-AF65-F5344CB8AC3E}">
        <p14:creationId xmlns:p14="http://schemas.microsoft.com/office/powerpoint/2010/main" val="394141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4B32B-EB26-2A25-FB15-5C3495AA67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4C640F-C1F3-B45E-4C9B-8ABF9945DACE}"/>
              </a:ext>
            </a:extLst>
          </p:cNvPr>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BULGULAR ve TARTIŞMA</a:t>
            </a:r>
            <a:endParaRPr lang="en-US" sz="4000" dirty="0"/>
          </a:p>
        </p:txBody>
      </p:sp>
      <p:sp>
        <p:nvSpPr>
          <p:cNvPr id="3" name="Content Placeholder 2">
            <a:extLst>
              <a:ext uri="{FF2B5EF4-FFF2-40B4-BE49-F238E27FC236}">
                <a16:creationId xmlns:a16="http://schemas.microsoft.com/office/drawing/2014/main" id="{9A125F90-D607-3CE8-DD70-56C7B5BCCDA8}"/>
              </a:ext>
            </a:extLst>
          </p:cNvPr>
          <p:cNvSpPr>
            <a:spLocks noGrp="1"/>
          </p:cNvSpPr>
          <p:nvPr>
            <p:ph idx="1"/>
          </p:nvPr>
        </p:nvSpPr>
        <p:spPr>
          <a:xfrm>
            <a:off x="838200" y="1844785"/>
            <a:ext cx="10515600" cy="4351338"/>
          </a:xfrm>
        </p:spPr>
        <p:txBody>
          <a:bodyPr>
            <a:noAutofit/>
          </a:bodyPr>
          <a:lstStyle/>
          <a:p>
            <a:pPr>
              <a:lnSpc>
                <a:spcPct val="107000"/>
              </a:lnSpc>
              <a:spcAft>
                <a:spcPts val="800"/>
              </a:spcAft>
              <a:buNone/>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ea typeface="Aptos" panose="020B0004020202020204" pitchFamily="34" charset="0"/>
                <a:cs typeface="Times New Roman" panose="02020603050405020304" pitchFamily="18" charset="0"/>
              </a:rPr>
              <a:t>Uygulama, rol bazlı yetkilendirme mekanizmasıyla güvenli oturum açma süreçleri sağlar. Kullanıcı parolaları tek yönlü </a:t>
            </a:r>
            <a:r>
              <a:rPr lang="tr-TR" sz="1800" kern="100" dirty="0" err="1">
                <a:effectLst/>
                <a:ea typeface="Aptos" panose="020B0004020202020204" pitchFamily="34" charset="0"/>
                <a:cs typeface="Times New Roman" panose="02020603050405020304" pitchFamily="18" charset="0"/>
              </a:rPr>
              <a:t>hash</a:t>
            </a:r>
            <a:r>
              <a:rPr lang="tr-TR" sz="1800" kern="100" dirty="0">
                <a:effectLst/>
                <a:ea typeface="Aptos" panose="020B0004020202020204" pitchFamily="34" charset="0"/>
                <a:cs typeface="Times New Roman" panose="02020603050405020304" pitchFamily="18" charset="0"/>
              </a:rPr>
              <a:t> algoritmaları kullanılarak saklanır, SQL enjeksiyonuna karşı ise tüm </a:t>
            </a:r>
            <a:r>
              <a:rPr lang="tr-TR" sz="1800" kern="100" dirty="0" err="1">
                <a:effectLst/>
                <a:ea typeface="Aptos" panose="020B0004020202020204" pitchFamily="34" charset="0"/>
                <a:cs typeface="Times New Roman" panose="02020603050405020304" pitchFamily="18" charset="0"/>
              </a:rPr>
              <a:t>veritabanı</a:t>
            </a:r>
            <a:r>
              <a:rPr lang="tr-TR" sz="1800" kern="100" dirty="0">
                <a:effectLst/>
                <a:ea typeface="Aptos" panose="020B0004020202020204" pitchFamily="34" charset="0"/>
                <a:cs typeface="Times New Roman" panose="02020603050405020304" pitchFamily="18" charset="0"/>
              </a:rPr>
              <a:t> sorguları parametre tabanlı hazırlanır. Ayrıca, ilişkisel bütünlüğü korumak için yabancı anahtar kısıtlamaları ve işlem takip sistemi (</a:t>
            </a:r>
            <a:r>
              <a:rPr lang="tr-TR" sz="1800" kern="100" dirty="0" err="1">
                <a:effectLst/>
                <a:ea typeface="Aptos" panose="020B0004020202020204" pitchFamily="34" charset="0"/>
                <a:cs typeface="Times New Roman" panose="02020603050405020304" pitchFamily="18" charset="0"/>
              </a:rPr>
              <a:t>audit</a:t>
            </a:r>
            <a:r>
              <a:rPr lang="tr-TR" sz="1800" kern="100" dirty="0">
                <a:effectLst/>
                <a:ea typeface="Aptos" panose="020B0004020202020204" pitchFamily="34" charset="0"/>
                <a:cs typeface="Times New Roman" panose="02020603050405020304" pitchFamily="18" charset="0"/>
              </a:rPr>
              <a:t> log) uygulanmıştır. Bu önlemler, hem kimlik doğrulama hem de veri tutarlılığı açısından yüksek güvenlik seviyesi temin eder.</a:t>
            </a:r>
          </a:p>
          <a:p>
            <a:pPr>
              <a:lnSpc>
                <a:spcPct val="107000"/>
              </a:lnSpc>
              <a:spcAft>
                <a:spcPts val="800"/>
              </a:spcAft>
            </a:pPr>
            <a:br>
              <a:rPr lang="tr-TR" sz="1800" kern="100" dirty="0">
                <a:effectLst/>
                <a:ea typeface="Aptos" panose="020B0004020202020204" pitchFamily="34" charset="0"/>
                <a:cs typeface="Times New Roman" panose="02020603050405020304" pitchFamily="18" charset="0"/>
              </a:rPr>
            </a:br>
            <a:r>
              <a:rPr lang="tr-TR" sz="1800" kern="100" dirty="0">
                <a:effectLst/>
                <a:ea typeface="Aptos" panose="020B0004020202020204" pitchFamily="34" charset="0"/>
                <a:cs typeface="Times New Roman" panose="02020603050405020304" pitchFamily="18" charset="0"/>
              </a:rPr>
              <a:t>Türkçe OCR karakter tanıma hataları için </a:t>
            </a:r>
            <a:r>
              <a:rPr lang="tr-TR" sz="1800" kern="100" dirty="0" err="1">
                <a:effectLst/>
                <a:ea typeface="Aptos" panose="020B0004020202020204" pitchFamily="34" charset="0"/>
                <a:cs typeface="Times New Roman" panose="02020603050405020304" pitchFamily="18" charset="0"/>
              </a:rPr>
              <a:t>whitelist</a:t>
            </a:r>
            <a:r>
              <a:rPr lang="tr-TR" sz="1800" kern="100" dirty="0">
                <a:effectLst/>
                <a:ea typeface="Aptos" panose="020B0004020202020204" pitchFamily="34" charset="0"/>
                <a:cs typeface="Times New Roman" panose="02020603050405020304" pitchFamily="18" charset="0"/>
              </a:rPr>
              <a:t> temelli karakter filtreleme stratejisi geliştirildi; PDF dosya şablonlarındaki farklılıklara karşı hibrit işleme (hem yapılandırılmış tablo ayrıştırma hem serbest metin örüntüleri) kullanıldı; performans darboğazlarını aşmak amacıyla asenkron veri erişimi ve sorgu optimizasyonları (indeksleme, </a:t>
            </a:r>
            <a:r>
              <a:rPr lang="tr-TR" sz="1800" kern="100" dirty="0" err="1">
                <a:effectLst/>
                <a:ea typeface="Aptos" panose="020B0004020202020204" pitchFamily="34" charset="0"/>
                <a:cs typeface="Times New Roman" panose="02020603050405020304" pitchFamily="18" charset="0"/>
              </a:rPr>
              <a:t>önbellekleme</a:t>
            </a:r>
            <a:r>
              <a:rPr lang="tr-TR" sz="1800" kern="100" dirty="0">
                <a:effectLst/>
                <a:ea typeface="Aptos" panose="020B0004020202020204" pitchFamily="34" charset="0"/>
                <a:cs typeface="Times New Roman" panose="02020603050405020304" pitchFamily="18" charset="0"/>
              </a:rPr>
              <a:t>) uygulandı. Bu yaklaşımlar, sistemin doğruluk, esneklik ve hız gereksinimlerini dengede tutmayı sağladı.</a:t>
            </a:r>
          </a:p>
        </p:txBody>
      </p:sp>
      <p:sp>
        <p:nvSpPr>
          <p:cNvPr id="4" name="Date Placeholder 3">
            <a:extLst>
              <a:ext uri="{FF2B5EF4-FFF2-40B4-BE49-F238E27FC236}">
                <a16:creationId xmlns:a16="http://schemas.microsoft.com/office/drawing/2014/main" id="{3D295540-8981-92D3-D439-09921CB7BA6E}"/>
              </a:ext>
            </a:extLst>
          </p:cNvPr>
          <p:cNvSpPr>
            <a:spLocks noGrp="1"/>
          </p:cNvSpPr>
          <p:nvPr>
            <p:ph type="dt" sz="half" idx="10"/>
          </p:nvPr>
        </p:nvSpPr>
        <p:spPr/>
        <p:txBody>
          <a:bodyPr/>
          <a:lstStyle/>
          <a:p>
            <a:r>
              <a:rPr lang="en-US"/>
              <a:t>MÜBAK 2024</a:t>
            </a:r>
          </a:p>
        </p:txBody>
      </p:sp>
      <p:sp>
        <p:nvSpPr>
          <p:cNvPr id="6" name="Slide Number Placeholder 5">
            <a:extLst>
              <a:ext uri="{FF2B5EF4-FFF2-40B4-BE49-F238E27FC236}">
                <a16:creationId xmlns:a16="http://schemas.microsoft.com/office/drawing/2014/main" id="{52C432B7-0600-4A54-36AD-37CA7432EA08}"/>
              </a:ext>
            </a:extLst>
          </p:cNvPr>
          <p:cNvSpPr>
            <a:spLocks noGrp="1"/>
          </p:cNvSpPr>
          <p:nvPr>
            <p:ph type="sldNum" sz="quarter" idx="12"/>
          </p:nvPr>
        </p:nvSpPr>
        <p:spPr/>
        <p:txBody>
          <a:bodyPr/>
          <a:lstStyle/>
          <a:p>
            <a:fld id="{A972F460-B5BD-478F-AD9B-CBD22D91AB33}" type="slidenum">
              <a:rPr lang="en-US" smtClean="0"/>
              <a:pPr/>
              <a:t>14</a:t>
            </a:fld>
            <a:endParaRPr lang="en-US"/>
          </a:p>
        </p:txBody>
      </p:sp>
      <p:pic>
        <p:nvPicPr>
          <p:cNvPr id="7" name="Picture 2">
            <a:extLst>
              <a:ext uri="{FF2B5EF4-FFF2-40B4-BE49-F238E27FC236}">
                <a16:creationId xmlns:a16="http://schemas.microsoft.com/office/drawing/2014/main" id="{1C0C7C73-D63E-1FD0-941F-40E6460FD1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descr="yazı tipi, grafik, grafik tasarım, ekran görüntüsü içeren bir resim&#10;&#10;Yapay zeka tarafından oluşturulan içerik yanlış olabilir.">
            <a:extLst>
              <a:ext uri="{FF2B5EF4-FFF2-40B4-BE49-F238E27FC236}">
                <a16:creationId xmlns:a16="http://schemas.microsoft.com/office/drawing/2014/main" id="{AF8A948F-8F5F-070B-9DDC-99CFF4A6A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194936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SONUÇ</a:t>
            </a:r>
            <a:endParaRPr lang="en-US" sz="4000" dirty="0"/>
          </a:p>
        </p:txBody>
      </p:sp>
      <p:sp>
        <p:nvSpPr>
          <p:cNvPr id="3" name="Content Placeholder 2"/>
          <p:cNvSpPr>
            <a:spLocks noGrp="1"/>
          </p:cNvSpPr>
          <p:nvPr>
            <p:ph idx="1"/>
          </p:nvPr>
        </p:nvSpPr>
        <p:spPr/>
        <p:txBody>
          <a:bodyPr>
            <a:normAutofit/>
          </a:bodyPr>
          <a:lstStyle/>
          <a:p>
            <a:pPr>
              <a:lnSpc>
                <a:spcPct val="107000"/>
              </a:lnSpc>
              <a:spcAft>
                <a:spcPts val="800"/>
              </a:spcAft>
              <a:buNone/>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ea typeface="Aptos" panose="020B0004020202020204" pitchFamily="34" charset="0"/>
                <a:cs typeface="Times New Roman" panose="02020603050405020304" pitchFamily="18" charset="0"/>
              </a:rPr>
              <a:t>Geliştirilen LGS Takip Uygulaması, ortaokul öğrencilerinin deneme sınavı performanslarını sistematik olarak izlemek için etkili bir çözüm sunmaktadır. Manuel, PDF ve OCR tabanlı veri girişi seçenekleri, kullanım kolaylığı sağlarken, grafiksel raporlama araçları öğrencilerin güçlü ve zayıf yönlerini belirlemelerine yardımcı olmaktadır. Nesne yönelimli tasarım ve çok katmanlı mimari, sistemin bakım kolaylığını garanti altına almıştır. </a:t>
            </a:r>
          </a:p>
          <a:p>
            <a:pPr>
              <a:lnSpc>
                <a:spcPct val="107000"/>
              </a:lnSpc>
              <a:spcAft>
                <a:spcPts val="800"/>
              </a:spcAft>
            </a:pPr>
            <a:r>
              <a:rPr lang="tr-TR" sz="1800" kern="100" dirty="0">
                <a:effectLst/>
                <a:ea typeface="Aptos" panose="020B0004020202020204" pitchFamily="34" charset="0"/>
                <a:cs typeface="Times New Roman" panose="02020603050405020304" pitchFamily="18" charset="0"/>
              </a:rPr>
              <a:t>Test sürecinde, uygulamanın hem öğrenciler hem de eğitimciler için kullanışlılığı doğrulanmıştır. Veri güvenliği ve bütünlüğü, rol tabanlı yetkilendirme mekanizmalarıyla korunmaktadır. Sistemin Windows platformuyla sınırlı olması ve gelecekte yapay zeka desteğinin eklenmesi önerilen iyileştirme alanlarını işaret etmektedir. Çalışma, eğitim kurumlarında öğrenci performans takibinde dijital çözümlerin önemini vurgularken, teknoloji destekli eğitim yönetiminde yeni bir yaklaşım sunmaktadır.</a:t>
            </a:r>
          </a:p>
        </p:txBody>
      </p:sp>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15</a:t>
            </a:fld>
            <a:endParaRPr lang="en-US"/>
          </a:p>
        </p:txBody>
      </p:sp>
      <p:pic>
        <p:nvPicPr>
          <p:cNvPr id="7" name="Picture 2">
            <a:extLst>
              <a:ext uri="{FF2B5EF4-FFF2-40B4-BE49-F238E27FC236}">
                <a16:creationId xmlns:a16="http://schemas.microsoft.com/office/drawing/2014/main" id="{2040784E-E819-DEDD-5C86-C3D5AFAB57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descr="yazı tipi, grafik, grafik tasarım, ekran görüntüsü içeren bir resim&#10;&#10;Yapay zeka tarafından oluşturulan içerik yanlış olabilir.">
            <a:extLst>
              <a:ext uri="{FF2B5EF4-FFF2-40B4-BE49-F238E27FC236}">
                <a16:creationId xmlns:a16="http://schemas.microsoft.com/office/drawing/2014/main" id="{D7EEB801-7FA2-B2B5-3946-542C866E7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178588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KAYNAKÇA</a:t>
            </a:r>
            <a:endParaRPr lang="en-US" sz="4000" dirty="0"/>
          </a:p>
        </p:txBody>
      </p:sp>
      <p:sp>
        <p:nvSpPr>
          <p:cNvPr id="3" name="Content Placeholder 2"/>
          <p:cNvSpPr>
            <a:spLocks noGrp="1"/>
          </p:cNvSpPr>
          <p:nvPr>
            <p:ph idx="1"/>
          </p:nvPr>
        </p:nvSpPr>
        <p:spPr/>
        <p:txBody>
          <a:bodyPr>
            <a:normAutofit lnSpcReduction="10000"/>
          </a:bodyPr>
          <a:lstStyle/>
          <a:p>
            <a:pPr>
              <a:lnSpc>
                <a:spcPct val="107000"/>
              </a:lnSpc>
              <a:spcAft>
                <a:spcPts val="800"/>
              </a:spcAft>
            </a:pPr>
            <a:r>
              <a:rPr lang="tr-TR" sz="1800" dirty="0">
                <a:effectLst/>
                <a:latin typeface="Aptos" panose="020B0004020202020204" pitchFamily="34" charset="0"/>
                <a:ea typeface="Aptos" panose="020B0004020202020204" pitchFamily="34" charset="0"/>
                <a:cs typeface="Times New Roman" panose="02020603050405020304" pitchFamily="18" charset="0"/>
              </a:rPr>
              <a:t>[1] S. </a:t>
            </a:r>
            <a:r>
              <a:rPr lang="tr-TR" sz="1800" dirty="0" err="1">
                <a:effectLst/>
                <a:latin typeface="Aptos" panose="020B0004020202020204" pitchFamily="34" charset="0"/>
                <a:ea typeface="Aptos" panose="020B0004020202020204" pitchFamily="34" charset="0"/>
                <a:cs typeface="Times New Roman" panose="02020603050405020304" pitchFamily="18" charset="0"/>
              </a:rPr>
              <a:t>Varshney</a:t>
            </a:r>
            <a:r>
              <a:rPr lang="tr-TR" sz="1800" dirty="0">
                <a:effectLst/>
                <a:latin typeface="Aptos" panose="020B0004020202020204" pitchFamily="34" charset="0"/>
                <a:ea typeface="Aptos" panose="020B0004020202020204" pitchFamily="34" charset="0"/>
                <a:cs typeface="Times New Roman" panose="02020603050405020304" pitchFamily="18" charset="0"/>
              </a:rPr>
              <a:t>, A. </a:t>
            </a:r>
            <a:r>
              <a:rPr lang="tr-TR" sz="1800" dirty="0" err="1">
                <a:effectLst/>
                <a:latin typeface="Aptos" panose="020B0004020202020204" pitchFamily="34" charset="0"/>
                <a:ea typeface="Aptos" panose="020B0004020202020204" pitchFamily="34" charset="0"/>
                <a:cs typeface="Times New Roman" panose="02020603050405020304" pitchFamily="18" charset="0"/>
              </a:rPr>
              <a:t>Gupta</a:t>
            </a:r>
            <a:r>
              <a:rPr lang="tr-TR" sz="1800" dirty="0">
                <a:effectLst/>
                <a:latin typeface="Aptos" panose="020B0004020202020204" pitchFamily="34" charset="0"/>
                <a:ea typeface="Aptos" panose="020B0004020202020204" pitchFamily="34" charset="0"/>
                <a:cs typeface="Times New Roman" panose="02020603050405020304" pitchFamily="18" charset="0"/>
              </a:rPr>
              <a:t> ve P. </a:t>
            </a:r>
            <a:r>
              <a:rPr lang="tr-TR" sz="1800" dirty="0" err="1">
                <a:effectLst/>
                <a:latin typeface="Aptos" panose="020B0004020202020204" pitchFamily="34" charset="0"/>
                <a:ea typeface="Aptos" panose="020B0004020202020204" pitchFamily="34" charset="0"/>
                <a:cs typeface="Times New Roman" panose="02020603050405020304" pitchFamily="18" charset="0"/>
              </a:rPr>
              <a:t>Gupta</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Student</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Result</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Monitoring</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System</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Int</a:t>
            </a:r>
            <a:r>
              <a:rPr lang="tr-TR" sz="1800" i="1" dirty="0">
                <a:effectLst/>
                <a:latin typeface="Aptos" panose="020B0004020202020204" pitchFamily="34" charset="0"/>
                <a:ea typeface="Aptos" panose="020B0004020202020204" pitchFamily="34" charset="0"/>
                <a:cs typeface="Times New Roman" panose="02020603050405020304" pitchFamily="18" charset="0"/>
              </a:rPr>
              <a:t>. J.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Eng</a:t>
            </a:r>
            <a:r>
              <a:rPr lang="tr-TR" sz="1800" i="1"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Res</a:t>
            </a:r>
            <a:r>
              <a:rPr lang="tr-TR" sz="1800" i="1"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Technol</a:t>
            </a:r>
            <a:r>
              <a:rPr lang="tr-TR" sz="1800" i="1" dirty="0">
                <a:effectLst/>
                <a:latin typeface="Aptos" panose="020B0004020202020204" pitchFamily="34" charset="0"/>
                <a:ea typeface="Aptos" panose="020B0004020202020204" pitchFamily="34" charset="0"/>
                <a:cs typeface="Times New Roman" panose="02020603050405020304" pitchFamily="18" charset="0"/>
              </a:rPr>
              <a:t>.</a:t>
            </a:r>
            <a:r>
              <a:rPr lang="tr-TR" sz="1800" dirty="0">
                <a:effectLst/>
                <a:latin typeface="Aptos" panose="020B0004020202020204" pitchFamily="34" charset="0"/>
                <a:ea typeface="Aptos" panose="020B0004020202020204" pitchFamily="34" charset="0"/>
                <a:cs typeface="Times New Roman" panose="02020603050405020304" pitchFamily="18" charset="0"/>
              </a:rPr>
              <a:t>, cilt 10, </a:t>
            </a:r>
            <a:r>
              <a:rPr lang="tr-TR" sz="1800" dirty="0" err="1">
                <a:effectLst/>
                <a:latin typeface="Aptos" panose="020B0004020202020204" pitchFamily="34" charset="0"/>
                <a:ea typeface="Aptos" panose="020B0004020202020204" pitchFamily="34" charset="0"/>
                <a:cs typeface="Times New Roman" panose="02020603050405020304" pitchFamily="18" charset="0"/>
              </a:rPr>
              <a:t>no</a:t>
            </a:r>
            <a:r>
              <a:rPr lang="tr-TR" sz="1800" dirty="0">
                <a:effectLst/>
                <a:latin typeface="Aptos" panose="020B0004020202020204" pitchFamily="34" charset="0"/>
                <a:ea typeface="Aptos" panose="020B0004020202020204" pitchFamily="34" charset="0"/>
                <a:cs typeface="Times New Roman" panose="02020603050405020304" pitchFamily="18" charset="0"/>
              </a:rPr>
              <a:t>. 5, </a:t>
            </a:r>
            <a:r>
              <a:rPr lang="tr-TR" sz="1800" dirty="0" err="1">
                <a:effectLst/>
                <a:latin typeface="Aptos" panose="020B0004020202020204" pitchFamily="34" charset="0"/>
                <a:ea typeface="Aptos" panose="020B0004020202020204" pitchFamily="34" charset="0"/>
                <a:cs typeface="Times New Roman" panose="02020603050405020304" pitchFamily="18" charset="0"/>
              </a:rPr>
              <a:t>ss</a:t>
            </a:r>
            <a:r>
              <a:rPr lang="tr-TR" sz="1800" dirty="0">
                <a:effectLst/>
                <a:latin typeface="Aptos" panose="020B0004020202020204" pitchFamily="34" charset="0"/>
                <a:ea typeface="Aptos" panose="020B0004020202020204" pitchFamily="34" charset="0"/>
                <a:cs typeface="Times New Roman" panose="02020603050405020304" pitchFamily="18" charset="0"/>
              </a:rPr>
              <a:t>. 222–225, 2021.</a:t>
            </a:r>
            <a:br>
              <a:rPr lang="tr-TR" sz="1800" dirty="0">
                <a:effectLst/>
                <a:latin typeface="Aptos" panose="020B0004020202020204" pitchFamily="34" charset="0"/>
                <a:ea typeface="Aptos" panose="020B0004020202020204" pitchFamily="34" charset="0"/>
                <a:cs typeface="Times New Roman" panose="02020603050405020304" pitchFamily="18" charset="0"/>
              </a:rPr>
            </a:br>
            <a:r>
              <a:rPr lang="tr-TR" sz="1800" dirty="0">
                <a:effectLst/>
                <a:latin typeface="Aptos" panose="020B0004020202020204" pitchFamily="34" charset="0"/>
                <a:ea typeface="Aptos" panose="020B0004020202020204" pitchFamily="34" charset="0"/>
                <a:cs typeface="Times New Roman" panose="02020603050405020304" pitchFamily="18" charset="0"/>
              </a:rPr>
              <a:t>[2] S. Knight, A. </a:t>
            </a:r>
            <a:r>
              <a:rPr lang="tr-TR" sz="1800" dirty="0" err="1">
                <a:effectLst/>
                <a:latin typeface="Aptos" panose="020B0004020202020204" pitchFamily="34" charset="0"/>
                <a:ea typeface="Aptos" panose="020B0004020202020204" pitchFamily="34" charset="0"/>
                <a:cs typeface="Times New Roman" panose="02020603050405020304" pitchFamily="18" charset="0"/>
              </a:rPr>
              <a:t>Friend</a:t>
            </a:r>
            <a:r>
              <a:rPr lang="tr-TR" sz="1800" dirty="0">
                <a:effectLst/>
                <a:latin typeface="Aptos" panose="020B0004020202020204" pitchFamily="34" charset="0"/>
                <a:ea typeface="Aptos" panose="020B0004020202020204" pitchFamily="34" charset="0"/>
                <a:cs typeface="Times New Roman" panose="02020603050405020304" pitchFamily="18" charset="0"/>
              </a:rPr>
              <a:t> Wise ve B. Chen, “Time </a:t>
            </a:r>
            <a:r>
              <a:rPr lang="tr-TR" sz="1800" dirty="0" err="1">
                <a:effectLst/>
                <a:latin typeface="Aptos" panose="020B0004020202020204" pitchFamily="34" charset="0"/>
                <a:ea typeface="Aptos" panose="020B0004020202020204" pitchFamily="34" charset="0"/>
                <a:cs typeface="Times New Roman" panose="02020603050405020304" pitchFamily="18" charset="0"/>
              </a:rPr>
              <a:t>for</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change</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Why</a:t>
            </a:r>
            <a:r>
              <a:rPr lang="tr-TR" sz="1800" dirty="0">
                <a:effectLst/>
                <a:latin typeface="Aptos" panose="020B0004020202020204" pitchFamily="34" charset="0"/>
                <a:ea typeface="Aptos" panose="020B0004020202020204" pitchFamily="34" charset="0"/>
                <a:cs typeface="Times New Roman" panose="02020603050405020304" pitchFamily="18" charset="0"/>
              </a:rPr>
              <a:t> learning </a:t>
            </a:r>
            <a:r>
              <a:rPr lang="tr-TR" sz="1800" dirty="0" err="1">
                <a:effectLst/>
                <a:latin typeface="Aptos" panose="020B0004020202020204" pitchFamily="34" charset="0"/>
                <a:ea typeface="Aptos" panose="020B0004020202020204" pitchFamily="34" charset="0"/>
                <a:cs typeface="Times New Roman" panose="02020603050405020304" pitchFamily="18" charset="0"/>
              </a:rPr>
              <a:t>analytics</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needs</a:t>
            </a:r>
            <a:r>
              <a:rPr lang="tr-TR" sz="1800" dirty="0">
                <a:effectLst/>
                <a:latin typeface="Aptos" panose="020B0004020202020204" pitchFamily="34" charset="0"/>
                <a:ea typeface="Aptos" panose="020B0004020202020204" pitchFamily="34" charset="0"/>
                <a:cs typeface="Times New Roman" panose="02020603050405020304" pitchFamily="18" charset="0"/>
              </a:rPr>
              <a:t> temporal </a:t>
            </a:r>
            <a:r>
              <a:rPr lang="tr-TR" sz="1800" dirty="0" err="1">
                <a:effectLst/>
                <a:latin typeface="Aptos" panose="020B0004020202020204" pitchFamily="34" charset="0"/>
                <a:ea typeface="Aptos" panose="020B0004020202020204" pitchFamily="34" charset="0"/>
                <a:cs typeface="Times New Roman" panose="02020603050405020304" pitchFamily="18" charset="0"/>
              </a:rPr>
              <a:t>analysis</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a:effectLst/>
                <a:latin typeface="Aptos" panose="020B0004020202020204" pitchFamily="34" charset="0"/>
                <a:ea typeface="Aptos" panose="020B0004020202020204" pitchFamily="34" charset="0"/>
                <a:cs typeface="Times New Roman" panose="02020603050405020304" pitchFamily="18" charset="0"/>
              </a:rPr>
              <a:t>J.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Learn</a:t>
            </a:r>
            <a:r>
              <a:rPr lang="tr-TR" sz="1800" i="1" dirty="0">
                <a:effectLst/>
                <a:latin typeface="Aptos" panose="020B0004020202020204" pitchFamily="34" charset="0"/>
                <a:ea typeface="Aptos" panose="020B0004020202020204" pitchFamily="34" charset="0"/>
                <a:cs typeface="Times New Roman" panose="02020603050405020304" pitchFamily="18" charset="0"/>
              </a:rPr>
              <a:t>. Anal.</a:t>
            </a:r>
            <a:r>
              <a:rPr lang="tr-TR" sz="1800" dirty="0">
                <a:effectLst/>
                <a:latin typeface="Aptos" panose="020B0004020202020204" pitchFamily="34" charset="0"/>
                <a:ea typeface="Aptos" panose="020B0004020202020204" pitchFamily="34" charset="0"/>
                <a:cs typeface="Times New Roman" panose="02020603050405020304" pitchFamily="18" charset="0"/>
              </a:rPr>
              <a:t>, cilt 5, </a:t>
            </a:r>
            <a:r>
              <a:rPr lang="tr-TR" sz="1800" dirty="0" err="1">
                <a:effectLst/>
                <a:latin typeface="Aptos" panose="020B0004020202020204" pitchFamily="34" charset="0"/>
                <a:ea typeface="Aptos" panose="020B0004020202020204" pitchFamily="34" charset="0"/>
                <a:cs typeface="Times New Roman" panose="02020603050405020304" pitchFamily="18" charset="0"/>
              </a:rPr>
              <a:t>no</a:t>
            </a:r>
            <a:r>
              <a:rPr lang="tr-TR" sz="1800" dirty="0">
                <a:effectLst/>
                <a:latin typeface="Aptos" panose="020B0004020202020204" pitchFamily="34" charset="0"/>
                <a:ea typeface="Aptos" panose="020B0004020202020204" pitchFamily="34" charset="0"/>
                <a:cs typeface="Times New Roman" panose="02020603050405020304" pitchFamily="18" charset="0"/>
              </a:rPr>
              <a:t>. 1, </a:t>
            </a:r>
            <a:r>
              <a:rPr lang="tr-TR" sz="1800" dirty="0" err="1">
                <a:effectLst/>
                <a:latin typeface="Aptos" panose="020B0004020202020204" pitchFamily="34" charset="0"/>
                <a:ea typeface="Aptos" panose="020B0004020202020204" pitchFamily="34" charset="0"/>
                <a:cs typeface="Times New Roman" panose="02020603050405020304" pitchFamily="18" charset="0"/>
              </a:rPr>
              <a:t>ss</a:t>
            </a:r>
            <a:r>
              <a:rPr lang="tr-TR" sz="1800" dirty="0">
                <a:effectLst/>
                <a:latin typeface="Aptos" panose="020B0004020202020204" pitchFamily="34" charset="0"/>
                <a:ea typeface="Aptos" panose="020B0004020202020204" pitchFamily="34" charset="0"/>
                <a:cs typeface="Times New Roman" panose="02020603050405020304" pitchFamily="18" charset="0"/>
              </a:rPr>
              <a:t>. 7–17, 2018.</a:t>
            </a:r>
            <a:br>
              <a:rPr lang="tr-TR" sz="1800" dirty="0">
                <a:effectLst/>
                <a:latin typeface="Aptos" panose="020B0004020202020204" pitchFamily="34" charset="0"/>
                <a:ea typeface="Aptos" panose="020B0004020202020204" pitchFamily="34" charset="0"/>
                <a:cs typeface="Times New Roman" panose="02020603050405020304" pitchFamily="18" charset="0"/>
              </a:rPr>
            </a:br>
            <a:r>
              <a:rPr lang="tr-TR" sz="1800" dirty="0">
                <a:effectLst/>
                <a:latin typeface="Aptos" panose="020B0004020202020204" pitchFamily="34" charset="0"/>
                <a:ea typeface="Aptos" panose="020B0004020202020204" pitchFamily="34" charset="0"/>
                <a:cs typeface="Times New Roman" panose="02020603050405020304" pitchFamily="18" charset="0"/>
              </a:rPr>
              <a:t>[3] D. </a:t>
            </a:r>
            <a:r>
              <a:rPr lang="tr-TR" sz="1800" dirty="0" err="1">
                <a:effectLst/>
                <a:latin typeface="Aptos" panose="020B0004020202020204" pitchFamily="34" charset="0"/>
                <a:ea typeface="Aptos" panose="020B0004020202020204" pitchFamily="34" charset="0"/>
                <a:cs typeface="Times New Roman" panose="02020603050405020304" pitchFamily="18" charset="0"/>
              </a:rPr>
              <a:t>Baneres</a:t>
            </a:r>
            <a:r>
              <a:rPr lang="tr-TR" sz="1800" dirty="0">
                <a:effectLst/>
                <a:latin typeface="Aptos" panose="020B0004020202020204" pitchFamily="34" charset="0"/>
                <a:ea typeface="Aptos" panose="020B0004020202020204" pitchFamily="34" charset="0"/>
                <a:cs typeface="Times New Roman" panose="02020603050405020304" pitchFamily="18" charset="0"/>
              </a:rPr>
              <a:t>, M. E. </a:t>
            </a:r>
            <a:r>
              <a:rPr lang="tr-TR" sz="1800" dirty="0" err="1">
                <a:effectLst/>
                <a:latin typeface="Aptos" panose="020B0004020202020204" pitchFamily="34" charset="0"/>
                <a:ea typeface="Aptos" panose="020B0004020202020204" pitchFamily="34" charset="0"/>
                <a:cs typeface="Times New Roman" panose="02020603050405020304" pitchFamily="18" charset="0"/>
              </a:rPr>
              <a:t>Rodríguez-González</a:t>
            </a:r>
            <a:r>
              <a:rPr lang="tr-TR" sz="1800" dirty="0">
                <a:effectLst/>
                <a:latin typeface="Aptos" panose="020B0004020202020204" pitchFamily="34" charset="0"/>
                <a:ea typeface="Aptos" panose="020B0004020202020204" pitchFamily="34" charset="0"/>
                <a:cs typeface="Times New Roman" panose="02020603050405020304" pitchFamily="18" charset="0"/>
              </a:rPr>
              <a:t> ve M. Serra, “An </a:t>
            </a:r>
            <a:r>
              <a:rPr lang="tr-TR" sz="1800" dirty="0" err="1">
                <a:effectLst/>
                <a:latin typeface="Aptos" panose="020B0004020202020204" pitchFamily="34" charset="0"/>
                <a:ea typeface="Aptos" panose="020B0004020202020204" pitchFamily="34" charset="0"/>
                <a:cs typeface="Times New Roman" panose="02020603050405020304" pitchFamily="18" charset="0"/>
              </a:rPr>
              <a:t>early</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warning</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system</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to</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detect</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students</a:t>
            </a:r>
            <a:r>
              <a:rPr lang="tr-TR" sz="1800" dirty="0">
                <a:effectLst/>
                <a:latin typeface="Aptos" panose="020B0004020202020204" pitchFamily="34" charset="0"/>
                <a:ea typeface="Aptos" panose="020B0004020202020204" pitchFamily="34" charset="0"/>
                <a:cs typeface="Times New Roman" panose="02020603050405020304" pitchFamily="18" charset="0"/>
              </a:rPr>
              <a:t> at risk: Case </a:t>
            </a:r>
            <a:r>
              <a:rPr lang="tr-TR" sz="1800" dirty="0" err="1">
                <a:effectLst/>
                <a:latin typeface="Aptos" panose="020B0004020202020204" pitchFamily="34" charset="0"/>
                <a:ea typeface="Aptos" panose="020B0004020202020204" pitchFamily="34" charset="0"/>
                <a:cs typeface="Times New Roman" panose="02020603050405020304" pitchFamily="18" charset="0"/>
              </a:rPr>
              <a:t>study</a:t>
            </a:r>
            <a:r>
              <a:rPr lang="tr-TR" sz="1800" dirty="0">
                <a:effectLst/>
                <a:latin typeface="Aptos" panose="020B0004020202020204" pitchFamily="34" charset="0"/>
                <a:ea typeface="Aptos" panose="020B0004020202020204" pitchFamily="34" charset="0"/>
                <a:cs typeface="Times New Roman" panose="02020603050405020304" pitchFamily="18" charset="0"/>
              </a:rPr>
              <a:t> in an online </a:t>
            </a:r>
            <a:r>
              <a:rPr lang="tr-TR" sz="1800" dirty="0" err="1">
                <a:effectLst/>
                <a:latin typeface="Aptos" panose="020B0004020202020204" pitchFamily="34" charset="0"/>
                <a:ea typeface="Aptos" panose="020B0004020202020204" pitchFamily="34" charset="0"/>
                <a:cs typeface="Times New Roman" panose="02020603050405020304" pitchFamily="18" charset="0"/>
              </a:rPr>
              <a:t>course</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a:effectLst/>
                <a:latin typeface="Aptos" panose="020B0004020202020204" pitchFamily="34" charset="0"/>
                <a:ea typeface="Aptos" panose="020B0004020202020204" pitchFamily="34" charset="0"/>
                <a:cs typeface="Times New Roman" panose="02020603050405020304" pitchFamily="18" charset="0"/>
              </a:rPr>
              <a:t>IEEE Trans.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Learn</a:t>
            </a:r>
            <a:r>
              <a:rPr lang="tr-TR" sz="1800" i="1"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Technol</a:t>
            </a:r>
            <a:r>
              <a:rPr lang="tr-TR" sz="1800" i="1" dirty="0">
                <a:effectLst/>
                <a:latin typeface="Aptos" panose="020B0004020202020204" pitchFamily="34" charset="0"/>
                <a:ea typeface="Aptos" panose="020B0004020202020204" pitchFamily="34" charset="0"/>
                <a:cs typeface="Times New Roman" panose="02020603050405020304" pitchFamily="18" charset="0"/>
              </a:rPr>
              <a:t>.</a:t>
            </a:r>
            <a:r>
              <a:rPr lang="tr-TR" sz="1800" dirty="0">
                <a:effectLst/>
                <a:latin typeface="Aptos" panose="020B0004020202020204" pitchFamily="34" charset="0"/>
                <a:ea typeface="Aptos" panose="020B0004020202020204" pitchFamily="34" charset="0"/>
                <a:cs typeface="Times New Roman" panose="02020603050405020304" pitchFamily="18" charset="0"/>
              </a:rPr>
              <a:t>, cilt 12, </a:t>
            </a:r>
            <a:r>
              <a:rPr lang="tr-TR" sz="1800" dirty="0" err="1">
                <a:effectLst/>
                <a:latin typeface="Aptos" panose="020B0004020202020204" pitchFamily="34" charset="0"/>
                <a:ea typeface="Aptos" panose="020B0004020202020204" pitchFamily="34" charset="0"/>
                <a:cs typeface="Times New Roman" panose="02020603050405020304" pitchFamily="18" charset="0"/>
              </a:rPr>
              <a:t>no</a:t>
            </a:r>
            <a:r>
              <a:rPr lang="tr-TR" sz="1800" dirty="0">
                <a:effectLst/>
                <a:latin typeface="Aptos" panose="020B0004020202020204" pitchFamily="34" charset="0"/>
                <a:ea typeface="Aptos" panose="020B0004020202020204" pitchFamily="34" charset="0"/>
                <a:cs typeface="Times New Roman" panose="02020603050405020304" pitchFamily="18" charset="0"/>
              </a:rPr>
              <a:t>. 3, </a:t>
            </a:r>
            <a:r>
              <a:rPr lang="tr-TR" sz="1800" dirty="0" err="1">
                <a:effectLst/>
                <a:latin typeface="Aptos" panose="020B0004020202020204" pitchFamily="34" charset="0"/>
                <a:ea typeface="Aptos" panose="020B0004020202020204" pitchFamily="34" charset="0"/>
                <a:cs typeface="Times New Roman" panose="02020603050405020304" pitchFamily="18" charset="0"/>
              </a:rPr>
              <a:t>ss</a:t>
            </a:r>
            <a:r>
              <a:rPr lang="tr-TR" sz="1800" dirty="0">
                <a:effectLst/>
                <a:latin typeface="Aptos" panose="020B0004020202020204" pitchFamily="34" charset="0"/>
                <a:ea typeface="Aptos" panose="020B0004020202020204" pitchFamily="34" charset="0"/>
                <a:cs typeface="Times New Roman" panose="02020603050405020304" pitchFamily="18" charset="0"/>
              </a:rPr>
              <a:t>. 306–319, 2019.</a:t>
            </a:r>
            <a:br>
              <a:rPr lang="tr-TR" sz="1800" dirty="0">
                <a:effectLst/>
                <a:latin typeface="Aptos" panose="020B0004020202020204" pitchFamily="34" charset="0"/>
                <a:ea typeface="Aptos" panose="020B0004020202020204" pitchFamily="34" charset="0"/>
                <a:cs typeface="Times New Roman" panose="02020603050405020304" pitchFamily="18" charset="0"/>
              </a:rPr>
            </a:br>
            <a:r>
              <a:rPr lang="tr-TR" sz="1800" dirty="0">
                <a:effectLst/>
                <a:latin typeface="Aptos" panose="020B0004020202020204" pitchFamily="34" charset="0"/>
                <a:ea typeface="Aptos" panose="020B0004020202020204" pitchFamily="34" charset="0"/>
                <a:cs typeface="Times New Roman" panose="02020603050405020304" pitchFamily="18" charset="0"/>
              </a:rPr>
              <a:t>[4] Y. Duan, Q. Wang ve H. </a:t>
            </a:r>
            <a:r>
              <a:rPr lang="tr-TR" sz="1800" dirty="0" err="1">
                <a:effectLst/>
                <a:latin typeface="Aptos" panose="020B0004020202020204" pitchFamily="34" charset="0"/>
                <a:ea typeface="Aptos" panose="020B0004020202020204" pitchFamily="34" charset="0"/>
                <a:cs typeface="Times New Roman" panose="02020603050405020304" pitchFamily="18" charset="0"/>
              </a:rPr>
              <a:t>Li</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Student</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performance</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tracking</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systems</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and</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their</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effectiveness</a:t>
            </a:r>
            <a:r>
              <a:rPr lang="tr-TR" sz="1800" dirty="0">
                <a:effectLst/>
                <a:latin typeface="Aptos" panose="020B0004020202020204" pitchFamily="34" charset="0"/>
                <a:ea typeface="Aptos" panose="020B0004020202020204" pitchFamily="34" charset="0"/>
                <a:cs typeface="Times New Roman" panose="02020603050405020304" pitchFamily="18" charset="0"/>
              </a:rPr>
              <a:t> in </a:t>
            </a:r>
            <a:r>
              <a:rPr lang="tr-TR" sz="1800" dirty="0" err="1">
                <a:effectLst/>
                <a:latin typeface="Aptos" panose="020B0004020202020204" pitchFamily="34" charset="0"/>
                <a:ea typeface="Aptos" panose="020B0004020202020204" pitchFamily="34" charset="0"/>
                <a:cs typeface="Times New Roman" panose="02020603050405020304" pitchFamily="18" charset="0"/>
              </a:rPr>
              <a:t>educational</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contexts</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Educ</a:t>
            </a:r>
            <a:r>
              <a:rPr lang="tr-TR" sz="1800" i="1"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Technol</a:t>
            </a:r>
            <a:r>
              <a:rPr lang="tr-TR" sz="1800" i="1"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Res</a:t>
            </a:r>
            <a:r>
              <a:rPr lang="tr-TR" sz="1800" i="1" dirty="0">
                <a:effectLst/>
                <a:latin typeface="Aptos" panose="020B0004020202020204" pitchFamily="34" charset="0"/>
                <a:ea typeface="Aptos" panose="020B0004020202020204" pitchFamily="34" charset="0"/>
                <a:cs typeface="Times New Roman" panose="02020603050405020304" pitchFamily="18" charset="0"/>
              </a:rPr>
              <a:t>. Dev.</a:t>
            </a:r>
            <a:r>
              <a:rPr lang="tr-TR" sz="1800" dirty="0">
                <a:effectLst/>
                <a:latin typeface="Aptos" panose="020B0004020202020204" pitchFamily="34" charset="0"/>
                <a:ea typeface="Aptos" panose="020B0004020202020204" pitchFamily="34" charset="0"/>
                <a:cs typeface="Times New Roman" panose="02020603050405020304" pitchFamily="18" charset="0"/>
              </a:rPr>
              <a:t>, cilt 70, </a:t>
            </a:r>
            <a:r>
              <a:rPr lang="tr-TR" sz="1800" dirty="0" err="1">
                <a:effectLst/>
                <a:latin typeface="Aptos" panose="020B0004020202020204" pitchFamily="34" charset="0"/>
                <a:ea typeface="Aptos" panose="020B0004020202020204" pitchFamily="34" charset="0"/>
                <a:cs typeface="Times New Roman" panose="02020603050405020304" pitchFamily="18" charset="0"/>
              </a:rPr>
              <a:t>no</a:t>
            </a:r>
            <a:r>
              <a:rPr lang="tr-TR" sz="1800" dirty="0">
                <a:effectLst/>
                <a:latin typeface="Aptos" panose="020B0004020202020204" pitchFamily="34" charset="0"/>
                <a:ea typeface="Aptos" panose="020B0004020202020204" pitchFamily="34" charset="0"/>
                <a:cs typeface="Times New Roman" panose="02020603050405020304" pitchFamily="18" charset="0"/>
              </a:rPr>
              <a:t>. 2, </a:t>
            </a:r>
            <a:r>
              <a:rPr lang="tr-TR" sz="1800" dirty="0" err="1">
                <a:effectLst/>
                <a:latin typeface="Aptos" panose="020B0004020202020204" pitchFamily="34" charset="0"/>
                <a:ea typeface="Aptos" panose="020B0004020202020204" pitchFamily="34" charset="0"/>
                <a:cs typeface="Times New Roman" panose="02020603050405020304" pitchFamily="18" charset="0"/>
              </a:rPr>
              <a:t>ss</a:t>
            </a:r>
            <a:r>
              <a:rPr lang="tr-TR" sz="1800" dirty="0">
                <a:effectLst/>
                <a:latin typeface="Aptos" panose="020B0004020202020204" pitchFamily="34" charset="0"/>
                <a:ea typeface="Aptos" panose="020B0004020202020204" pitchFamily="34" charset="0"/>
                <a:cs typeface="Times New Roman" panose="02020603050405020304" pitchFamily="18" charset="0"/>
              </a:rPr>
              <a:t>. 623–641, 2022.</a:t>
            </a:r>
            <a:br>
              <a:rPr lang="tr-TR" sz="1800" dirty="0">
                <a:effectLst/>
                <a:latin typeface="Aptos" panose="020B0004020202020204" pitchFamily="34" charset="0"/>
                <a:ea typeface="Aptos" panose="020B0004020202020204" pitchFamily="34" charset="0"/>
                <a:cs typeface="Times New Roman" panose="02020603050405020304" pitchFamily="18" charset="0"/>
              </a:rPr>
            </a:br>
            <a:r>
              <a:rPr lang="tr-TR" sz="1800" dirty="0">
                <a:effectLst/>
                <a:latin typeface="Aptos" panose="020B0004020202020204" pitchFamily="34" charset="0"/>
                <a:ea typeface="Aptos" panose="020B0004020202020204" pitchFamily="34" charset="0"/>
                <a:cs typeface="Times New Roman" panose="02020603050405020304" pitchFamily="18" charset="0"/>
              </a:rPr>
              <a:t>[5] N. </a:t>
            </a:r>
            <a:r>
              <a:rPr lang="tr-TR" sz="1800" dirty="0" err="1">
                <a:effectLst/>
                <a:latin typeface="Aptos" panose="020B0004020202020204" pitchFamily="34" charset="0"/>
                <a:ea typeface="Aptos" panose="020B0004020202020204" pitchFamily="34" charset="0"/>
                <a:cs typeface="Times New Roman" panose="02020603050405020304" pitchFamily="18" charset="0"/>
              </a:rPr>
              <a:t>Valle</a:t>
            </a:r>
            <a:r>
              <a:rPr lang="tr-TR" sz="1800" dirty="0">
                <a:effectLst/>
                <a:latin typeface="Aptos" panose="020B0004020202020204" pitchFamily="34" charset="0"/>
                <a:ea typeface="Aptos" panose="020B0004020202020204" pitchFamily="34" charset="0"/>
                <a:cs typeface="Times New Roman" panose="02020603050405020304" pitchFamily="18" charset="0"/>
              </a:rPr>
              <a:t>, P. D. </a:t>
            </a:r>
            <a:r>
              <a:rPr lang="tr-TR" sz="1800" dirty="0" err="1">
                <a:effectLst/>
                <a:latin typeface="Aptos" panose="020B0004020202020204" pitchFamily="34" charset="0"/>
                <a:ea typeface="Aptos" panose="020B0004020202020204" pitchFamily="34" charset="0"/>
                <a:cs typeface="Times New Roman" panose="02020603050405020304" pitchFamily="18" charset="0"/>
              </a:rPr>
              <a:t>Antonenko</a:t>
            </a:r>
            <a:r>
              <a:rPr lang="tr-TR" sz="1800" dirty="0">
                <a:effectLst/>
                <a:latin typeface="Aptos" panose="020B0004020202020204" pitchFamily="34" charset="0"/>
                <a:ea typeface="Aptos" panose="020B0004020202020204" pitchFamily="34" charset="0"/>
                <a:cs typeface="Times New Roman" panose="02020603050405020304" pitchFamily="18" charset="0"/>
              </a:rPr>
              <a:t>, K. Dawson ve S. </a:t>
            </a:r>
            <a:r>
              <a:rPr lang="tr-TR" sz="1800" dirty="0" err="1">
                <a:effectLst/>
                <a:latin typeface="Aptos" panose="020B0004020202020204" pitchFamily="34" charset="0"/>
                <a:ea typeface="Aptos" panose="020B0004020202020204" pitchFamily="34" charset="0"/>
                <a:cs typeface="Times New Roman" panose="02020603050405020304" pitchFamily="18" charset="0"/>
              </a:rPr>
              <a:t>Sahay</a:t>
            </a:r>
            <a:r>
              <a:rPr lang="tr-TR" sz="1800" dirty="0">
                <a:effectLst/>
                <a:latin typeface="Aptos" panose="020B0004020202020204" pitchFamily="34" charset="0"/>
                <a:ea typeface="Aptos" panose="020B0004020202020204" pitchFamily="34" charset="0"/>
                <a:cs typeface="Times New Roman" panose="02020603050405020304" pitchFamily="18" charset="0"/>
              </a:rPr>
              <a:t>, “Visual </a:t>
            </a:r>
            <a:r>
              <a:rPr lang="tr-TR" sz="1800" dirty="0" err="1">
                <a:effectLst/>
                <a:latin typeface="Aptos" panose="020B0004020202020204" pitchFamily="34" charset="0"/>
                <a:ea typeface="Aptos" panose="020B0004020202020204" pitchFamily="34" charset="0"/>
                <a:cs typeface="Times New Roman" panose="02020603050405020304" pitchFamily="18" charset="0"/>
              </a:rPr>
              <a:t>analytics</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for</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student</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performance</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and</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engagement</a:t>
            </a:r>
            <a:r>
              <a:rPr lang="tr-TR" sz="1800" dirty="0">
                <a:effectLst/>
                <a:latin typeface="Aptos" panose="020B0004020202020204" pitchFamily="34" charset="0"/>
                <a:ea typeface="Aptos" panose="020B0004020202020204" pitchFamily="34" charset="0"/>
                <a:cs typeface="Times New Roman" panose="02020603050405020304" pitchFamily="18" charset="0"/>
              </a:rPr>
              <a:t>: A </a:t>
            </a:r>
            <a:r>
              <a:rPr lang="tr-TR" sz="1800" dirty="0" err="1">
                <a:effectLst/>
                <a:latin typeface="Aptos" panose="020B0004020202020204" pitchFamily="34" charset="0"/>
                <a:ea typeface="Aptos" panose="020B0004020202020204" pitchFamily="34" charset="0"/>
                <a:cs typeface="Times New Roman" panose="02020603050405020304" pitchFamily="18" charset="0"/>
              </a:rPr>
              <a:t>systematic</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review</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Comput</a:t>
            </a:r>
            <a:r>
              <a:rPr lang="tr-TR" sz="1800" i="1"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err="1">
                <a:effectLst/>
                <a:latin typeface="Aptos" panose="020B0004020202020204" pitchFamily="34" charset="0"/>
                <a:ea typeface="Aptos" panose="020B0004020202020204" pitchFamily="34" charset="0"/>
                <a:cs typeface="Times New Roman" panose="02020603050405020304" pitchFamily="18" charset="0"/>
              </a:rPr>
              <a:t>Educ</a:t>
            </a:r>
            <a:r>
              <a:rPr lang="tr-TR" sz="1800" i="1" dirty="0">
                <a:effectLst/>
                <a:latin typeface="Aptos" panose="020B0004020202020204" pitchFamily="34" charset="0"/>
                <a:ea typeface="Aptos" panose="020B0004020202020204" pitchFamily="34" charset="0"/>
                <a:cs typeface="Times New Roman" panose="02020603050405020304" pitchFamily="18" charset="0"/>
              </a:rPr>
              <a:t>.</a:t>
            </a:r>
            <a:r>
              <a:rPr lang="tr-TR" sz="1800" dirty="0">
                <a:effectLst/>
                <a:latin typeface="Aptos" panose="020B0004020202020204" pitchFamily="34" charset="0"/>
                <a:ea typeface="Aptos" panose="020B0004020202020204" pitchFamily="34" charset="0"/>
                <a:cs typeface="Times New Roman" panose="02020603050405020304" pitchFamily="18" charset="0"/>
              </a:rPr>
              <a:t>, cilt 167, p. 104183, 2021.</a:t>
            </a:r>
            <a:br>
              <a:rPr lang="tr-TR" sz="1800" dirty="0">
                <a:effectLst/>
                <a:latin typeface="Aptos" panose="020B0004020202020204" pitchFamily="34" charset="0"/>
                <a:ea typeface="Aptos" panose="020B0004020202020204" pitchFamily="34" charset="0"/>
                <a:cs typeface="Times New Roman" panose="02020603050405020304" pitchFamily="18" charset="0"/>
              </a:rPr>
            </a:br>
            <a:r>
              <a:rPr lang="tr-TR" sz="1800" dirty="0">
                <a:effectLst/>
                <a:latin typeface="Aptos" panose="020B0004020202020204" pitchFamily="34" charset="0"/>
                <a:ea typeface="Aptos" panose="020B0004020202020204" pitchFamily="34" charset="0"/>
                <a:cs typeface="Times New Roman" panose="02020603050405020304" pitchFamily="18" charset="0"/>
              </a:rPr>
              <a:t>[6] A. </a:t>
            </a:r>
            <a:r>
              <a:rPr lang="tr-TR" sz="1800" dirty="0" err="1">
                <a:effectLst/>
                <a:latin typeface="Aptos" panose="020B0004020202020204" pitchFamily="34" charset="0"/>
                <a:ea typeface="Aptos" panose="020B0004020202020204" pitchFamily="34" charset="0"/>
                <a:cs typeface="Times New Roman" panose="02020603050405020304" pitchFamily="18" charset="0"/>
              </a:rPr>
              <a:t>Ramaswami</a:t>
            </a:r>
            <a:r>
              <a:rPr lang="tr-TR" sz="1800" dirty="0">
                <a:effectLst/>
                <a:latin typeface="Aptos" panose="020B0004020202020204" pitchFamily="34" charset="0"/>
                <a:ea typeface="Aptos" panose="020B0004020202020204" pitchFamily="34" charset="0"/>
                <a:cs typeface="Times New Roman" panose="02020603050405020304" pitchFamily="18" charset="0"/>
              </a:rPr>
              <a:t>, F. </a:t>
            </a:r>
            <a:r>
              <a:rPr lang="tr-TR" sz="1800" dirty="0" err="1">
                <a:effectLst/>
                <a:latin typeface="Aptos" panose="020B0004020202020204" pitchFamily="34" charset="0"/>
                <a:ea typeface="Aptos" panose="020B0004020202020204" pitchFamily="34" charset="0"/>
                <a:cs typeface="Times New Roman" panose="02020603050405020304" pitchFamily="18" charset="0"/>
              </a:rPr>
              <a:t>Gutiérrez</a:t>
            </a:r>
            <a:r>
              <a:rPr lang="tr-TR" sz="1800" dirty="0">
                <a:effectLst/>
                <a:latin typeface="Aptos" panose="020B0004020202020204" pitchFamily="34" charset="0"/>
                <a:ea typeface="Aptos" panose="020B0004020202020204" pitchFamily="34" charset="0"/>
                <a:cs typeface="Times New Roman" panose="02020603050405020304" pitchFamily="18" charset="0"/>
              </a:rPr>
              <a:t> ve C. </a:t>
            </a:r>
            <a:r>
              <a:rPr lang="tr-TR" sz="1800" dirty="0" err="1">
                <a:effectLst/>
                <a:latin typeface="Aptos" panose="020B0004020202020204" pitchFamily="34" charset="0"/>
                <a:ea typeface="Aptos" panose="020B0004020202020204" pitchFamily="34" charset="0"/>
                <a:cs typeface="Times New Roman" panose="02020603050405020304" pitchFamily="18" charset="0"/>
              </a:rPr>
              <a:t>Romero</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Predictive</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components</a:t>
            </a:r>
            <a:r>
              <a:rPr lang="tr-TR" sz="1800" dirty="0">
                <a:effectLst/>
                <a:latin typeface="Aptos" panose="020B0004020202020204" pitchFamily="34" charset="0"/>
                <a:ea typeface="Aptos" panose="020B0004020202020204" pitchFamily="34" charset="0"/>
                <a:cs typeface="Times New Roman" panose="02020603050405020304" pitchFamily="18" charset="0"/>
              </a:rPr>
              <a:t> in learning </a:t>
            </a:r>
            <a:r>
              <a:rPr lang="tr-TR" sz="1800" dirty="0" err="1">
                <a:effectLst/>
                <a:latin typeface="Aptos" panose="020B0004020202020204" pitchFamily="34" charset="0"/>
                <a:ea typeface="Aptos" panose="020B0004020202020204" pitchFamily="34" charset="0"/>
                <a:cs typeface="Times New Roman" panose="02020603050405020304" pitchFamily="18" charset="0"/>
              </a:rPr>
              <a:t>analytics</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dashboards</a:t>
            </a:r>
            <a:r>
              <a:rPr lang="tr-TR" sz="1800" dirty="0">
                <a:effectLst/>
                <a:latin typeface="Aptos" panose="020B0004020202020204" pitchFamily="34" charset="0"/>
                <a:ea typeface="Aptos" panose="020B0004020202020204" pitchFamily="34" charset="0"/>
                <a:cs typeface="Times New Roman" panose="02020603050405020304" pitchFamily="18" charset="0"/>
              </a:rPr>
              <a:t>: A </a:t>
            </a:r>
            <a:r>
              <a:rPr lang="tr-TR" sz="1800" dirty="0" err="1">
                <a:effectLst/>
                <a:latin typeface="Aptos" panose="020B0004020202020204" pitchFamily="34" charset="0"/>
                <a:ea typeface="Aptos" panose="020B0004020202020204" pitchFamily="34" charset="0"/>
                <a:cs typeface="Times New Roman" panose="02020603050405020304" pitchFamily="18" charset="0"/>
              </a:rPr>
              <a:t>systematic</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dirty="0" err="1">
                <a:effectLst/>
                <a:latin typeface="Aptos" panose="020B0004020202020204" pitchFamily="34" charset="0"/>
                <a:ea typeface="Aptos" panose="020B0004020202020204" pitchFamily="34" charset="0"/>
                <a:cs typeface="Times New Roman" panose="02020603050405020304" pitchFamily="18" charset="0"/>
              </a:rPr>
              <a:t>review</a:t>
            </a:r>
            <a:r>
              <a:rPr lang="tr-TR" sz="1800" dirty="0">
                <a:effectLst/>
                <a:latin typeface="Aptos" panose="020B0004020202020204" pitchFamily="34" charset="0"/>
                <a:ea typeface="Aptos" panose="020B0004020202020204" pitchFamily="34" charset="0"/>
                <a:cs typeface="Times New Roman" panose="02020603050405020304" pitchFamily="18" charset="0"/>
              </a:rPr>
              <a:t>,” </a:t>
            </a:r>
            <a:r>
              <a:rPr lang="tr-TR" sz="1800" i="1" dirty="0">
                <a:effectLst/>
                <a:latin typeface="Aptos" panose="020B0004020202020204" pitchFamily="34" charset="0"/>
                <a:ea typeface="Aptos" panose="020B0004020202020204" pitchFamily="34" charset="0"/>
                <a:cs typeface="Times New Roman" panose="02020603050405020304" pitchFamily="18" charset="0"/>
              </a:rPr>
              <a:t>IEEE Access</a:t>
            </a:r>
            <a:r>
              <a:rPr lang="tr-TR" sz="1800" dirty="0">
                <a:effectLst/>
                <a:latin typeface="Aptos" panose="020B0004020202020204" pitchFamily="34" charset="0"/>
                <a:ea typeface="Aptos" panose="020B0004020202020204" pitchFamily="34" charset="0"/>
                <a:cs typeface="Times New Roman" panose="02020603050405020304" pitchFamily="18" charset="0"/>
              </a:rPr>
              <a:t>, cilt 11, </a:t>
            </a:r>
            <a:r>
              <a:rPr lang="tr-TR" sz="1800" dirty="0" err="1">
                <a:effectLst/>
                <a:latin typeface="Aptos" panose="020B0004020202020204" pitchFamily="34" charset="0"/>
                <a:ea typeface="Aptos" panose="020B0004020202020204" pitchFamily="34" charset="0"/>
                <a:cs typeface="Times New Roman" panose="02020603050405020304" pitchFamily="18" charset="0"/>
              </a:rPr>
              <a:t>ss</a:t>
            </a:r>
            <a:r>
              <a:rPr lang="tr-TR" sz="1800" dirty="0">
                <a:effectLst/>
                <a:latin typeface="Aptos" panose="020B0004020202020204" pitchFamily="34" charset="0"/>
                <a:ea typeface="Aptos" panose="020B0004020202020204" pitchFamily="34" charset="0"/>
                <a:cs typeface="Times New Roman" panose="02020603050405020304" pitchFamily="18" charset="0"/>
              </a:rPr>
              <a:t>. 34567–34585, 2023.</a:t>
            </a:r>
            <a:br>
              <a:rPr lang="tr-TR" sz="1800" dirty="0">
                <a:effectLst/>
                <a:latin typeface="Aptos" panose="020B0004020202020204" pitchFamily="34" charset="0"/>
                <a:ea typeface="Aptos" panose="020B0004020202020204" pitchFamily="34" charset="0"/>
                <a:cs typeface="Times New Roman" panose="02020603050405020304" pitchFamily="18" charset="0"/>
              </a:rPr>
            </a:br>
            <a:r>
              <a:rPr lang="tr-TR" sz="1800" dirty="0">
                <a:effectLst/>
                <a:latin typeface="Aptos" panose="020B0004020202020204" pitchFamily="34" charset="0"/>
                <a:ea typeface="Aptos" panose="020B0004020202020204" pitchFamily="34" charset="0"/>
                <a:cs typeface="Times New Roman" panose="02020603050405020304" pitchFamily="18" charset="0"/>
              </a:rPr>
              <a:t>[7] M. Er, O. Yıldız ve E. Kılıç, “Öğrenci başarısının makine öğrenmesi yöntemleri ile tahmin edilmesi: Guguk Kuşu Arama Algoritması destekli SVR modeli,” </a:t>
            </a:r>
            <a:r>
              <a:rPr lang="tr-TR" sz="1800" i="1" dirty="0">
                <a:effectLst/>
                <a:latin typeface="Aptos" panose="020B0004020202020204" pitchFamily="34" charset="0"/>
                <a:ea typeface="Aptos" panose="020B0004020202020204" pitchFamily="34" charset="0"/>
                <a:cs typeface="Times New Roman" panose="02020603050405020304" pitchFamily="18" charset="0"/>
              </a:rPr>
              <a:t>Eğitim Teknolojisi Kuram ve Uygulama</a:t>
            </a:r>
            <a:r>
              <a:rPr lang="tr-TR" sz="1800" dirty="0">
                <a:effectLst/>
                <a:latin typeface="Aptos" panose="020B0004020202020204" pitchFamily="34" charset="0"/>
                <a:ea typeface="Aptos" panose="020B0004020202020204" pitchFamily="34" charset="0"/>
                <a:cs typeface="Times New Roman" panose="02020603050405020304" pitchFamily="18" charset="0"/>
              </a:rPr>
              <a:t>, cilt 13, </a:t>
            </a:r>
            <a:r>
              <a:rPr lang="tr-TR" sz="1800" dirty="0" err="1">
                <a:effectLst/>
                <a:latin typeface="Aptos" panose="020B0004020202020204" pitchFamily="34" charset="0"/>
                <a:ea typeface="Aptos" panose="020B0004020202020204" pitchFamily="34" charset="0"/>
                <a:cs typeface="Times New Roman" panose="02020603050405020304" pitchFamily="18" charset="0"/>
              </a:rPr>
              <a:t>no</a:t>
            </a:r>
            <a:r>
              <a:rPr lang="tr-TR" sz="1800" dirty="0">
                <a:effectLst/>
                <a:latin typeface="Aptos" panose="020B0004020202020204" pitchFamily="34" charset="0"/>
                <a:ea typeface="Aptos" panose="020B0004020202020204" pitchFamily="34" charset="0"/>
                <a:cs typeface="Times New Roman" panose="02020603050405020304" pitchFamily="18" charset="0"/>
              </a:rPr>
              <a:t>. 2, </a:t>
            </a:r>
            <a:r>
              <a:rPr lang="tr-TR" sz="1800" dirty="0" err="1">
                <a:effectLst/>
                <a:latin typeface="Aptos" panose="020B0004020202020204" pitchFamily="34" charset="0"/>
                <a:ea typeface="Aptos" panose="020B0004020202020204" pitchFamily="34" charset="0"/>
                <a:cs typeface="Times New Roman" panose="02020603050405020304" pitchFamily="18" charset="0"/>
              </a:rPr>
              <a:t>ss</a:t>
            </a:r>
            <a:r>
              <a:rPr lang="tr-TR" sz="1800" dirty="0">
                <a:effectLst/>
                <a:latin typeface="Aptos" panose="020B0004020202020204" pitchFamily="34" charset="0"/>
                <a:ea typeface="Aptos" panose="020B0004020202020204" pitchFamily="34" charset="0"/>
                <a:cs typeface="Times New Roman" panose="02020603050405020304" pitchFamily="18" charset="0"/>
              </a:rPr>
              <a:t>. 218–239, 2023</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16</a:t>
            </a:fld>
            <a:endParaRPr lang="en-US"/>
          </a:p>
        </p:txBody>
      </p:sp>
      <p:pic>
        <p:nvPicPr>
          <p:cNvPr id="7" name="Picture 2">
            <a:extLst>
              <a:ext uri="{FF2B5EF4-FFF2-40B4-BE49-F238E27FC236}">
                <a16:creationId xmlns:a16="http://schemas.microsoft.com/office/drawing/2014/main" id="{4077752C-E2D7-1AD8-C6A8-6ABC6C730B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descr="yazı tipi, grafik, grafik tasarım, ekran görüntüsü içeren bir resim&#10;&#10;Yapay zeka tarafından oluşturulan içerik yanlış olabilir.">
            <a:extLst>
              <a:ext uri="{FF2B5EF4-FFF2-40B4-BE49-F238E27FC236}">
                <a16:creationId xmlns:a16="http://schemas.microsoft.com/office/drawing/2014/main" id="{2488239A-33E7-9B45-2F6D-F470086E8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102243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0830"/>
            <a:ext cx="10515600" cy="782727"/>
          </a:xfrm>
        </p:spPr>
        <p:txBody>
          <a:bodyPr>
            <a:normAutofit/>
          </a:bodyPr>
          <a:lstStyle/>
          <a:p>
            <a:pPr algn="ctr"/>
            <a:r>
              <a:rPr lang="tr-TR" sz="4000" b="1" dirty="0">
                <a:solidFill>
                  <a:srgbClr val="1F3D7C"/>
                </a:solidFill>
              </a:rPr>
              <a:t>TEŞEKKÜR</a:t>
            </a:r>
            <a:endParaRPr lang="en-US" sz="4000" dirty="0"/>
          </a:p>
        </p:txBody>
      </p:sp>
      <p:sp>
        <p:nvSpPr>
          <p:cNvPr id="3" name="Content Placeholder 2"/>
          <p:cNvSpPr>
            <a:spLocks noGrp="1"/>
          </p:cNvSpPr>
          <p:nvPr>
            <p:ph idx="1"/>
          </p:nvPr>
        </p:nvSpPr>
        <p:spPr>
          <a:xfrm>
            <a:off x="1030224" y="3078353"/>
            <a:ext cx="10515600" cy="1338199"/>
          </a:xfrm>
        </p:spPr>
        <p:txBody>
          <a:bodyPr>
            <a:normAutofit/>
          </a:bodyPr>
          <a:lstStyle/>
          <a:p>
            <a:pPr marL="0" indent="0" algn="just">
              <a:lnSpc>
                <a:spcPct val="100000"/>
              </a:lnSpc>
              <a:buNone/>
            </a:pPr>
            <a:r>
              <a:rPr lang="tr-TR" sz="1800" kern="100" dirty="0">
                <a:effectLst/>
                <a:ea typeface="Aptos" panose="020B0004020202020204" pitchFamily="34" charset="0"/>
                <a:cs typeface="Times New Roman" panose="02020603050405020304" pitchFamily="18" charset="0"/>
              </a:rPr>
              <a:t>Bu çalışma, Maltepe Üniversitesi Mühendislik ve Doğa Bilimleri Fakültesi Yazılım Mühendisliği bölüm başkanı Dr. Öğr. Üyesi Emre Olca'nın desteği ve katkıları ile gerçekleştirilmiştir.</a:t>
            </a:r>
          </a:p>
          <a:p>
            <a:pPr marL="0" indent="0" algn="just">
              <a:buNone/>
            </a:pPr>
            <a:endParaRPr lang="tr-TR" sz="2400" dirty="0"/>
          </a:p>
        </p:txBody>
      </p:sp>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17</a:t>
            </a:fld>
            <a:endParaRPr lang="en-US"/>
          </a:p>
        </p:txBody>
      </p:sp>
      <p:pic>
        <p:nvPicPr>
          <p:cNvPr id="7" name="Picture 2">
            <a:extLst>
              <a:ext uri="{FF2B5EF4-FFF2-40B4-BE49-F238E27FC236}">
                <a16:creationId xmlns:a16="http://schemas.microsoft.com/office/drawing/2014/main" id="{58F54EF8-03C1-603A-93D0-5FF2921F6E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A40FAEE4-D76F-73DE-89B0-5C85A6AA6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4214014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D2D48-9FBB-2230-A207-477C5FAE06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19D92-B541-589D-72F5-09C845644740}"/>
              </a:ext>
            </a:extLst>
          </p:cNvPr>
          <p:cNvSpPr>
            <a:spLocks noGrp="1"/>
          </p:cNvSpPr>
          <p:nvPr>
            <p:ph type="title"/>
          </p:nvPr>
        </p:nvSpPr>
        <p:spPr>
          <a:xfrm>
            <a:off x="838200" y="1760830"/>
            <a:ext cx="10515600" cy="782727"/>
          </a:xfrm>
        </p:spPr>
        <p:txBody>
          <a:bodyPr>
            <a:normAutofit/>
          </a:bodyPr>
          <a:lstStyle/>
          <a:p>
            <a:pPr algn="ctr"/>
            <a:r>
              <a:rPr lang="tr-TR" sz="4000" b="1" dirty="0">
                <a:solidFill>
                  <a:srgbClr val="1F3D7C"/>
                </a:solidFill>
              </a:rPr>
              <a:t>İlet</a:t>
            </a:r>
            <a:endParaRPr lang="en-US" sz="4000" dirty="0"/>
          </a:p>
        </p:txBody>
      </p:sp>
      <p:sp>
        <p:nvSpPr>
          <p:cNvPr id="3" name="Content Placeholder 2">
            <a:extLst>
              <a:ext uri="{FF2B5EF4-FFF2-40B4-BE49-F238E27FC236}">
                <a16:creationId xmlns:a16="http://schemas.microsoft.com/office/drawing/2014/main" id="{51EC06FA-82A9-AF01-7A13-021FE9417E66}"/>
              </a:ext>
            </a:extLst>
          </p:cNvPr>
          <p:cNvSpPr>
            <a:spLocks noGrp="1"/>
          </p:cNvSpPr>
          <p:nvPr>
            <p:ph idx="1"/>
          </p:nvPr>
        </p:nvSpPr>
        <p:spPr>
          <a:xfrm>
            <a:off x="1030224" y="3078353"/>
            <a:ext cx="10515600" cy="1338199"/>
          </a:xfrm>
        </p:spPr>
        <p:txBody>
          <a:bodyPr>
            <a:normAutofit/>
          </a:bodyPr>
          <a:lstStyle/>
          <a:p>
            <a:pPr marL="0" indent="0" algn="just">
              <a:lnSpc>
                <a:spcPct val="100000"/>
              </a:lnSpc>
              <a:buNone/>
            </a:pPr>
            <a:r>
              <a:rPr lang="tr-TR" sz="1800" kern="100" dirty="0">
                <a:effectLst/>
                <a:ea typeface="Aptos" panose="020B0004020202020204" pitchFamily="34" charset="0"/>
                <a:cs typeface="Times New Roman" panose="02020603050405020304" pitchFamily="18" charset="0"/>
              </a:rPr>
              <a:t>Bu çalışma, Maltepe Üniversitesi Mühendislik ve Doğa Bilimleri Fakültesi Yazılım Mühendisliği bölüm başkanı Dr. Öğr. Üyesi Emre Olca'nın desteği ve katkıları ile gerçekleştirilmiştir.</a:t>
            </a:r>
          </a:p>
          <a:p>
            <a:pPr marL="0" indent="0" algn="just">
              <a:buNone/>
            </a:pPr>
            <a:endParaRPr lang="tr-TR" sz="2400" dirty="0"/>
          </a:p>
        </p:txBody>
      </p:sp>
      <p:sp>
        <p:nvSpPr>
          <p:cNvPr id="4" name="Date Placeholder 3">
            <a:extLst>
              <a:ext uri="{FF2B5EF4-FFF2-40B4-BE49-F238E27FC236}">
                <a16:creationId xmlns:a16="http://schemas.microsoft.com/office/drawing/2014/main" id="{5E596ACE-3CD0-EF23-84A3-B2A22E0A20E6}"/>
              </a:ext>
            </a:extLst>
          </p:cNvPr>
          <p:cNvSpPr>
            <a:spLocks noGrp="1"/>
          </p:cNvSpPr>
          <p:nvPr>
            <p:ph type="dt" sz="half" idx="10"/>
          </p:nvPr>
        </p:nvSpPr>
        <p:spPr/>
        <p:txBody>
          <a:bodyPr/>
          <a:lstStyle/>
          <a:p>
            <a:r>
              <a:rPr lang="en-US"/>
              <a:t>MÜBAK 2024</a:t>
            </a:r>
          </a:p>
        </p:txBody>
      </p:sp>
      <p:sp>
        <p:nvSpPr>
          <p:cNvPr id="6" name="Slide Number Placeholder 5">
            <a:extLst>
              <a:ext uri="{FF2B5EF4-FFF2-40B4-BE49-F238E27FC236}">
                <a16:creationId xmlns:a16="http://schemas.microsoft.com/office/drawing/2014/main" id="{3E7FADC6-E773-B71E-08E2-5B27059E0DED}"/>
              </a:ext>
            </a:extLst>
          </p:cNvPr>
          <p:cNvSpPr>
            <a:spLocks noGrp="1"/>
          </p:cNvSpPr>
          <p:nvPr>
            <p:ph type="sldNum" sz="quarter" idx="12"/>
          </p:nvPr>
        </p:nvSpPr>
        <p:spPr/>
        <p:txBody>
          <a:bodyPr/>
          <a:lstStyle/>
          <a:p>
            <a:fld id="{A972F460-B5BD-478F-AD9B-CBD22D91AB33}" type="slidenum">
              <a:rPr lang="en-US" smtClean="0"/>
              <a:pPr/>
              <a:t>18</a:t>
            </a:fld>
            <a:endParaRPr lang="en-US"/>
          </a:p>
        </p:txBody>
      </p:sp>
      <p:pic>
        <p:nvPicPr>
          <p:cNvPr id="7" name="Picture 2">
            <a:extLst>
              <a:ext uri="{FF2B5EF4-FFF2-40B4-BE49-F238E27FC236}">
                <a16:creationId xmlns:a16="http://schemas.microsoft.com/office/drawing/2014/main" id="{E3BFF78D-A180-21CA-7AED-305AA9D3B7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1BBE9123-1254-32D5-1C94-280B3A732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55106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19</a:t>
            </a:fld>
            <a:endParaRPr lang="en-US"/>
          </a:p>
        </p:txBody>
      </p:sp>
      <p:sp>
        <p:nvSpPr>
          <p:cNvPr id="10" name="delenit augue duis dolore te feugait"/>
          <p:cNvSpPr txBox="1">
            <a:spLocks/>
          </p:cNvSpPr>
          <p:nvPr/>
        </p:nvSpPr>
        <p:spPr>
          <a:xfrm>
            <a:off x="2923171" y="2412702"/>
            <a:ext cx="6804537" cy="2519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4000" b="1">
              <a:solidFill>
                <a:srgbClr val="1F3D7C"/>
              </a:solidFill>
            </a:endParaRPr>
          </a:p>
          <a:p>
            <a:pPr marL="0" indent="0" algn="ctr">
              <a:buNone/>
            </a:pPr>
            <a:r>
              <a:rPr lang="tr-TR" sz="5400" b="1">
                <a:solidFill>
                  <a:srgbClr val="1F3D7C"/>
                </a:solidFill>
              </a:rPr>
              <a:t>TEŞEKKÜRLER</a:t>
            </a:r>
            <a:r>
              <a:rPr lang="en-US" sz="5400" b="1">
                <a:solidFill>
                  <a:srgbClr val="1F3D7C"/>
                </a:solidFill>
              </a:rPr>
              <a:t>…</a:t>
            </a:r>
            <a:endParaRPr lang="tr-TR" sz="5400" dirty="0">
              <a:solidFill>
                <a:srgbClr val="1F3D7C"/>
              </a:solidFill>
              <a:latin typeface="Optima" panose="02000503060000020004" pitchFamily="2" charset="0"/>
              <a:ea typeface="Noteworthy Light" panose="02000400000000000000" pitchFamily="2" charset="0"/>
              <a:cs typeface="Verdana" panose="020B0604030504040204" pitchFamily="34" charset="0"/>
            </a:endParaRPr>
          </a:p>
        </p:txBody>
      </p:sp>
      <p:pic>
        <p:nvPicPr>
          <p:cNvPr id="3" name="Picture 2">
            <a:extLst>
              <a:ext uri="{FF2B5EF4-FFF2-40B4-BE49-F238E27FC236}">
                <a16:creationId xmlns:a16="http://schemas.microsoft.com/office/drawing/2014/main" id="{1862485B-1628-CD2E-44C1-5AFCA7615E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2" name="Resim 1" descr="yazı tipi, grafik, grafik tasarım, ekran görüntüsü içeren bir resim&#10;&#10;Yapay zeka tarafından oluşturulan içerik yanlış olabilir.">
            <a:extLst>
              <a:ext uri="{FF2B5EF4-FFF2-40B4-BE49-F238E27FC236}">
                <a16:creationId xmlns:a16="http://schemas.microsoft.com/office/drawing/2014/main" id="{07098F93-09D9-6B50-A7C0-BCF482A21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402019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7961"/>
            <a:ext cx="10515600" cy="782727"/>
          </a:xfrm>
        </p:spPr>
        <p:txBody>
          <a:bodyPr>
            <a:normAutofit/>
          </a:bodyPr>
          <a:lstStyle/>
          <a:p>
            <a:r>
              <a:rPr lang="tr-TR" sz="4000" b="1" dirty="0">
                <a:solidFill>
                  <a:srgbClr val="1F3D7C"/>
                </a:solidFill>
              </a:rPr>
              <a:t>İÇERİK</a:t>
            </a:r>
            <a:endParaRPr lang="en-US" sz="4000" dirty="0"/>
          </a:p>
        </p:txBody>
      </p:sp>
      <p:sp>
        <p:nvSpPr>
          <p:cNvPr id="3" name="Content Placeholder 2"/>
          <p:cNvSpPr>
            <a:spLocks noGrp="1"/>
          </p:cNvSpPr>
          <p:nvPr>
            <p:ph idx="1"/>
          </p:nvPr>
        </p:nvSpPr>
        <p:spPr/>
        <p:txBody>
          <a:bodyPr>
            <a:normAutofit/>
          </a:bodyPr>
          <a:lstStyle/>
          <a:p>
            <a:pPr marL="0" indent="0">
              <a:buNone/>
            </a:pPr>
            <a:r>
              <a:rPr lang="en-US" sz="2400" dirty="0"/>
              <a:t>1. </a:t>
            </a:r>
            <a:r>
              <a:rPr lang="en-US" sz="2400" dirty="0" err="1"/>
              <a:t>Giriş</a:t>
            </a:r>
            <a:endParaRPr lang="tr-TR" sz="2400" dirty="0"/>
          </a:p>
          <a:p>
            <a:pPr marL="0" indent="0">
              <a:buNone/>
            </a:pPr>
            <a:r>
              <a:rPr lang="en-US" sz="2400" dirty="0"/>
              <a:t>2. </a:t>
            </a:r>
            <a:r>
              <a:rPr lang="en-US" sz="2400" dirty="0" err="1"/>
              <a:t>Literatür</a:t>
            </a:r>
            <a:r>
              <a:rPr lang="en-US" sz="2400" dirty="0"/>
              <a:t> </a:t>
            </a:r>
            <a:r>
              <a:rPr lang="en-US" sz="2400" dirty="0" err="1"/>
              <a:t>Taraması</a:t>
            </a:r>
            <a:endParaRPr lang="tr-TR" sz="2400" dirty="0"/>
          </a:p>
          <a:p>
            <a:pPr marL="0" indent="0">
              <a:buNone/>
            </a:pPr>
            <a:r>
              <a:rPr lang="en-US" sz="2400" dirty="0"/>
              <a:t>3. </a:t>
            </a:r>
            <a:r>
              <a:rPr lang="en-US" sz="2400" dirty="0" err="1"/>
              <a:t>Çalışmanın</a:t>
            </a:r>
            <a:r>
              <a:rPr lang="en-US" sz="2400" dirty="0"/>
              <a:t> </a:t>
            </a:r>
            <a:r>
              <a:rPr lang="en-US" sz="2400" dirty="0" err="1"/>
              <a:t>Amacı</a:t>
            </a:r>
            <a:endParaRPr lang="tr-TR" sz="2400" dirty="0"/>
          </a:p>
          <a:p>
            <a:pPr marL="0" indent="0">
              <a:buNone/>
            </a:pPr>
            <a:r>
              <a:rPr lang="en-US" sz="2400" dirty="0"/>
              <a:t>4. </a:t>
            </a:r>
            <a:r>
              <a:rPr lang="en-US" sz="2400" dirty="0" err="1"/>
              <a:t>Yöntem</a:t>
            </a:r>
            <a:endParaRPr lang="tr-TR" sz="2400" dirty="0"/>
          </a:p>
          <a:p>
            <a:pPr marL="0" indent="0">
              <a:buNone/>
            </a:pPr>
            <a:r>
              <a:rPr lang="en-US" sz="2400" dirty="0"/>
              <a:t>5. </a:t>
            </a:r>
            <a:r>
              <a:rPr lang="en-US" sz="2400" dirty="0" err="1"/>
              <a:t>Bulgular</a:t>
            </a:r>
            <a:r>
              <a:rPr lang="en-US" sz="2400" dirty="0"/>
              <a:t> &amp; </a:t>
            </a:r>
            <a:r>
              <a:rPr lang="en-US" sz="2400" dirty="0" err="1"/>
              <a:t>Tartışma</a:t>
            </a:r>
            <a:endParaRPr lang="tr-TR" sz="2400" dirty="0"/>
          </a:p>
          <a:p>
            <a:pPr marL="0" indent="0">
              <a:buNone/>
            </a:pPr>
            <a:r>
              <a:rPr lang="en-US" sz="2400" dirty="0"/>
              <a:t>6. </a:t>
            </a:r>
            <a:r>
              <a:rPr lang="en-US" sz="2400" dirty="0" err="1"/>
              <a:t>Sonuç</a:t>
            </a:r>
            <a:endParaRPr lang="tr-TR" sz="2400" dirty="0"/>
          </a:p>
          <a:p>
            <a:pPr marL="0" indent="0">
              <a:buNone/>
            </a:pPr>
            <a:r>
              <a:rPr lang="en-US" sz="2400" dirty="0"/>
              <a:t>7. </a:t>
            </a:r>
            <a:r>
              <a:rPr lang="en-US" sz="2400" dirty="0" err="1"/>
              <a:t>Kaynakça</a:t>
            </a:r>
            <a:endParaRPr lang="tr-TR" sz="2400" dirty="0"/>
          </a:p>
          <a:p>
            <a:pPr marL="0" indent="0">
              <a:buNone/>
            </a:pPr>
            <a:r>
              <a:rPr lang="en-US" sz="2400" dirty="0"/>
              <a:t>8. </a:t>
            </a:r>
            <a:r>
              <a:rPr lang="en-US" sz="2400" dirty="0" err="1"/>
              <a:t>Teşekkür</a:t>
            </a:r>
            <a:endParaRPr lang="en-US" sz="2400" dirty="0"/>
          </a:p>
        </p:txBody>
      </p:sp>
      <p:sp>
        <p:nvSpPr>
          <p:cNvPr id="4" name="Date Placeholder 3"/>
          <p:cNvSpPr>
            <a:spLocks noGrp="1"/>
          </p:cNvSpPr>
          <p:nvPr>
            <p:ph type="dt" sz="half" idx="10"/>
          </p:nvPr>
        </p:nvSpPr>
        <p:spPr/>
        <p:txBody>
          <a:bodyPr/>
          <a:lstStyle/>
          <a:p>
            <a:r>
              <a:rPr lang="en-US"/>
              <a:t>MÜBAK 2024</a:t>
            </a:r>
            <a:endParaRPr lang="en-US" dirty="0"/>
          </a:p>
        </p:txBody>
      </p:sp>
      <p:sp>
        <p:nvSpPr>
          <p:cNvPr id="6" name="Slide Number Placeholder 5"/>
          <p:cNvSpPr>
            <a:spLocks noGrp="1"/>
          </p:cNvSpPr>
          <p:nvPr>
            <p:ph type="sldNum" sz="quarter" idx="12"/>
          </p:nvPr>
        </p:nvSpPr>
        <p:spPr/>
        <p:txBody>
          <a:bodyPr/>
          <a:lstStyle/>
          <a:p>
            <a:fld id="{A972F460-B5BD-478F-AD9B-CBD22D91AB33}" type="slidenum">
              <a:rPr lang="en-US" smtClean="0"/>
              <a:pPr/>
              <a:t>2</a:t>
            </a:fld>
            <a:endParaRPr lang="en-US"/>
          </a:p>
        </p:txBody>
      </p:sp>
      <p:pic>
        <p:nvPicPr>
          <p:cNvPr id="7" name="Picture 2">
            <a:extLst>
              <a:ext uri="{FF2B5EF4-FFF2-40B4-BE49-F238E27FC236}">
                <a16:creationId xmlns:a16="http://schemas.microsoft.com/office/drawing/2014/main" id="{61517CB6-A71D-80ED-74E4-8EE05B6552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8F10149E-5926-1B69-CB04-265A9C40D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324998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GİRİŞ</a:t>
            </a:r>
            <a:endParaRPr lang="en-US" sz="4000" dirty="0"/>
          </a:p>
        </p:txBody>
      </p:sp>
      <p:sp>
        <p:nvSpPr>
          <p:cNvPr id="3" name="Content Placeholder 2"/>
          <p:cNvSpPr>
            <a:spLocks noGrp="1"/>
          </p:cNvSpPr>
          <p:nvPr>
            <p:ph idx="1"/>
          </p:nvPr>
        </p:nvSpPr>
        <p:spPr>
          <a:xfrm>
            <a:off x="838200" y="1844785"/>
            <a:ext cx="10515600" cy="4351338"/>
          </a:xfrm>
        </p:spPr>
        <p:txBody>
          <a:bodyPr>
            <a:noAutofit/>
          </a:bodyPr>
          <a:lstStyle/>
          <a:p>
            <a:pPr>
              <a:lnSpc>
                <a:spcPct val="107000"/>
              </a:lnSpc>
              <a:spcAft>
                <a:spcPts val="800"/>
              </a:spcAft>
              <a:buNone/>
            </a:pPr>
            <a:r>
              <a:rPr lang="tr-TR" sz="1800" kern="100" dirty="0">
                <a:effectLst/>
                <a:ea typeface="Aptos" panose="020B0004020202020204" pitchFamily="34" charset="0"/>
                <a:cs typeface="Times New Roman" panose="02020603050405020304" pitchFamily="18" charset="0"/>
              </a:rPr>
              <a:t>    Liselere Geçiş Sınavı (LGS), Milli Eğitim Bakanlığı tarafından düzenlenen çoktan seçmeli bir değerlendirme sınavıdır. Öğrenciler başarılarını deneme sınavlarıyla ölçse de; mevcut kağıt–kalem veya elektronik tablo tabanlı yöntemler zaman kaybına, veri tutarsızlığına ve kapsamlı analiz eksikliğine yol açmaktadır. Bu çalışma, deneme sınavı verilerini dijitalleştirerek, çok kullanıcılı ve entegre bir masaüstü uygulama önerir.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err="1">
                <a:effectLst/>
                <a:ea typeface="Aptos" panose="020B0004020202020204" pitchFamily="34" charset="0"/>
                <a:cs typeface="Times New Roman" panose="02020603050405020304" pitchFamily="18" charset="0"/>
              </a:rPr>
              <a:t>LGS’in</a:t>
            </a:r>
            <a:r>
              <a:rPr lang="tr-TR" sz="1800" b="1" kern="100" dirty="0">
                <a:effectLst/>
                <a:ea typeface="Aptos" panose="020B0004020202020204" pitchFamily="34" charset="0"/>
                <a:cs typeface="Times New Roman" panose="02020603050405020304" pitchFamily="18" charset="0"/>
              </a:rPr>
              <a:t> önemi:</a:t>
            </a:r>
            <a:r>
              <a:rPr lang="tr-TR" sz="1800" kern="100" dirty="0">
                <a:effectLst/>
                <a:ea typeface="Aptos" panose="020B0004020202020204" pitchFamily="34" charset="0"/>
                <a:cs typeface="Times New Roman" panose="02020603050405020304" pitchFamily="18" charset="0"/>
              </a:rPr>
              <a:t> Ortaokul öğrencilerinin liseye yerleşiminde belirleyici ulusal sınav</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Geleneksel takip yöntemleri:</a:t>
            </a:r>
            <a:r>
              <a:rPr lang="tr-TR" sz="1800" kern="100" dirty="0">
                <a:effectLst/>
                <a:ea typeface="Aptos" panose="020B0004020202020204" pitchFamily="34" charset="0"/>
                <a:cs typeface="Times New Roman" panose="02020603050405020304" pitchFamily="18" charset="0"/>
              </a:rPr>
              <a:t> Kağıt veya Excel ile kayıt → hataya açık, analiz zayıf</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Kullanıcı rolleri:</a:t>
            </a:r>
            <a:r>
              <a:rPr lang="tr-TR" sz="1800" kern="100" dirty="0">
                <a:effectLst/>
                <a:ea typeface="Aptos" panose="020B0004020202020204" pitchFamily="34" charset="0"/>
                <a:cs typeface="Times New Roman" panose="02020603050405020304" pitchFamily="18" charset="0"/>
              </a:rPr>
              <a:t> Yönetici ve Öğrenci olmak üzere iki temel yetkilendirme seviyesi</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Veri giriş yöntemleri:</a:t>
            </a:r>
            <a:r>
              <a:rPr lang="tr-TR" sz="1800" kern="100" dirty="0">
                <a:effectLst/>
                <a:ea typeface="Aptos" panose="020B0004020202020204" pitchFamily="34" charset="0"/>
                <a:cs typeface="Times New Roman" panose="02020603050405020304" pitchFamily="18" charset="0"/>
              </a:rPr>
              <a:t> Manuel girişi azaltan PDF/OCR tabanlı otomatik aktarım</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Analiz &amp; raporlama:</a:t>
            </a:r>
            <a:r>
              <a:rPr lang="tr-TR" sz="1800" kern="100" dirty="0">
                <a:effectLst/>
                <a:ea typeface="Aptos" panose="020B0004020202020204" pitchFamily="34" charset="0"/>
                <a:cs typeface="Times New Roman" panose="02020603050405020304" pitchFamily="18" charset="0"/>
              </a:rPr>
              <a:t> Grafiksel izleme (</a:t>
            </a:r>
            <a:r>
              <a:rPr lang="tr-TR" sz="1800" kern="100" dirty="0" err="1">
                <a:effectLst/>
                <a:ea typeface="Aptos" panose="020B0004020202020204" pitchFamily="34" charset="0"/>
                <a:cs typeface="Times New Roman" panose="02020603050405020304" pitchFamily="18" charset="0"/>
              </a:rPr>
              <a:t>line</a:t>
            </a:r>
            <a:r>
              <a:rPr lang="tr-TR" sz="1800" kern="100" dirty="0">
                <a:effectLst/>
                <a:ea typeface="Aptos" panose="020B0004020202020204" pitchFamily="34" charset="0"/>
                <a:cs typeface="Times New Roman" panose="02020603050405020304" pitchFamily="18" charset="0"/>
              </a:rPr>
              <a:t>/bar/</a:t>
            </a:r>
            <a:r>
              <a:rPr lang="tr-TR" sz="1800" kern="100" dirty="0" err="1">
                <a:effectLst/>
                <a:ea typeface="Aptos" panose="020B0004020202020204" pitchFamily="34" charset="0"/>
                <a:cs typeface="Times New Roman" panose="02020603050405020304" pitchFamily="18" charset="0"/>
              </a:rPr>
              <a:t>pie</a:t>
            </a:r>
            <a:r>
              <a:rPr lang="tr-TR" sz="1800" kern="100" dirty="0">
                <a:effectLst/>
                <a:ea typeface="Aptos" panose="020B0004020202020204" pitchFamily="34" charset="0"/>
                <a:cs typeface="Times New Roman" panose="02020603050405020304" pitchFamily="18" charset="0"/>
              </a:rPr>
              <a:t>) ve PDF formatında çıktı alma</a:t>
            </a:r>
          </a:p>
        </p:txBody>
      </p:sp>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3</a:t>
            </a:fld>
            <a:endParaRPr lang="en-US"/>
          </a:p>
        </p:txBody>
      </p:sp>
      <p:pic>
        <p:nvPicPr>
          <p:cNvPr id="7" name="Picture 2">
            <a:extLst>
              <a:ext uri="{FF2B5EF4-FFF2-40B4-BE49-F238E27FC236}">
                <a16:creationId xmlns:a16="http://schemas.microsoft.com/office/drawing/2014/main" id="{DF8D0455-C48D-E14A-14DF-B6710929DB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descr="yazı tipi, grafik, grafik tasarım, ekran görüntüsü içeren bir resim&#10;&#10;Yapay zeka tarafından oluşturulan içerik yanlış olabilir.">
            <a:extLst>
              <a:ext uri="{FF2B5EF4-FFF2-40B4-BE49-F238E27FC236}">
                <a16:creationId xmlns:a16="http://schemas.microsoft.com/office/drawing/2014/main" id="{6905DEF8-DAA4-8DFF-A333-33980B490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153122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LİTERATÜR TARAMASI</a:t>
            </a:r>
            <a:endParaRPr lang="en-US" sz="4000" dirty="0"/>
          </a:p>
        </p:txBody>
      </p:sp>
      <p:sp>
        <p:nvSpPr>
          <p:cNvPr id="3" name="Content Placeholder 2"/>
          <p:cNvSpPr>
            <a:spLocks noGrp="1"/>
          </p:cNvSpPr>
          <p:nvPr>
            <p:ph idx="1"/>
          </p:nvPr>
        </p:nvSpPr>
        <p:spPr/>
        <p:txBody>
          <a:bodyPr>
            <a:noAutofit/>
          </a:bodyPr>
          <a:lstStyle/>
          <a:p>
            <a:pPr marL="342900" lvl="0" indent="-342900">
              <a:lnSpc>
                <a:spcPct val="100000"/>
              </a:lnSpc>
              <a:spcAft>
                <a:spcPts val="800"/>
              </a:spcAft>
              <a:buSzPts val="1000"/>
              <a:buFont typeface="Symbol" panose="05050102010706020507" pitchFamily="18" charset="2"/>
              <a:buChar char=""/>
              <a:tabLst>
                <a:tab pos="457200" algn="l"/>
              </a:tabLst>
            </a:pPr>
            <a:r>
              <a:rPr lang="tr-TR" sz="1600" b="1" kern="100" dirty="0" err="1">
                <a:effectLst/>
                <a:ea typeface="Aptos" panose="020B0004020202020204" pitchFamily="34" charset="0"/>
                <a:cs typeface="Times New Roman" panose="02020603050405020304" pitchFamily="18" charset="0"/>
              </a:rPr>
              <a:t>Varshney</a:t>
            </a:r>
            <a:r>
              <a:rPr lang="tr-TR" sz="1600" b="1" kern="100" dirty="0">
                <a:effectLst/>
                <a:ea typeface="Aptos" panose="020B0004020202020204" pitchFamily="34" charset="0"/>
                <a:cs typeface="Times New Roman" panose="02020603050405020304" pitchFamily="18" charset="0"/>
              </a:rPr>
              <a:t> et al. (2021):</a:t>
            </a:r>
            <a:br>
              <a:rPr lang="tr-TR" sz="1600" kern="100" dirty="0">
                <a:effectLst/>
                <a:ea typeface="Aptos" panose="020B0004020202020204" pitchFamily="34" charset="0"/>
                <a:cs typeface="Times New Roman" panose="02020603050405020304" pitchFamily="18" charset="0"/>
              </a:rPr>
            </a:br>
            <a:r>
              <a:rPr lang="tr-TR" sz="1600" kern="100" dirty="0">
                <a:effectLst/>
                <a:ea typeface="Aptos" panose="020B0004020202020204" pitchFamily="34" charset="0"/>
                <a:cs typeface="Times New Roman" panose="02020603050405020304" pitchFamily="18" charset="0"/>
              </a:rPr>
              <a:t>C++ ve SQL tabanlı masaüstü LGS takip yazılımı; temel kullanıcı rolleri ve manuel veri girişi destekleniyor, grafiksel analiz ve otomatik raporlama bulunmuyor.</a:t>
            </a:r>
          </a:p>
          <a:p>
            <a:pPr marL="342900" lvl="0" indent="-342900">
              <a:lnSpc>
                <a:spcPct val="100000"/>
              </a:lnSpc>
              <a:spcAft>
                <a:spcPts val="800"/>
              </a:spcAft>
              <a:buSzPts val="1000"/>
              <a:buFont typeface="Symbol" panose="05050102010706020507" pitchFamily="18" charset="2"/>
              <a:buChar char=""/>
              <a:tabLst>
                <a:tab pos="457200" algn="l"/>
              </a:tabLst>
            </a:pPr>
            <a:r>
              <a:rPr lang="tr-TR" sz="1600" b="1" kern="100" dirty="0">
                <a:effectLst/>
                <a:ea typeface="Aptos" panose="020B0004020202020204" pitchFamily="34" charset="0"/>
                <a:cs typeface="Times New Roman" panose="02020603050405020304" pitchFamily="18" charset="0"/>
              </a:rPr>
              <a:t>Knight et al. (2018):</a:t>
            </a:r>
            <a:br>
              <a:rPr lang="tr-TR" sz="1600" kern="100" dirty="0">
                <a:effectLst/>
                <a:ea typeface="Aptos" panose="020B0004020202020204" pitchFamily="34" charset="0"/>
                <a:cs typeface="Times New Roman" panose="02020603050405020304" pitchFamily="18" charset="0"/>
              </a:rPr>
            </a:br>
            <a:r>
              <a:rPr lang="tr-TR" sz="1600" kern="100" dirty="0" err="1">
                <a:effectLst/>
                <a:ea typeface="Aptos" panose="020B0004020202020204" pitchFamily="34" charset="0"/>
                <a:cs typeface="Times New Roman" panose="02020603050405020304" pitchFamily="18" charset="0"/>
              </a:rPr>
              <a:t>Django</a:t>
            </a:r>
            <a:r>
              <a:rPr lang="tr-TR" sz="1600" kern="100" dirty="0">
                <a:effectLst/>
                <a:ea typeface="Aptos" panose="020B0004020202020204" pitchFamily="34" charset="0"/>
                <a:cs typeface="Times New Roman" panose="02020603050405020304" pitchFamily="18" charset="0"/>
              </a:rPr>
              <a:t>/JavaScript tabanlı web öğrenme analitiği </a:t>
            </a:r>
            <a:r>
              <a:rPr lang="tr-TR" sz="1600" kern="100" dirty="0" err="1">
                <a:effectLst/>
                <a:ea typeface="Aptos" panose="020B0004020202020204" pitchFamily="34" charset="0"/>
                <a:cs typeface="Times New Roman" panose="02020603050405020304" pitchFamily="18" charset="0"/>
              </a:rPr>
              <a:t>dashboard’u</a:t>
            </a:r>
            <a:r>
              <a:rPr lang="tr-TR" sz="1600" kern="100" dirty="0">
                <a:effectLst/>
                <a:ea typeface="Aptos" panose="020B0004020202020204" pitchFamily="34" charset="0"/>
                <a:cs typeface="Times New Roman" panose="02020603050405020304" pitchFamily="18" charset="0"/>
              </a:rPr>
              <a:t>; gerçek zamanlı veri güncellemesi imkânı sağlasa da PDF/OCR entegrasyonu ve offline çalışma desteği sınırlı.</a:t>
            </a:r>
          </a:p>
          <a:p>
            <a:pPr marL="342900" lvl="0" indent="-342900">
              <a:lnSpc>
                <a:spcPct val="100000"/>
              </a:lnSpc>
              <a:spcAft>
                <a:spcPts val="800"/>
              </a:spcAft>
              <a:buSzPts val="1000"/>
              <a:buFont typeface="Symbol" panose="05050102010706020507" pitchFamily="18" charset="2"/>
              <a:buChar char=""/>
              <a:tabLst>
                <a:tab pos="457200" algn="l"/>
              </a:tabLst>
            </a:pPr>
            <a:r>
              <a:rPr lang="tr-TR" sz="1600" b="1" kern="100" dirty="0" err="1">
                <a:effectLst/>
                <a:ea typeface="Aptos" panose="020B0004020202020204" pitchFamily="34" charset="0"/>
                <a:cs typeface="Times New Roman" panose="02020603050405020304" pitchFamily="18" charset="0"/>
              </a:rPr>
              <a:t>Baneres</a:t>
            </a:r>
            <a:r>
              <a:rPr lang="tr-TR" sz="1600" b="1" kern="100" dirty="0">
                <a:effectLst/>
                <a:ea typeface="Aptos" panose="020B0004020202020204" pitchFamily="34" charset="0"/>
                <a:cs typeface="Times New Roman" panose="02020603050405020304" pitchFamily="18" charset="0"/>
              </a:rPr>
              <a:t> et al. (2019):</a:t>
            </a:r>
            <a:br>
              <a:rPr lang="tr-TR" sz="1600" kern="100" dirty="0">
                <a:effectLst/>
                <a:ea typeface="Aptos" panose="020B0004020202020204" pitchFamily="34" charset="0"/>
                <a:cs typeface="Times New Roman" panose="02020603050405020304" pitchFamily="18" charset="0"/>
              </a:rPr>
            </a:br>
            <a:r>
              <a:rPr lang="tr-TR" sz="1600" kern="100" dirty="0">
                <a:effectLst/>
                <a:ea typeface="Aptos" panose="020B0004020202020204" pitchFamily="34" charset="0"/>
                <a:cs typeface="Times New Roman" panose="02020603050405020304" pitchFamily="18" charset="0"/>
              </a:rPr>
              <a:t>Makine öğrenmesi temelli erken uyarı sistemi; öğrenci başarısını öngörmede yüksek doğruluk sağlasa da, kapsamlı görselleştirme ve raporlama modülü içermiyor.</a:t>
            </a:r>
          </a:p>
          <a:p>
            <a:pPr marL="342900" lvl="0" indent="-342900">
              <a:lnSpc>
                <a:spcPct val="100000"/>
              </a:lnSpc>
              <a:spcAft>
                <a:spcPts val="800"/>
              </a:spcAft>
              <a:buSzPts val="1000"/>
              <a:buFont typeface="Symbol" panose="05050102010706020507" pitchFamily="18" charset="2"/>
              <a:buChar char=""/>
              <a:tabLst>
                <a:tab pos="457200" algn="l"/>
              </a:tabLst>
            </a:pPr>
            <a:r>
              <a:rPr lang="tr-TR" sz="1600" b="1" kern="100" dirty="0">
                <a:effectLst/>
                <a:ea typeface="Aptos" panose="020B0004020202020204" pitchFamily="34" charset="0"/>
                <a:cs typeface="Times New Roman" panose="02020603050405020304" pitchFamily="18" charset="0"/>
              </a:rPr>
              <a:t>Araştırma Boşluğu:</a:t>
            </a:r>
            <a:br>
              <a:rPr lang="tr-TR" sz="1600" kern="100" dirty="0">
                <a:effectLst/>
                <a:ea typeface="Aptos" panose="020B0004020202020204" pitchFamily="34" charset="0"/>
                <a:cs typeface="Times New Roman" panose="02020603050405020304" pitchFamily="18" charset="0"/>
              </a:rPr>
            </a:br>
            <a:r>
              <a:rPr lang="tr-TR" sz="1600" kern="100" dirty="0">
                <a:effectLst/>
                <a:ea typeface="Aptos" panose="020B0004020202020204" pitchFamily="34" charset="0"/>
                <a:cs typeface="Times New Roman" panose="02020603050405020304" pitchFamily="18" charset="0"/>
              </a:rPr>
              <a:t>• Çok rollü (öğrenci, öğretmen, yönetici) kullanıcı yönetimi</a:t>
            </a:r>
            <a:br>
              <a:rPr lang="tr-TR" sz="1600" kern="100" dirty="0">
                <a:effectLst/>
                <a:ea typeface="Aptos" panose="020B0004020202020204" pitchFamily="34" charset="0"/>
                <a:cs typeface="Times New Roman" panose="02020603050405020304" pitchFamily="18" charset="0"/>
              </a:rPr>
            </a:br>
            <a:r>
              <a:rPr lang="tr-TR" sz="1600" kern="100" dirty="0">
                <a:effectLst/>
                <a:ea typeface="Aptos" panose="020B0004020202020204" pitchFamily="34" charset="0"/>
                <a:cs typeface="Times New Roman" panose="02020603050405020304" pitchFamily="18" charset="0"/>
              </a:rPr>
              <a:t>• PDF/</a:t>
            </a:r>
            <a:r>
              <a:rPr lang="tr-TR" sz="1600" kern="100" dirty="0" err="1">
                <a:effectLst/>
                <a:ea typeface="Aptos" panose="020B0004020202020204" pitchFamily="34" charset="0"/>
                <a:cs typeface="Times New Roman" panose="02020603050405020304" pitchFamily="18" charset="0"/>
              </a:rPr>
              <a:t>OCR’dan</a:t>
            </a:r>
            <a:r>
              <a:rPr lang="tr-TR" sz="1600" kern="100" dirty="0">
                <a:effectLst/>
                <a:ea typeface="Aptos" panose="020B0004020202020204" pitchFamily="34" charset="0"/>
                <a:cs typeface="Times New Roman" panose="02020603050405020304" pitchFamily="18" charset="0"/>
              </a:rPr>
              <a:t> otomatik veri aktarımı</a:t>
            </a:r>
            <a:br>
              <a:rPr lang="tr-TR" sz="1600" kern="100" dirty="0">
                <a:effectLst/>
                <a:ea typeface="Aptos" panose="020B0004020202020204" pitchFamily="34" charset="0"/>
                <a:cs typeface="Times New Roman" panose="02020603050405020304" pitchFamily="18" charset="0"/>
              </a:rPr>
            </a:br>
            <a:r>
              <a:rPr lang="tr-TR" sz="1600" kern="100" dirty="0">
                <a:effectLst/>
                <a:ea typeface="Aptos" panose="020B0004020202020204" pitchFamily="34" charset="0"/>
                <a:cs typeface="Times New Roman" panose="02020603050405020304" pitchFamily="18" charset="0"/>
              </a:rPr>
              <a:t>• Entegre grafiksel analiz ve şablon tabanlı PDF raporlama</a:t>
            </a:r>
          </a:p>
          <a:p>
            <a:pPr>
              <a:lnSpc>
                <a:spcPct val="100000"/>
              </a:lnSpc>
              <a:spcAft>
                <a:spcPts val="800"/>
              </a:spcAft>
            </a:pPr>
            <a:r>
              <a:rPr lang="tr-TR" sz="1600" i="1" kern="100" dirty="0">
                <a:effectLst/>
                <a:ea typeface="Aptos" panose="020B0004020202020204" pitchFamily="34" charset="0"/>
                <a:cs typeface="Times New Roman" panose="02020603050405020304" pitchFamily="18" charset="0"/>
              </a:rPr>
              <a:t>Bu çalışmada, literatürdeki bu eksikliklere odaklanarak bütünleşik bir LGS takip platformu geliştirilmesi amaçlanmıştır</a:t>
            </a:r>
            <a:r>
              <a:rPr lang="tr-TR" sz="1800" i="1" kern="100" dirty="0">
                <a:effectLst/>
                <a:ea typeface="Aptos" panose="020B0004020202020204" pitchFamily="34" charset="0"/>
                <a:cs typeface="Times New Roman" panose="02020603050405020304" pitchFamily="18" charset="0"/>
              </a:rPr>
              <a:t>.</a:t>
            </a:r>
            <a:endParaRPr lang="tr-TR" sz="1800" kern="100" dirty="0">
              <a:effectLst/>
              <a:ea typeface="Aptos" panose="020B000402020202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4</a:t>
            </a:fld>
            <a:endParaRPr lang="en-US" dirty="0"/>
          </a:p>
        </p:txBody>
      </p:sp>
      <p:pic>
        <p:nvPicPr>
          <p:cNvPr id="7" name="Picture 2">
            <a:extLst>
              <a:ext uri="{FF2B5EF4-FFF2-40B4-BE49-F238E27FC236}">
                <a16:creationId xmlns:a16="http://schemas.microsoft.com/office/drawing/2014/main" id="{58A33FAD-7E52-87E9-5828-B7AF2615D1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11" name="Resim 10" descr="yazı tipi, grafik, grafik tasarım, ekran görüntüsü içeren bir resim&#10;&#10;Yapay zeka tarafından oluşturulan içerik yanlış olabilir.">
            <a:extLst>
              <a:ext uri="{FF2B5EF4-FFF2-40B4-BE49-F238E27FC236}">
                <a16:creationId xmlns:a16="http://schemas.microsoft.com/office/drawing/2014/main" id="{99B5DCE3-98BA-A4C1-1C5E-8087D1177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311917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ÇALIŞMANIN AMACI</a:t>
            </a:r>
            <a:endParaRPr lang="en-US" sz="4000" dirty="0"/>
          </a:p>
        </p:txBody>
      </p:sp>
      <p:sp>
        <p:nvSpPr>
          <p:cNvPr id="3" name="Content Placeholder 2"/>
          <p:cNvSpPr>
            <a:spLocks noGrp="1"/>
          </p:cNvSpPr>
          <p:nvPr>
            <p:ph idx="1"/>
          </p:nvPr>
        </p:nvSpPr>
        <p:spPr/>
        <p:txBody>
          <a:bodyPr>
            <a:normAutofit fontScale="92500" lnSpcReduction="20000"/>
          </a:bodyPr>
          <a:lstStyle/>
          <a:p>
            <a:pPr>
              <a:lnSpc>
                <a:spcPct val="107000"/>
              </a:lnSpc>
              <a:spcAft>
                <a:spcPts val="800"/>
              </a:spcAft>
              <a:buNone/>
            </a:pPr>
            <a:r>
              <a:rPr lang="tr-TR" sz="1600" i="1" kern="100" dirty="0">
                <a:effectLst/>
                <a:ea typeface="Aptos" panose="020B0004020202020204" pitchFamily="34" charset="0"/>
                <a:cs typeface="Times New Roman" panose="02020603050405020304" pitchFamily="18" charset="0"/>
              </a:rPr>
              <a:t>     </a:t>
            </a:r>
            <a:r>
              <a:rPr lang="tr-TR" sz="1900" i="1" kern="100" dirty="0">
                <a:effectLst/>
                <a:ea typeface="Aptos" panose="020B0004020202020204" pitchFamily="34" charset="0"/>
                <a:cs typeface="Times New Roman" panose="02020603050405020304" pitchFamily="18" charset="0"/>
              </a:rPr>
              <a:t>Bu çalışmada, LGS deneme sınavı sonuçlarının takibini kolaylaştırmak üzere eksiksiz ve entegre bir platform tasarlanmıştır. Manuel veri girişinin yerini alan PDF/OCR işlemleri, zamandan tasarruf sağlarken doğruluğu artırır. Ayrıca kapsamlı grafiksel analiz ve şablon tabanlı raporlama modülleriyle öğrenci, öğretmen ve yöneticilere anlık geri bildirim sunulması hedeflenmiştir.</a:t>
            </a:r>
            <a:endParaRPr lang="tr-TR" sz="1900" kern="100" dirty="0">
              <a:effectLst/>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tr-TR" sz="1900" b="1" kern="100" dirty="0">
                <a:effectLst/>
                <a:ea typeface="Aptos" panose="020B0004020202020204" pitchFamily="34" charset="0"/>
                <a:cs typeface="Times New Roman" panose="02020603050405020304" pitchFamily="18" charset="0"/>
              </a:rPr>
              <a:t>Çok rollü kullanıcı desteği (öğrenci, öğretmen, yönetici):</a:t>
            </a:r>
            <a:br>
              <a:rPr lang="tr-TR" sz="1900" kern="100" dirty="0">
                <a:effectLst/>
                <a:ea typeface="Aptos" panose="020B0004020202020204" pitchFamily="34" charset="0"/>
                <a:cs typeface="Times New Roman" panose="02020603050405020304" pitchFamily="18" charset="0"/>
              </a:rPr>
            </a:br>
            <a:r>
              <a:rPr lang="tr-TR" sz="1900" kern="100" dirty="0">
                <a:effectLst/>
                <a:ea typeface="Aptos" panose="020B0004020202020204" pitchFamily="34" charset="0"/>
                <a:cs typeface="Times New Roman" panose="02020603050405020304" pitchFamily="18" charset="0"/>
              </a:rPr>
              <a:t>Tüm paydaşlar için ayrı yetki ve görünüm katmanlarıyla uyumlu çalışma ortamı sağlamak.</a:t>
            </a:r>
          </a:p>
          <a:p>
            <a:pPr marL="342900" lvl="0" indent="-342900">
              <a:lnSpc>
                <a:spcPct val="107000"/>
              </a:lnSpc>
              <a:spcAft>
                <a:spcPts val="800"/>
              </a:spcAft>
              <a:buSzPts val="1000"/>
              <a:buFont typeface="Symbol" panose="05050102010706020507" pitchFamily="18" charset="2"/>
              <a:buChar char=""/>
              <a:tabLst>
                <a:tab pos="457200" algn="l"/>
              </a:tabLst>
            </a:pPr>
            <a:r>
              <a:rPr lang="tr-TR" sz="1900" b="1" kern="100" dirty="0">
                <a:effectLst/>
                <a:ea typeface="Aptos" panose="020B0004020202020204" pitchFamily="34" charset="0"/>
                <a:cs typeface="Times New Roman" panose="02020603050405020304" pitchFamily="18" charset="0"/>
              </a:rPr>
              <a:t>PDF/OCR tabanlı otomatik veri aktarımı:</a:t>
            </a:r>
            <a:br>
              <a:rPr lang="tr-TR" sz="1900" kern="100" dirty="0">
                <a:effectLst/>
                <a:ea typeface="Aptos" panose="020B0004020202020204" pitchFamily="34" charset="0"/>
                <a:cs typeface="Times New Roman" panose="02020603050405020304" pitchFamily="18" charset="0"/>
              </a:rPr>
            </a:br>
            <a:r>
              <a:rPr lang="tr-TR" sz="1900" kern="100" dirty="0">
                <a:effectLst/>
                <a:ea typeface="Aptos" panose="020B0004020202020204" pitchFamily="34" charset="0"/>
                <a:cs typeface="Times New Roman" panose="02020603050405020304" pitchFamily="18" charset="0"/>
              </a:rPr>
              <a:t>Deneme sınav sonuçlarını manuel girişi en aza indirecek şekilde hızlı ve doğru içe aktarma.</a:t>
            </a:r>
          </a:p>
          <a:p>
            <a:pPr marL="342900" lvl="0" indent="-342900">
              <a:lnSpc>
                <a:spcPct val="107000"/>
              </a:lnSpc>
              <a:spcAft>
                <a:spcPts val="800"/>
              </a:spcAft>
              <a:buSzPts val="1000"/>
              <a:buFont typeface="Symbol" panose="05050102010706020507" pitchFamily="18" charset="2"/>
              <a:buChar char=""/>
              <a:tabLst>
                <a:tab pos="457200" algn="l"/>
              </a:tabLst>
            </a:pPr>
            <a:r>
              <a:rPr lang="tr-TR" sz="1900" b="1" kern="100" dirty="0">
                <a:effectLst/>
                <a:ea typeface="Aptos" panose="020B0004020202020204" pitchFamily="34" charset="0"/>
                <a:cs typeface="Times New Roman" panose="02020603050405020304" pitchFamily="18" charset="0"/>
              </a:rPr>
              <a:t>Kapsamlı grafiksel analiz:</a:t>
            </a:r>
            <a:br>
              <a:rPr lang="tr-TR" sz="1900" kern="100" dirty="0">
                <a:effectLst/>
                <a:ea typeface="Aptos" panose="020B0004020202020204" pitchFamily="34" charset="0"/>
                <a:cs typeface="Times New Roman" panose="02020603050405020304" pitchFamily="18" charset="0"/>
              </a:rPr>
            </a:br>
            <a:r>
              <a:rPr lang="tr-TR" sz="1900" kern="100" dirty="0" err="1">
                <a:effectLst/>
                <a:ea typeface="Aptos" panose="020B0004020202020204" pitchFamily="34" charset="0"/>
                <a:cs typeface="Times New Roman" panose="02020603050405020304" pitchFamily="18" charset="0"/>
              </a:rPr>
              <a:t>Line</a:t>
            </a:r>
            <a:r>
              <a:rPr lang="tr-TR" sz="1900" kern="100" dirty="0">
                <a:effectLst/>
                <a:ea typeface="Aptos" panose="020B0004020202020204" pitchFamily="34" charset="0"/>
                <a:cs typeface="Times New Roman" panose="02020603050405020304" pitchFamily="18" charset="0"/>
              </a:rPr>
              <a:t>, bar ve </a:t>
            </a:r>
            <a:r>
              <a:rPr lang="tr-TR" sz="1900" kern="100" dirty="0" err="1">
                <a:effectLst/>
                <a:ea typeface="Aptos" panose="020B0004020202020204" pitchFamily="34" charset="0"/>
                <a:cs typeface="Times New Roman" panose="02020603050405020304" pitchFamily="18" charset="0"/>
              </a:rPr>
              <a:t>pie</a:t>
            </a:r>
            <a:r>
              <a:rPr lang="tr-TR" sz="1900" kern="100" dirty="0">
                <a:effectLst/>
                <a:ea typeface="Aptos" panose="020B0004020202020204" pitchFamily="34" charset="0"/>
                <a:cs typeface="Times New Roman" panose="02020603050405020304" pitchFamily="18" charset="0"/>
              </a:rPr>
              <a:t> grafiklerle zaman içindeki performans değişimlerini ve ders bazlı başarı dağılımını görselleştirmek.</a:t>
            </a:r>
          </a:p>
          <a:p>
            <a:pPr marL="342900" lvl="0" indent="-342900">
              <a:lnSpc>
                <a:spcPct val="107000"/>
              </a:lnSpc>
              <a:spcAft>
                <a:spcPts val="800"/>
              </a:spcAft>
              <a:buSzPts val="1000"/>
              <a:buFont typeface="Symbol" panose="05050102010706020507" pitchFamily="18" charset="2"/>
              <a:buChar char=""/>
              <a:tabLst>
                <a:tab pos="457200" algn="l"/>
              </a:tabLst>
            </a:pPr>
            <a:r>
              <a:rPr lang="tr-TR" sz="1900" b="1" kern="100" dirty="0">
                <a:effectLst/>
                <a:ea typeface="Aptos" panose="020B0004020202020204" pitchFamily="34" charset="0"/>
                <a:cs typeface="Times New Roman" panose="02020603050405020304" pitchFamily="18" charset="0"/>
              </a:rPr>
              <a:t>Şablon tabanlı otomatik raporlama:</a:t>
            </a:r>
            <a:br>
              <a:rPr lang="tr-TR" sz="1900" kern="100" dirty="0">
                <a:effectLst/>
                <a:ea typeface="Aptos" panose="020B0004020202020204" pitchFamily="34" charset="0"/>
                <a:cs typeface="Times New Roman" panose="02020603050405020304" pitchFamily="18" charset="0"/>
              </a:rPr>
            </a:br>
            <a:r>
              <a:rPr lang="tr-TR" sz="1900" kern="100" dirty="0">
                <a:effectLst/>
                <a:ea typeface="Aptos" panose="020B0004020202020204" pitchFamily="34" charset="0"/>
                <a:cs typeface="Times New Roman" panose="02020603050405020304" pitchFamily="18" charset="0"/>
              </a:rPr>
              <a:t>Özelleştirilebilir PDF raporlar üreterek hem bireysel hem de toplu çıktı alma imkânı sunmak.</a:t>
            </a:r>
          </a:p>
          <a:p>
            <a:endParaRPr lang="en-US" sz="2400" dirty="0"/>
          </a:p>
        </p:txBody>
      </p:sp>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5</a:t>
            </a:fld>
            <a:endParaRPr lang="en-US"/>
          </a:p>
        </p:txBody>
      </p:sp>
      <p:pic>
        <p:nvPicPr>
          <p:cNvPr id="7" name="Picture 2">
            <a:extLst>
              <a:ext uri="{FF2B5EF4-FFF2-40B4-BE49-F238E27FC236}">
                <a16:creationId xmlns:a16="http://schemas.microsoft.com/office/drawing/2014/main" id="{5EE6FD21-2C14-461D-8331-B9FF91CF2C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DA12EB2F-9ECE-E218-C000-06F4235D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338681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YÖNTEM</a:t>
            </a:r>
            <a:endParaRPr lang="en-US" sz="4000" dirty="0"/>
          </a:p>
        </p:txBody>
      </p:sp>
      <p:sp>
        <p:nvSpPr>
          <p:cNvPr id="3" name="Content Placeholder 2"/>
          <p:cNvSpPr>
            <a:spLocks noGrp="1"/>
          </p:cNvSpPr>
          <p:nvPr>
            <p:ph idx="1"/>
          </p:nvPr>
        </p:nvSpPr>
        <p:spPr/>
        <p:txBody>
          <a:bodyPr>
            <a:noAutofit/>
          </a:bodyPr>
          <a:lstStyle/>
          <a:p>
            <a:pPr>
              <a:lnSpc>
                <a:spcPct val="107000"/>
              </a:lnSpc>
              <a:spcAft>
                <a:spcPts val="800"/>
              </a:spcAft>
              <a:buNone/>
            </a:pPr>
            <a:r>
              <a:rPr lang="tr-TR" sz="1600" kern="100" dirty="0">
                <a:effectLst/>
                <a:ea typeface="Aptos" panose="020B0004020202020204" pitchFamily="34" charset="0"/>
                <a:cs typeface="Times New Roman" panose="02020603050405020304" pitchFamily="18" charset="0"/>
              </a:rPr>
              <a:t>     </a:t>
            </a:r>
            <a:r>
              <a:rPr lang="tr-TR" sz="1800" kern="100" dirty="0">
                <a:effectLst/>
                <a:ea typeface="Aptos" panose="020B0004020202020204" pitchFamily="34" charset="0"/>
                <a:cs typeface="Times New Roman" panose="02020603050405020304" pitchFamily="18" charset="0"/>
              </a:rPr>
              <a:t>Uygulama, C# ile geliştirilmiş </a:t>
            </a:r>
            <a:r>
              <a:rPr lang="tr-TR" sz="1800" kern="100" dirty="0" err="1">
                <a:effectLst/>
                <a:ea typeface="Aptos" panose="020B0004020202020204" pitchFamily="34" charset="0"/>
                <a:cs typeface="Times New Roman" panose="02020603050405020304" pitchFamily="18" charset="0"/>
              </a:rPr>
              <a:t>WinForms</a:t>
            </a:r>
            <a:r>
              <a:rPr lang="tr-TR" sz="1800" kern="100" dirty="0">
                <a:effectLst/>
                <a:ea typeface="Aptos" panose="020B0004020202020204" pitchFamily="34" charset="0"/>
                <a:cs typeface="Times New Roman" panose="02020603050405020304" pitchFamily="18" charset="0"/>
              </a:rPr>
              <a:t> tabanlı bir masaüstü çözüm olup, .NET Framework üzerinde çok katmanlı bir mimariyle inşa edilmiştir. Geliştirme sürecinde Visual </a:t>
            </a:r>
            <a:r>
              <a:rPr lang="tr-TR" sz="1800" kern="100" dirty="0" err="1">
                <a:effectLst/>
                <a:ea typeface="Aptos" panose="020B0004020202020204" pitchFamily="34" charset="0"/>
                <a:cs typeface="Times New Roman" panose="02020603050405020304" pitchFamily="18" charset="0"/>
              </a:rPr>
              <a:t>Studio</a:t>
            </a:r>
            <a:r>
              <a:rPr lang="tr-TR" sz="1800" kern="100" dirty="0">
                <a:effectLst/>
                <a:ea typeface="Aptos" panose="020B0004020202020204" pitchFamily="34" charset="0"/>
                <a:cs typeface="Times New Roman" panose="02020603050405020304" pitchFamily="18" charset="0"/>
              </a:rPr>
              <a:t> 2022 kullanılmış, bağımlılıklar </a:t>
            </a:r>
            <a:r>
              <a:rPr lang="tr-TR" sz="1800" kern="100" dirty="0" err="1">
                <a:effectLst/>
                <a:ea typeface="Aptos" panose="020B0004020202020204" pitchFamily="34" charset="0"/>
                <a:cs typeface="Times New Roman" panose="02020603050405020304" pitchFamily="18" charset="0"/>
              </a:rPr>
              <a:t>NuGet</a:t>
            </a:r>
            <a:r>
              <a:rPr lang="tr-TR" sz="1800" kern="100" dirty="0">
                <a:effectLst/>
                <a:ea typeface="Aptos" panose="020B0004020202020204" pitchFamily="34" charset="0"/>
                <a:cs typeface="Times New Roman" panose="02020603050405020304" pitchFamily="18" charset="0"/>
              </a:rPr>
              <a:t> paket yöneticisi aracılığıyla yönetilmiştir.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UI Katmanı:</a:t>
            </a:r>
            <a:br>
              <a:rPr lang="tr-TR" sz="1800" kern="100" dirty="0">
                <a:effectLst/>
                <a:ea typeface="Aptos" panose="020B0004020202020204" pitchFamily="34" charset="0"/>
                <a:cs typeface="Times New Roman" panose="02020603050405020304" pitchFamily="18" charset="0"/>
              </a:rPr>
            </a:br>
            <a:r>
              <a:rPr lang="tr-TR" sz="1800" kern="100" dirty="0" err="1">
                <a:effectLst/>
                <a:ea typeface="Aptos" panose="020B0004020202020204" pitchFamily="34" charset="0"/>
                <a:cs typeface="Times New Roman" panose="02020603050405020304" pitchFamily="18" charset="0"/>
              </a:rPr>
              <a:t>LoginForm</a:t>
            </a:r>
            <a:r>
              <a:rPr lang="tr-TR" sz="1800" kern="100" dirty="0">
                <a:effectLst/>
                <a:ea typeface="Aptos" panose="020B0004020202020204" pitchFamily="34" charset="0"/>
                <a:cs typeface="Times New Roman" panose="02020603050405020304" pitchFamily="18" charset="0"/>
              </a:rPr>
              <a:t>, </a:t>
            </a:r>
            <a:r>
              <a:rPr lang="tr-TR" sz="1800" kern="100" dirty="0" err="1">
                <a:effectLst/>
                <a:ea typeface="Aptos" panose="020B0004020202020204" pitchFamily="34" charset="0"/>
                <a:cs typeface="Times New Roman" panose="02020603050405020304" pitchFamily="18" charset="0"/>
              </a:rPr>
              <a:t>StudentForm</a:t>
            </a:r>
            <a:r>
              <a:rPr lang="tr-TR" sz="1800" kern="100" dirty="0">
                <a:effectLst/>
                <a:ea typeface="Aptos" panose="020B0004020202020204" pitchFamily="34" charset="0"/>
                <a:cs typeface="Times New Roman" panose="02020603050405020304" pitchFamily="18" charset="0"/>
              </a:rPr>
              <a:t>, </a:t>
            </a:r>
            <a:r>
              <a:rPr lang="tr-TR" sz="1800" kern="100" dirty="0" err="1">
                <a:effectLst/>
                <a:ea typeface="Aptos" panose="020B0004020202020204" pitchFamily="34" charset="0"/>
                <a:cs typeface="Times New Roman" panose="02020603050405020304" pitchFamily="18" charset="0"/>
              </a:rPr>
              <a:t>AdminDashboardForm</a:t>
            </a:r>
            <a:r>
              <a:rPr lang="tr-TR" sz="1800" kern="100" dirty="0">
                <a:effectLst/>
                <a:ea typeface="Aptos" panose="020B0004020202020204" pitchFamily="34" charset="0"/>
                <a:cs typeface="Times New Roman" panose="02020603050405020304" pitchFamily="18" charset="0"/>
              </a:rPr>
              <a:t>; </a:t>
            </a:r>
            <a:r>
              <a:rPr lang="tr-TR" sz="1800" kern="100" dirty="0" err="1">
                <a:effectLst/>
                <a:ea typeface="Aptos" panose="020B0004020202020204" pitchFamily="34" charset="0"/>
                <a:cs typeface="Times New Roman" panose="02020603050405020304" pitchFamily="18" charset="0"/>
              </a:rPr>
              <a:t>OCRControl</a:t>
            </a:r>
            <a:r>
              <a:rPr lang="tr-TR" sz="1800" kern="100" dirty="0">
                <a:effectLst/>
                <a:ea typeface="Aptos" panose="020B0004020202020204" pitchFamily="34" charset="0"/>
                <a:cs typeface="Times New Roman" panose="02020603050405020304" pitchFamily="18" charset="0"/>
              </a:rPr>
              <a:t>, </a:t>
            </a:r>
            <a:r>
              <a:rPr lang="tr-TR" sz="1800" kern="100" dirty="0" err="1">
                <a:effectLst/>
                <a:ea typeface="Aptos" panose="020B0004020202020204" pitchFamily="34" charset="0"/>
                <a:cs typeface="Times New Roman" panose="02020603050405020304" pitchFamily="18" charset="0"/>
              </a:rPr>
              <a:t>PdfImportControl</a:t>
            </a:r>
            <a:r>
              <a:rPr lang="tr-TR" sz="1800" kern="100" dirty="0">
                <a:effectLst/>
                <a:ea typeface="Aptos" panose="020B0004020202020204" pitchFamily="34" charset="0"/>
                <a:cs typeface="Times New Roman" panose="02020603050405020304" pitchFamily="18" charset="0"/>
              </a:rPr>
              <a:t>, </a:t>
            </a:r>
            <a:r>
              <a:rPr lang="tr-TR" sz="1800" kern="100" dirty="0" err="1">
                <a:effectLst/>
                <a:ea typeface="Aptos" panose="020B0004020202020204" pitchFamily="34" charset="0"/>
                <a:cs typeface="Times New Roman" panose="02020603050405020304" pitchFamily="18" charset="0"/>
              </a:rPr>
              <a:t>ChartsGraphsControl</a:t>
            </a:r>
            <a:r>
              <a:rPr lang="tr-TR" sz="1800" kern="100" dirty="0">
                <a:effectLst/>
                <a:ea typeface="Aptos" panose="020B0004020202020204" pitchFamily="34" charset="0"/>
                <a:cs typeface="Times New Roman" panose="02020603050405020304" pitchFamily="18" charset="0"/>
              </a:rPr>
              <a:t>, </a:t>
            </a:r>
            <a:r>
              <a:rPr lang="tr-TR" sz="1800" kern="100" dirty="0" err="1">
                <a:effectLst/>
                <a:ea typeface="Aptos" panose="020B0004020202020204" pitchFamily="34" charset="0"/>
                <a:cs typeface="Times New Roman" panose="02020603050405020304" pitchFamily="18" charset="0"/>
              </a:rPr>
              <a:t>ExportPdfControl</a:t>
            </a:r>
            <a:r>
              <a:rPr lang="tr-TR" sz="1800" kern="100" dirty="0">
                <a:effectLst/>
                <a:ea typeface="Aptos" panose="020B0004020202020204" pitchFamily="34" charset="0"/>
                <a:cs typeface="Times New Roman" panose="02020603050405020304" pitchFamily="18" charset="0"/>
              </a:rPr>
              <a:t> gibi özel kontroller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İş Mantığı Katmanı:</a:t>
            </a:r>
            <a:br>
              <a:rPr lang="tr-TR" sz="1800" kern="100" dirty="0">
                <a:effectLst/>
                <a:ea typeface="Aptos" panose="020B0004020202020204" pitchFamily="34" charset="0"/>
                <a:cs typeface="Times New Roman" panose="02020603050405020304" pitchFamily="18" charset="0"/>
              </a:rPr>
            </a:br>
            <a:r>
              <a:rPr lang="tr-TR" sz="1800" kern="100" dirty="0">
                <a:effectLst/>
                <a:ea typeface="Aptos" panose="020B0004020202020204" pitchFamily="34" charset="0"/>
                <a:cs typeface="Times New Roman" panose="02020603050405020304" pitchFamily="18" charset="0"/>
              </a:rPr>
              <a:t>Deneme sınavı yönetimi, kullanıcı yetkilendirme, raporlama iş akışları</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Veri Erişim Katmanı:</a:t>
            </a:r>
            <a:br>
              <a:rPr lang="tr-TR" sz="1800" kern="100" dirty="0">
                <a:effectLst/>
                <a:ea typeface="Aptos" panose="020B0004020202020204" pitchFamily="34" charset="0"/>
                <a:cs typeface="Times New Roman" panose="02020603050405020304" pitchFamily="18" charset="0"/>
              </a:rPr>
            </a:br>
            <a:r>
              <a:rPr lang="tr-TR" sz="1800" kern="100" dirty="0" err="1">
                <a:effectLst/>
                <a:ea typeface="Aptos" panose="020B0004020202020204" pitchFamily="34" charset="0"/>
                <a:cs typeface="Times New Roman" panose="02020603050405020304" pitchFamily="18" charset="0"/>
              </a:rPr>
              <a:t>Entity</a:t>
            </a:r>
            <a:r>
              <a:rPr lang="tr-TR" sz="1800" kern="100" dirty="0">
                <a:effectLst/>
                <a:ea typeface="Aptos" panose="020B0004020202020204" pitchFamily="34" charset="0"/>
                <a:cs typeface="Times New Roman" panose="02020603050405020304" pitchFamily="18" charset="0"/>
              </a:rPr>
              <a:t> Framework 6.0 ile SQL Server bağlantısı</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ea typeface="Aptos" panose="020B0004020202020204" pitchFamily="34" charset="0"/>
                <a:cs typeface="Times New Roman" panose="02020603050405020304" pitchFamily="18" charset="0"/>
              </a:rPr>
              <a:t>Geliştirme ve Yapı Yönetimi:</a:t>
            </a:r>
            <a:br>
              <a:rPr lang="tr-TR" sz="1800" kern="100" dirty="0">
                <a:effectLst/>
                <a:ea typeface="Aptos" panose="020B0004020202020204" pitchFamily="34" charset="0"/>
                <a:cs typeface="Times New Roman" panose="02020603050405020304" pitchFamily="18" charset="0"/>
              </a:rPr>
            </a:br>
            <a:r>
              <a:rPr lang="tr-TR" sz="1800" kern="100" dirty="0">
                <a:effectLst/>
                <a:ea typeface="Aptos" panose="020B0004020202020204" pitchFamily="34" charset="0"/>
                <a:cs typeface="Times New Roman" panose="02020603050405020304" pitchFamily="18" charset="0"/>
              </a:rPr>
              <a:t>Visual </a:t>
            </a:r>
            <a:r>
              <a:rPr lang="tr-TR" sz="1800" kern="100" dirty="0" err="1">
                <a:effectLst/>
                <a:ea typeface="Aptos" panose="020B0004020202020204" pitchFamily="34" charset="0"/>
                <a:cs typeface="Times New Roman" panose="02020603050405020304" pitchFamily="18" charset="0"/>
              </a:rPr>
              <a:t>Studio</a:t>
            </a:r>
            <a:r>
              <a:rPr lang="tr-TR" sz="1800" kern="100" dirty="0">
                <a:effectLst/>
                <a:ea typeface="Aptos" panose="020B0004020202020204" pitchFamily="34" charset="0"/>
                <a:cs typeface="Times New Roman" panose="02020603050405020304" pitchFamily="18" charset="0"/>
              </a:rPr>
              <a:t> 2022</a:t>
            </a:r>
          </a:p>
        </p:txBody>
      </p:sp>
      <p:sp>
        <p:nvSpPr>
          <p:cNvPr id="4" name="Date Placeholder 3"/>
          <p:cNvSpPr>
            <a:spLocks noGrp="1"/>
          </p:cNvSpPr>
          <p:nvPr>
            <p:ph type="dt" sz="half" idx="10"/>
          </p:nvPr>
        </p:nvSpPr>
        <p:spPr/>
        <p:txBody>
          <a:bodyPr/>
          <a:lstStyle/>
          <a:p>
            <a:r>
              <a:rPr lang="en-US"/>
              <a:t>MÜBAK 2024</a:t>
            </a:r>
          </a:p>
        </p:txBody>
      </p:sp>
      <p:sp>
        <p:nvSpPr>
          <p:cNvPr id="6" name="Slide Number Placeholder 5"/>
          <p:cNvSpPr>
            <a:spLocks noGrp="1"/>
          </p:cNvSpPr>
          <p:nvPr>
            <p:ph type="sldNum" sz="quarter" idx="12"/>
          </p:nvPr>
        </p:nvSpPr>
        <p:spPr/>
        <p:txBody>
          <a:bodyPr/>
          <a:lstStyle/>
          <a:p>
            <a:fld id="{A972F460-B5BD-478F-AD9B-CBD22D91AB33}" type="slidenum">
              <a:rPr lang="en-US" smtClean="0"/>
              <a:pPr/>
              <a:t>6</a:t>
            </a:fld>
            <a:endParaRPr lang="en-US"/>
          </a:p>
        </p:txBody>
      </p:sp>
      <p:pic>
        <p:nvPicPr>
          <p:cNvPr id="7" name="Picture 2">
            <a:extLst>
              <a:ext uri="{FF2B5EF4-FFF2-40B4-BE49-F238E27FC236}">
                <a16:creationId xmlns:a16="http://schemas.microsoft.com/office/drawing/2014/main" id="{7CAE2572-4418-BCE1-D7CF-29D3DD29B9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D4F86529-C97B-78B5-1F82-DE4936CEF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411864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562A7-AA00-4417-FEA4-8D40BE95BA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63F0D1-1622-549F-F243-AD5AE131BFF6}"/>
              </a:ext>
            </a:extLst>
          </p:cNvPr>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YÖNTEM</a:t>
            </a:r>
            <a:endParaRPr lang="en-US" sz="4000" dirty="0"/>
          </a:p>
        </p:txBody>
      </p:sp>
      <p:sp>
        <p:nvSpPr>
          <p:cNvPr id="3" name="Content Placeholder 2">
            <a:extLst>
              <a:ext uri="{FF2B5EF4-FFF2-40B4-BE49-F238E27FC236}">
                <a16:creationId xmlns:a16="http://schemas.microsoft.com/office/drawing/2014/main" id="{2EDE417A-D977-63D7-196E-A01CAE0251D8}"/>
              </a:ext>
            </a:extLst>
          </p:cNvPr>
          <p:cNvSpPr>
            <a:spLocks noGrp="1"/>
          </p:cNvSpPr>
          <p:nvPr>
            <p:ph idx="1"/>
          </p:nvPr>
        </p:nvSpPr>
        <p:spPr>
          <a:xfrm>
            <a:off x="838200" y="1825625"/>
            <a:ext cx="4856018" cy="3349068"/>
          </a:xfrm>
        </p:spPr>
        <p:txBody>
          <a:bodyPr>
            <a:noAutofit/>
          </a:bodyPr>
          <a:lstStyle/>
          <a:p>
            <a:pPr>
              <a:lnSpc>
                <a:spcPct val="107000"/>
              </a:lnSpc>
              <a:spcAft>
                <a:spcPts val="800"/>
              </a:spcAft>
              <a:buNone/>
            </a:pPr>
            <a:r>
              <a:rPr lang="tr-TR"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latin typeface="Calibri" panose="020F0502020204030204" pitchFamily="34" charset="0"/>
                <a:ea typeface="Aptos" panose="020B0004020202020204" pitchFamily="34" charset="0"/>
                <a:cs typeface="Calibri" panose="020F0502020204030204" pitchFamily="34" charset="0"/>
              </a:rPr>
              <a:t>Uygulamanın ilişkisel veri modeli, SQL Server 2022 üzerinde eğitim süreçlerindeki ana varlıkları ve ilişkileri etkin biçimde temsil eder. Aşağıda Şekil 1’de gösterilen ER diyagramındaki temel tablolar yer alır: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err="1">
                <a:effectLst/>
                <a:latin typeface="Calibri" panose="020F0502020204030204" pitchFamily="34" charset="0"/>
                <a:ea typeface="Aptos" panose="020B0004020202020204" pitchFamily="34" charset="0"/>
                <a:cs typeface="Calibri" panose="020F0502020204030204" pitchFamily="34" charset="0"/>
              </a:rPr>
              <a:t>Users</a:t>
            </a:r>
            <a:r>
              <a:rPr lang="tr-TR" sz="1800" b="1" kern="100" dirty="0">
                <a:effectLst/>
                <a:latin typeface="Calibri" panose="020F0502020204030204" pitchFamily="34" charset="0"/>
                <a:ea typeface="Aptos" panose="020B0004020202020204" pitchFamily="34" charset="0"/>
                <a:cs typeface="Calibri" panose="020F0502020204030204" pitchFamily="34" charset="0"/>
              </a:rPr>
              <a:t> / </a:t>
            </a:r>
            <a:r>
              <a:rPr lang="tr-TR" sz="1800" b="1" kern="100" dirty="0" err="1">
                <a:effectLst/>
                <a:latin typeface="Calibri" panose="020F0502020204030204" pitchFamily="34" charset="0"/>
                <a:ea typeface="Aptos" panose="020B0004020202020204" pitchFamily="34" charset="0"/>
                <a:cs typeface="Calibri" panose="020F0502020204030204" pitchFamily="34" charset="0"/>
              </a:rPr>
              <a:t>Ogrenciler</a:t>
            </a:r>
            <a:r>
              <a:rPr lang="tr-TR" sz="1800" b="1" kern="100" dirty="0">
                <a:effectLst/>
                <a:latin typeface="Calibri" panose="020F0502020204030204" pitchFamily="34" charset="0"/>
                <a:ea typeface="Aptos" panose="020B0004020202020204" pitchFamily="34" charset="0"/>
                <a:cs typeface="Calibri" panose="020F0502020204030204" pitchFamily="34" charset="0"/>
              </a:rPr>
              <a:t> / </a:t>
            </a:r>
            <a:r>
              <a:rPr lang="tr-TR" sz="1800" b="1" kern="100" dirty="0" err="1">
                <a:effectLst/>
                <a:latin typeface="Calibri" panose="020F0502020204030204" pitchFamily="34" charset="0"/>
                <a:ea typeface="Aptos" panose="020B0004020202020204" pitchFamily="34" charset="0"/>
                <a:cs typeface="Calibri" panose="020F0502020204030204" pitchFamily="34" charset="0"/>
              </a:rPr>
              <a:t>Yoneticiler</a:t>
            </a:r>
            <a:endParaRPr lang="tr-TR" sz="1800"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err="1">
                <a:effectLst/>
                <a:latin typeface="Calibri" panose="020F0502020204030204" pitchFamily="34" charset="0"/>
                <a:ea typeface="Aptos" panose="020B0004020202020204" pitchFamily="34" charset="0"/>
                <a:cs typeface="Calibri" panose="020F0502020204030204" pitchFamily="34" charset="0"/>
              </a:rPr>
              <a:t>DenemeSinavlari</a:t>
            </a:r>
            <a:endParaRPr lang="tr-TR" sz="1800"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Calibri" panose="020F0502020204030204" pitchFamily="34" charset="0"/>
                <a:ea typeface="Aptos" panose="020B0004020202020204" pitchFamily="34" charset="0"/>
                <a:cs typeface="Calibri" panose="020F0502020204030204" pitchFamily="34" charset="0"/>
              </a:rPr>
              <a:t>Dersler</a:t>
            </a:r>
            <a:endParaRPr lang="tr-TR" sz="1800"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err="1">
                <a:effectLst/>
                <a:latin typeface="Calibri" panose="020F0502020204030204" pitchFamily="34" charset="0"/>
                <a:ea typeface="Aptos" panose="020B0004020202020204" pitchFamily="34" charset="0"/>
                <a:cs typeface="Calibri" panose="020F0502020204030204" pitchFamily="34" charset="0"/>
              </a:rPr>
              <a:t>Sonuclar</a:t>
            </a:r>
            <a:r>
              <a:rPr lang="tr-TR" sz="1800" kern="100" dirty="0">
                <a:effectLst/>
                <a:latin typeface="Calibri" panose="020F0502020204030204" pitchFamily="34" charset="0"/>
                <a:ea typeface="Aptos" panose="020B0004020202020204" pitchFamily="34" charset="0"/>
                <a:cs typeface="Calibri" panose="020F0502020204030204" pitchFamily="34" charset="0"/>
              </a:rPr>
              <a:t> (Öğrenci–Sınav–Ders ilişkisi)</a:t>
            </a:r>
          </a:p>
          <a:p>
            <a:pPr>
              <a:lnSpc>
                <a:spcPct val="107000"/>
              </a:lnSpc>
              <a:spcAft>
                <a:spcPts val="800"/>
              </a:spcAft>
              <a:buNone/>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209C86-489C-1782-C513-ACD38830C395}"/>
              </a:ext>
            </a:extLst>
          </p:cNvPr>
          <p:cNvSpPr>
            <a:spLocks noGrp="1"/>
          </p:cNvSpPr>
          <p:nvPr>
            <p:ph type="dt" sz="half" idx="10"/>
          </p:nvPr>
        </p:nvSpPr>
        <p:spPr/>
        <p:txBody>
          <a:bodyPr/>
          <a:lstStyle/>
          <a:p>
            <a:r>
              <a:rPr lang="en-US"/>
              <a:t>MÜBAK 2024</a:t>
            </a:r>
          </a:p>
        </p:txBody>
      </p:sp>
      <p:sp>
        <p:nvSpPr>
          <p:cNvPr id="6" name="Slide Number Placeholder 5">
            <a:extLst>
              <a:ext uri="{FF2B5EF4-FFF2-40B4-BE49-F238E27FC236}">
                <a16:creationId xmlns:a16="http://schemas.microsoft.com/office/drawing/2014/main" id="{43088C61-19E7-78C8-2161-FA93E7A72BCD}"/>
              </a:ext>
            </a:extLst>
          </p:cNvPr>
          <p:cNvSpPr>
            <a:spLocks noGrp="1"/>
          </p:cNvSpPr>
          <p:nvPr>
            <p:ph type="sldNum" sz="quarter" idx="12"/>
          </p:nvPr>
        </p:nvSpPr>
        <p:spPr/>
        <p:txBody>
          <a:bodyPr/>
          <a:lstStyle/>
          <a:p>
            <a:fld id="{A972F460-B5BD-478F-AD9B-CBD22D91AB33}" type="slidenum">
              <a:rPr lang="en-US" smtClean="0"/>
              <a:pPr/>
              <a:t>7</a:t>
            </a:fld>
            <a:endParaRPr lang="en-US"/>
          </a:p>
        </p:txBody>
      </p:sp>
      <p:pic>
        <p:nvPicPr>
          <p:cNvPr id="7" name="Picture 2">
            <a:extLst>
              <a:ext uri="{FF2B5EF4-FFF2-40B4-BE49-F238E27FC236}">
                <a16:creationId xmlns:a16="http://schemas.microsoft.com/office/drawing/2014/main" id="{17013931-958F-02DC-6A92-DC3E89E46E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F2EF4AC7-A309-47D7-6126-9C624B0CF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pic>
        <p:nvPicPr>
          <p:cNvPr id="8" name="Resim 7">
            <a:extLst>
              <a:ext uri="{FF2B5EF4-FFF2-40B4-BE49-F238E27FC236}">
                <a16:creationId xmlns:a16="http://schemas.microsoft.com/office/drawing/2014/main" id="{38B7FECB-5AF6-B172-E904-BFF6C8646B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75762" y="1879520"/>
            <a:ext cx="6323554" cy="3098960"/>
          </a:xfrm>
          <a:prstGeom prst="rect">
            <a:avLst/>
          </a:prstGeom>
          <a:noFill/>
          <a:ln>
            <a:noFill/>
          </a:ln>
        </p:spPr>
      </p:pic>
      <p:pic>
        <p:nvPicPr>
          <p:cNvPr id="10" name="Resim 9">
            <a:extLst>
              <a:ext uri="{FF2B5EF4-FFF2-40B4-BE49-F238E27FC236}">
                <a16:creationId xmlns:a16="http://schemas.microsoft.com/office/drawing/2014/main" id="{9A5DE500-98FD-00CC-C3EB-DE9643A3800F}"/>
              </a:ext>
            </a:extLst>
          </p:cNvPr>
          <p:cNvPicPr>
            <a:picLocks noChangeAspect="1"/>
          </p:cNvPicPr>
          <p:nvPr/>
        </p:nvPicPr>
        <p:blipFill>
          <a:blip r:embed="rId5"/>
          <a:stretch>
            <a:fillRect/>
          </a:stretch>
        </p:blipFill>
        <p:spPr>
          <a:xfrm>
            <a:off x="5575762" y="5032375"/>
            <a:ext cx="3086531" cy="390580"/>
          </a:xfrm>
          <a:prstGeom prst="rect">
            <a:avLst/>
          </a:prstGeom>
        </p:spPr>
      </p:pic>
    </p:spTree>
    <p:extLst>
      <p:ext uri="{BB962C8B-B14F-4D97-AF65-F5344CB8AC3E}">
        <p14:creationId xmlns:p14="http://schemas.microsoft.com/office/powerpoint/2010/main" val="36336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E93A2-582A-AFE8-31A0-0628492E2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38315-B423-4014-F88E-9B121760B1C3}"/>
              </a:ext>
            </a:extLst>
          </p:cNvPr>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YÖNTEM</a:t>
            </a:r>
            <a:endParaRPr lang="en-US" sz="4000" dirty="0"/>
          </a:p>
        </p:txBody>
      </p:sp>
      <p:sp>
        <p:nvSpPr>
          <p:cNvPr id="3" name="Content Placeholder 2">
            <a:extLst>
              <a:ext uri="{FF2B5EF4-FFF2-40B4-BE49-F238E27FC236}">
                <a16:creationId xmlns:a16="http://schemas.microsoft.com/office/drawing/2014/main" id="{8B3A6C64-7056-20EE-EFFB-7E8105B9CA57}"/>
              </a:ext>
            </a:extLst>
          </p:cNvPr>
          <p:cNvSpPr>
            <a:spLocks noGrp="1"/>
          </p:cNvSpPr>
          <p:nvPr>
            <p:ph idx="1"/>
          </p:nvPr>
        </p:nvSpPr>
        <p:spPr/>
        <p:txBody>
          <a:bodyPr>
            <a:noAutofit/>
          </a:bodyPr>
          <a:lstStyle/>
          <a:p>
            <a:pPr>
              <a:lnSpc>
                <a:spcPct val="107000"/>
              </a:lnSpc>
              <a:spcAft>
                <a:spcPts val="800"/>
              </a:spcAft>
              <a:buNone/>
            </a:pPr>
            <a:r>
              <a:rPr lang="tr-TR" sz="1800" i="1" kern="100" dirty="0">
                <a:effectLst/>
                <a:latin typeface="Aptos" panose="020B0004020202020204" pitchFamily="34" charset="0"/>
                <a:ea typeface="Aptos" panose="020B0004020202020204" pitchFamily="34" charset="0"/>
                <a:cs typeface="Times New Roman" panose="02020603050405020304" pitchFamily="18" charset="0"/>
              </a:rPr>
              <a:t>     Sınav sonuçlarının uygulamaya aktarımı üç farklı yöntemle gerçekleştirilmiştir; her biri kullanıcı deneyimini ve işlem hızını optimize etmeyi hedefler.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OCR Tabanlı Metin Çıkarımı (</a:t>
            </a: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Tesseract</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a:t>
            </a:r>
            <a:br>
              <a:rPr lang="tr-TR" sz="1800" kern="100" dirty="0">
                <a:effectLst/>
                <a:latin typeface="Aptos" panose="020B0004020202020204" pitchFamily="34" charset="0"/>
                <a:ea typeface="Aptos" panose="020B0004020202020204" pitchFamily="34" charset="0"/>
                <a:cs typeface="Times New Roman" panose="02020603050405020304" pitchFamily="18" charset="0"/>
              </a:rPr>
            </a:br>
            <a:r>
              <a:rPr lang="tr-TR" sz="1800" kern="100" dirty="0">
                <a:effectLst/>
                <a:latin typeface="Aptos" panose="020B0004020202020204" pitchFamily="34" charset="0"/>
                <a:ea typeface="Aptos" panose="020B0004020202020204" pitchFamily="34" charset="0"/>
                <a:cs typeface="Times New Roman" panose="02020603050405020304" pitchFamily="18" charset="0"/>
              </a:rPr>
              <a:t>İmaj olarak sağlanan sınav çizelgelerinden “Doğru/Yanlış” ve “Net” değerlerini metin olarak okur.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PDF Ayrıştırma (</a:t>
            </a: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iTextSharp</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a:t>
            </a:r>
            <a:br>
              <a:rPr lang="tr-TR" sz="1800" kern="100" dirty="0">
                <a:effectLst/>
                <a:latin typeface="Aptos" panose="020B0004020202020204" pitchFamily="34" charset="0"/>
                <a:ea typeface="Aptos" panose="020B0004020202020204" pitchFamily="34" charset="0"/>
                <a:cs typeface="Times New Roman" panose="02020603050405020304" pitchFamily="18" charset="0"/>
              </a:rPr>
            </a:br>
            <a:r>
              <a:rPr lang="tr-TR" sz="1800" kern="100" dirty="0">
                <a:effectLst/>
                <a:latin typeface="Aptos" panose="020B0004020202020204" pitchFamily="34" charset="0"/>
                <a:ea typeface="Aptos" panose="020B0004020202020204" pitchFamily="34" charset="0"/>
                <a:cs typeface="Times New Roman" panose="02020603050405020304" pitchFamily="18" charset="0"/>
              </a:rPr>
              <a:t>Standart PDF raporlarındaki tablo yapısını analiz edip hücre verilerini çeker.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Manuel Sonuç Girişi:</a:t>
            </a:r>
            <a:br>
              <a:rPr lang="tr-TR" sz="1800" kern="100" dirty="0">
                <a:effectLst/>
                <a:latin typeface="Aptos" panose="020B0004020202020204" pitchFamily="34" charset="0"/>
                <a:ea typeface="Aptos" panose="020B0004020202020204" pitchFamily="34" charset="0"/>
                <a:cs typeface="Times New Roman" panose="02020603050405020304" pitchFamily="18" charset="0"/>
              </a:rPr>
            </a:br>
            <a:r>
              <a:rPr lang="tr-TR" sz="1800" kern="100" dirty="0">
                <a:effectLst/>
                <a:latin typeface="Aptos" panose="020B0004020202020204" pitchFamily="34" charset="0"/>
                <a:ea typeface="Aptos" panose="020B0004020202020204" pitchFamily="34" charset="0"/>
                <a:cs typeface="Times New Roman" panose="02020603050405020304" pitchFamily="18" charset="0"/>
              </a:rPr>
              <a:t>Kullanıcı dostu arayüz üzerinden eksik veya özel sınav sonuçlarını elle ekleme imkânı.</a:t>
            </a:r>
          </a:p>
        </p:txBody>
      </p:sp>
      <p:sp>
        <p:nvSpPr>
          <p:cNvPr id="4" name="Date Placeholder 3">
            <a:extLst>
              <a:ext uri="{FF2B5EF4-FFF2-40B4-BE49-F238E27FC236}">
                <a16:creationId xmlns:a16="http://schemas.microsoft.com/office/drawing/2014/main" id="{D65949AD-6880-C5CD-DF9B-FD7D66E5D25E}"/>
              </a:ext>
            </a:extLst>
          </p:cNvPr>
          <p:cNvSpPr>
            <a:spLocks noGrp="1"/>
          </p:cNvSpPr>
          <p:nvPr>
            <p:ph type="dt" sz="half" idx="10"/>
          </p:nvPr>
        </p:nvSpPr>
        <p:spPr/>
        <p:txBody>
          <a:bodyPr/>
          <a:lstStyle/>
          <a:p>
            <a:r>
              <a:rPr lang="en-US"/>
              <a:t>MÜBAK 2024</a:t>
            </a:r>
          </a:p>
        </p:txBody>
      </p:sp>
      <p:sp>
        <p:nvSpPr>
          <p:cNvPr id="6" name="Slide Number Placeholder 5">
            <a:extLst>
              <a:ext uri="{FF2B5EF4-FFF2-40B4-BE49-F238E27FC236}">
                <a16:creationId xmlns:a16="http://schemas.microsoft.com/office/drawing/2014/main" id="{9572F1B3-4B5C-7AF9-C37E-B38A8A732FE9}"/>
              </a:ext>
            </a:extLst>
          </p:cNvPr>
          <p:cNvSpPr>
            <a:spLocks noGrp="1"/>
          </p:cNvSpPr>
          <p:nvPr>
            <p:ph type="sldNum" sz="quarter" idx="12"/>
          </p:nvPr>
        </p:nvSpPr>
        <p:spPr/>
        <p:txBody>
          <a:bodyPr/>
          <a:lstStyle/>
          <a:p>
            <a:fld id="{A972F460-B5BD-478F-AD9B-CBD22D91AB33}" type="slidenum">
              <a:rPr lang="en-US" smtClean="0"/>
              <a:pPr/>
              <a:t>8</a:t>
            </a:fld>
            <a:endParaRPr lang="en-US"/>
          </a:p>
        </p:txBody>
      </p:sp>
      <p:pic>
        <p:nvPicPr>
          <p:cNvPr id="7" name="Picture 2">
            <a:extLst>
              <a:ext uri="{FF2B5EF4-FFF2-40B4-BE49-F238E27FC236}">
                <a16:creationId xmlns:a16="http://schemas.microsoft.com/office/drawing/2014/main" id="{A9083587-C4D9-120F-8D78-2BAC28BEA3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0C625189-DEFA-4D3C-5129-FA9027864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spTree>
    <p:extLst>
      <p:ext uri="{BB962C8B-B14F-4D97-AF65-F5344CB8AC3E}">
        <p14:creationId xmlns:p14="http://schemas.microsoft.com/office/powerpoint/2010/main" val="319070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7A708-396B-9105-78C4-3877566A0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DDA90-BC68-17C5-28FC-AA47EA6CC9B2}"/>
              </a:ext>
            </a:extLst>
          </p:cNvPr>
          <p:cNvSpPr>
            <a:spLocks noGrp="1"/>
          </p:cNvSpPr>
          <p:nvPr>
            <p:ph type="title"/>
          </p:nvPr>
        </p:nvSpPr>
        <p:spPr>
          <a:xfrm>
            <a:off x="838200" y="907961"/>
            <a:ext cx="10515600" cy="782727"/>
          </a:xfrm>
        </p:spPr>
        <p:txBody>
          <a:bodyPr>
            <a:normAutofit/>
          </a:bodyPr>
          <a:lstStyle/>
          <a:p>
            <a:pPr algn="ctr"/>
            <a:r>
              <a:rPr lang="tr-TR" sz="4000" b="1" dirty="0">
                <a:solidFill>
                  <a:srgbClr val="1F3D7C"/>
                </a:solidFill>
              </a:rPr>
              <a:t>YÖNTEM</a:t>
            </a:r>
            <a:endParaRPr lang="en-US" sz="4000" dirty="0"/>
          </a:p>
        </p:txBody>
      </p:sp>
      <p:sp>
        <p:nvSpPr>
          <p:cNvPr id="3" name="Content Placeholder 2">
            <a:extLst>
              <a:ext uri="{FF2B5EF4-FFF2-40B4-BE49-F238E27FC236}">
                <a16:creationId xmlns:a16="http://schemas.microsoft.com/office/drawing/2014/main" id="{D3724112-FBBB-CCDC-08B4-6EB3A83A5BF0}"/>
              </a:ext>
            </a:extLst>
          </p:cNvPr>
          <p:cNvSpPr>
            <a:spLocks noGrp="1"/>
          </p:cNvSpPr>
          <p:nvPr>
            <p:ph idx="1"/>
          </p:nvPr>
        </p:nvSpPr>
        <p:spPr>
          <a:xfrm>
            <a:off x="838200" y="1825625"/>
            <a:ext cx="4772891" cy="4350731"/>
          </a:xfrm>
        </p:spPr>
        <p:txBody>
          <a:bodyPr>
            <a:normAutofit/>
          </a:bodyPr>
          <a:lstStyle/>
          <a:p>
            <a:pPr>
              <a:lnSpc>
                <a:spcPct val="107000"/>
              </a:lnSpc>
              <a:spcAft>
                <a:spcPts val="800"/>
              </a:spcAft>
              <a:buNone/>
            </a:pPr>
            <a:r>
              <a:rPr lang="tr-TR" sz="1800" i="1" kern="100" dirty="0">
                <a:effectLst/>
                <a:latin typeface="Aptos" panose="020B0004020202020204" pitchFamily="34" charset="0"/>
                <a:ea typeface="Aptos" panose="020B0004020202020204" pitchFamily="34" charset="0"/>
                <a:cs typeface="Times New Roman" panose="02020603050405020304" pitchFamily="18" charset="0"/>
              </a:rPr>
              <a:t>     Uygulama, sınav verilerinin PDF formatında hem içe aktarımını hem de çıktı alınmasını destekler.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PDF </a:t>
            </a: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Import</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(Yalnızca Yönetici):</a:t>
            </a:r>
            <a:br>
              <a:rPr lang="tr-TR" sz="1800" kern="100" dirty="0">
                <a:effectLst/>
                <a:latin typeface="Aptos" panose="020B0004020202020204" pitchFamily="34" charset="0"/>
                <a:ea typeface="Aptos" panose="020B0004020202020204" pitchFamily="34" charset="0"/>
                <a:cs typeface="Times New Roman" panose="02020603050405020304" pitchFamily="18" charset="0"/>
              </a:rPr>
            </a:br>
            <a:r>
              <a:rPr lang="tr-TR" sz="1800" kern="100" dirty="0">
                <a:effectLst/>
                <a:latin typeface="Aptos" panose="020B0004020202020204" pitchFamily="34" charset="0"/>
                <a:ea typeface="Aptos" panose="020B0004020202020204" pitchFamily="34" charset="0"/>
                <a:cs typeface="Times New Roman" panose="02020603050405020304" pitchFamily="18" charset="0"/>
              </a:rPr>
              <a:t>Admin panelinden PDF dosyaları seçilerek sınav sonuçları otomatik ayrıştırılır ve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veritabanına</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kaydedilir.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PDF </a:t>
            </a: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Export</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(Öğrenci &amp; Yönetici):</a:t>
            </a:r>
            <a:br>
              <a:rPr lang="tr-TR" sz="1800" kern="100" dirty="0">
                <a:effectLst/>
                <a:latin typeface="Aptos" panose="020B0004020202020204" pitchFamily="34" charset="0"/>
                <a:ea typeface="Aptos" panose="020B0004020202020204" pitchFamily="34" charset="0"/>
                <a:cs typeface="Times New Roman" panose="02020603050405020304" pitchFamily="18" charset="0"/>
              </a:rPr>
            </a:br>
            <a:r>
              <a:rPr lang="tr-TR" sz="1800" kern="100" dirty="0">
                <a:effectLst/>
                <a:latin typeface="Aptos" panose="020B0004020202020204" pitchFamily="34" charset="0"/>
                <a:ea typeface="Aptos" panose="020B0004020202020204" pitchFamily="34" charset="0"/>
                <a:cs typeface="Times New Roman" panose="02020603050405020304" pitchFamily="18" charset="0"/>
              </a:rPr>
              <a:t>İstediğiniz öğrenci veya tüm kullanıcılar için şablon tabanlı PDF raporları tek tıkla oluşturma imkânı sunar.</a:t>
            </a:r>
          </a:p>
        </p:txBody>
      </p:sp>
      <p:sp>
        <p:nvSpPr>
          <p:cNvPr id="4" name="Date Placeholder 3">
            <a:extLst>
              <a:ext uri="{FF2B5EF4-FFF2-40B4-BE49-F238E27FC236}">
                <a16:creationId xmlns:a16="http://schemas.microsoft.com/office/drawing/2014/main" id="{2728E008-8C82-0683-D402-7AC45B04CFDF}"/>
              </a:ext>
            </a:extLst>
          </p:cNvPr>
          <p:cNvSpPr>
            <a:spLocks noGrp="1"/>
          </p:cNvSpPr>
          <p:nvPr>
            <p:ph type="dt" sz="half" idx="10"/>
          </p:nvPr>
        </p:nvSpPr>
        <p:spPr/>
        <p:txBody>
          <a:bodyPr/>
          <a:lstStyle/>
          <a:p>
            <a:r>
              <a:rPr lang="en-US"/>
              <a:t>MÜBAK 2024</a:t>
            </a:r>
          </a:p>
        </p:txBody>
      </p:sp>
      <p:sp>
        <p:nvSpPr>
          <p:cNvPr id="6" name="Slide Number Placeholder 5">
            <a:extLst>
              <a:ext uri="{FF2B5EF4-FFF2-40B4-BE49-F238E27FC236}">
                <a16:creationId xmlns:a16="http://schemas.microsoft.com/office/drawing/2014/main" id="{4BFE1C16-3F99-2931-C04D-A5E96809680A}"/>
              </a:ext>
            </a:extLst>
          </p:cNvPr>
          <p:cNvSpPr>
            <a:spLocks noGrp="1"/>
          </p:cNvSpPr>
          <p:nvPr>
            <p:ph type="sldNum" sz="quarter" idx="12"/>
          </p:nvPr>
        </p:nvSpPr>
        <p:spPr/>
        <p:txBody>
          <a:bodyPr/>
          <a:lstStyle/>
          <a:p>
            <a:fld id="{A972F460-B5BD-478F-AD9B-CBD22D91AB33}" type="slidenum">
              <a:rPr lang="en-US" smtClean="0"/>
              <a:pPr/>
              <a:t>9</a:t>
            </a:fld>
            <a:endParaRPr lang="en-US"/>
          </a:p>
        </p:txBody>
      </p:sp>
      <p:pic>
        <p:nvPicPr>
          <p:cNvPr id="7" name="Picture 2">
            <a:extLst>
              <a:ext uri="{FF2B5EF4-FFF2-40B4-BE49-F238E27FC236}">
                <a16:creationId xmlns:a16="http://schemas.microsoft.com/office/drawing/2014/main" id="{19974D37-7957-9CDF-5793-8A28ABE042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41264" y="85756"/>
            <a:ext cx="2325232" cy="4232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yazı tipi, grafik, grafik tasarım, ekran görüntüsü içeren bir resim&#10;&#10;Yapay zeka tarafından oluşturulan içerik yanlış olabilir.">
            <a:extLst>
              <a:ext uri="{FF2B5EF4-FFF2-40B4-BE49-F238E27FC236}">
                <a16:creationId xmlns:a16="http://schemas.microsoft.com/office/drawing/2014/main" id="{7080605D-BEAF-68BD-B1D2-A6795F8A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34" y="-6566"/>
            <a:ext cx="2538102" cy="616786"/>
          </a:xfrm>
          <a:prstGeom prst="rect">
            <a:avLst/>
          </a:prstGeom>
        </p:spPr>
      </p:pic>
      <p:pic>
        <p:nvPicPr>
          <p:cNvPr id="9" name="Resim 8">
            <a:extLst>
              <a:ext uri="{FF2B5EF4-FFF2-40B4-BE49-F238E27FC236}">
                <a16:creationId xmlns:a16="http://schemas.microsoft.com/office/drawing/2014/main" id="{0F034491-C735-E8BE-84CA-6F57E032FF8F}"/>
              </a:ext>
            </a:extLst>
          </p:cNvPr>
          <p:cNvPicPr>
            <a:picLocks noChangeAspect="1"/>
          </p:cNvPicPr>
          <p:nvPr/>
        </p:nvPicPr>
        <p:blipFill>
          <a:blip r:embed="rId4"/>
          <a:stretch>
            <a:fillRect/>
          </a:stretch>
        </p:blipFill>
        <p:spPr>
          <a:xfrm>
            <a:off x="5709920" y="1690688"/>
            <a:ext cx="6096000" cy="2835798"/>
          </a:xfrm>
          <a:prstGeom prst="rect">
            <a:avLst/>
          </a:prstGeom>
        </p:spPr>
      </p:pic>
      <p:pic>
        <p:nvPicPr>
          <p:cNvPr id="11" name="Resim 10">
            <a:extLst>
              <a:ext uri="{FF2B5EF4-FFF2-40B4-BE49-F238E27FC236}">
                <a16:creationId xmlns:a16="http://schemas.microsoft.com/office/drawing/2014/main" id="{AD32D594-27BA-E5FC-A1E2-0EA4F0EF43C3}"/>
              </a:ext>
            </a:extLst>
          </p:cNvPr>
          <p:cNvPicPr>
            <a:picLocks noChangeAspect="1"/>
          </p:cNvPicPr>
          <p:nvPr/>
        </p:nvPicPr>
        <p:blipFill>
          <a:blip r:embed="rId5"/>
          <a:stretch>
            <a:fillRect/>
          </a:stretch>
        </p:blipFill>
        <p:spPr>
          <a:xfrm>
            <a:off x="5935821" y="4526486"/>
            <a:ext cx="5644197" cy="2095928"/>
          </a:xfrm>
          <a:prstGeom prst="rect">
            <a:avLst/>
          </a:prstGeom>
        </p:spPr>
      </p:pic>
    </p:spTree>
    <p:extLst>
      <p:ext uri="{BB962C8B-B14F-4D97-AF65-F5344CB8AC3E}">
        <p14:creationId xmlns:p14="http://schemas.microsoft.com/office/powerpoint/2010/main" val="3006703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1831</Words>
  <Application>Microsoft Office PowerPoint</Application>
  <PresentationFormat>Geniş ekran</PresentationFormat>
  <Paragraphs>120</Paragraphs>
  <Slides>19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Aptos</vt:lpstr>
      <vt:lpstr>Arial</vt:lpstr>
      <vt:lpstr>Calibri</vt:lpstr>
      <vt:lpstr>Calibri Light</vt:lpstr>
      <vt:lpstr>Optima</vt:lpstr>
      <vt:lpstr>Symbol</vt:lpstr>
      <vt:lpstr>Office Theme</vt:lpstr>
      <vt:lpstr>PowerPoint Sunusu</vt:lpstr>
      <vt:lpstr>İÇERİK</vt:lpstr>
      <vt:lpstr>GİRİŞ</vt:lpstr>
      <vt:lpstr>LİTERATÜR TARAMASI</vt:lpstr>
      <vt:lpstr>ÇALIŞMANIN AMACI</vt:lpstr>
      <vt:lpstr>YÖNTEM</vt:lpstr>
      <vt:lpstr>YÖNTEM</vt:lpstr>
      <vt:lpstr>YÖNTEM</vt:lpstr>
      <vt:lpstr>YÖNTEM</vt:lpstr>
      <vt:lpstr>YÖNTEM</vt:lpstr>
      <vt:lpstr>YÖNTEM</vt:lpstr>
      <vt:lpstr>YÖNTEM</vt:lpstr>
      <vt:lpstr>BULGULAR ve TARTIŞMA</vt:lpstr>
      <vt:lpstr>BULGULAR ve TARTIŞMA</vt:lpstr>
      <vt:lpstr>SONUÇ</vt:lpstr>
      <vt:lpstr>KAYNAKÇA</vt:lpstr>
      <vt:lpstr>TEŞEKKÜR</vt:lpstr>
      <vt:lpstr>İlet</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Furkan AKSOY</cp:lastModifiedBy>
  <cp:revision>19</cp:revision>
  <dcterms:created xsi:type="dcterms:W3CDTF">2024-04-22T14:38:34Z</dcterms:created>
  <dcterms:modified xsi:type="dcterms:W3CDTF">2025-05-28T20:19:01Z</dcterms:modified>
</cp:coreProperties>
</file>