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3"/>
  </p:notesMasterIdLst>
  <p:sldIdLst>
    <p:sldId id="256" r:id="rId2"/>
    <p:sldId id="336" r:id="rId3"/>
    <p:sldId id="300" r:id="rId4"/>
    <p:sldId id="301" r:id="rId5"/>
    <p:sldId id="302" r:id="rId6"/>
    <p:sldId id="331" r:id="rId7"/>
    <p:sldId id="303" r:id="rId8"/>
    <p:sldId id="332" r:id="rId9"/>
    <p:sldId id="304" r:id="rId10"/>
    <p:sldId id="305" r:id="rId11"/>
    <p:sldId id="306" r:id="rId12"/>
    <p:sldId id="307" r:id="rId13"/>
    <p:sldId id="308" r:id="rId14"/>
    <p:sldId id="309" r:id="rId15"/>
    <p:sldId id="310" r:id="rId16"/>
    <p:sldId id="333" r:id="rId17"/>
    <p:sldId id="311" r:id="rId18"/>
    <p:sldId id="312" r:id="rId19"/>
    <p:sldId id="313" r:id="rId20"/>
    <p:sldId id="334" r:id="rId21"/>
    <p:sldId id="314" r:id="rId22"/>
    <p:sldId id="315" r:id="rId23"/>
    <p:sldId id="316" r:id="rId24"/>
    <p:sldId id="317" r:id="rId25"/>
    <p:sldId id="318" r:id="rId26"/>
    <p:sldId id="319" r:id="rId27"/>
    <p:sldId id="320" r:id="rId28"/>
    <p:sldId id="321" r:id="rId29"/>
    <p:sldId id="323" r:id="rId30"/>
    <p:sldId id="335"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07/12/2018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sfiddle.net/Ciul/w42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sym typeface="Wingdings" panose="05000000000000000000" pitchFamily="2" charset="2"/>
                <a:hlinkClick r:id="rId3"/>
              </a:rPr>
              <a:t>http://jsfiddle.net/Ciul/w42en/</a:t>
            </a:r>
            <a:r>
              <a:rPr lang="en-GB" dirty="0">
                <a:sym typeface="Wingdings" panose="05000000000000000000" pitchFamily="2" charset="2"/>
              </a:rPr>
              <a:t> </a:t>
            </a:r>
            <a:endParaRPr lang="nl-NL" dirty="0"/>
          </a:p>
        </p:txBody>
      </p:sp>
      <p:sp>
        <p:nvSpPr>
          <p:cNvPr id="4" name="Tijdelijke aanduiding voor dianummer 3"/>
          <p:cNvSpPr>
            <a:spLocks noGrp="1"/>
          </p:cNvSpPr>
          <p:nvPr>
            <p:ph type="sldNum" sz="quarter" idx="5"/>
          </p:nvPr>
        </p:nvSpPr>
        <p:spPr/>
        <p:txBody>
          <a:bodyPr/>
          <a:lstStyle/>
          <a:p>
            <a:fld id="{29573B9A-66FB-4A63-BCD5-E140B9429FD2}" type="slidenum">
              <a:rPr lang="en-GB" smtClean="0"/>
              <a:t>9</a:t>
            </a:fld>
            <a:endParaRPr lang="en-GB"/>
          </a:p>
        </p:txBody>
      </p:sp>
    </p:spTree>
    <p:extLst>
      <p:ext uri="{BB962C8B-B14F-4D97-AF65-F5344CB8AC3E}">
        <p14:creationId xmlns:p14="http://schemas.microsoft.com/office/powerpoint/2010/main" val="415377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Infinite</a:t>
            </a:r>
            <a:r>
              <a:rPr lang="nl-NL" dirty="0"/>
              <a:t> loop: </a:t>
            </a:r>
            <a:r>
              <a:rPr lang="nl-NL" dirty="0" err="1"/>
              <a:t>for</a:t>
            </a:r>
            <a:r>
              <a:rPr lang="nl-NL" dirty="0"/>
              <a:t> </a:t>
            </a:r>
            <a:r>
              <a:rPr lang="nl-NL" dirty="0" err="1"/>
              <a:t>example</a:t>
            </a:r>
            <a:r>
              <a:rPr lang="nl-NL" dirty="0"/>
              <a:t>, </a:t>
            </a:r>
            <a:r>
              <a:rPr lang="nl-NL" dirty="0" err="1"/>
              <a:t>if</a:t>
            </a:r>
            <a:r>
              <a:rPr lang="nl-NL" dirty="0"/>
              <a:t> </a:t>
            </a:r>
            <a:r>
              <a:rPr lang="nl-NL" dirty="0" err="1"/>
              <a:t>the</a:t>
            </a:r>
            <a:r>
              <a:rPr lang="nl-NL" dirty="0"/>
              <a:t> array has 6 </a:t>
            </a:r>
            <a:r>
              <a:rPr lang="nl-NL" dirty="0" err="1"/>
              <a:t>elements</a:t>
            </a:r>
            <a:r>
              <a:rPr lang="nl-NL" dirty="0"/>
              <a:t> (indices </a:t>
            </a:r>
            <a:r>
              <a:rPr lang="nl-NL" dirty="0" err="1"/>
              <a:t>from</a:t>
            </a:r>
            <a:r>
              <a:rPr lang="nl-NL" dirty="0"/>
              <a:t> 0 </a:t>
            </a:r>
            <a:r>
              <a:rPr lang="nl-NL" dirty="0" err="1"/>
              <a:t>to</a:t>
            </a:r>
            <a:r>
              <a:rPr lang="nl-NL" dirty="0"/>
              <a:t> 5) </a:t>
            </a:r>
            <a:r>
              <a:rPr lang="nl-NL" dirty="0" err="1"/>
              <a:t>and</a:t>
            </a:r>
            <a:r>
              <a:rPr lang="nl-NL" dirty="0"/>
              <a:t> </a:t>
            </a:r>
            <a:r>
              <a:rPr lang="nl-NL" dirty="0" err="1"/>
              <a:t>the</a:t>
            </a:r>
            <a:r>
              <a:rPr lang="nl-NL" dirty="0"/>
              <a:t> </a:t>
            </a:r>
            <a:r>
              <a:rPr lang="nl-NL" dirty="0" err="1"/>
              <a:t>occupied</a:t>
            </a:r>
            <a:r>
              <a:rPr lang="nl-NL" dirty="0"/>
              <a:t> </a:t>
            </a:r>
            <a:r>
              <a:rPr lang="nl-NL" dirty="0" err="1"/>
              <a:t>slots</a:t>
            </a:r>
            <a:r>
              <a:rPr lang="nl-NL" dirty="0"/>
              <a:t> are 0 1 3 </a:t>
            </a:r>
            <a:r>
              <a:rPr lang="nl-NL" dirty="0" err="1"/>
              <a:t>and</a:t>
            </a:r>
            <a:r>
              <a:rPr lang="nl-NL" dirty="0"/>
              <a:t> 4. </a:t>
            </a:r>
            <a:r>
              <a:rPr lang="nl-NL" dirty="0" err="1"/>
              <a:t>If</a:t>
            </a:r>
            <a:r>
              <a:rPr lang="nl-NL" dirty="0"/>
              <a:t> </a:t>
            </a:r>
            <a:r>
              <a:rPr lang="nl-NL" dirty="0" err="1"/>
              <a:t>there</a:t>
            </a:r>
            <a:r>
              <a:rPr lang="nl-NL" dirty="0"/>
              <a:t> is </a:t>
            </a:r>
            <a:r>
              <a:rPr lang="nl-NL" dirty="0" err="1"/>
              <a:t>another</a:t>
            </a:r>
            <a:r>
              <a:rPr lang="nl-NL" dirty="0"/>
              <a:t> element </a:t>
            </a:r>
            <a:r>
              <a:rPr lang="nl-NL" dirty="0" err="1"/>
              <a:t>that</a:t>
            </a:r>
            <a:r>
              <a:rPr lang="nl-NL" dirty="0"/>
              <a:t> </a:t>
            </a:r>
            <a:r>
              <a:rPr lang="nl-NL" dirty="0" err="1"/>
              <a:t>tries</a:t>
            </a:r>
            <a:r>
              <a:rPr lang="nl-NL" dirty="0"/>
              <a:t> </a:t>
            </a:r>
            <a:r>
              <a:rPr lang="nl-NL" dirty="0" err="1"/>
              <a:t>to</a:t>
            </a:r>
            <a:r>
              <a:rPr lang="nl-NL" dirty="0"/>
              <a:t> </a:t>
            </a:r>
            <a:r>
              <a:rPr lang="nl-NL" dirty="0" err="1"/>
              <a:t>occupy</a:t>
            </a:r>
            <a:r>
              <a:rPr lang="nl-NL" dirty="0"/>
              <a:t> slot 0, </a:t>
            </a:r>
            <a:r>
              <a:rPr lang="nl-NL" dirty="0" err="1"/>
              <a:t>then</a:t>
            </a:r>
            <a:r>
              <a:rPr lang="nl-NL" dirty="0"/>
              <a:t> a loop </a:t>
            </a:r>
            <a:r>
              <a:rPr lang="nl-NL" dirty="0" err="1"/>
              <a:t>happens</a:t>
            </a:r>
            <a:r>
              <a:rPr lang="nl-NL" dirty="0"/>
              <a:t>.</a:t>
            </a:r>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17</a:t>
            </a:fld>
            <a:endParaRPr lang="en-GB"/>
          </a:p>
        </p:txBody>
      </p:sp>
    </p:spTree>
    <p:extLst>
      <p:ext uri="{BB962C8B-B14F-4D97-AF65-F5344CB8AC3E}">
        <p14:creationId xmlns:p14="http://schemas.microsoft.com/office/powerpoint/2010/main" val="377443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30</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07/12/2018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07/12/2018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07/12/2018</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07/12/2018</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07/12/2018</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07/12/2018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07/12/2018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07/12/2018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Image result for shit happens">
            <a:extLst>
              <a:ext uri="{FF2B5EF4-FFF2-40B4-BE49-F238E27FC236}">
                <a16:creationId xmlns:a16="http://schemas.microsoft.com/office/drawing/2014/main" id="{51236C04-81D4-40BE-BEDD-C7CFDE70E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946" y="386773"/>
            <a:ext cx="1840056" cy="176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52BAE-3024-4DB8-BB41-E230A7CC7E8D}"/>
              </a:ext>
            </a:extLst>
          </p:cNvPr>
          <p:cNvSpPr>
            <a:spLocks noGrp="1"/>
          </p:cNvSpPr>
          <p:nvPr>
            <p:ph type="title"/>
          </p:nvPr>
        </p:nvSpPr>
        <p:spPr/>
        <p:txBody>
          <a:bodyPr/>
          <a:lstStyle/>
          <a:p>
            <a:r>
              <a:rPr lang="nl-NL" dirty="0" err="1"/>
              <a:t>Homework</a:t>
            </a:r>
            <a:r>
              <a:rPr lang="nl-NL" dirty="0"/>
              <a:t> </a:t>
            </a:r>
            <a:r>
              <a:rPr lang="nl-NL" dirty="0" err="1"/>
              <a:t>progress</a:t>
            </a:r>
            <a:endParaRPr lang="nl-NL" dirty="0"/>
          </a:p>
        </p:txBody>
      </p:sp>
      <p:sp>
        <p:nvSpPr>
          <p:cNvPr id="3" name="Tijdelijke aanduiding voor inhoud 2">
            <a:extLst>
              <a:ext uri="{FF2B5EF4-FFF2-40B4-BE49-F238E27FC236}">
                <a16:creationId xmlns:a16="http://schemas.microsoft.com/office/drawing/2014/main" id="{C2939A31-8D50-4791-B04E-DEAA3BF6DB85}"/>
              </a:ext>
            </a:extLst>
          </p:cNvPr>
          <p:cNvSpPr>
            <a:spLocks noGrp="1"/>
          </p:cNvSpPr>
          <p:nvPr>
            <p:ph idx="1"/>
          </p:nvPr>
        </p:nvSpPr>
        <p:spPr/>
        <p:txBody>
          <a:bodyPr/>
          <a:lstStyle/>
          <a:p>
            <a:r>
              <a:rPr lang="nl-NL" dirty="0"/>
              <a:t>Have </a:t>
            </a:r>
            <a:r>
              <a:rPr lang="nl-NL" dirty="0" err="1"/>
              <a:t>you</a:t>
            </a:r>
            <a:r>
              <a:rPr lang="nl-NL" dirty="0"/>
              <a:t> </a:t>
            </a:r>
            <a:r>
              <a:rPr lang="nl-NL" dirty="0" err="1"/>
              <a:t>completed</a:t>
            </a:r>
            <a:r>
              <a:rPr lang="nl-NL" dirty="0"/>
              <a:t> </a:t>
            </a:r>
            <a:r>
              <a:rPr lang="nl-NL" dirty="0" err="1"/>
              <a:t>all</a:t>
            </a:r>
            <a:r>
              <a:rPr lang="nl-NL" dirty="0"/>
              <a:t> MC </a:t>
            </a:r>
            <a:r>
              <a:rPr lang="nl-NL" dirty="0" err="1"/>
              <a:t>questions</a:t>
            </a:r>
            <a:r>
              <a:rPr lang="nl-NL" dirty="0"/>
              <a:t> in </a:t>
            </a:r>
            <a:r>
              <a:rPr lang="nl-NL" dirty="0" err="1"/>
              <a:t>GrandeOmega</a:t>
            </a:r>
            <a:r>
              <a:rPr lang="nl-NL" dirty="0"/>
              <a:t>?</a:t>
            </a:r>
          </a:p>
          <a:p>
            <a:endParaRPr lang="nl-NL" dirty="0"/>
          </a:p>
          <a:p>
            <a:endParaRPr lang="nl-NL" dirty="0"/>
          </a:p>
          <a:p>
            <a:endParaRPr lang="nl-NL" dirty="0"/>
          </a:p>
          <a:p>
            <a:endParaRPr lang="nl-NL" dirty="0"/>
          </a:p>
          <a:p>
            <a:r>
              <a:rPr lang="nl-NL" dirty="0"/>
              <a:t>Have </a:t>
            </a:r>
            <a:r>
              <a:rPr lang="nl-NL" dirty="0" err="1"/>
              <a:t>you</a:t>
            </a:r>
            <a:r>
              <a:rPr lang="nl-NL" dirty="0"/>
              <a:t> </a:t>
            </a:r>
            <a:r>
              <a:rPr lang="nl-NL" dirty="0" err="1"/>
              <a:t>implemented</a:t>
            </a:r>
            <a:r>
              <a:rPr lang="nl-NL" dirty="0"/>
              <a:t> </a:t>
            </a:r>
            <a:r>
              <a:rPr lang="nl-NL" dirty="0" err="1"/>
              <a:t>all</a:t>
            </a:r>
            <a:r>
              <a:rPr lang="nl-NL" dirty="0"/>
              <a:t> </a:t>
            </a:r>
            <a:r>
              <a:rPr lang="nl-NL" dirty="0" err="1"/>
              <a:t>algorithms+data</a:t>
            </a:r>
            <a:r>
              <a:rPr lang="nl-NL" dirty="0"/>
              <a:t> </a:t>
            </a:r>
            <a:r>
              <a:rPr lang="nl-NL" dirty="0" err="1"/>
              <a:t>structures</a:t>
            </a:r>
            <a:r>
              <a:rPr lang="nl-NL" dirty="0"/>
              <a:t> </a:t>
            </a:r>
            <a:r>
              <a:rPr lang="nl-NL" dirty="0" err="1"/>
              <a:t>seen</a:t>
            </a:r>
            <a:r>
              <a:rPr lang="nl-NL" dirty="0"/>
              <a:t> in </a:t>
            </a:r>
            <a:r>
              <a:rPr lang="nl-NL" dirty="0" err="1"/>
              <a:t>the</a:t>
            </a:r>
            <a:r>
              <a:rPr lang="nl-NL" dirty="0"/>
              <a:t> </a:t>
            </a:r>
            <a:r>
              <a:rPr lang="nl-NL" dirty="0" err="1"/>
              <a:t>previous</a:t>
            </a:r>
            <a:r>
              <a:rPr lang="nl-NL" dirty="0"/>
              <a:t> </a:t>
            </a:r>
            <a:r>
              <a:rPr lang="nl-NL" dirty="0" err="1"/>
              <a:t>lessons</a:t>
            </a:r>
            <a:r>
              <a:rPr lang="nl-NL" dirty="0"/>
              <a:t>?</a:t>
            </a:r>
          </a:p>
        </p:txBody>
      </p:sp>
      <p:sp>
        <p:nvSpPr>
          <p:cNvPr id="4" name="Tijdelijke aanduiding voor voettekst 3">
            <a:extLst>
              <a:ext uri="{FF2B5EF4-FFF2-40B4-BE49-F238E27FC236}">
                <a16:creationId xmlns:a16="http://schemas.microsoft.com/office/drawing/2014/main" id="{12977DE5-C067-4A68-BD9B-7DF3B5BA4EB0}"/>
              </a:ext>
            </a:extLst>
          </p:cNvPr>
          <p:cNvSpPr>
            <a:spLocks noGrp="1"/>
          </p:cNvSpPr>
          <p:nvPr>
            <p:ph type="ftr" sz="quarter" idx="11"/>
          </p:nvPr>
        </p:nvSpPr>
        <p:spPr/>
        <p:txBody>
          <a:bodyPr/>
          <a:lstStyle/>
          <a:p>
            <a:r>
              <a:rPr lang="it-IT"/>
              <a:t>INFDEV036A - G. Costantini, F. Di Giacomo</a:t>
            </a:r>
            <a:endParaRPr lang="en-GB"/>
          </a:p>
        </p:txBody>
      </p:sp>
      <p:pic>
        <p:nvPicPr>
          <p:cNvPr id="5" name="Afbeelding 4">
            <a:extLst>
              <a:ext uri="{FF2B5EF4-FFF2-40B4-BE49-F238E27FC236}">
                <a16:creationId xmlns:a16="http://schemas.microsoft.com/office/drawing/2014/main" id="{7ACE87FE-5A80-426D-BD43-DACC45FD1C50}"/>
              </a:ext>
            </a:extLst>
          </p:cNvPr>
          <p:cNvPicPr>
            <a:picLocks noChangeAspect="1"/>
          </p:cNvPicPr>
          <p:nvPr/>
        </p:nvPicPr>
        <p:blipFill>
          <a:blip r:embed="rId2"/>
          <a:stretch>
            <a:fillRect/>
          </a:stretch>
        </p:blipFill>
        <p:spPr>
          <a:xfrm>
            <a:off x="6974946" y="97029"/>
            <a:ext cx="3707378" cy="4007831"/>
          </a:xfrm>
          <a:prstGeom prst="rect">
            <a:avLst/>
          </a:prstGeom>
        </p:spPr>
      </p:pic>
    </p:spTree>
    <p:extLst>
      <p:ext uri="{BB962C8B-B14F-4D97-AF65-F5344CB8AC3E}">
        <p14:creationId xmlns:p14="http://schemas.microsoft.com/office/powerpoint/2010/main" val="143418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80" y="343611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endParaRPr lang="nl-NL"/>
                        </a:p>
                      </a:txBody>
                      <a:tcPr>
                        <a:blipFill>
                          <a:blip r:embed="rId2"/>
                          <a:stretch>
                            <a:fillRect l="-89933" t="-103333" r="-84228" b="-210000"/>
                          </a:stretch>
                        </a:blipFill>
                      </a:tcPr>
                    </a:tc>
                    <a:tc>
                      <a:txBody>
                        <a:bodyPr/>
                        <a:lstStyle/>
                        <a:p>
                          <a:endParaRPr lang="nl-NL"/>
                        </a:p>
                      </a:txBody>
                      <a:tcPr>
                        <a:blipFill>
                          <a:blip r:embed="rId2"/>
                          <a:stretch>
                            <a:fillRect l="-229150" t="-103333" r="-1619" b="-210000"/>
                          </a:stretch>
                        </a:blipFill>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endParaRPr lang="nl-NL"/>
                        </a:p>
                      </a:txBody>
                      <a:tcPr>
                        <a:blipFill>
                          <a:blip r:embed="rId2"/>
                          <a:stretch>
                            <a:fillRect l="-89933" t="-206780" r="-84228" b="-113559"/>
                          </a:stretch>
                        </a:blipFill>
                      </a:tcPr>
                    </a:tc>
                    <a:tc>
                      <a:txBody>
                        <a:bodyPr/>
                        <a:lstStyle/>
                        <a:p>
                          <a:endParaRPr lang="nl-NL"/>
                        </a:p>
                      </a:txBody>
                      <a:tcPr>
                        <a:blipFill>
                          <a:blip r:embed="rId2"/>
                          <a:stretch>
                            <a:fillRect l="-229150" t="-206780" r="-1619" b="-113559"/>
                          </a:stretch>
                        </a:blipFill>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endParaRPr lang="nl-NL"/>
                        </a:p>
                      </a:txBody>
                      <a:tcPr>
                        <a:blipFill>
                          <a:blip r:embed="rId2"/>
                          <a:stretch>
                            <a:fillRect l="-89933" t="-306780" r="-84228" b="-13559"/>
                          </a:stretch>
                        </a:blipFill>
                      </a:tcPr>
                    </a:tc>
                    <a:tc>
                      <a:txBody>
                        <a:bodyPr/>
                        <a:lstStyle/>
                        <a:p>
                          <a:endParaRPr lang="nl-NL"/>
                        </a:p>
                      </a:txBody>
                      <a:tcPr>
                        <a:blipFill>
                          <a:blip r:embed="rId2"/>
                          <a:stretch>
                            <a:fillRect l="-229150" t="-306780" r="-1619" b="-1355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a:t>
            </a:r>
            <a:r>
              <a:rPr lang="en-GB" sz="1800" b="1" dirty="0">
                <a:solidFill>
                  <a:srgbClr val="FF0000"/>
                </a:solidFill>
              </a:rPr>
              <a:t>tabular</a:t>
            </a:r>
            <a:r>
              <a:rPr lang="en-GB" sz="1800" b="1" dirty="0">
                <a:solidFill>
                  <a:schemeClr val="accent1"/>
                </a:solidFill>
              </a:rPr>
              <a:t>,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a:t>
            </a:r>
          </a:p>
          <a:p>
            <a:pPr lvl="1"/>
            <a:r>
              <a:rPr lang="en-US" i="1" dirty="0"/>
              <a:t>random access</a:t>
            </a:r>
            <a:r>
              <a:rPr lang="en-US" dirty="0"/>
              <a:t> data structures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a/a7/Random_vs_sequential_access.svg/1920px-Random_vs_sequential_access.svg.png">
            <a:extLst>
              <a:ext uri="{FF2B5EF4-FFF2-40B4-BE49-F238E27FC236}">
                <a16:creationId xmlns:a16="http://schemas.microsoft.com/office/drawing/2014/main" id="{8C86765D-4A8E-45BF-8EDF-87C6FDB76A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132" y="253695"/>
            <a:ext cx="3743278" cy="224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nl-NL" b="0" i="1" dirty="0" smtClean="0">
                        <a:latin typeface="Cambria Math" panose="02040503050406030204" pitchFamily="18" charset="0"/>
                      </a:rPr>
                      <m:t>𝐾</m:t>
                    </m:r>
                    <m:r>
                      <a:rPr lang="nl-NL" b="0" i="1" dirty="0" smtClean="0">
                        <a:latin typeface="Cambria Math" panose="02040503050406030204" pitchFamily="18" charset="0"/>
                      </a:rPr>
                      <m:t>,</m:t>
                    </m:r>
                    <m:r>
                      <a:rPr lang="nl-NL" b="0" i="1" dirty="0" smtClean="0">
                        <a:latin typeface="Cambria Math" panose="02040503050406030204" pitchFamily="18" charset="0"/>
                      </a:rPr>
                      <m:t>𝑉</m:t>
                    </m:r>
                    <m:r>
                      <a:rPr lang="en-GB" i="1" dirty="0">
                        <a:latin typeface="Cambria Math" panose="02040503050406030204" pitchFamily="18" charset="0"/>
                      </a:rPr>
                      <m:t>&gt; </m:t>
                    </m:r>
                  </m:oMath>
                </a14:m>
                <a:endParaRPr lang="nl-NL" dirty="0"/>
              </a:p>
              <a:p>
                <a:pPr lvl="1"/>
                <a:r>
                  <a:rPr lang="en-GB" dirty="0"/>
                  <a:t>with linear probing, and resizing by copying all entries</a:t>
                </a:r>
              </a:p>
              <a:p>
                <a:endParaRPr lang="en-GB" dirty="0"/>
              </a:p>
              <a:p>
                <a:endParaRPr lang="en-GB" dirty="0"/>
              </a:p>
              <a:p>
                <a:r>
                  <a:rPr lang="en-GB" dirty="0"/>
                  <a:t>Now: </a:t>
                </a:r>
                <a:r>
                  <a:rPr lang="en-GB" b="1" dirty="0">
                    <a:solidFill>
                      <a:srgbClr val="FF0000"/>
                    </a:solidFill>
                  </a:rPr>
                  <a:t>practicum on MC questions?</a:t>
                </a:r>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a:xfrm>
            <a:off x="677334" y="2160589"/>
            <a:ext cx="8820996" cy="3880773"/>
          </a:xfrm>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except that the index variable does not need to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except that the index variable does not need to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a:t>
                </a:r>
              </a:p>
              <a:p>
                <a:pPr lvl="1"/>
                <a:r>
                  <a:rPr lang="en-US" dirty="0"/>
                  <a:t>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a:t>
            </a:r>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3"/>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1599</TotalTime>
  <Words>2676</Words>
  <Application>Microsoft Office PowerPoint</Application>
  <PresentationFormat>Breedbeeld</PresentationFormat>
  <Paragraphs>272</Paragraphs>
  <Slides>31</Slides>
  <Notes>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31</vt:i4>
      </vt:variant>
    </vt:vector>
  </HeadingPairs>
  <TitlesOfParts>
    <vt:vector size="38" baseType="lpstr">
      <vt:lpstr>Arial</vt:lpstr>
      <vt:lpstr>Calibri</vt:lpstr>
      <vt:lpstr>Cambria Math</vt:lpstr>
      <vt:lpstr>Consolas</vt:lpstr>
      <vt:lpstr>Trebuchet MS</vt:lpstr>
      <vt:lpstr>Wingdings 3</vt:lpstr>
      <vt:lpstr>Facet</vt:lpstr>
      <vt:lpstr>INFDEV036A - Algorithms  Lesson Unit 3b</vt:lpstr>
      <vt:lpstr>Homework progress</vt:lpstr>
      <vt:lpstr>Today</vt:lpstr>
      <vt:lpstr>Hash table</vt:lpstr>
      <vt:lpstr>Hash table - Definitions </vt:lpstr>
      <vt:lpstr>Hash table - Definitions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203</cp:revision>
  <dcterms:created xsi:type="dcterms:W3CDTF">2014-09-19T08:57:35Z</dcterms:created>
  <dcterms:modified xsi:type="dcterms:W3CDTF">2018-12-07T11:04:05Z</dcterms:modified>
</cp:coreProperties>
</file>