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38"/>
  </p:notesMasterIdLst>
  <p:sldIdLst>
    <p:sldId id="256" r:id="rId2"/>
    <p:sldId id="300" r:id="rId3"/>
    <p:sldId id="272" r:id="rId4"/>
    <p:sldId id="274" r:id="rId5"/>
    <p:sldId id="273" r:id="rId6"/>
    <p:sldId id="267" r:id="rId7"/>
    <p:sldId id="281" r:id="rId8"/>
    <p:sldId id="277" r:id="rId9"/>
    <p:sldId id="326" r:id="rId10"/>
    <p:sldId id="282" r:id="rId11"/>
    <p:sldId id="280" r:id="rId12"/>
    <p:sldId id="327" r:id="rId13"/>
    <p:sldId id="278" r:id="rId14"/>
    <p:sldId id="279" r:id="rId15"/>
    <p:sldId id="285" r:id="rId16"/>
    <p:sldId id="284" r:id="rId17"/>
    <p:sldId id="328" r:id="rId18"/>
    <p:sldId id="283" r:id="rId19"/>
    <p:sldId id="329" r:id="rId20"/>
    <p:sldId id="330" r:id="rId21"/>
    <p:sldId id="268" r:id="rId22"/>
    <p:sldId id="269" r:id="rId23"/>
    <p:sldId id="286" r:id="rId24"/>
    <p:sldId id="289" r:id="rId25"/>
    <p:sldId id="288" r:id="rId26"/>
    <p:sldId id="290" r:id="rId27"/>
    <p:sldId id="270" r:id="rId28"/>
    <p:sldId id="271" r:id="rId29"/>
    <p:sldId id="291" r:id="rId30"/>
    <p:sldId id="292" r:id="rId31"/>
    <p:sldId id="293" r:id="rId32"/>
    <p:sldId id="295" r:id="rId33"/>
    <p:sldId id="296" r:id="rId34"/>
    <p:sldId id="294" r:id="rId35"/>
    <p:sldId id="299" r:id="rId36"/>
    <p:sldId id="29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8" autoAdjust="0"/>
    <p:restoredTop sz="91409" autoAdjust="0"/>
  </p:normalViewPr>
  <p:slideViewPr>
    <p:cSldViewPr snapToGrid="0">
      <p:cViewPr varScale="1">
        <p:scale>
          <a:sx n="96" d="100"/>
          <a:sy n="96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4420D-16BA-4EDC-9A71-800590EAD5A3}" type="datetimeFigureOut">
              <a:rPr lang="en-GB" smtClean="0"/>
              <a:t>27/11/2017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73B9A-66FB-4A63-BCD5-E140B9429F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11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443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/>
              <a:t>Unsorted sequences</a:t>
            </a:r>
          </a:p>
          <a:p>
            <a:pPr lvl="1"/>
            <a:r>
              <a:rPr lang="en-GB" dirty="0"/>
              <a:t>Static data (does not change much)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91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Possibly</a:t>
            </a:r>
            <a:r>
              <a:rPr lang="en-US" baseline="0" dirty="0"/>
              <a:t> show an implementation of lists in C# </a:t>
            </a:r>
            <a:r>
              <a:rPr lang="en-US" baseline="0" dirty="0">
                <a:sym typeface="Wingdings" panose="05000000000000000000" pitchFamily="2" charset="2"/>
              </a:rPr>
              <a:t> http://stackoverflow.com/questions/3823848/creating-a-very-simple-linked-list 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43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simplest application of a stack is to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 a word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You push a given word to stack - letter by letter - and then pop letters from the stack.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application is an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"undo" mechanism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text editors; this operation is accomplished by keeping all text changes in a stack.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Backtracking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is a process when you need to access the most recent data element in a series of elements. Think of a labyrinth or maze - how do you find a way from an entrance to an exit? Once you reach a dead end, you must backtrack. But backtrack to where? to the previous choice point. Therefore, at each choice point you store on a stack all possible choices. Then backtracking simply means popping a next choice from the stack.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 processing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535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nice example of the stack use would be the implementation of the “back” and “next” button in a browser.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573B9A-66FB-4A63-BCD5-E140B9429FD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6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2990A-2EB2-47B0-9F19-095E0F4CAE2E}" type="datetime1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F433-E3C5-406F-95E0-5347F5410F1A}" type="datetime1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09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40994-D892-4C74-B15A-5F6362316C44}" type="datetime1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84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62E4-8EF5-45D8-9FDE-0FF43E771C22}" type="datetime1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32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0E461-DE00-407A-AAD1-C1D0E5AC19B1}" type="datetime1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67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C5B2-073F-444E-A8DD-B0BEEAC2F081}" type="datetime1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86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3392-CB98-481E-B2E9-67F4F5E85884}" type="datetime1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89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FE606-BE12-4A47-AC4F-9225405D8813}" type="datetime1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05BA-54C1-4988-B409-20E622E7CB4B}" type="datetime1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94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4C106-E6EE-4935-B79B-58D5A2330348}" type="datetime1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74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EE15-B151-4673-B3BD-94D075E86906}" type="datetime1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5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4B8D-3CC5-439C-BCFE-F05DEE19AB17}" type="datetime1">
              <a:rPr lang="en-GB" smtClean="0"/>
              <a:t>27/11/2017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6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421B-81ED-483E-AC8A-54892A26C8C5}" type="datetime1">
              <a:rPr lang="en-GB" smtClean="0"/>
              <a:t>27/11/2017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34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5253-8A1B-407F-97DA-07DFE52AB41D}" type="datetime1">
              <a:rPr lang="en-GB" smtClean="0"/>
              <a:t>27/11/2017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37CD-FB98-4458-B4BB-BD72FC557B2C}" type="datetime1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68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4DDB6-D08D-4CCA-90B0-817184E41EB3}" type="datetime1">
              <a:rPr lang="en-GB" smtClean="0"/>
              <a:t>27/11/2017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1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14C1-8B78-465F-B085-617B8F695A74}" type="datetime1">
              <a:rPr lang="en-GB" smtClean="0"/>
              <a:t>27/11/2017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3AAA307-BC5C-435E-9F75-3D6007B651A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stg@hr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giacf@hr.n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tnetperls.com/list" TargetMode="External"/><Relationship Id="rId2" Type="http://schemas.openxmlformats.org/officeDocument/2006/relationships/hyperlink" Target="http://msdn.microsoft.com/en-us/library/ms379571(v=vs.80)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dotnetperls.com/queue" TargetMode="External"/><Relationship Id="rId4" Type="http://schemas.openxmlformats.org/officeDocument/2006/relationships/hyperlink" Target="http://www.dotnetperls.com/stack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972" y="2404534"/>
            <a:ext cx="9453965" cy="1646302"/>
          </a:xfrm>
        </p:spPr>
        <p:txBody>
          <a:bodyPr/>
          <a:lstStyle/>
          <a:p>
            <a:r>
              <a:rPr lang="en-GB" dirty="0"/>
              <a:t>INFDEV036A - Algorithms </a:t>
            </a:r>
            <a:br>
              <a:rPr lang="en-GB" dirty="0"/>
            </a:br>
            <a:r>
              <a:rPr lang="en-GB" dirty="0"/>
              <a:t>Lesson Unit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G. Costantini, F. Di Giacomo</a:t>
            </a:r>
          </a:p>
          <a:p>
            <a:r>
              <a:rPr lang="en-GB" sz="2000" dirty="0">
                <a:hlinkClick r:id="rId3"/>
              </a:rPr>
              <a:t>costg@hr.nl</a:t>
            </a:r>
            <a:r>
              <a:rPr lang="en-GB" sz="2000" dirty="0"/>
              <a:t>, </a:t>
            </a:r>
            <a:r>
              <a:rPr lang="en-GB" sz="2000" dirty="0">
                <a:hlinkClick r:id="rId4"/>
              </a:rPr>
              <a:t>giacf@hr.nl</a:t>
            </a:r>
            <a:r>
              <a:rPr lang="en-GB" sz="2000" dirty="0"/>
              <a:t> – Office H4.206</a:t>
            </a:r>
          </a:p>
        </p:txBody>
      </p:sp>
    </p:spTree>
    <p:extLst>
      <p:ext uri="{BB962C8B-B14F-4D97-AF65-F5344CB8AC3E}">
        <p14:creationId xmlns:p14="http://schemas.microsoft.com/office/powerpoint/2010/main" val="340905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inserting 50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3" t="16180" r="26310" b="38876"/>
          <a:stretch/>
        </p:blipFill>
        <p:spPr>
          <a:xfrm>
            <a:off x="2948684" y="3948009"/>
            <a:ext cx="4854731" cy="28782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609204" y="2207228"/>
                <a:ext cx="4938894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204" y="2207228"/>
                <a:ext cx="493889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492" t="-1149" b="-2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/>
          <p:cNvSpPr/>
          <p:nvPr/>
        </p:nvSpPr>
        <p:spPr>
          <a:xfrm>
            <a:off x="2948684" y="2568540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051424" y="3369925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2350" y="2739661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50706" y="3231425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</p:spTree>
    <p:extLst>
      <p:ext uri="{BB962C8B-B14F-4D97-AF65-F5344CB8AC3E}">
        <p14:creationId xmlns:p14="http://schemas.microsoft.com/office/powerpoint/2010/main" val="105150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454419" y="2361346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we tried to insert 20 in the previous example? 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615" t="-711" b="-14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4859677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68539" y="5661062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465" y="5030798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21" y="5522562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</p:spTree>
    <p:extLst>
      <p:ext uri="{BB962C8B-B14F-4D97-AF65-F5344CB8AC3E}">
        <p14:creationId xmlns:p14="http://schemas.microsoft.com/office/powerpoint/2010/main" val="311681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454419" y="2361346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if we tried to insert 20 in the previous example? </a:t>
            </a:r>
          </a:p>
          <a:p>
            <a:pPr lvl="1"/>
            <a:r>
              <a:rPr lang="en-GB" dirty="0"/>
              <a:t>Special case: insertion </a:t>
            </a:r>
            <a:r>
              <a:rPr lang="en-GB" i="1" u="sng" dirty="0"/>
              <a:t>AT THE FRONT</a:t>
            </a:r>
            <a:r>
              <a:rPr lang="en-GB" dirty="0"/>
              <a:t> of the list</a:t>
            </a:r>
          </a:p>
          <a:p>
            <a:pPr lvl="2"/>
            <a:r>
              <a:rPr lang="en-GB" dirty="0"/>
              <a:t>If the element to insert is smaller than the starting one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12046"/>
                <a:ext cx="4938894" cy="2554545"/>
              </a:xfrm>
              <a:prstGeom prst="rect">
                <a:avLst/>
              </a:prstGeom>
              <a:blipFill rotWithShape="0">
                <a:blip r:embed="rId3"/>
                <a:stretch>
                  <a:fillRect l="-615" t="-711" b="-14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4859677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568539" y="5661062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9465" y="5030798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821" y="5522562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453815" y="3861373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17481" y="4032494"/>
            <a:ext cx="201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at the front </a:t>
            </a:r>
          </a:p>
          <a:p>
            <a:r>
              <a:rPr lang="en-GB" sz="1200" dirty="0"/>
              <a:t>(if needed)</a:t>
            </a:r>
          </a:p>
        </p:txBody>
      </p:sp>
    </p:spTree>
    <p:extLst>
      <p:ext uri="{BB962C8B-B14F-4D97-AF65-F5344CB8AC3E}">
        <p14:creationId xmlns:p14="http://schemas.microsoft.com/office/powerpoint/2010/main" val="400749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</a:t>
            </a:r>
          </a:p>
          <a:p>
            <a:pPr marL="0" indent="0">
              <a:buNone/>
            </a:pPr>
            <a:r>
              <a:rPr lang="en-GB" dirty="0"/>
              <a:t>Inserting 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46894" y="1570227"/>
                <a:ext cx="4938894" cy="25545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94" y="1570227"/>
                <a:ext cx="4938894" cy="2554545"/>
              </a:xfrm>
              <a:prstGeom prst="rect">
                <a:avLst/>
              </a:prstGeom>
              <a:blipFill rotWithShape="0">
                <a:blip r:embed="rId2"/>
                <a:stretch>
                  <a:fillRect l="-492" t="-711" b="-14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3986374" y="2917858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089114" y="3719243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50040" y="3088979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8396" y="3580743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974390" y="1919554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2238056" y="2090675"/>
            <a:ext cx="201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at the front </a:t>
            </a:r>
          </a:p>
          <a:p>
            <a:r>
              <a:rPr lang="en-GB" sz="1200" dirty="0"/>
              <a:t>(if needed)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09" t="26816" r="10518" b="39626"/>
          <a:stretch/>
        </p:blipFill>
        <p:spPr>
          <a:xfrm>
            <a:off x="3699269" y="4462666"/>
            <a:ext cx="3431570" cy="23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1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(sorted) list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first occurrence of the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the list through a simple linear search</a:t>
                </a:r>
              </a:p>
              <a:p>
                <a:pPr lvl="1"/>
                <a:r>
                  <a:rPr lang="en-US" dirty="0"/>
                  <a:t>deletes such element (if it exists!)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4938894" cy="2308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4938894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615" t="-785" b="-1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653986" y="3937681"/>
            <a:ext cx="2116476" cy="1376736"/>
          </a:xfrm>
          <a:prstGeom prst="leftBrace">
            <a:avLst>
              <a:gd name="adj1" fmla="val 24615"/>
              <a:gd name="adj2" fmla="val 49229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89780" y="4736386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20843" y="4208650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4060" y="4597887"/>
            <a:ext cx="162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deletion of the node</a:t>
            </a:r>
          </a:p>
        </p:txBody>
      </p:sp>
    </p:spTree>
    <p:extLst>
      <p:ext uri="{BB962C8B-B14F-4D97-AF65-F5344CB8AC3E}">
        <p14:creationId xmlns:p14="http://schemas.microsoft.com/office/powerpoint/2010/main" val="244856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deleting 55</a:t>
            </a:r>
            <a:r>
              <a:rPr lang="en-GB" b="1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4" t="50637" r="31398" b="10565"/>
          <a:stretch/>
        </p:blipFill>
        <p:spPr>
          <a:xfrm>
            <a:off x="1290091" y="2900854"/>
            <a:ext cx="4718160" cy="3024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39296" y="3183025"/>
                <a:ext cx="4938894" cy="2308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296" y="3183025"/>
                <a:ext cx="4938894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615" t="-785" b="-1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63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262210" y="1695850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if we wanted to delete 22?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</a:p>
              <a:p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  <a:blipFill rotWithShape="0">
                <a:blip r:embed="rId3"/>
                <a:stretch>
                  <a:fillRect l="-615" t="-515" b="-8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628879" y="4565012"/>
            <a:ext cx="2116476" cy="1376736"/>
          </a:xfrm>
          <a:prstGeom prst="leftBrace">
            <a:avLst>
              <a:gd name="adj1" fmla="val 24615"/>
              <a:gd name="adj2" fmla="val 49229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64673" y="5363717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45950" y="4835981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8953" y="5225218"/>
            <a:ext cx="162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deletion of the node</a:t>
            </a:r>
          </a:p>
        </p:txBody>
      </p:sp>
    </p:spTree>
    <p:extLst>
      <p:ext uri="{BB962C8B-B14F-4D97-AF65-F5344CB8AC3E}">
        <p14:creationId xmlns:p14="http://schemas.microsoft.com/office/powerpoint/2010/main" val="64592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7262210" y="1695850"/>
            <a:ext cx="2011792" cy="2126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if we wanted to delete 22? </a:t>
            </a:r>
          </a:p>
          <a:p>
            <a:pPr lvl="1"/>
            <a:r>
              <a:rPr lang="en-US" dirty="0"/>
              <a:t>Special case: deleting </a:t>
            </a:r>
            <a:r>
              <a:rPr lang="en-US" i="1" dirty="0"/>
              <a:t>the first element </a:t>
            </a:r>
            <a:r>
              <a:rPr lang="en-US" dirty="0"/>
              <a:t>of the list 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else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748" y="2966671"/>
                <a:ext cx="4938894" cy="3539430"/>
              </a:xfrm>
              <a:prstGeom prst="rect">
                <a:avLst/>
              </a:prstGeom>
              <a:blipFill rotWithShape="0">
                <a:blip r:embed="rId3"/>
                <a:stretch>
                  <a:fillRect l="-615" t="-515" b="-8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628879" y="4565012"/>
            <a:ext cx="2116476" cy="1376736"/>
          </a:xfrm>
          <a:prstGeom prst="leftBrace">
            <a:avLst>
              <a:gd name="adj1" fmla="val 24615"/>
              <a:gd name="adj2" fmla="val 49229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64673" y="5363717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-45950" y="4835981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8953" y="5225218"/>
            <a:ext cx="162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deletion of the node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7334" y="3986980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deleting the first element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611113" y="4125480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334" y="3474657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element not in the list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11113" y="3613157"/>
            <a:ext cx="8363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2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deleting 22</a:t>
            </a:r>
            <a:r>
              <a:rPr lang="en-GB" b="1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3" t="4275" r="38317" b="58446"/>
          <a:stretch/>
        </p:blipFill>
        <p:spPr>
          <a:xfrm>
            <a:off x="1180585" y="2638097"/>
            <a:ext cx="3237186" cy="3173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67528" y="2271743"/>
                <a:ext cx="4938894" cy="3539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LIST-DELETE(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NIL or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else if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L.start.data</a:t>
                </a:r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sz="1600" dirty="0" err="1">
                    <a:solidFill>
                      <a:schemeClr val="accent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L.start.next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if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==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x.next.next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x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x.next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528" y="2271743"/>
                <a:ext cx="4938894" cy="3539430"/>
              </a:xfrm>
              <a:prstGeom prst="rect">
                <a:avLst/>
              </a:prstGeom>
              <a:blipFill rotWithShape="0">
                <a:blip r:embed="rId3"/>
                <a:stretch>
                  <a:fillRect l="-491" t="-515" b="-8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996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Doubly</a:t>
            </a:r>
            <a:r>
              <a:rPr lang="nl-NL" dirty="0"/>
              <a:t> </a:t>
            </a:r>
            <a:r>
              <a:rPr lang="nl-NL" dirty="0" err="1"/>
              <a:t>linked</a:t>
            </a:r>
            <a:r>
              <a:rPr lang="nl-NL" dirty="0"/>
              <a:t> list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want </a:t>
            </a:r>
            <a:r>
              <a:rPr lang="nl-NL" dirty="0" err="1"/>
              <a:t>to</a:t>
            </a:r>
            <a:r>
              <a:rPr lang="nl-NL" dirty="0"/>
              <a:t> move </a:t>
            </a:r>
            <a:r>
              <a:rPr lang="nl-NL" dirty="0" err="1"/>
              <a:t>both</a:t>
            </a:r>
            <a:r>
              <a:rPr lang="nl-NL" dirty="0"/>
              <a:t> forward </a:t>
            </a:r>
            <a:r>
              <a:rPr lang="nl-NL" dirty="0" err="1"/>
              <a:t>and</a:t>
            </a:r>
            <a:r>
              <a:rPr lang="nl-NL" dirty="0"/>
              <a:t> backward?</a:t>
            </a:r>
          </a:p>
          <a:p>
            <a:pPr lvl="1"/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another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node: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u="sng" dirty="0" err="1"/>
              <a:t>previous</a:t>
            </a:r>
            <a:r>
              <a:rPr lang="nl-NL" dirty="0"/>
              <a:t> element in </a:t>
            </a:r>
            <a:r>
              <a:rPr lang="nl-NL" dirty="0" err="1"/>
              <a:t>the</a:t>
            </a:r>
            <a:r>
              <a:rPr lang="nl-NL" dirty="0"/>
              <a:t> list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2050" name="Picture 2" descr="https://staff.science.uva.nl/a.j.p.heck/Courses/JAVAcourse/ch4/linkedlist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19" y="3123345"/>
            <a:ext cx="5067318" cy="95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cise.ufl.edu/~mssz/DatStrucAlg/DLL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7" t="58564" r="14281" b="12910"/>
          <a:stretch/>
        </p:blipFill>
        <p:spPr bwMode="auto">
          <a:xfrm>
            <a:off x="1345812" y="4307770"/>
            <a:ext cx="6889531" cy="141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31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>
                <a:solidFill>
                  <a:schemeClr val="tx1"/>
                </a:solidFill>
              </a:rPr>
              <a:t>Why is my code slow? 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Empirical and complexity analysis</a:t>
            </a:r>
            <a:endParaRPr lang="en-GB" strike="sngStrike" dirty="0">
              <a:solidFill>
                <a:schemeClr val="tx1"/>
              </a:solidFill>
            </a:endParaRPr>
          </a:p>
          <a:p>
            <a:r>
              <a:rPr lang="en-GB" strike="sngStrike" dirty="0">
                <a:solidFill>
                  <a:schemeClr val="tx1"/>
                </a:solidFill>
              </a:rPr>
              <a:t>How do I order my data?</a:t>
            </a:r>
          </a:p>
          <a:p>
            <a:pPr lvl="1"/>
            <a:r>
              <a:rPr lang="en-GB" b="1" strike="sngStrike" dirty="0">
                <a:solidFill>
                  <a:schemeClr val="tx1"/>
                </a:solidFill>
              </a:rPr>
              <a:t>Sorting algorithms</a:t>
            </a:r>
          </a:p>
          <a:p>
            <a:r>
              <a:rPr lang="en-GB" dirty="0">
                <a:solidFill>
                  <a:schemeClr val="accent1"/>
                </a:solidFill>
              </a:rPr>
              <a:t>How do I structure my data?</a:t>
            </a:r>
          </a:p>
          <a:p>
            <a:pPr lvl="1"/>
            <a:r>
              <a:rPr lang="en-GB" sz="1800" b="1" dirty="0">
                <a:solidFill>
                  <a:schemeClr val="accent1"/>
                </a:solidFill>
              </a:rPr>
              <a:t>Linear, tabular, recursive data structures</a:t>
            </a:r>
          </a:p>
          <a:p>
            <a:r>
              <a:rPr lang="en-GB" dirty="0"/>
              <a:t>How do I represent relationship networks?</a:t>
            </a:r>
          </a:p>
          <a:p>
            <a:pPr lvl="1"/>
            <a:r>
              <a:rPr lang="en-GB" b="1" dirty="0"/>
              <a:t>Graphs</a:t>
            </a: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pic>
        <p:nvPicPr>
          <p:cNvPr id="5" name="Picture 2" descr="http://comps.canstockphoto.com/can-stock-photo_csp1151226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30"/>
          <a:stretch/>
        </p:blipFill>
        <p:spPr bwMode="auto">
          <a:xfrm>
            <a:off x="4525680" y="352589"/>
            <a:ext cx="3723736" cy="108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www.clipartbest.com/cliparts/ncX/Eo7/ncXEo7pcB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153" y="2899670"/>
            <a:ext cx="1540679" cy="167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encrypted-tbn1.gstatic.com/images?q=tbn:ANd9GcTJoQ2BJE0xuStI1NX9PgG7505-Y-0dbr8Sr1bfNl2CzezjDpw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232" y="428288"/>
            <a:ext cx="2157862" cy="15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52686" y="1586431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LIST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78999" y="4587973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6094" y="2032241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QUEUE</a:t>
            </a:r>
          </a:p>
        </p:txBody>
      </p:sp>
      <p:pic>
        <p:nvPicPr>
          <p:cNvPr id="11" name="Picture 2" descr="http://s.s-bol.com/imgbase0/imagebase/large/FC/8/7/9/0/100100400282097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/>
          <a:stretch/>
        </p:blipFill>
        <p:spPr bwMode="auto">
          <a:xfrm>
            <a:off x="9413629" y="4024111"/>
            <a:ext cx="1487154" cy="186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9"/>
          <p:cNvSpPr txBox="1"/>
          <p:nvPr/>
        </p:nvSpPr>
        <p:spPr>
          <a:xfrm>
            <a:off x="9536094" y="6008192"/>
            <a:ext cx="152631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3387586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Suggested</a:t>
            </a:r>
            <a:r>
              <a:rPr lang="nl-NL" dirty="0"/>
              <a:t>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Write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to</a:t>
            </a:r>
            <a:r>
              <a:rPr lang="nl-NL" dirty="0"/>
              <a:t>…</a:t>
            </a:r>
          </a:p>
          <a:p>
            <a:pPr lvl="1"/>
            <a:r>
              <a:rPr lang="nl-NL" dirty="0" err="1"/>
              <a:t>Insert</a:t>
            </a:r>
            <a:r>
              <a:rPr lang="nl-NL" dirty="0"/>
              <a:t> a new node </a:t>
            </a:r>
            <a:r>
              <a:rPr lang="nl-NL" dirty="0" err="1"/>
              <a:t>after</a:t>
            </a:r>
            <a:r>
              <a:rPr lang="nl-NL" dirty="0"/>
              <a:t>/</a:t>
            </a:r>
            <a:r>
              <a:rPr lang="nl-NL" dirty="0" err="1"/>
              <a:t>before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node in a </a:t>
            </a:r>
            <a:r>
              <a:rPr lang="nl-NL" dirty="0" err="1"/>
              <a:t>doubly</a:t>
            </a:r>
            <a:r>
              <a:rPr lang="nl-NL" dirty="0"/>
              <a:t> </a:t>
            </a:r>
            <a:r>
              <a:rPr lang="nl-NL" dirty="0" err="1"/>
              <a:t>linked</a:t>
            </a:r>
            <a:r>
              <a:rPr lang="nl-NL" dirty="0"/>
              <a:t> list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insertAfter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(List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, Node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, Node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insertBefore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(List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, Node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, Node </a:t>
            </a:r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newNode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nl-NL" dirty="0"/>
              <a:t>Insert a new node at the beginning and end of a doubly linked list</a:t>
            </a:r>
          </a:p>
          <a:p>
            <a:pPr lvl="2"/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nl-NL" b="1" dirty="0">
                <a:latin typeface="Consolas" panose="020B0609020204030204" pitchFamily="49" charset="0"/>
                <a:cs typeface="Consolas" panose="020B0609020204030204" pitchFamily="49" charset="0"/>
              </a:rPr>
              <a:t>insertBeginning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(List list, Node newNode)</a:t>
            </a:r>
          </a:p>
          <a:p>
            <a:pPr lvl="2"/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function </a:t>
            </a:r>
            <a:r>
              <a:rPr lang="nl-NL" b="1" dirty="0">
                <a:latin typeface="Consolas" panose="020B0609020204030204" pitchFamily="49" charset="0"/>
                <a:cs typeface="Consolas" panose="020B0609020204030204" pitchFamily="49" charset="0"/>
              </a:rPr>
              <a:t>insertLast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(List list, Node newNode)</a:t>
            </a:r>
          </a:p>
          <a:p>
            <a:pPr lvl="1"/>
            <a:r>
              <a:rPr lang="nl-NL" dirty="0"/>
              <a:t>Delete a </a:t>
            </a:r>
            <a:r>
              <a:rPr lang="nl-NL" dirty="0" err="1"/>
              <a:t>certain</a:t>
            </a:r>
            <a:r>
              <a:rPr lang="nl-NL" dirty="0"/>
              <a:t> node in a </a:t>
            </a:r>
            <a:r>
              <a:rPr lang="nl-NL" dirty="0" err="1"/>
              <a:t>doubly</a:t>
            </a:r>
            <a:r>
              <a:rPr lang="nl-NL" dirty="0"/>
              <a:t> </a:t>
            </a:r>
            <a:r>
              <a:rPr lang="nl-NL" dirty="0" err="1"/>
              <a:t>linked</a:t>
            </a:r>
            <a:r>
              <a:rPr lang="nl-NL" dirty="0"/>
              <a:t> list</a:t>
            </a:r>
          </a:p>
          <a:p>
            <a:pPr lvl="2"/>
            <a:r>
              <a:rPr lang="nl-NL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nl-NL" dirty="0">
                <a:latin typeface="Consolas" panose="020B0609020204030204" pitchFamily="49" charset="0"/>
                <a:cs typeface="Consolas" panose="020B0609020204030204" pitchFamily="49" charset="0"/>
              </a:rPr>
              <a:t>(Lis list, Node node)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8" name="Rechthoek 7"/>
          <p:cNvSpPr/>
          <p:nvPr/>
        </p:nvSpPr>
        <p:spPr>
          <a:xfrm>
            <a:off x="5577064" y="4897196"/>
            <a:ext cx="6178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// A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previous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next // A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next node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data // Data or a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reference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data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DoublyLinkedList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// points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first node of list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DoublyLinkedNode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lastNode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points </a:t>
            </a:r>
            <a:r>
              <a:rPr lang="nl-NL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 last node of list</a:t>
            </a:r>
          </a:p>
          <a:p>
            <a:r>
              <a:rPr lang="nl-N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225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</p:txBody>
      </p:sp>
      <p:pic>
        <p:nvPicPr>
          <p:cNvPr id="7" name="Picture 4" descr="http://www.clipartbest.com/cliparts/ncX/Eo7/ncXEo7pc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26" y="618746"/>
            <a:ext cx="4084961" cy="445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18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Definition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 implementing the LIFO protocol</a:t>
            </a:r>
          </a:p>
          <a:p>
            <a:pPr lvl="1"/>
            <a:r>
              <a:rPr lang="en-GB" dirty="0"/>
              <a:t>LIFO = </a:t>
            </a:r>
            <a:r>
              <a:rPr lang="en-GB" b="1" dirty="0"/>
              <a:t>L</a:t>
            </a:r>
            <a:r>
              <a:rPr lang="en-GB" dirty="0"/>
              <a:t>ast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b="1" dirty="0"/>
              <a:t>F</a:t>
            </a:r>
            <a:r>
              <a:rPr lang="en-GB" dirty="0"/>
              <a:t>irst </a:t>
            </a:r>
            <a:r>
              <a:rPr lang="en-GB" b="1" dirty="0"/>
              <a:t>O</a:t>
            </a:r>
            <a:r>
              <a:rPr lang="en-GB" dirty="0"/>
              <a:t>ut </a:t>
            </a:r>
          </a:p>
          <a:p>
            <a:pPr lvl="1"/>
            <a:r>
              <a:rPr lang="en-GB" dirty="0"/>
              <a:t>Only accessible object: last one inserted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Operations allowed</a:t>
            </a:r>
          </a:p>
          <a:p>
            <a:pPr lvl="1"/>
            <a:r>
              <a:rPr lang="en-GB" dirty="0"/>
              <a:t>Adding an element onto the top of the stack (</a:t>
            </a:r>
            <a:r>
              <a:rPr lang="en-GB" b="1" dirty="0"/>
              <a:t>PUSH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Accessing the current element on the top of the stack (</a:t>
            </a:r>
            <a:r>
              <a:rPr lang="en-GB" b="1" dirty="0"/>
              <a:t>PEEK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Removing the current element on the top of the stack (</a:t>
            </a:r>
            <a:r>
              <a:rPr lang="en-GB" b="1" dirty="0"/>
              <a:t>POP</a:t>
            </a:r>
            <a:r>
              <a:rPr lang="en-GB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 descr="http://www.clipartbest.com/cliparts/ncX/Eo7/ncXEo7pc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411" y="2442736"/>
            <a:ext cx="1223144" cy="133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627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 </a:t>
            </a:r>
          </a:p>
          <a:p>
            <a:pPr lvl="1"/>
            <a:r>
              <a:rPr lang="en-GB" dirty="0"/>
              <a:t>array, linked list, … </a:t>
            </a:r>
          </a:p>
          <a:p>
            <a:r>
              <a:rPr lang="en-GB" dirty="0"/>
              <a:t>However, it implements always the same functionality</a:t>
            </a:r>
          </a:p>
          <a:p>
            <a:pPr lvl="1"/>
            <a:r>
              <a:rPr lang="en-GB" dirty="0"/>
              <a:t>defined by the following interface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02103" y="3818908"/>
            <a:ext cx="4112023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StackInterface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void push(T 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 pop();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T peek();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092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structures, but implementing always the same functionality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8194" name="Picture 2" descr="http://www.cs.cmu.edu/~adamchik/15-121/lectures/Stacks%20and%20Queues/pix/stack_abstraction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37" y="2699673"/>
            <a:ext cx="44386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67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Fields of the implementation</a:t>
                </a:r>
              </a:p>
              <a:p>
                <a:r>
                  <a:rPr lang="en-GB" dirty="0"/>
                  <a:t>Array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of a default size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𝑡𝑜𝑝</m:t>
                    </m:r>
                  </m:oMath>
                </a14:m>
                <a:r>
                  <a:rPr lang="en-GB" dirty="0"/>
                  <a:t> (reference to the top element)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𝑐𝑎𝑝𝑎𝑐𝑖𝑡𝑦</m:t>
                    </m:r>
                  </m:oMath>
                </a14:m>
                <a:r>
                  <a:rPr lang="en-GB" dirty="0"/>
                  <a:t> (last index of the array)</a:t>
                </a:r>
              </a:p>
              <a:p>
                <a:endParaRPr lang="en-GB" dirty="0"/>
              </a:p>
              <a:p>
                <a:r>
                  <a:rPr lang="en-GB" dirty="0"/>
                  <a:t>Stack empty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Stack full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Static implementation </a:t>
                </a:r>
                <a:r>
                  <a:rPr lang="en-GB" dirty="0">
                    <a:sym typeface="Wingdings" panose="05000000000000000000" pitchFamily="2" charset="2"/>
                  </a:rPr>
                  <a:t> adding another element throws exception</a:t>
                </a: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Dynamic implementation  double the size of the stack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9218" name="Picture 2" descr="http://www.cs.cmu.edu/~adamchik/15-121/lectures/Stacks%20and%20Queues/pix/array_stack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00" y="2956585"/>
            <a:ext cx="28670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29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– Linked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Best (in efficiency) dynamic stack implementation</a:t>
            </a:r>
          </a:p>
          <a:p>
            <a:pPr lvl="1"/>
            <a:r>
              <a:rPr lang="en-GB" dirty="0"/>
              <a:t>Be careful at the special case of empty stack</a:t>
            </a:r>
          </a:p>
          <a:p>
            <a:r>
              <a:rPr lang="en-GB" dirty="0"/>
              <a:t>Top?</a:t>
            </a:r>
          </a:p>
          <a:p>
            <a:pPr lvl="1"/>
            <a:r>
              <a:rPr lang="en-GB" dirty="0"/>
              <a:t>starting element of the list </a:t>
            </a:r>
          </a:p>
          <a:p>
            <a:r>
              <a:rPr lang="en-GB" dirty="0"/>
              <a:t>Access (peek)?</a:t>
            </a:r>
          </a:p>
          <a:p>
            <a:pPr lvl="1"/>
            <a:r>
              <a:rPr lang="en-GB" dirty="0"/>
              <a:t>Read the content of the top </a:t>
            </a:r>
          </a:p>
          <a:p>
            <a:r>
              <a:rPr lang="en-GB" dirty="0"/>
              <a:t>Push?</a:t>
            </a:r>
          </a:p>
          <a:p>
            <a:pPr lvl="1"/>
            <a:r>
              <a:rPr lang="en-GB" dirty="0"/>
              <a:t>Create a new node and add it at the beginning of the list</a:t>
            </a:r>
          </a:p>
          <a:p>
            <a:r>
              <a:rPr lang="en-GB" dirty="0"/>
              <a:t>Pop?</a:t>
            </a:r>
          </a:p>
          <a:p>
            <a:pPr lvl="1"/>
            <a:r>
              <a:rPr lang="en-GB" dirty="0"/>
              <a:t>Move the beginning of the list at the second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0242" name="Picture 2" descr="http://www.cs.cmu.edu/~adamchik/15-121/lectures/Stacks%20and%20Queues/pix/LL-stack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185" y="3184989"/>
            <a:ext cx="6177285" cy="13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7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Queue</a:t>
            </a:r>
          </a:p>
        </p:txBody>
      </p:sp>
      <p:pic>
        <p:nvPicPr>
          <p:cNvPr id="7" name="Picture 6" descr="https://encrypted-tbn1.gstatic.com/images?q=tbn:ANd9GcTJoQ2BJE0xuStI1NX9PgG7505-Y-0dbr8Sr1bfNl2CzezjDp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94" y="1586956"/>
            <a:ext cx="5089715" cy="360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672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Definition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Collection implementing the FIFO protocol</a:t>
            </a:r>
          </a:p>
          <a:p>
            <a:pPr lvl="1"/>
            <a:r>
              <a:rPr lang="en-GB" dirty="0"/>
              <a:t>FIFO = </a:t>
            </a:r>
            <a:r>
              <a:rPr lang="en-GB" b="1" dirty="0"/>
              <a:t>F</a:t>
            </a:r>
            <a:r>
              <a:rPr lang="en-GB" dirty="0"/>
              <a:t>irst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b="1" dirty="0"/>
              <a:t>F</a:t>
            </a:r>
            <a:r>
              <a:rPr lang="en-GB" dirty="0"/>
              <a:t>irst </a:t>
            </a:r>
            <a:r>
              <a:rPr lang="en-GB" b="1" dirty="0"/>
              <a:t>O</a:t>
            </a:r>
            <a:r>
              <a:rPr lang="en-GB" dirty="0"/>
              <a:t>ut </a:t>
            </a:r>
          </a:p>
          <a:p>
            <a:pPr lvl="1"/>
            <a:r>
              <a:rPr lang="en-GB" dirty="0"/>
              <a:t>Only accessible object: </a:t>
            </a:r>
            <a:r>
              <a:rPr lang="en-GB" u="sng" dirty="0"/>
              <a:t>first one</a:t>
            </a:r>
            <a:r>
              <a:rPr lang="en-GB" dirty="0"/>
              <a:t> inserted</a:t>
            </a:r>
          </a:p>
          <a:p>
            <a:pPr lvl="2"/>
            <a:r>
              <a:rPr lang="en-GB" dirty="0"/>
              <a:t>In the stack it’s the opposite (last one inserted)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Operations allowed</a:t>
            </a:r>
          </a:p>
          <a:p>
            <a:pPr lvl="1"/>
            <a:r>
              <a:rPr lang="en-GB" dirty="0"/>
              <a:t>Adding an element to the back of the queue (</a:t>
            </a:r>
            <a:r>
              <a:rPr lang="en-GB" b="1" dirty="0"/>
              <a:t>ENQUEUE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Accessing the current element at the front of the queue (PEEK)</a:t>
            </a:r>
          </a:p>
          <a:p>
            <a:pPr lvl="1"/>
            <a:r>
              <a:rPr lang="en-GB" dirty="0"/>
              <a:t>Removing the current element at the front of the queue (</a:t>
            </a:r>
            <a:r>
              <a:rPr lang="en-GB" b="1" dirty="0"/>
              <a:t>DEQUEUE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 descr="https://encrypted-tbn1.gstatic.com/images?q=tbn:ANd9GcTJoQ2BJE0xuStI1NX9PgG7505-Y-0dbr8Sr1bfNl2CzezjDp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13" y="2160589"/>
            <a:ext cx="2013734" cy="142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91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 </a:t>
            </a:r>
          </a:p>
          <a:p>
            <a:pPr lvl="1"/>
            <a:r>
              <a:rPr lang="en-GB" dirty="0"/>
              <a:t>array, linked list, … </a:t>
            </a:r>
          </a:p>
          <a:p>
            <a:r>
              <a:rPr lang="en-GB" dirty="0"/>
              <a:t>However, it implements always the same functionality</a:t>
            </a:r>
          </a:p>
          <a:p>
            <a:pPr lvl="1"/>
            <a:r>
              <a:rPr lang="en-GB" dirty="0"/>
              <a:t>defined by the following interface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73339" y="3749070"/>
            <a:ext cx="4657618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QueueInterface‹T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void enqueue(T e); 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T peek();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T dequeue();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993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arrays are not enough?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Arrays are good for…</a:t>
            </a:r>
          </a:p>
          <a:p>
            <a:pPr lvl="1"/>
            <a:r>
              <a:rPr lang="en-GB" dirty="0"/>
              <a:t>Sequential access (cache)</a:t>
            </a:r>
          </a:p>
          <a:p>
            <a:r>
              <a:rPr lang="en-GB" dirty="0"/>
              <a:t>But not for…</a:t>
            </a:r>
          </a:p>
          <a:p>
            <a:pPr lvl="1"/>
            <a:r>
              <a:rPr lang="en-GB" dirty="0"/>
              <a:t>Algorithmic stuff on dynamic data </a:t>
            </a:r>
          </a:p>
          <a:p>
            <a:endParaRPr lang="en-GB" dirty="0"/>
          </a:p>
          <a:p>
            <a:r>
              <a:rPr lang="en-GB" dirty="0"/>
              <a:t>Why? </a:t>
            </a:r>
          </a:p>
          <a:p>
            <a:pPr lvl="1"/>
            <a:r>
              <a:rPr lang="en-GB" dirty="0"/>
              <a:t>In an unsorted array, </a:t>
            </a:r>
            <a:r>
              <a:rPr lang="en-GB" i="1" dirty="0">
                <a:solidFill>
                  <a:srgbClr val="FF0000"/>
                </a:solidFill>
              </a:rPr>
              <a:t>searching</a:t>
            </a:r>
            <a:r>
              <a:rPr lang="en-GB" dirty="0"/>
              <a:t> is slow</a:t>
            </a:r>
          </a:p>
          <a:p>
            <a:pPr lvl="2"/>
            <a:r>
              <a:rPr lang="en-GB" dirty="0"/>
              <a:t>Linear search instead of binary search</a:t>
            </a:r>
          </a:p>
          <a:p>
            <a:pPr lvl="1"/>
            <a:r>
              <a:rPr lang="en-GB" dirty="0"/>
              <a:t>But to maintain an array sorted, </a:t>
            </a:r>
            <a:r>
              <a:rPr lang="en-GB" i="1" dirty="0">
                <a:solidFill>
                  <a:srgbClr val="FF0000"/>
                </a:solidFill>
              </a:rPr>
              <a:t>inserting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&amp; </a:t>
            </a:r>
            <a:r>
              <a:rPr lang="en-GB" i="1" dirty="0">
                <a:solidFill>
                  <a:srgbClr val="FF0000"/>
                </a:solidFill>
              </a:rPr>
              <a:t>deleting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elements is slow</a:t>
            </a:r>
          </a:p>
          <a:p>
            <a:pPr lvl="2"/>
            <a:r>
              <a:rPr lang="en-GB" dirty="0"/>
              <a:t>Need to shift all elements bigger than the one to insert/delete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4" t="71065" r="30576" b="9443"/>
          <a:stretch/>
        </p:blipFill>
        <p:spPr>
          <a:xfrm>
            <a:off x="7708925" y="3344230"/>
            <a:ext cx="4325420" cy="1336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2" t="15581" r="29575" b="56906"/>
          <a:stretch/>
        </p:blipFill>
        <p:spPr>
          <a:xfrm>
            <a:off x="6779173" y="1344340"/>
            <a:ext cx="5255172" cy="18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1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 on top of other data structures, but implementing always the same functionality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3314" name="Picture 2" descr="http://www.cs.cmu.edu/~adamchik/15-121/lectures/Stacks%20and%20Queues/pix/queue_abstraction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80" y="2796511"/>
            <a:ext cx="437197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746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Fields</a:t>
                </a:r>
              </a:p>
              <a:p>
                <a:r>
                  <a:rPr lang="en-GB" dirty="0"/>
                  <a:t>Array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𝑓𝑟𝑜𝑛𝑡</m:t>
                    </m:r>
                  </m:oMath>
                </a14:m>
                <a:r>
                  <a:rPr lang="en-GB" dirty="0"/>
                  <a:t> (reference to the front of the queue)</a:t>
                </a:r>
              </a:p>
              <a:p>
                <a:r>
                  <a:rPr lang="en-GB" dirty="0"/>
                  <a:t>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𝑏𝑎𝑐𝑘</m:t>
                    </m:r>
                  </m:oMath>
                </a14:m>
                <a:r>
                  <a:rPr lang="en-GB" dirty="0"/>
                  <a:t> (reference to the back of the queue)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queue moves in the array from left to right</a:t>
                </a:r>
              </a:p>
              <a:p>
                <a:r>
                  <a:rPr lang="en-GB" dirty="0"/>
                  <a:t>Inserting a new item (</a:t>
                </a:r>
                <a:r>
                  <a:rPr lang="en-GB" dirty="0" err="1"/>
                  <a:t>enqueue</a:t>
                </a:r>
                <a:r>
                  <a:rPr lang="en-GB" dirty="0"/>
                  <a:t>) </a:t>
                </a:r>
                <a:r>
                  <a:rPr lang="en-GB" dirty="0">
                    <a:sym typeface="Wingdings" panose="05000000000000000000" pitchFamily="2" charset="2"/>
                  </a:rPr>
                  <a:t> increase the back index</a:t>
                </a:r>
              </a:p>
              <a:p>
                <a:r>
                  <a:rPr lang="en-GB" dirty="0"/>
                  <a:t>Removing an item (</a:t>
                </a:r>
                <a:r>
                  <a:rPr lang="en-GB" dirty="0" err="1"/>
                  <a:t>dequeue</a:t>
                </a:r>
                <a:r>
                  <a:rPr lang="en-GB" dirty="0"/>
                  <a:t>) </a:t>
                </a:r>
                <a:r>
                  <a:rPr lang="en-GB" dirty="0">
                    <a:sym typeface="Wingdings" panose="05000000000000000000" pitchFamily="2" charset="2"/>
                  </a:rPr>
                  <a:t> increase the front index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2290" name="Picture 2" descr="http://www.cs.cmu.edu/~adamchik/15-121/lectures/Stacks%20and%20Queues/pix/array_queue_1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526" y="2452276"/>
            <a:ext cx="2867696" cy="172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05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5" y="2160589"/>
                <a:ext cx="5055646" cy="3880773"/>
              </a:xfrm>
            </p:spPr>
            <p:txBody>
              <a:bodyPr/>
              <a:lstStyle/>
              <a:p>
                <a:r>
                  <a:rPr lang="en-GB" dirty="0"/>
                  <a:t>What happens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𝑏𝑎𝑐𝑘</m:t>
                    </m:r>
                  </m:oMath>
                </a14:m>
                <a:r>
                  <a:rPr lang="en-GB" dirty="0"/>
                  <a:t> reaches the end of the array?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We can use the free space before the front index to store new items</a:t>
                </a:r>
              </a:p>
              <a:p>
                <a:pPr lvl="1"/>
                <a:r>
                  <a:rPr lang="en-GB" i="1" dirty="0"/>
                  <a:t>Wrap around queue</a:t>
                </a:r>
                <a:r>
                  <a:rPr lang="en-GB" dirty="0"/>
                  <a:t> or </a:t>
                </a:r>
                <a:r>
                  <a:rPr lang="en-GB" i="1" dirty="0"/>
                  <a:t>Circular queue 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5" y="2160589"/>
                <a:ext cx="5055646" cy="3880773"/>
              </a:xfrm>
              <a:blipFill rotWithShape="0">
                <a:blip r:embed="rId2"/>
                <a:stretch>
                  <a:fillRect l="-241" t="-942" r="-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5362" name="Picture 2" descr="http://www.cs.cmu.edu/~adamchik/15-121/lectures/Stacks%20and%20Queues/pix/array_queue_2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53" y="2037299"/>
            <a:ext cx="26098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www.cs.cmu.edu/~adamchik/15-121/lectures/Stacks%20and%20Queues/pix/array_queue_3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828" y="4077430"/>
            <a:ext cx="25812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45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Indexed implementation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And what happens when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𝑏𝑎𝑐𝑘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reaches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𝑓𝑟𝑜𝑛𝑡</m:t>
                    </m:r>
                  </m:oMath>
                </a14:m>
                <a:r>
                  <a:rPr lang="en-GB" dirty="0"/>
                  <a:t>?</a:t>
                </a:r>
              </a:p>
              <a:p>
                <a:pPr lvl="1"/>
                <a:r>
                  <a:rPr lang="en-GB" dirty="0"/>
                  <a:t>The queue is completely full</a:t>
                </a:r>
              </a:p>
              <a:p>
                <a:pPr lvl="1"/>
                <a:r>
                  <a:rPr lang="en-GB" dirty="0"/>
                  <a:t>Two choices to handle this situation (as with the stack)</a:t>
                </a:r>
              </a:p>
              <a:p>
                <a:pPr lvl="2"/>
                <a:r>
                  <a:rPr lang="en-GB" dirty="0"/>
                  <a:t>Throw exception</a:t>
                </a:r>
              </a:p>
              <a:p>
                <a:pPr lvl="2"/>
                <a:r>
                  <a:rPr lang="en-GB" dirty="0"/>
                  <a:t>Double the array size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559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Queue – Linked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90890"/>
          </a:xfrm>
        </p:spPr>
        <p:txBody>
          <a:bodyPr>
            <a:normAutofit/>
          </a:bodyPr>
          <a:lstStyle/>
          <a:p>
            <a:r>
              <a:rPr lang="en-GB" dirty="0"/>
              <a:t>Almost the same as the stack linked implementation</a:t>
            </a:r>
          </a:p>
          <a:p>
            <a:pPr lvl="1"/>
            <a:r>
              <a:rPr lang="en-GB" dirty="0"/>
              <a:t>Here we maintain also a pointer to the last element</a:t>
            </a:r>
          </a:p>
          <a:p>
            <a:endParaRPr lang="en-GB" dirty="0"/>
          </a:p>
          <a:p>
            <a:r>
              <a:rPr lang="en-GB" dirty="0"/>
              <a:t>Front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starting element of the list </a:t>
            </a:r>
          </a:p>
          <a:p>
            <a:r>
              <a:rPr lang="en-GB" dirty="0"/>
              <a:t>Rear </a:t>
            </a:r>
            <a:r>
              <a:rPr lang="en-GB" dirty="0">
                <a:sym typeface="Wingdings" panose="05000000000000000000" pitchFamily="2" charset="2"/>
              </a:rPr>
              <a:t> last element of the list </a:t>
            </a:r>
          </a:p>
          <a:p>
            <a:endParaRPr lang="en-GB" dirty="0"/>
          </a:p>
          <a:p>
            <a:r>
              <a:rPr lang="en-GB" dirty="0" err="1"/>
              <a:t>Enqueue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Create a new node and add it at the end of the list</a:t>
            </a:r>
          </a:p>
          <a:p>
            <a:r>
              <a:rPr lang="en-GB" dirty="0" err="1"/>
              <a:t>Dequeue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Move the beginning of the list at the second element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11266" name="Picture 2" descr="http://www.cs.grinnell.edu/~walker/courses/201.sp05/labs/queues1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8424" r="5549" b="20246"/>
          <a:stretch/>
        </p:blipFill>
        <p:spPr bwMode="auto">
          <a:xfrm>
            <a:off x="6083876" y="3195264"/>
            <a:ext cx="5619964" cy="130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70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Lists, stacks, queues in .NET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http://msdn.microsoft.com/en-US/library/ms379570(v=vs.80).aspx </a:t>
            </a:r>
          </a:p>
          <a:p>
            <a:r>
              <a:rPr lang="en-GB" dirty="0">
                <a:hlinkClick r:id="rId2"/>
              </a:rPr>
              <a:t>http://msdn.microsoft.com/en-us/library/ms379571(v=vs.80).aspx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hlinkClick r:id="rId3"/>
              </a:rPr>
              <a:t>http://www.dotnetperls.com/list</a:t>
            </a:r>
            <a:endParaRPr lang="en-GB" dirty="0"/>
          </a:p>
          <a:p>
            <a:r>
              <a:rPr lang="en-GB" dirty="0">
                <a:hlinkClick r:id="rId4"/>
              </a:rPr>
              <a:t>http://www.dotnetperls.com/stack</a:t>
            </a:r>
            <a:endParaRPr lang="en-GB" dirty="0"/>
          </a:p>
          <a:p>
            <a:r>
              <a:rPr lang="en-GB" dirty="0">
                <a:hlinkClick r:id="rId5"/>
              </a:rPr>
              <a:t>http://www.dotnetperls.com/queue</a:t>
            </a:r>
            <a:r>
              <a:rPr lang="en-GB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3232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2160589"/>
                <a:ext cx="9277157" cy="3880773"/>
              </a:xfrm>
            </p:spPr>
            <p:txBody>
              <a:bodyPr/>
              <a:lstStyle/>
              <a:p>
                <a:r>
                  <a:rPr lang="en-GB" dirty="0"/>
                  <a:t>Study the slides</a:t>
                </a:r>
              </a:p>
              <a:p>
                <a:r>
                  <a:rPr lang="en-GB" dirty="0"/>
                  <a:t>Answer the MC questions on </a:t>
                </a:r>
                <a:r>
                  <a:rPr lang="en-GB" dirty="0" err="1"/>
                  <a:t>GrandeOmega</a:t>
                </a:r>
                <a:endParaRPr lang="en-GB" dirty="0"/>
              </a:p>
              <a:p>
                <a:r>
                  <a:rPr lang="en-GB" dirty="0"/>
                  <a:t>Implement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𝑆𝑜𝑟𝑡𝑒𝑑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𝐿𝑖𝑠𝑡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𝐷𝑜𝑢𝑏𝑙𝑦𝐿𝑖𝑛𝑘𝑒𝑑𝐿𝑖𝑠𝑡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𝑄𝑢𝑒𝑢𝑒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nl-NL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𝑆𝑡𝑎𝑐𝑘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Complete first exercise of practical assignment (about sorting)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b="1" dirty="0"/>
                  <a:t>See you next week </a:t>
                </a:r>
                <a:r>
                  <a:rPr lang="en-GB" b="1" dirty="0">
                    <a:sym typeface="Wingdings" panose="05000000000000000000" pitchFamily="2" charset="2"/>
                  </a:rPr>
                  <a:t> </a:t>
                </a:r>
                <a:endParaRPr lang="en-GB" b="1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2160589"/>
                <a:ext cx="9277157" cy="3880773"/>
              </a:xfrm>
              <a:blipFill>
                <a:blip r:embed="rId2"/>
                <a:stretch>
                  <a:fillRect l="-131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5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Linked lists</a:t>
            </a:r>
          </a:p>
        </p:txBody>
      </p:sp>
      <p:pic>
        <p:nvPicPr>
          <p:cNvPr id="7" name="Picture 2" descr="http://comps.canstockphoto.com/can-stock-photo_csp1151226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30"/>
          <a:stretch/>
        </p:blipFill>
        <p:spPr bwMode="auto">
          <a:xfrm>
            <a:off x="1244635" y="658655"/>
            <a:ext cx="7913744" cy="229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13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Simple and flexible representation</a:t>
            </a:r>
          </a:p>
          <a:p>
            <a:r>
              <a:rPr lang="en-GB" dirty="0"/>
              <a:t>Objects are arranged in linear order</a:t>
            </a:r>
          </a:p>
          <a:p>
            <a:pPr lvl="1"/>
            <a:r>
              <a:rPr lang="en-GB" dirty="0"/>
              <a:t>Order is maintained through the use of </a:t>
            </a:r>
            <a:r>
              <a:rPr lang="en-GB" i="1" dirty="0"/>
              <a:t>references </a:t>
            </a:r>
            <a:r>
              <a:rPr lang="en-GB" dirty="0"/>
              <a:t>inside elements</a:t>
            </a:r>
          </a:p>
          <a:p>
            <a:pPr lvl="1"/>
            <a:endParaRPr lang="en-GB" dirty="0"/>
          </a:p>
          <a:p>
            <a:r>
              <a:rPr lang="en-GB" dirty="0"/>
              <a:t>Each element (</a:t>
            </a:r>
            <a:r>
              <a:rPr lang="en-GB" i="1" dirty="0">
                <a:solidFill>
                  <a:srgbClr val="FF0000"/>
                </a:solidFill>
              </a:rPr>
              <a:t>node</a:t>
            </a:r>
            <a:r>
              <a:rPr lang="en-GB" dirty="0"/>
              <a:t>) of a list is made by</a:t>
            </a:r>
          </a:p>
          <a:p>
            <a:pPr lvl="1"/>
            <a:r>
              <a:rPr lang="en-GB" dirty="0"/>
              <a:t>Its value </a:t>
            </a:r>
          </a:p>
          <a:p>
            <a:pPr lvl="1"/>
            <a:r>
              <a:rPr lang="en-GB" dirty="0"/>
              <a:t>A reference to the </a:t>
            </a:r>
            <a:r>
              <a:rPr lang="en-GB" i="1" u="sng" dirty="0"/>
              <a:t>next</a:t>
            </a:r>
            <a:r>
              <a:rPr lang="en-GB" dirty="0"/>
              <a:t> element of the list</a:t>
            </a:r>
          </a:p>
          <a:p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</a:rPr>
              <a:t>list</a:t>
            </a:r>
            <a:r>
              <a:rPr lang="en-GB" dirty="0"/>
              <a:t> is then defined by</a:t>
            </a:r>
          </a:p>
          <a:p>
            <a:pPr lvl="1"/>
            <a:r>
              <a:rPr lang="en-GB" dirty="0"/>
              <a:t>The starting element</a:t>
            </a:r>
          </a:p>
          <a:p>
            <a:pPr lvl="1"/>
            <a:r>
              <a:rPr lang="en-GB" dirty="0"/>
              <a:t>All other elements can be reached from there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1" t="43709" r="38002" b="39026"/>
          <a:stretch/>
        </p:blipFill>
        <p:spPr>
          <a:xfrm>
            <a:off x="6511194" y="5161047"/>
            <a:ext cx="3387216" cy="1500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1" t="72657" r="21660" b="18202"/>
          <a:stretch/>
        </p:blipFill>
        <p:spPr>
          <a:xfrm>
            <a:off x="6164494" y="3724745"/>
            <a:ext cx="3452117" cy="10771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7" t="34907" r="14263" b="26292"/>
          <a:stretch/>
        </p:blipFill>
        <p:spPr>
          <a:xfrm>
            <a:off x="10056918" y="4534325"/>
            <a:ext cx="2011792" cy="21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7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22404"/>
              </a:xfrm>
            </p:spPr>
            <p:txBody>
              <a:bodyPr>
                <a:normAutofit/>
              </a:bodyPr>
              <a:lstStyle/>
              <a:p>
                <a:r>
                  <a:rPr lang="en-US" i="0" dirty="0"/>
                  <a:t>Given a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list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ﬁrst element 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the list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by a simple linear search</a:t>
                </a:r>
              </a:p>
              <a:p>
                <a:pPr lvl="1"/>
                <a:r>
                  <a:rPr lang="en-US" dirty="0"/>
                  <a:t>if no object 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appears, the procedure returns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𝑁𝐼𝐿</m:t>
                    </m:r>
                  </m:oMath>
                </a14:m>
                <a:endParaRPr lang="en-GB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Complexity (worst case)?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since it may have to search the entire list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22404"/>
              </a:xfrm>
              <a:blipFill rotWithShape="0">
                <a:blip r:embed="rId2"/>
                <a:stretch>
                  <a:fillRect l="-142" t="-84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3921753" cy="132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LIST-SEARCH(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p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p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3921753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774" t="-1364"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7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048" y="3814072"/>
            <a:ext cx="1808609" cy="17244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09" y="1930400"/>
            <a:ext cx="1851756" cy="17838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Example: looking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=44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First iteration: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the start node (containing 22)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Second iteration: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the second node (containing 33)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Third (and last) iteration: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the third node (containing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44)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743524" y="507091"/>
                <a:ext cx="3921753" cy="132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LIST-SEARCH(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p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p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524" y="507091"/>
                <a:ext cx="3921753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618" t="-1364" b="-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49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(sorted) list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right position in the list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through a simple linear search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</a:p>
              <a:p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615" t="-11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3935002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29465" y="4106123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</p:spTree>
    <p:extLst>
      <p:ext uri="{BB962C8B-B14F-4D97-AF65-F5344CB8AC3E}">
        <p14:creationId xmlns:p14="http://schemas.microsoft.com/office/powerpoint/2010/main" val="140908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Linked list operations: INSERT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value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 and a (sorted) list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𝐿</m:t>
                    </m:r>
                  </m:oMath>
                </a14:m>
                <a:r>
                  <a:rPr lang="en-US" dirty="0">
                    <a:cs typeface="Consolas" panose="020B0609020204030204" pitchFamily="49" charset="0"/>
                  </a:rPr>
                  <a:t>…</a:t>
                </a:r>
              </a:p>
              <a:p>
                <a:pPr lvl="1"/>
                <a:r>
                  <a:rPr lang="en-US" dirty="0"/>
                  <a:t>ﬁnds the right position in the list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through a simple linear search</a:t>
                </a:r>
              </a:p>
              <a:p>
                <a:pPr lvl="1"/>
                <a:r>
                  <a:rPr lang="en-US" dirty="0"/>
                  <a:t>inserts a new element with value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in such position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INFDEV036A - G. Costantini, F. Di Giacomo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LIST-INSERT(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L,k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while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NIL and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p.next.data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k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 =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new Node(k,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p.next</a:t>
                </a: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L.start</a:t>
                </a:r>
                <a:endParaRPr lang="en-US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19" y="3573690"/>
                <a:ext cx="4938894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615" t="-1149" b="-2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>
            <a:off x="2465799" y="3935002"/>
            <a:ext cx="554804" cy="626724"/>
          </a:xfrm>
          <a:prstGeom prst="leftBrace">
            <a:avLst>
              <a:gd name="adj1" fmla="val 27315"/>
              <a:gd name="adj2" fmla="val 48361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568539" y="4736387"/>
            <a:ext cx="452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9465" y="4106123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looking for the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821" y="4597887"/>
            <a:ext cx="2013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insertion of the new node</a:t>
            </a:r>
          </a:p>
        </p:txBody>
      </p:sp>
    </p:spTree>
    <p:extLst>
      <p:ext uri="{BB962C8B-B14F-4D97-AF65-F5344CB8AC3E}">
        <p14:creationId xmlns:p14="http://schemas.microsoft.com/office/powerpoint/2010/main" val="1807741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1485</TotalTime>
  <Words>2896</Words>
  <Application>Microsoft Office PowerPoint</Application>
  <PresentationFormat>Breedbeeld</PresentationFormat>
  <Paragraphs>424</Paragraphs>
  <Slides>36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Consolas</vt:lpstr>
      <vt:lpstr>Trebuchet MS</vt:lpstr>
      <vt:lpstr>Wingdings</vt:lpstr>
      <vt:lpstr>Wingdings 3</vt:lpstr>
      <vt:lpstr>Facet</vt:lpstr>
      <vt:lpstr>INFDEV036A - Algorithms  Lesson Unit 3</vt:lpstr>
      <vt:lpstr>Today</vt:lpstr>
      <vt:lpstr>Why arrays are not enough?</vt:lpstr>
      <vt:lpstr>Linked lists</vt:lpstr>
      <vt:lpstr>Linked list </vt:lpstr>
      <vt:lpstr>Linked list operations: SEARCH</vt:lpstr>
      <vt:lpstr>Linked list operations: SEARCH</vt:lpstr>
      <vt:lpstr>Linked list operations: INSERT</vt:lpstr>
      <vt:lpstr>Linked list operations: INSERT</vt:lpstr>
      <vt:lpstr>Linked list operations: INSERT</vt:lpstr>
      <vt:lpstr>Linked list operations: INSERT</vt:lpstr>
      <vt:lpstr>Linked list operations: INSERT</vt:lpstr>
      <vt:lpstr>Linked list operations: INSERT</vt:lpstr>
      <vt:lpstr>Linked list operations: DELETE</vt:lpstr>
      <vt:lpstr>Linked list operations: DELETE</vt:lpstr>
      <vt:lpstr>Linked list operations: DELETE</vt:lpstr>
      <vt:lpstr>Linked list operations: DELETE</vt:lpstr>
      <vt:lpstr>Linked list operations: DELETE</vt:lpstr>
      <vt:lpstr>Doubly linked list</vt:lpstr>
      <vt:lpstr>Suggested exercise</vt:lpstr>
      <vt:lpstr>Stack</vt:lpstr>
      <vt:lpstr>Stack – Definition  </vt:lpstr>
      <vt:lpstr>Stack – Implementation</vt:lpstr>
      <vt:lpstr>Stack – Implementation</vt:lpstr>
      <vt:lpstr>Stack – Indexed implementation </vt:lpstr>
      <vt:lpstr>Stack – Linked implementation </vt:lpstr>
      <vt:lpstr>Queue</vt:lpstr>
      <vt:lpstr>Queue – Definition </vt:lpstr>
      <vt:lpstr>Queue – Implementation</vt:lpstr>
      <vt:lpstr>Queue – Implementation</vt:lpstr>
      <vt:lpstr>Queue – Indexed implementation </vt:lpstr>
      <vt:lpstr>Queue – Indexed implementation </vt:lpstr>
      <vt:lpstr>Queue – Indexed implementation </vt:lpstr>
      <vt:lpstr>Queue – Linked implementation </vt:lpstr>
      <vt:lpstr>Lists, stacks, queues in .NET 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INFDEV016A Development 6a - Algoritmiek</dc:title>
  <dc:creator>Giulia Costantini</dc:creator>
  <cp:lastModifiedBy>Giulia Costantini</cp:lastModifiedBy>
  <cp:revision>193</cp:revision>
  <dcterms:created xsi:type="dcterms:W3CDTF">2014-09-19T08:57:35Z</dcterms:created>
  <dcterms:modified xsi:type="dcterms:W3CDTF">2017-11-27T14:09:29Z</dcterms:modified>
</cp:coreProperties>
</file>