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32"/>
  </p:notesMasterIdLst>
  <p:sldIdLst>
    <p:sldId id="256" r:id="rId2"/>
    <p:sldId id="300" r:id="rId3"/>
    <p:sldId id="301" r:id="rId4"/>
    <p:sldId id="302" r:id="rId5"/>
    <p:sldId id="331" r:id="rId6"/>
    <p:sldId id="303" r:id="rId7"/>
    <p:sldId id="332" r:id="rId8"/>
    <p:sldId id="304" r:id="rId9"/>
    <p:sldId id="305" r:id="rId10"/>
    <p:sldId id="306" r:id="rId11"/>
    <p:sldId id="307" r:id="rId12"/>
    <p:sldId id="308" r:id="rId13"/>
    <p:sldId id="309" r:id="rId14"/>
    <p:sldId id="310" r:id="rId15"/>
    <p:sldId id="333" r:id="rId16"/>
    <p:sldId id="311" r:id="rId17"/>
    <p:sldId id="312" r:id="rId18"/>
    <p:sldId id="313" r:id="rId19"/>
    <p:sldId id="334" r:id="rId20"/>
    <p:sldId id="314" r:id="rId21"/>
    <p:sldId id="315" r:id="rId22"/>
    <p:sldId id="316" r:id="rId23"/>
    <p:sldId id="317" r:id="rId24"/>
    <p:sldId id="318" r:id="rId25"/>
    <p:sldId id="319" r:id="rId26"/>
    <p:sldId id="320" r:id="rId27"/>
    <p:sldId id="321" r:id="rId28"/>
    <p:sldId id="323" r:id="rId29"/>
    <p:sldId id="335" r:id="rId30"/>
    <p:sldId id="32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8" autoAdjust="0"/>
    <p:restoredTop sz="91409" autoAdjust="0"/>
  </p:normalViewPr>
  <p:slideViewPr>
    <p:cSldViewPr snapToGrid="0">
      <p:cViewPr varScale="1">
        <p:scale>
          <a:sx n="96" d="100"/>
          <a:sy n="96"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27/11/2017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a:t>
            </a:fld>
            <a:endParaRPr lang="en-GB"/>
          </a:p>
        </p:txBody>
      </p:sp>
    </p:spTree>
    <p:extLst>
      <p:ext uri="{BB962C8B-B14F-4D97-AF65-F5344CB8AC3E}">
        <p14:creationId xmlns:p14="http://schemas.microsoft.com/office/powerpoint/2010/main" val="41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28704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A low load factor is not especially beneficial. As the load factor approaches 0, the proportion of unused areas in the hash table increases, but there is not necessarily any reduction in search cost. This results in wasted memory.</a:t>
            </a:r>
          </a:p>
          <a:p>
            <a:r>
              <a:rPr lang="en-US" dirty="0"/>
              <a:t>The </a:t>
            </a:r>
            <a:r>
              <a:rPr lang="en-US" dirty="0" err="1"/>
              <a:t>HashMap</a:t>
            </a:r>
            <a:r>
              <a:rPr lang="en-US" dirty="0"/>
              <a:t> class automatically resizes its hash table when the load factor reaches a specific threshold value. This threshold value can be set when the hash table is created, using the constructor.</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50035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For example, if 2,450 keys are hashed into a million buckets, even with a perfectly uniform random distribution, according to the birthday problem there is approximately a 95% chance of at least two of the keys being hashed to the same slot.</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12</a:t>
            </a:fld>
            <a:endParaRPr lang="en-GB"/>
          </a:p>
        </p:txBody>
      </p:sp>
    </p:spTree>
    <p:extLst>
      <p:ext uri="{BB962C8B-B14F-4D97-AF65-F5344CB8AC3E}">
        <p14:creationId xmlns:p14="http://schemas.microsoft.com/office/powerpoint/2010/main" val="54745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http://www.cs.cmu.edu/~adamchik/15-121/lectures/Stacks%20and%20Queues/Stacks%20and%20Queues.html </a:t>
            </a:r>
          </a:p>
        </p:txBody>
      </p:sp>
      <p:sp>
        <p:nvSpPr>
          <p:cNvPr id="4" name="Slide Number Placeholder 3"/>
          <p:cNvSpPr>
            <a:spLocks noGrp="1"/>
          </p:cNvSpPr>
          <p:nvPr>
            <p:ph type="sldNum" sz="quarter" idx="10"/>
          </p:nvPr>
        </p:nvSpPr>
        <p:spPr/>
        <p:txBody>
          <a:bodyPr/>
          <a:lstStyle/>
          <a:p>
            <a:fld id="{29573B9A-66FB-4A63-BCD5-E140B9429FD2}" type="slidenum">
              <a:rPr lang="en-GB" smtClean="0"/>
              <a:t>29</a:t>
            </a:fld>
            <a:endParaRPr lang="en-GB"/>
          </a:p>
        </p:txBody>
      </p:sp>
    </p:spTree>
    <p:extLst>
      <p:ext uri="{BB962C8B-B14F-4D97-AF65-F5344CB8AC3E}">
        <p14:creationId xmlns:p14="http://schemas.microsoft.com/office/powerpoint/2010/main" val="1730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C2990A-2EB2-47B0-9F19-095E0F4CAE2E}" type="datetime1">
              <a:rPr lang="en-GB" smtClean="0"/>
              <a:t>27/11/2017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A5F433-E3C5-406F-95E0-5347F5410F1A}" type="datetime1">
              <a:rPr lang="en-GB" smtClean="0"/>
              <a:t>27/11/2017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40994-D892-4C74-B15A-5F6362316C44}" type="datetime1">
              <a:rPr lang="en-GB" smtClean="0"/>
              <a:t>27/11/2017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762E4-8EF5-45D8-9FDE-0FF43E771C22}" type="datetime1">
              <a:rPr lang="en-GB" smtClean="0"/>
              <a:t>27/11/2017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0E461-DE00-407A-AAD1-C1D0E5AC19B1}" type="datetime1">
              <a:rPr lang="en-GB" smtClean="0"/>
              <a:t>27/11/2017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CC5B2-073F-444E-A8DD-B0BEEAC2F081}" type="datetime1">
              <a:rPr lang="en-GB" smtClean="0"/>
              <a:t>27/11/2017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D3392-CB98-481E-B2E9-67F4F5E85884}" type="datetime1">
              <a:rPr lang="en-GB" smtClean="0"/>
              <a:t>27/11/2017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FE606-BE12-4A47-AC4F-9225405D8813}" type="datetime1">
              <a:rPr lang="en-GB" smtClean="0"/>
              <a:t>27/11/2017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205BA-54C1-4988-B409-20E622E7CB4B}" type="datetime1">
              <a:rPr lang="en-GB" smtClean="0"/>
              <a:t>27/11/2017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4C106-E6EE-4935-B79B-58D5A2330348}" type="datetime1">
              <a:rPr lang="en-GB" smtClean="0"/>
              <a:t>27/11/2017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6EE15-B151-4673-B3BD-94D075E86906}" type="datetime1">
              <a:rPr lang="en-GB" smtClean="0"/>
              <a:t>27/11/2017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A4B8D-3CC5-439C-BCFE-F05DEE19AB17}" type="datetime1">
              <a:rPr lang="en-GB" smtClean="0"/>
              <a:t>27/11/2017</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96421B-81ED-483E-AC8A-54892A26C8C5}" type="datetime1">
              <a:rPr lang="en-GB" smtClean="0"/>
              <a:t>27/11/2017</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15253-8A1B-407F-97DA-07DFE52AB41D}" type="datetime1">
              <a:rPr lang="en-GB" smtClean="0"/>
              <a:t>27/11/2017</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0837CD-FB98-4458-B4BB-BD72FC557B2C}" type="datetime1">
              <a:rPr lang="en-GB" smtClean="0"/>
              <a:t>27/11/2017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4DDB6-D08D-4CCA-90B0-817184E41EB3}" type="datetime1">
              <a:rPr lang="en-GB" smtClean="0"/>
              <a:t>27/11/2017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6C14C1-8B78-465F-B085-617B8F695A74}" type="datetime1">
              <a:rPr lang="en-GB" smtClean="0"/>
              <a:t>27/11/2017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stg@hr.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iacf@hr.n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msdn.microsoft.com/en-us/library/xfhwa508(v=vs.110).aspx" TargetMode="External"/><Relationship Id="rId2" Type="http://schemas.openxmlformats.org/officeDocument/2006/relationships/hyperlink" Target="http://www.dotnetperls.com/dictionar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 </a:t>
            </a:r>
            <a:br>
              <a:rPr lang="en-GB" dirty="0"/>
            </a:br>
            <a:r>
              <a:rPr lang="en-GB" dirty="0"/>
              <a:t>Lesson Unit 3b</a:t>
            </a:r>
          </a:p>
        </p:txBody>
      </p:sp>
      <p:sp>
        <p:nvSpPr>
          <p:cNvPr id="3" name="Subtitle 2"/>
          <p:cNvSpPr>
            <a:spLocks noGrp="1"/>
          </p:cNvSpPr>
          <p:nvPr>
            <p:ph type="subTitle" idx="1"/>
          </p:nvPr>
        </p:nvSpPr>
        <p:spPr/>
        <p:txBody>
          <a:bodyPr>
            <a:normAutofit/>
          </a:bodyPr>
          <a:lstStyle/>
          <a:p>
            <a:r>
              <a:rPr lang="en-GB" sz="2000" dirty="0"/>
              <a:t>G. Costantini, F. Di Giacomo</a:t>
            </a:r>
          </a:p>
          <a:p>
            <a:r>
              <a:rPr lang="en-GB" sz="2000" dirty="0">
                <a:hlinkClick r:id="rId3"/>
              </a:rPr>
              <a:t>costg@hr.nl</a:t>
            </a:r>
            <a:r>
              <a:rPr lang="en-GB" sz="2000" dirty="0"/>
              <a:t>, </a:t>
            </a:r>
            <a:r>
              <a:rPr lang="en-GB" sz="2000" dirty="0">
                <a:hlinkClick r:id="rId4"/>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Hash function </a:t>
            </a:r>
          </a:p>
        </p:txBody>
      </p:sp>
      <p:sp>
        <p:nvSpPr>
          <p:cNvPr id="3" name="Content Placeholder 2"/>
          <p:cNvSpPr>
            <a:spLocks noGrp="1"/>
          </p:cNvSpPr>
          <p:nvPr>
            <p:ph idx="1"/>
          </p:nvPr>
        </p:nvSpPr>
        <p:spPr/>
        <p:txBody>
          <a:bodyPr>
            <a:normAutofit/>
          </a:bodyPr>
          <a:lstStyle/>
          <a:p>
            <a:r>
              <a:rPr lang="en-GB" dirty="0"/>
              <a:t>You can also implement your </a:t>
            </a:r>
            <a:r>
              <a:rPr lang="en-GB" i="1" dirty="0"/>
              <a:t>own hash function</a:t>
            </a:r>
          </a:p>
          <a:p>
            <a:pPr lvl="1"/>
            <a:r>
              <a:rPr lang="en-US" dirty="0"/>
              <a:t>A good hash function and implementation algorithm are </a:t>
            </a:r>
            <a:r>
              <a:rPr lang="en-US" b="1" dirty="0"/>
              <a:t>essential</a:t>
            </a:r>
            <a:r>
              <a:rPr lang="en-US" dirty="0"/>
              <a:t> for good hash table performance, but may be difficult to achieve.</a:t>
            </a:r>
          </a:p>
          <a:p>
            <a:pPr lvl="1"/>
            <a:r>
              <a:rPr lang="en-US" dirty="0"/>
              <a:t>If all keys are known ahead of time, a </a:t>
            </a:r>
            <a:r>
              <a:rPr lang="en-US" i="1" dirty="0"/>
              <a:t>perfect hash function </a:t>
            </a:r>
            <a:r>
              <a:rPr lang="en-US" dirty="0"/>
              <a:t>can be used to create a perfect hash table that has no collisions.</a:t>
            </a:r>
          </a:p>
          <a:p>
            <a:pPr lvl="1"/>
            <a:endParaRPr lang="en-US" dirty="0"/>
          </a:p>
          <a:p>
            <a:r>
              <a:rPr lang="en-US" dirty="0"/>
              <a:t>Basic requirement </a:t>
            </a:r>
            <a:r>
              <a:rPr lang="en-US" dirty="0">
                <a:sym typeface="Wingdings" panose="05000000000000000000" pitchFamily="2" charset="2"/>
              </a:rPr>
              <a:t> </a:t>
            </a:r>
            <a:r>
              <a:rPr lang="en-US" dirty="0"/>
              <a:t>the function should provide a </a:t>
            </a:r>
            <a:r>
              <a:rPr lang="en-US" i="1" dirty="0"/>
              <a:t>uniform </a:t>
            </a:r>
            <a:r>
              <a:rPr lang="en-US" dirty="0"/>
              <a:t>distribution of hash values (to avoid collisions as much as possible)</a:t>
            </a:r>
          </a:p>
          <a:p>
            <a:pPr lvl="1"/>
            <a:r>
              <a:rPr lang="en-US" dirty="0"/>
              <a:t>The hash function should also avoid </a:t>
            </a:r>
            <a:r>
              <a:rPr lang="en-US" i="1" dirty="0"/>
              <a:t>clustering </a:t>
            </a:r>
            <a:r>
              <a:rPr lang="en-US" dirty="0"/>
              <a:t>(= the mapping of two or more keys to consecutive slots) if the open addressing method is used to resolve collisions</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3068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Load factor</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Load factor is a critical statistics for a hash table </a:t>
                </a:r>
              </a:p>
              <a:p>
                <a:pPr lvl="1"/>
                <a:r>
                  <a:rPr lang="en-GB" dirty="0"/>
                  <a:t>Good performance depends a lot on it</a:t>
                </a:r>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𝒍𝒐𝒂𝒅𝑭𝒂𝒄𝒕𝒐𝒓</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𝑒𝑛𝑡𝑟𝑖𝑒𝑠</m:t>
                          </m:r>
                        </m:num>
                        <m:den>
                          <m:r>
                            <a:rPr lang="en-GB" b="0" i="1" smtClean="0">
                              <a:latin typeface="Cambria Math" panose="02040503050406030204" pitchFamily="18" charset="0"/>
                            </a:rPr>
                            <m:t>#</m:t>
                          </m:r>
                          <m:r>
                            <a:rPr lang="en-GB" b="0" i="1" smtClean="0">
                              <a:latin typeface="Cambria Math" panose="02040503050406030204" pitchFamily="18" charset="0"/>
                            </a:rPr>
                            <m:t>𝑏𝑢𝑐𝑘𝑒𝑡𝑠</m:t>
                          </m:r>
                        </m:den>
                      </m:f>
                    </m:oMath>
                  </m:oMathPara>
                </a14:m>
                <a:endParaRPr lang="en-GB" b="0" dirty="0"/>
              </a:p>
              <a:p>
                <a:pPr lvl="1"/>
                <a:r>
                  <a:rPr lang="en-GB" i="1" dirty="0"/>
                  <a:t>Entries </a:t>
                </a:r>
                <a:r>
                  <a:rPr lang="en-GB" dirty="0"/>
                  <a:t>= actual number of elements inside the table </a:t>
                </a:r>
              </a:p>
              <a:p>
                <a:pPr lvl="1"/>
                <a:r>
                  <a:rPr lang="en-GB" i="1" dirty="0"/>
                  <a:t>Buckets</a:t>
                </a:r>
                <a:r>
                  <a:rPr lang="en-GB" dirty="0"/>
                  <a:t> = capacity of the table (number of total available slots)</a:t>
                </a:r>
              </a:p>
              <a:p>
                <a:pPr lvl="2"/>
                <a:r>
                  <a:rPr lang="en-GB" dirty="0"/>
                  <a:t>Example: 6 elements stored in a table with 101 slots </a:t>
                </a:r>
                <a:r>
                  <a:rPr lang="en-GB" dirty="0">
                    <a:sym typeface="Wingdings" panose="05000000000000000000" pitchFamily="2" charset="2"/>
                  </a:rPr>
                  <a:t> load factor = </a:t>
                </a:r>
                <a14:m>
                  <m:oMath xmlns:m="http://schemas.openxmlformats.org/officeDocument/2006/math">
                    <m:f>
                      <m:fPr>
                        <m:ctrlPr>
                          <a:rPr lang="en-GB" b="0"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6</m:t>
                        </m:r>
                      </m:num>
                      <m:den>
                        <m:r>
                          <a:rPr lang="en-GB" b="0" i="1" smtClean="0">
                            <a:latin typeface="Cambria Math" panose="02040503050406030204" pitchFamily="18" charset="0"/>
                            <a:sym typeface="Wingdings" panose="05000000000000000000" pitchFamily="2" charset="2"/>
                          </a:rPr>
                          <m:t>101</m:t>
                        </m:r>
                      </m:den>
                    </m:f>
                    <m:r>
                      <a:rPr lang="en-GB" b="0" i="1" smtClean="0">
                        <a:latin typeface="Cambria Math" panose="02040503050406030204" pitchFamily="18" charset="0"/>
                        <a:sym typeface="Wingdings" panose="05000000000000000000" pitchFamily="2" charset="2"/>
                      </a:rPr>
                      <m:t>=0.0594⇒5.9%</m:t>
                    </m:r>
                  </m:oMath>
                </a14:m>
                <a:endParaRPr lang="en-GB" dirty="0"/>
              </a:p>
              <a:p>
                <a:pPr lvl="1"/>
                <a:endParaRPr lang="en-GB" dirty="0"/>
              </a:p>
              <a:p>
                <a:r>
                  <a:rPr lang="en-GB" dirty="0"/>
                  <a:t>If the load factor is too large, the hash table becomes slow</a:t>
                </a:r>
              </a:p>
              <a:p>
                <a:pPr lvl="1"/>
                <a:r>
                  <a:rPr lang="en-GB" dirty="0"/>
                  <a:t>Possible way to solve the problem: resize the table when the load factor reaches a threshold (usually </a:t>
                </a:r>
                <a14:m>
                  <m:oMath xmlns:m="http://schemas.openxmlformats.org/officeDocument/2006/math">
                    <m:r>
                      <a:rPr lang="en-GB" i="1" dirty="0" smtClean="0">
                        <a:latin typeface="Cambria Math" panose="02040503050406030204" pitchFamily="18" charset="0"/>
                      </a:rPr>
                      <m:t>75%</m:t>
                    </m:r>
                  </m:oMath>
                </a14:m>
                <a:r>
                  <a:rPr lang="en-GB" dirty="0"/>
                  <a:t>)</a:t>
                </a: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r="-142"/>
                </a:stretch>
              </a:blipFill>
            </p:spPr>
            <p:txBody>
              <a:bodyPr/>
              <a:lstStyle/>
              <a:p>
                <a:r>
                  <a:rPr lang="en-GB">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4477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p:sp>
        <p:nvSpPr>
          <p:cNvPr id="3" name="Tijdelijke aanduiding voor inhoud 2"/>
          <p:cNvSpPr>
            <a:spLocks noGrp="1"/>
          </p:cNvSpPr>
          <p:nvPr>
            <p:ph idx="1"/>
          </p:nvPr>
        </p:nvSpPr>
        <p:spPr>
          <a:xfrm>
            <a:off x="677334" y="2160589"/>
            <a:ext cx="8596668" cy="4245898"/>
          </a:xfrm>
        </p:spPr>
        <p:txBody>
          <a:bodyPr>
            <a:normAutofit/>
          </a:bodyPr>
          <a:lstStyle/>
          <a:p>
            <a:pPr marL="342900" lvl="1" indent="-342900"/>
            <a:r>
              <a:rPr lang="en-US" sz="1800" b="1" dirty="0"/>
              <a:t>Collision</a:t>
            </a:r>
            <a:r>
              <a:rPr lang="en-US" sz="1800" dirty="0"/>
              <a:t> </a:t>
            </a:r>
            <a:r>
              <a:rPr lang="en-US" sz="1800" dirty="0">
                <a:sym typeface="Wingdings" panose="05000000000000000000" pitchFamily="2" charset="2"/>
              </a:rPr>
              <a:t> </a:t>
            </a:r>
            <a:r>
              <a:rPr lang="en-US" sz="1800" dirty="0"/>
              <a:t>different keys are assigned by the hash function to the same bucket</a:t>
            </a:r>
          </a:p>
          <a:p>
            <a:pPr lvl="1"/>
            <a:r>
              <a:rPr lang="en-US" dirty="0"/>
              <a:t>Ideally, the hash function will assign each key to a unique bucket, but this situation is rarely achievable in practice </a:t>
            </a:r>
            <a:r>
              <a:rPr lang="en-US" dirty="0">
                <a:sym typeface="Wingdings" panose="05000000000000000000" pitchFamily="2" charset="2"/>
              </a:rPr>
              <a:t> </a:t>
            </a:r>
            <a:r>
              <a:rPr lang="en-US" dirty="0"/>
              <a:t>collisions are </a:t>
            </a:r>
            <a:r>
              <a:rPr lang="en-US" u="sng" dirty="0"/>
              <a:t>practically unavoidable</a:t>
            </a:r>
            <a:r>
              <a:rPr lang="en-US" dirty="0"/>
              <a:t> when hashing a random subset of a large set of possible keys </a:t>
            </a:r>
          </a:p>
          <a:p>
            <a:endParaRPr lang="en-GB" dirty="0"/>
          </a:p>
          <a:p>
            <a:r>
              <a:rPr lang="en-US" dirty="0"/>
              <a:t>Most hash table implementations have some collision resolution strategy to handle such events (all requiring to store the key together with the value inside the table):</a:t>
            </a:r>
          </a:p>
          <a:p>
            <a:pPr lvl="1"/>
            <a:r>
              <a:rPr lang="en-US" dirty="0"/>
              <a:t>Separate chaining</a:t>
            </a:r>
          </a:p>
          <a:p>
            <a:pPr lvl="1"/>
            <a:r>
              <a:rPr lang="en-US" dirty="0"/>
              <a:t>Open addressing (linear probing, quadratic probing)</a:t>
            </a:r>
          </a:p>
          <a:p>
            <a:pPr lvl="1"/>
            <a:r>
              <a:rPr lang="en-US" dirty="0"/>
              <a:t>…</a:t>
            </a:r>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4984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open addressing</a:t>
            </a:r>
            <a:endParaRPr lang="nl-NL" b="1" i="1" dirty="0"/>
          </a:p>
        </p:txBody>
      </p:sp>
      <p:sp>
        <p:nvSpPr>
          <p:cNvPr id="3" name="Tijdelijke aanduiding voor inhoud 2"/>
          <p:cNvSpPr>
            <a:spLocks noGrp="1"/>
          </p:cNvSpPr>
          <p:nvPr>
            <p:ph idx="1"/>
          </p:nvPr>
        </p:nvSpPr>
        <p:spPr>
          <a:xfrm>
            <a:off x="677334" y="2160589"/>
            <a:ext cx="8596668" cy="4245898"/>
          </a:xfrm>
        </p:spPr>
        <p:txBody>
          <a:bodyPr>
            <a:normAutofit/>
          </a:bodyPr>
          <a:lstStyle/>
          <a:p>
            <a:r>
              <a:rPr lang="en-US" dirty="0"/>
              <a:t>Open addressing </a:t>
            </a:r>
            <a:r>
              <a:rPr lang="en-US" dirty="0">
                <a:sym typeface="Wingdings" panose="05000000000000000000" pitchFamily="2" charset="2"/>
              </a:rPr>
              <a:t> w</a:t>
            </a:r>
            <a:r>
              <a:rPr lang="en-US" dirty="0"/>
              <a:t>hen a new entry has to be inserted, the buckets are examined, starting with the hashed-to slot and proceeding in some probe sequence, until an unoccupied slot is found</a:t>
            </a:r>
          </a:p>
          <a:p>
            <a:pPr lvl="1"/>
            <a:r>
              <a:rPr lang="en-US" dirty="0"/>
              <a:t>The location ("address") of the item is not determined by its hash value (that’s why is called </a:t>
            </a:r>
            <a:r>
              <a:rPr lang="en-US" i="1" dirty="0"/>
              <a:t>open addressing</a:t>
            </a:r>
            <a:r>
              <a:rPr lang="en-US" dirty="0"/>
              <a:t>)</a:t>
            </a:r>
          </a:p>
          <a:p>
            <a:pPr marL="0" indent="0">
              <a:buNone/>
            </a:pPr>
            <a:endParaRPr lang="en-US" dirty="0"/>
          </a:p>
          <a:p>
            <a:r>
              <a:rPr lang="en-US" dirty="0"/>
              <a:t>Probing sequences</a:t>
            </a:r>
          </a:p>
          <a:p>
            <a:pPr lvl="1"/>
            <a:r>
              <a:rPr lang="en-US" u="sng" dirty="0"/>
              <a:t>Linear probing</a:t>
            </a:r>
          </a:p>
          <a:p>
            <a:pPr lvl="1"/>
            <a:r>
              <a:rPr lang="en-US" u="sng" dirty="0"/>
              <a:t>Quadratic probing</a:t>
            </a:r>
          </a:p>
          <a:p>
            <a:pPr lvl="1"/>
            <a:r>
              <a:rPr lang="en-US" dirty="0"/>
              <a:t>Double hashing</a:t>
            </a:r>
          </a:p>
          <a:p>
            <a:pPr lvl="1"/>
            <a:r>
              <a:rPr lang="en-US" dirty="0"/>
              <a:t>…</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8223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Linear probing </a:t>
                </a:r>
                <a:r>
                  <a:rPr lang="en-GB" dirty="0">
                    <a:sym typeface="Wingdings" panose="05000000000000000000" pitchFamily="2" charset="2"/>
                  </a:rPr>
                  <a:t> </a:t>
                </a:r>
                <a:r>
                  <a:rPr lang="en-US" dirty="0">
                    <a:sym typeface="Wingdings" panose="05000000000000000000" pitchFamily="2" charset="2"/>
                  </a:rPr>
                  <a:t>when a new item hashes to a table component that is already in use, the algorithm specifies to </a:t>
                </a:r>
                <a:r>
                  <a:rPr lang="en-US" i="1" dirty="0">
                    <a:sym typeface="Wingdings" panose="05000000000000000000" pitchFamily="2" charset="2"/>
                  </a:rPr>
                  <a:t>increment the index </a:t>
                </a:r>
                <a:r>
                  <a:rPr lang="en-US" dirty="0">
                    <a:sym typeface="Wingdings" panose="05000000000000000000" pitchFamily="2" charset="2"/>
                  </a:rPr>
                  <a:t>until an empty component is found</a:t>
                </a:r>
              </a:p>
              <a:p>
                <a:endParaRPr lang="en-US" dirty="0">
                  <a:sym typeface="Wingdings" panose="05000000000000000000" pitchFamily="2" charset="2"/>
                </a:endParaRPr>
              </a:p>
              <a:p>
                <a:pPr marL="342900" lvl="1" indent="-342900"/>
                <a:r>
                  <a:rPr lang="en-GB" dirty="0"/>
                  <a:t>Given the hash code </a:t>
                </a:r>
                <a14:m>
                  <m:oMath xmlns:m="http://schemas.openxmlformats.org/officeDocument/2006/math">
                    <m:r>
                      <a:rPr lang="en-GB" i="1">
                        <a:latin typeface="Cambria Math" panose="02040503050406030204" pitchFamily="18" charset="0"/>
                      </a:rPr>
                      <m:t>𝐻</m:t>
                    </m:r>
                  </m:oMath>
                </a14:m>
                <a:r>
                  <a:rPr lang="en-GB" dirty="0"/>
                  <a:t>, the probing  sequence is</a:t>
                </a:r>
              </a:p>
              <a:p>
                <a:pPr marL="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 →</m:t>
                      </m:r>
                      <m:r>
                        <a:rPr lang="en-GB" i="1">
                          <a:latin typeface="Cambria Math" panose="02040503050406030204" pitchFamily="18" charset="0"/>
                        </a:rPr>
                        <m:t>𝐻</m:t>
                      </m:r>
                      <m:r>
                        <a:rPr lang="en-GB" i="1">
                          <a:latin typeface="Cambria Math" panose="02040503050406030204" pitchFamily="18" charset="0"/>
                        </a:rPr>
                        <m:t>+2 →</m:t>
                      </m:r>
                      <m:r>
                        <a:rPr lang="en-GB" i="1">
                          <a:latin typeface="Cambria Math" panose="02040503050406030204" pitchFamily="18" charset="0"/>
                        </a:rPr>
                        <m:t>𝐻</m:t>
                      </m:r>
                      <m:r>
                        <a:rPr lang="en-GB" i="1">
                          <a:latin typeface="Cambria Math" panose="02040503050406030204" pitchFamily="18" charset="0"/>
                        </a:rPr>
                        <m:t>+3→</m:t>
                      </m:r>
                      <m:r>
                        <a:rPr lang="en-GB" i="1">
                          <a:latin typeface="Cambria Math" panose="02040503050406030204" pitchFamily="18" charset="0"/>
                        </a:rPr>
                        <m:t>𝐻</m:t>
                      </m:r>
                      <m:r>
                        <a:rPr lang="en-GB" i="1">
                          <a:latin typeface="Cambria Math" panose="02040503050406030204" pitchFamily="18" charset="0"/>
                        </a:rPr>
                        <m:t>+4 →…</m:t>
                      </m:r>
                    </m:oMath>
                  </m:oMathPara>
                </a14:m>
                <a:endParaRPr lang="en-GB" dirty="0"/>
              </a:p>
              <a:p>
                <a:pPr marL="685800" lvl="2"/>
                <a:r>
                  <a:rPr lang="en-US" dirty="0"/>
                  <a:t>NB: this may require a “wraparound” back to the beginning of the hash table</a:t>
                </a:r>
              </a:p>
              <a:p>
                <a:pPr marL="0" lvl="1" indent="0">
                  <a:buNone/>
                </a:pPr>
                <a:endParaRPr lang="en-US" dirty="0"/>
              </a:p>
              <a:p>
                <a:pPr lvl="1"/>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63795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p:sp>
        <p:nvSpPr>
          <p:cNvPr id="3" name="Tijdelijke aanduiding voor inhoud 2"/>
          <p:cNvSpPr>
            <a:spLocks noGrp="1"/>
          </p:cNvSpPr>
          <p:nvPr>
            <p:ph idx="1"/>
          </p:nvPr>
        </p:nvSpPr>
        <p:spPr/>
        <p:txBody>
          <a:bodyPr/>
          <a:lstStyle/>
          <a:p>
            <a:r>
              <a:rPr lang="en-US" dirty="0"/>
              <a:t>Linear probing examples</a:t>
            </a:r>
          </a:p>
          <a:p>
            <a:pPr lvl="1"/>
            <a:r>
              <a:rPr lang="en-US" dirty="0"/>
              <a:t>Tag &amp; Rad from a few slides earlier</a:t>
            </a:r>
          </a:p>
          <a:p>
            <a:pPr lvl="1"/>
            <a:r>
              <a:rPr lang="en-US" dirty="0"/>
              <a:t>Sandra Dee; Ted Baker in the phonebook</a:t>
            </a:r>
          </a:p>
          <a:p>
            <a:pPr lvl="1"/>
            <a:endParaRPr lang="en-US" dirty="0"/>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4098" name="Picture 2" descr="http://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90" y="3016985"/>
            <a:ext cx="4018007" cy="348932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3"/>
          <a:stretch>
            <a:fillRect/>
          </a:stretch>
        </p:blipFill>
        <p:spPr>
          <a:xfrm>
            <a:off x="2868706" y="3468175"/>
            <a:ext cx="1240522" cy="2586942"/>
          </a:xfrm>
          <a:prstGeom prst="rect">
            <a:avLst/>
          </a:prstGeom>
        </p:spPr>
      </p:pic>
    </p:spTree>
    <p:extLst>
      <p:ext uri="{BB962C8B-B14F-4D97-AF65-F5344CB8AC3E}">
        <p14:creationId xmlns:p14="http://schemas.microsoft.com/office/powerpoint/2010/main" val="2521397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quadratic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Quadratic probing </a:t>
                </a:r>
                <a:r>
                  <a:rPr lang="en-GB" dirty="0">
                    <a:sym typeface="Wingdings" panose="05000000000000000000" pitchFamily="2" charset="2"/>
                  </a:rPr>
                  <a:t> </a:t>
                </a:r>
                <a:r>
                  <a:rPr lang="en-US" dirty="0">
                    <a:sym typeface="Wingdings" panose="05000000000000000000" pitchFamily="2" charset="2"/>
                  </a:rPr>
                  <a:t>taking the original hash index and adding successive values of an arbitrary </a:t>
                </a:r>
                <a:r>
                  <a:rPr lang="en-US" i="1" dirty="0">
                    <a:sym typeface="Wingdings" panose="05000000000000000000" pitchFamily="2" charset="2"/>
                  </a:rPr>
                  <a:t>quadratic polynomial </a:t>
                </a:r>
                <a:r>
                  <a:rPr lang="en-US" dirty="0">
                    <a:sym typeface="Wingdings" panose="05000000000000000000" pitchFamily="2" charset="2"/>
                  </a:rPr>
                  <a:t>until an open slot is found</a:t>
                </a:r>
                <a:endParaRPr lang="en-GB" dirty="0">
                  <a:sym typeface="Wingdings" panose="05000000000000000000" pitchFamily="2" charset="2"/>
                </a:endParaRPr>
              </a:p>
              <a:p>
                <a:pPr lvl="1"/>
                <a:r>
                  <a:rPr lang="en-GB" dirty="0">
                    <a:sym typeface="Wingdings" panose="05000000000000000000" pitchFamily="2" charset="2"/>
                  </a:rPr>
                  <a:t>I</a:t>
                </a:r>
                <a:r>
                  <a:rPr lang="en-US" dirty="0" err="1">
                    <a:sym typeface="Wingdings" panose="05000000000000000000" pitchFamily="2" charset="2"/>
                  </a:rPr>
                  <a:t>nstead</a:t>
                </a:r>
                <a:r>
                  <a:rPr lang="en-US" dirty="0">
                    <a:sym typeface="Wingdings" panose="05000000000000000000" pitchFamily="2" charset="2"/>
                  </a:rPr>
                  <a:t> of searching linearly, it uses a squared increment</a:t>
                </a:r>
              </a:p>
              <a:p>
                <a:pPr lvl="1"/>
                <a:r>
                  <a:rPr lang="en-US" dirty="0"/>
                  <a:t>NB: this also may require a “wraparound” back to the beginning of the hash table</a:t>
                </a:r>
              </a:p>
              <a:p>
                <a:pPr lvl="1"/>
                <a:endParaRPr lang="en-US" dirty="0"/>
              </a:p>
              <a:p>
                <a:r>
                  <a:rPr lang="en-US" dirty="0"/>
                  <a:t>Given the hash code </a:t>
                </a:r>
                <a14:m>
                  <m:oMath xmlns:m="http://schemas.openxmlformats.org/officeDocument/2006/math">
                    <m:r>
                      <a:rPr lang="en-GB" b="0" i="1" smtClean="0">
                        <a:latin typeface="Cambria Math" panose="02040503050406030204" pitchFamily="18" charset="0"/>
                      </a:rPr>
                      <m:t>𝐻</m:t>
                    </m:r>
                  </m:oMath>
                </a14:m>
                <a:r>
                  <a:rPr lang="en-US" dirty="0"/>
                  <a:t>, a possible quadratic probing sequence is:</a:t>
                </a:r>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4</m:t>
                          </m:r>
                        </m:e>
                        <m:sup>
                          <m:r>
                            <a:rPr lang="en-GB" b="0" i="1" smtClean="0">
                              <a:latin typeface="Cambria Math" panose="02040503050406030204" pitchFamily="18" charset="0"/>
                            </a:rPr>
                            <m:t>2</m:t>
                          </m:r>
                        </m:sup>
                      </m:sSup>
                      <m:r>
                        <a:rPr lang="en-GB" b="0" i="1" smtClean="0">
                          <a:latin typeface="Cambria Math" panose="02040503050406030204" pitchFamily="18" charset="0"/>
                        </a:rPr>
                        <m:t> →…</m:t>
                      </m:r>
                    </m:oMath>
                  </m:oMathPara>
                </a14:m>
                <a:endParaRPr lang="en-GB" b="0" dirty="0"/>
              </a:p>
              <a:p>
                <a:pPr marL="457200" lvl="1" indent="0">
                  <a:buNone/>
                </a:pPr>
                <a:endParaRPr lang="en-GB" b="0" dirty="0"/>
              </a:p>
              <a:p>
                <a:r>
                  <a:rPr lang="en-US" dirty="0"/>
                  <a:t>Improved performance with respect to linear probing, but it is also more likely to result in an infinite loop…</a:t>
                </a: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764996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t>
            </a:r>
            <a:endParaRPr lang="nl-NL" dirty="0"/>
          </a:p>
        </p:txBody>
      </p:sp>
      <p:sp>
        <p:nvSpPr>
          <p:cNvPr id="3" name="Tijdelijke aanduiding voor inhoud 2"/>
          <p:cNvSpPr>
            <a:spLocks noGrp="1"/>
          </p:cNvSpPr>
          <p:nvPr>
            <p:ph idx="1"/>
          </p:nvPr>
        </p:nvSpPr>
        <p:spPr/>
        <p:txBody>
          <a:bodyPr/>
          <a:lstStyle/>
          <a:p>
            <a:r>
              <a:rPr lang="en-GB" dirty="0"/>
              <a:t>Open addressing methods </a:t>
            </a:r>
            <a:r>
              <a:rPr lang="en-GB" dirty="0">
                <a:solidFill>
                  <a:srgbClr val="FF0000"/>
                </a:solidFill>
              </a:rPr>
              <a:t>drawbacks</a:t>
            </a:r>
          </a:p>
          <a:p>
            <a:pPr marL="800100" lvl="1" indent="-342900">
              <a:buFont typeface="+mj-lt"/>
              <a:buAutoNum type="arabicPeriod"/>
            </a:pPr>
            <a:r>
              <a:rPr lang="en-US" dirty="0"/>
              <a:t>the number of stored entries cannot exceed the number of slots in the bucket array</a:t>
            </a:r>
          </a:p>
          <a:p>
            <a:pPr lvl="2"/>
            <a:r>
              <a:rPr lang="en-US" dirty="0"/>
              <a:t>performance dramatically degrades when the load factor grows beyond 0.7 </a:t>
            </a:r>
            <a:r>
              <a:rPr lang="en-US" dirty="0">
                <a:sym typeface="Wingdings" panose="05000000000000000000" pitchFamily="2" charset="2"/>
              </a:rPr>
              <a:t> dynamic resizing is mandatory</a:t>
            </a:r>
          </a:p>
          <a:p>
            <a:pPr marL="800100" lvl="1" indent="-342900">
              <a:buFont typeface="+mj-lt"/>
              <a:buAutoNum type="arabicPeriod"/>
            </a:pPr>
            <a:r>
              <a:rPr lang="en-US" dirty="0"/>
              <a:t>more stringent requirements on the hash function</a:t>
            </a:r>
          </a:p>
          <a:p>
            <a:pPr lvl="2"/>
            <a:r>
              <a:rPr lang="en-US" dirty="0"/>
              <a:t>besides distributing the keys more uniformly over the buckets, the function must also minimize the clustering of hash values that are consecutive in the probe order</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b/b1/Not_facebook_not_like_thumbs_down.png/1196px-Not_facebook_not_like_thumbs_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0787" y="1735774"/>
            <a:ext cx="992341" cy="8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7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marL="457200" lvl="1" indent="0">
              <a:buNone/>
            </a:pPr>
            <a:endParaRPr lang="en-US"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1827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lvl="1"/>
            <a:endParaRPr lang="en-US" dirty="0"/>
          </a:p>
          <a:p>
            <a:r>
              <a:rPr lang="en-US" dirty="0"/>
              <a:t>In a good hash table, each bucket has zero or one entries, and sometimes two or three, but rarely more than that</a:t>
            </a:r>
          </a:p>
          <a:p>
            <a:pPr lvl="1"/>
            <a:r>
              <a:rPr lang="en-US" dirty="0"/>
              <a:t>Otherwise performance in hash table operations decreases because we have to add the time for the list operation</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26438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strike="sngStrike" dirty="0">
                <a:solidFill>
                  <a:schemeClr val="tx1"/>
                </a:solidFill>
              </a:rPr>
              <a:t>How do I order my data?</a:t>
            </a:r>
          </a:p>
          <a:p>
            <a:pPr lvl="1"/>
            <a:r>
              <a:rPr lang="en-GB" b="1" strike="sngStrike" dirty="0">
                <a:solidFill>
                  <a:schemeClr val="tx1"/>
                </a:solidFill>
              </a:rPr>
              <a:t>Sorting algorithms</a:t>
            </a:r>
          </a:p>
          <a:p>
            <a:r>
              <a:rPr lang="en-GB" dirty="0">
                <a:solidFill>
                  <a:schemeClr val="accent1"/>
                </a:solidFill>
              </a:rPr>
              <a:t>How do I structure my data?</a:t>
            </a:r>
          </a:p>
          <a:p>
            <a:pPr lvl="1"/>
            <a:r>
              <a:rPr lang="en-GB" sz="1800" b="1" dirty="0">
                <a:solidFill>
                  <a:schemeClr val="accent1"/>
                </a:solidFill>
              </a:rPr>
              <a:t>Linear, tabular,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pic>
        <p:nvPicPr>
          <p:cNvPr id="5" name="Picture 2" descr="http://comps.canstockphoto.com/can-stock-photo_csp11512262.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30"/>
          <a:stretch/>
        </p:blipFill>
        <p:spPr bwMode="auto">
          <a:xfrm>
            <a:off x="4525680" y="352589"/>
            <a:ext cx="3723736" cy="1080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ncX/Eo7/ncXEo7pcB.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153" y="2899670"/>
            <a:ext cx="1540679" cy="167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encrypted-tbn1.gstatic.com/images?q=tbn:ANd9GcTJoQ2BJE0xuStI1NX9PgG7505-Y-0dbr8Sr1bfNl2CzezjDp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232" y="428288"/>
            <a:ext cx="2157862" cy="152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52686" y="158643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LIST</a:t>
            </a:r>
          </a:p>
        </p:txBody>
      </p:sp>
      <p:sp>
        <p:nvSpPr>
          <p:cNvPr id="9" name="TextBox 8"/>
          <p:cNvSpPr txBox="1"/>
          <p:nvPr/>
        </p:nvSpPr>
        <p:spPr>
          <a:xfrm>
            <a:off x="7078999" y="4587973"/>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STACK</a:t>
            </a:r>
          </a:p>
        </p:txBody>
      </p:sp>
      <p:sp>
        <p:nvSpPr>
          <p:cNvPr id="10" name="TextBox 9"/>
          <p:cNvSpPr txBox="1"/>
          <p:nvPr/>
        </p:nvSpPr>
        <p:spPr>
          <a:xfrm>
            <a:off x="9536094" y="203224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QUEUE</a:t>
            </a:r>
          </a:p>
        </p:txBody>
      </p:sp>
      <p:pic>
        <p:nvPicPr>
          <p:cNvPr id="11" name="Picture 2" descr="http://s.s-bol.com/imgbase0/imagebase/large/FC/8/7/9/0/1001004002820978.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902"/>
          <a:stretch/>
        </p:blipFill>
        <p:spPr bwMode="auto">
          <a:xfrm>
            <a:off x="9413629" y="4024111"/>
            <a:ext cx="1487154" cy="18663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9536094" y="6008192"/>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HASH TABLE</a:t>
            </a:r>
          </a:p>
        </p:txBody>
      </p:sp>
    </p:spTree>
    <p:extLst>
      <p:ext uri="{BB962C8B-B14F-4D97-AF65-F5344CB8AC3E}">
        <p14:creationId xmlns:p14="http://schemas.microsoft.com/office/powerpoint/2010/main" val="338758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Example </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5122" name="Picture 2" descr="http://upload.wikimedia.org/wikipedia/commons/thumb/d/d0/Hash_table_5_0_1_1_1_1_1_LL.svg/450px-Hash_table_5_0_1_1_1_1_1_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64" y="2160589"/>
            <a:ext cx="5297049" cy="36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separate chaining</a:t>
            </a:r>
            <a:endParaRPr lang="nl-NL" dirty="0"/>
          </a:p>
        </p:txBody>
      </p:sp>
      <p:sp>
        <p:nvSpPr>
          <p:cNvPr id="3" name="Tijdelijke aanduiding voor inhoud 2"/>
          <p:cNvSpPr>
            <a:spLocks noGrp="1"/>
          </p:cNvSpPr>
          <p:nvPr>
            <p:ph idx="1"/>
          </p:nvPr>
        </p:nvSpPr>
        <p:spPr>
          <a:xfrm>
            <a:off x="677334" y="2160589"/>
            <a:ext cx="9404512" cy="4425406"/>
          </a:xfrm>
        </p:spPr>
        <p:txBody>
          <a:bodyPr>
            <a:normAutofit/>
          </a:bodyPr>
          <a:lstStyle/>
          <a:p>
            <a:r>
              <a:rPr lang="en-GB" dirty="0"/>
              <a:t>Which data structure should we use to store the multiple items in each bucket?</a:t>
            </a:r>
          </a:p>
          <a:p>
            <a:pPr lvl="1"/>
            <a:r>
              <a:rPr lang="en-GB" b="1" dirty="0"/>
              <a:t>Linked lists</a:t>
            </a:r>
          </a:p>
          <a:p>
            <a:pPr lvl="2"/>
            <a:r>
              <a:rPr lang="en-US" dirty="0"/>
              <a:t>Popular because it requires only basic data structures with simple algorithms</a:t>
            </a:r>
          </a:p>
          <a:p>
            <a:pPr lvl="2"/>
            <a:r>
              <a:rPr lang="en-US" dirty="0"/>
              <a:t>When storing small keys and values, the space overhead of the next pointer in each entry record can be significant</a:t>
            </a:r>
          </a:p>
          <a:p>
            <a:pPr lvl="2"/>
            <a:r>
              <a:rPr lang="en-US" dirty="0"/>
              <a:t>Traversing a linked list has poor cache performance, making the processor cache ineffective</a:t>
            </a:r>
          </a:p>
          <a:p>
            <a:pPr lvl="1"/>
            <a:r>
              <a:rPr lang="en-US" dirty="0"/>
              <a:t>Ordered lists, sorted by key field</a:t>
            </a:r>
          </a:p>
          <a:p>
            <a:pPr lvl="1"/>
            <a:r>
              <a:rPr lang="en-US" dirty="0"/>
              <a:t>Self-balancing search trees</a:t>
            </a:r>
          </a:p>
          <a:p>
            <a:pPr lvl="2"/>
            <a:r>
              <a:rPr lang="en-US" dirty="0"/>
              <a:t>Only worth the trouble and extra memory cost if long delays must be avoided at all costs (e.g. in a real-time application) or if one must guard against many entries hashed to the same slot (e.g. if one expects extremely non-uniform distributions, or in the case of web sites or other publicly accessible services, which are vulnerable to malicious key distributions in requests)</a:t>
            </a:r>
          </a:p>
          <a:p>
            <a:pPr lvl="1"/>
            <a:r>
              <a:rPr lang="en-US" dirty="0"/>
              <a:t>Dynamic arrays </a:t>
            </a:r>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65786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Comparison between the “performance” (seen as the average number of cache misses required to look up elements in tables) with separate chaining and linear probing</a:t>
                </a:r>
              </a:p>
              <a:p>
                <a:pPr lvl="1"/>
                <a:r>
                  <a:rPr lang="en-US" dirty="0"/>
                  <a:t>Linear probing's performance drastically degrades for load factors </a:t>
                </a:r>
                <a14:m>
                  <m:oMath xmlns:m="http://schemas.openxmlformats.org/officeDocument/2006/math">
                    <m:r>
                      <a:rPr lang="en-US" i="1" dirty="0" smtClean="0">
                        <a:latin typeface="Cambria Math" panose="02040503050406030204" pitchFamily="18" charset="0"/>
                      </a:rPr>
                      <m:t>&gt;0.8</m:t>
                    </m:r>
                  </m:oMath>
                </a14:m>
                <a:r>
                  <a:rPr lang="en-US" dirty="0"/>
                  <a:t> </a:t>
                </a:r>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7172" name="Picture 4" descr="File:Hash table average insertion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198" y="3413737"/>
            <a:ext cx="5136547" cy="333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91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normAutofit/>
          </a:bodyPr>
          <a:lstStyle/>
          <a:p>
            <a:r>
              <a:rPr lang="en-GB" dirty="0"/>
              <a:t>A hash table functions well when </a:t>
            </a:r>
            <a:r>
              <a:rPr lang="en-US" dirty="0"/>
              <a:t>the table size is proportional to the number of entries</a:t>
            </a:r>
          </a:p>
          <a:p>
            <a:r>
              <a:rPr lang="en-US" dirty="0"/>
              <a:t>Practical problem: usually the number of entries is not known in advance</a:t>
            </a:r>
          </a:p>
          <a:p>
            <a:pPr lvl="1"/>
            <a:r>
              <a:rPr lang="en-US" dirty="0"/>
              <a:t>Very important to provide some method to resize the table in order to prevent the hash table from becoming too full</a:t>
            </a:r>
          </a:p>
          <a:p>
            <a:pPr lvl="1"/>
            <a:endParaRPr lang="en-US" dirty="0"/>
          </a:p>
          <a:p>
            <a:pPr lvl="1"/>
            <a:r>
              <a:rPr lang="en-US" dirty="0"/>
              <a:t>Resizing happens only when the load factor becomes too large</a:t>
            </a:r>
          </a:p>
          <a:p>
            <a:pPr lvl="2"/>
            <a:r>
              <a:rPr lang="en-US" dirty="0"/>
              <a:t>In Java the default load factor threshold for table expansion is 0.75; in Python's </a:t>
            </a:r>
            <a:r>
              <a:rPr lang="en-US" i="1" dirty="0" err="1"/>
              <a:t>dict</a:t>
            </a:r>
            <a:r>
              <a:rPr lang="en-US" dirty="0"/>
              <a:t> 2/3</a:t>
            </a:r>
          </a:p>
          <a:p>
            <a:pPr lvl="2"/>
            <a:endParaRPr lang="en-US" dirty="0"/>
          </a:p>
          <a:p>
            <a:pPr lvl="1"/>
            <a:r>
              <a:rPr lang="en-US" dirty="0"/>
              <a:t>Resizing is accompanied by a </a:t>
            </a:r>
            <a:r>
              <a:rPr lang="en-US" i="1" dirty="0"/>
              <a:t>full </a:t>
            </a:r>
            <a:r>
              <a:rPr lang="en-US" dirty="0"/>
              <a:t>or </a:t>
            </a:r>
            <a:r>
              <a:rPr lang="en-US" i="1" dirty="0"/>
              <a:t>incremental </a:t>
            </a:r>
            <a:r>
              <a:rPr lang="en-US" dirty="0"/>
              <a:t>table </a:t>
            </a:r>
            <a:r>
              <a:rPr lang="en-US" b="1" dirty="0"/>
              <a:t>rehash</a:t>
            </a:r>
            <a:r>
              <a:rPr lang="en-US" dirty="0"/>
              <a:t> whereby existing items are mapped to new bucket locations</a:t>
            </a:r>
          </a:p>
          <a:p>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55838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lstStyle/>
          <a:p>
            <a:r>
              <a:rPr lang="en-US" i="1" dirty="0"/>
              <a:t>Resizing by copying all entries</a:t>
            </a:r>
          </a:p>
          <a:p>
            <a:pPr lvl="1"/>
            <a:r>
              <a:rPr lang="en-US" dirty="0"/>
              <a:t>Common approach </a:t>
            </a:r>
            <a:r>
              <a:rPr lang="en-US" dirty="0">
                <a:sym typeface="Wingdings" panose="05000000000000000000" pitchFamily="2" charset="2"/>
              </a:rPr>
              <a:t> </a:t>
            </a:r>
            <a:r>
              <a:rPr lang="en-US" dirty="0"/>
              <a:t>automatically trigger a complete resizing when the load factor exceeds some threshold</a:t>
            </a:r>
          </a:p>
          <a:p>
            <a:pPr lvl="1"/>
            <a:r>
              <a:rPr lang="en-US" dirty="0"/>
              <a:t>All the entries of the old table are removed and inserted into the new table</a:t>
            </a:r>
          </a:p>
          <a:p>
            <a:pPr lvl="1"/>
            <a:endParaRPr lang="en-US" dirty="0"/>
          </a:p>
          <a:p>
            <a:r>
              <a:rPr lang="nl-NL" i="1" dirty="0" err="1"/>
              <a:t>Incremental</a:t>
            </a:r>
            <a:r>
              <a:rPr lang="nl-NL" i="1" dirty="0"/>
              <a:t> </a:t>
            </a:r>
            <a:r>
              <a:rPr lang="nl-NL" i="1" dirty="0" err="1"/>
              <a:t>resizing</a:t>
            </a:r>
            <a:endParaRPr lang="nl-NL" i="1" dirty="0"/>
          </a:p>
          <a:p>
            <a:pPr lvl="1"/>
            <a:r>
              <a:rPr lang="en-US" dirty="0"/>
              <a:t>Some hash table implementations (especially real-time systems), cannot pay the price of enlarging the hash table all at once: it may interrupt time-critical operations</a:t>
            </a:r>
          </a:p>
          <a:p>
            <a:pPr lvl="1"/>
            <a:r>
              <a:rPr lang="en-US" dirty="0"/>
              <a:t>Keep both the old and the new table; do lookups and deletions in both tables; new insertions only in the new one; at each insertion move some elements from the old to the new table until they are all removed (and then </a:t>
            </a:r>
            <a:r>
              <a:rPr lang="en-US" dirty="0" err="1"/>
              <a:t>deallocate</a:t>
            </a:r>
            <a:r>
              <a:rPr lang="en-US" dirty="0"/>
              <a:t> the old table)</a:t>
            </a:r>
            <a:endParaRPr lang="en-GB"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889689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Performance analysis</a:t>
            </a:r>
            <a:endParaRPr lang="nl-NL" dirty="0"/>
          </a:p>
        </p:txBody>
      </p:sp>
      <p:sp>
        <p:nvSpPr>
          <p:cNvPr id="3" name="Tijdelijke aanduiding voor inhoud 2"/>
          <p:cNvSpPr>
            <a:spLocks noGrp="1"/>
          </p:cNvSpPr>
          <p:nvPr>
            <p:ph idx="1"/>
          </p:nvPr>
        </p:nvSpPr>
        <p:spPr/>
        <p:txBody>
          <a:bodyPr/>
          <a:lstStyle/>
          <a:p>
            <a:r>
              <a:rPr lang="en-US" dirty="0"/>
              <a:t>Average case</a:t>
            </a:r>
          </a:p>
          <a:p>
            <a:pPr lvl="1"/>
            <a:r>
              <a:rPr lang="en-US" dirty="0"/>
              <a:t>In a well-dimensioned hash table, the average cost (number of instructions) for each lookup is independent of the number of elements stored in the table </a:t>
            </a:r>
          </a:p>
          <a:p>
            <a:pPr lvl="1"/>
            <a:r>
              <a:rPr lang="en-US" dirty="0">
                <a:sym typeface="Wingdings" panose="05000000000000000000" pitchFamily="2" charset="2"/>
              </a:rPr>
              <a:t>If the load factor is kept below some bound, the access functions are immediate, running in constant time  direct access, just like an array </a:t>
            </a:r>
            <a:endParaRPr lang="en-US" dirty="0"/>
          </a:p>
          <a:p>
            <a:r>
              <a:rPr lang="en-US" dirty="0"/>
              <a:t>Worst case</a:t>
            </a:r>
          </a:p>
          <a:p>
            <a:pPr lvl="1"/>
            <a:r>
              <a:rPr lang="en-US" dirty="0"/>
              <a:t>Worst choice of hash function </a:t>
            </a:r>
            <a:r>
              <a:rPr lang="en-US" dirty="0">
                <a:sym typeface="Wingdings" panose="05000000000000000000" pitchFamily="2" charset="2"/>
              </a:rPr>
              <a:t></a:t>
            </a:r>
            <a:r>
              <a:rPr lang="en-US" dirty="0"/>
              <a:t> every insertion causes a collision </a:t>
            </a:r>
            <a:r>
              <a:rPr lang="en-US" dirty="0">
                <a:sym typeface="Wingdings" panose="05000000000000000000" pitchFamily="2" charset="2"/>
              </a:rPr>
              <a:t> </a:t>
            </a:r>
            <a:r>
              <a:rPr lang="en-US" dirty="0"/>
              <a:t>hash tables degenerate to linear search</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Searching</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gridCol w="1814234"/>
                    <a:gridCol w="1502411"/>
                  </a:tblGrid>
                  <a:tr h="360231">
                    <a:tc>
                      <a:txBody>
                        <a:bodyPr/>
                        <a:lstStyle/>
                        <a:p>
                          <a:r>
                            <a:rPr lang="en-GB" sz="1600" dirty="0" smtClean="0"/>
                            <a:t>Operation</a:t>
                          </a:r>
                          <a:endParaRPr lang="en-GB" sz="1600" dirty="0"/>
                        </a:p>
                      </a:txBody>
                      <a:tcPr/>
                    </a:tc>
                    <a:tc>
                      <a:txBody>
                        <a:bodyPr/>
                        <a:lstStyle/>
                        <a:p>
                          <a:r>
                            <a:rPr lang="en-GB" sz="1600" dirty="0" smtClean="0"/>
                            <a:t>Average case</a:t>
                          </a:r>
                          <a:endParaRPr lang="en-GB" sz="1600" dirty="0"/>
                        </a:p>
                      </a:txBody>
                      <a:tcPr/>
                    </a:tc>
                    <a:tc>
                      <a:txBody>
                        <a:bodyPr/>
                        <a:lstStyle/>
                        <a:p>
                          <a:r>
                            <a:rPr lang="en-GB" sz="1600" dirty="0" smtClean="0"/>
                            <a:t>Worst case</a:t>
                          </a:r>
                          <a:endParaRPr lang="en-GB" sz="1600" dirty="0"/>
                        </a:p>
                      </a:txBody>
                      <a:tcPr/>
                    </a:tc>
                  </a:tr>
                  <a:tr h="360231">
                    <a:tc>
                      <a:txBody>
                        <a:bodyPr/>
                        <a:lstStyle/>
                        <a:p>
                          <a:r>
                            <a:rPr lang="en-GB" sz="1600" dirty="0" smtClean="0"/>
                            <a:t>Searching</a:t>
                          </a:r>
                          <a:endParaRPr lang="en-GB" sz="1600" dirty="0"/>
                        </a:p>
                      </a:txBody>
                      <a:tcPr/>
                    </a:tc>
                    <a:tc>
                      <a:txBody>
                        <a:bodyPr/>
                        <a:lstStyle/>
                        <a:p>
                          <a:endParaRPr lang="nl-NL"/>
                        </a:p>
                      </a:txBody>
                      <a:tcPr>
                        <a:blipFill rotWithShape="0">
                          <a:blip r:embed="rId2"/>
                          <a:stretch>
                            <a:fillRect l="-89933" t="-103333" r="-84228" b="-210000"/>
                          </a:stretch>
                        </a:blipFill>
                      </a:tcPr>
                    </a:tc>
                    <a:tc>
                      <a:txBody>
                        <a:bodyPr/>
                        <a:lstStyle/>
                        <a:p>
                          <a:endParaRPr lang="nl-NL"/>
                        </a:p>
                      </a:txBody>
                      <a:tcPr>
                        <a:blipFill rotWithShape="0">
                          <a:blip r:embed="rId2"/>
                          <a:stretch>
                            <a:fillRect l="-229150" t="-103333" r="-1619" b="-210000"/>
                          </a:stretch>
                        </a:blipFill>
                      </a:tcPr>
                    </a:tc>
                  </a:tr>
                  <a:tr h="360231">
                    <a:tc>
                      <a:txBody>
                        <a:bodyPr/>
                        <a:lstStyle/>
                        <a:p>
                          <a:r>
                            <a:rPr lang="en-GB" sz="1600" dirty="0" smtClean="0"/>
                            <a:t>Insertion</a:t>
                          </a:r>
                          <a:endParaRPr lang="en-GB" sz="1600" dirty="0"/>
                        </a:p>
                      </a:txBody>
                      <a:tcPr/>
                    </a:tc>
                    <a:tc>
                      <a:txBody>
                        <a:bodyPr/>
                        <a:lstStyle/>
                        <a:p>
                          <a:endParaRPr lang="nl-NL"/>
                        </a:p>
                      </a:txBody>
                      <a:tcPr>
                        <a:blipFill rotWithShape="0">
                          <a:blip r:embed="rId2"/>
                          <a:stretch>
                            <a:fillRect l="-89933" t="-206780" r="-84228" b="-113559"/>
                          </a:stretch>
                        </a:blipFill>
                      </a:tcPr>
                    </a:tc>
                    <a:tc>
                      <a:txBody>
                        <a:bodyPr/>
                        <a:lstStyle/>
                        <a:p>
                          <a:endParaRPr lang="nl-NL"/>
                        </a:p>
                      </a:txBody>
                      <a:tcPr>
                        <a:blipFill rotWithShape="0">
                          <a:blip r:embed="rId2"/>
                          <a:stretch>
                            <a:fillRect l="-229150" t="-206780" r="-1619" b="-113559"/>
                          </a:stretch>
                        </a:blipFill>
                      </a:tcPr>
                    </a:tc>
                  </a:tr>
                  <a:tr h="360231">
                    <a:tc>
                      <a:txBody>
                        <a:bodyPr/>
                        <a:lstStyle/>
                        <a:p>
                          <a:r>
                            <a:rPr lang="en-GB" sz="1600" dirty="0" smtClean="0"/>
                            <a:t>Deletion </a:t>
                          </a:r>
                          <a:endParaRPr lang="en-GB" sz="1600" dirty="0"/>
                        </a:p>
                      </a:txBody>
                      <a:tcPr/>
                    </a:tc>
                    <a:tc>
                      <a:txBody>
                        <a:bodyPr/>
                        <a:lstStyle/>
                        <a:p>
                          <a:endParaRPr lang="nl-NL"/>
                        </a:p>
                      </a:txBody>
                      <a:tcPr>
                        <a:blipFill rotWithShape="0">
                          <a:blip r:embed="rId2"/>
                          <a:stretch>
                            <a:fillRect l="-89933" t="-306780" r="-84228" b="-13559"/>
                          </a:stretch>
                        </a:blipFill>
                      </a:tcPr>
                    </a:tc>
                    <a:tc>
                      <a:txBody>
                        <a:bodyPr/>
                        <a:lstStyle/>
                        <a:p>
                          <a:endParaRPr lang="nl-NL"/>
                        </a:p>
                      </a:txBody>
                      <a:tcPr>
                        <a:blipFill rotWithShape="0">
                          <a:blip r:embed="rId2"/>
                          <a:stretch>
                            <a:fillRect l="-229150" t="-306780" r="-1619" b="-13559"/>
                          </a:stretch>
                        </a:blipFill>
                      </a:tcPr>
                    </a:tc>
                  </a:tr>
                </a:tbl>
              </a:graphicData>
            </a:graphic>
          </p:graphicFrame>
        </mc:Fallback>
      </mc:AlternateContent>
    </p:spTree>
    <p:extLst>
      <p:ext uri="{BB962C8B-B14F-4D97-AF65-F5344CB8AC3E}">
        <p14:creationId xmlns:p14="http://schemas.microsoft.com/office/powerpoint/2010/main" val="1225289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Pros &amp; Cons</a:t>
            </a:r>
            <a:endParaRPr lang="nl-NL" dirty="0"/>
          </a:p>
        </p:txBody>
      </p:sp>
      <p:sp>
        <p:nvSpPr>
          <p:cNvPr id="3" name="Tijdelijke aanduiding voor inhoud 2"/>
          <p:cNvSpPr>
            <a:spLocks noGrp="1"/>
          </p:cNvSpPr>
          <p:nvPr>
            <p:ph idx="1"/>
          </p:nvPr>
        </p:nvSpPr>
        <p:spPr>
          <a:xfrm>
            <a:off x="677334" y="2160589"/>
            <a:ext cx="9172722" cy="4245898"/>
          </a:xfrm>
        </p:spPr>
        <p:txBody>
          <a:bodyPr numCol="1">
            <a:normAutofit lnSpcReduction="10000"/>
          </a:bodyPr>
          <a:lstStyle/>
          <a:p>
            <a:r>
              <a:rPr lang="en-GB" dirty="0">
                <a:solidFill>
                  <a:srgbClr val="00B050"/>
                </a:solidFill>
              </a:rPr>
              <a:t>Main advantage</a:t>
            </a:r>
            <a:endParaRPr lang="nl-NL" b="1" dirty="0"/>
          </a:p>
          <a:p>
            <a:pPr lvl="1"/>
            <a:r>
              <a:rPr lang="nl-NL" b="1" dirty="0"/>
              <a:t>Speed</a:t>
            </a:r>
            <a:r>
              <a:rPr lang="nl-NL" dirty="0"/>
              <a:t> </a:t>
            </a:r>
            <a:r>
              <a:rPr lang="nl-NL" dirty="0">
                <a:sym typeface="Wingdings" panose="05000000000000000000" pitchFamily="2" charset="2"/>
              </a:rPr>
              <a:t> </a:t>
            </a:r>
            <a:r>
              <a:rPr lang="en-US" dirty="0"/>
              <a:t>particularly efficient when the maximum number of entries can be predicted in advance (no resize)</a:t>
            </a:r>
            <a:endParaRPr lang="en-GB" dirty="0"/>
          </a:p>
          <a:p>
            <a:r>
              <a:rPr lang="en-GB" dirty="0">
                <a:solidFill>
                  <a:srgbClr val="FF0000"/>
                </a:solidFill>
              </a:rPr>
              <a:t>Disadvantages</a:t>
            </a:r>
          </a:p>
          <a:p>
            <a:pPr lvl="1"/>
            <a:r>
              <a:rPr lang="en-US" dirty="0"/>
              <a:t>The cost of a good hash function can be significantly higher than the inner loop of the lookup algorithm for a sequential list or search tree</a:t>
            </a:r>
          </a:p>
          <a:p>
            <a:pPr lvl="2"/>
            <a:r>
              <a:rPr lang="en-US" dirty="0"/>
              <a:t>hash tables not effective when the number of entries is very small</a:t>
            </a:r>
          </a:p>
          <a:p>
            <a:pPr lvl="1"/>
            <a:r>
              <a:rPr lang="en-US" dirty="0"/>
              <a:t>Entries can be enumerated only in pseudo-random order</a:t>
            </a:r>
          </a:p>
          <a:p>
            <a:pPr lvl="2"/>
            <a:r>
              <a:rPr lang="en-US" dirty="0"/>
              <a:t>no efficient way to locate an entry whose key is </a:t>
            </a:r>
            <a:r>
              <a:rPr lang="en-US" i="1" dirty="0"/>
              <a:t>nearest</a:t>
            </a:r>
            <a:r>
              <a:rPr lang="en-US" dirty="0"/>
              <a:t> to a given key </a:t>
            </a:r>
            <a:r>
              <a:rPr lang="en-US" dirty="0">
                <a:sym typeface="Wingdings" panose="05000000000000000000" pitchFamily="2" charset="2"/>
              </a:rPr>
              <a:t> </a:t>
            </a:r>
            <a:r>
              <a:rPr lang="en-US" dirty="0"/>
              <a:t>separate sorting step needed</a:t>
            </a:r>
          </a:p>
          <a:p>
            <a:pPr lvl="1"/>
            <a:r>
              <a:rPr lang="en-US" dirty="0"/>
              <a:t>With dynamic resizing, an insertion or deletion operation may occasionally take time proportional to the number of entries </a:t>
            </a:r>
            <a:r>
              <a:rPr lang="en-US" dirty="0">
                <a:sym typeface="Wingdings" panose="05000000000000000000" pitchFamily="2" charset="2"/>
              </a:rPr>
              <a:t> p</a:t>
            </a:r>
            <a:r>
              <a:rPr lang="en-US" dirty="0"/>
              <a:t>roblem in real-time or interactive applications</a:t>
            </a:r>
          </a:p>
          <a:p>
            <a:pPr lvl="1"/>
            <a:r>
              <a:rPr lang="en-US" dirty="0"/>
              <a:t>Quite inefficient when there are many collisions</a:t>
            </a:r>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69917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Applications</a:t>
            </a:r>
            <a:endParaRPr lang="nl-NL" dirty="0"/>
          </a:p>
        </p:txBody>
      </p:sp>
      <p:sp>
        <p:nvSpPr>
          <p:cNvPr id="3" name="Tijdelijke aanduiding voor inhoud 2"/>
          <p:cNvSpPr>
            <a:spLocks noGrp="1"/>
          </p:cNvSpPr>
          <p:nvPr>
            <p:ph idx="1"/>
          </p:nvPr>
        </p:nvSpPr>
        <p:spPr/>
        <p:txBody>
          <a:bodyPr/>
          <a:lstStyle/>
          <a:p>
            <a:r>
              <a:rPr lang="en-US" dirty="0"/>
              <a:t>In many situations, hash tables turn out to be more efficient than search trees or any other table lookup structure </a:t>
            </a:r>
            <a:r>
              <a:rPr lang="en-US" dirty="0">
                <a:sym typeface="Wingdings" panose="05000000000000000000" pitchFamily="2" charset="2"/>
              </a:rPr>
              <a:t></a:t>
            </a:r>
            <a:r>
              <a:rPr lang="en-US" dirty="0"/>
              <a:t> widely used in many kinds of computer software </a:t>
            </a:r>
          </a:p>
          <a:p>
            <a:pPr lvl="1"/>
            <a:r>
              <a:rPr lang="en-US" dirty="0"/>
              <a:t>systems programming</a:t>
            </a:r>
          </a:p>
          <a:p>
            <a:pPr lvl="1"/>
            <a:r>
              <a:rPr lang="en-US" dirty="0"/>
              <a:t>primary building blocks of relational databases</a:t>
            </a:r>
          </a:p>
          <a:p>
            <a:pPr lvl="1"/>
            <a:r>
              <a:rPr lang="en-US" dirty="0"/>
              <a:t>associative arrays</a:t>
            </a:r>
          </a:p>
          <a:p>
            <a:pPr lvl="1"/>
            <a:r>
              <a:rPr lang="en-US" dirty="0"/>
              <a:t>caches</a:t>
            </a:r>
          </a:p>
          <a:p>
            <a:pPr lvl="1"/>
            <a:r>
              <a:rPr lang="en-US" dirty="0"/>
              <a:t>sets</a:t>
            </a:r>
          </a:p>
          <a:p>
            <a:pPr lvl="1"/>
            <a:r>
              <a:rPr lang="en-GB" dirty="0"/>
              <a:t>…</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14296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tables in C#</a:t>
            </a:r>
          </a:p>
        </p:txBody>
      </p:sp>
      <p:sp>
        <p:nvSpPr>
          <p:cNvPr id="3" name="Content Placeholder 2"/>
          <p:cNvSpPr>
            <a:spLocks noGrp="1"/>
          </p:cNvSpPr>
          <p:nvPr>
            <p:ph idx="1"/>
          </p:nvPr>
        </p:nvSpPr>
        <p:spPr/>
        <p:txBody>
          <a:bodyPr/>
          <a:lstStyle/>
          <a:p>
            <a:r>
              <a:rPr lang="en-GB" b="1" dirty="0"/>
              <a:t>Dictionary </a:t>
            </a:r>
            <a:r>
              <a:rPr lang="en-GB" dirty="0"/>
              <a:t>class </a:t>
            </a:r>
          </a:p>
          <a:p>
            <a:pPr lvl="1"/>
            <a:r>
              <a:rPr lang="en-GB" dirty="0"/>
              <a:t>Generic with respect to the types of keys and values </a:t>
            </a:r>
            <a:endParaRPr lang="en-GB" dirty="0">
              <a:hlinkClick r:id="" action="ppaction://noaction"/>
            </a:endParaRPr>
          </a:p>
          <a:p>
            <a:pPr lvl="1"/>
            <a:r>
              <a:rPr lang="en-GB" dirty="0">
                <a:hlinkClick r:id="" action="ppaction://noaction"/>
              </a:rPr>
              <a:t>http</a:t>
            </a:r>
            <a:r>
              <a:rPr lang="en-GB" dirty="0">
                <a:hlinkClick r:id="rId2"/>
              </a:rPr>
              <a:t>://www.dotnetperls.com/dictionary</a:t>
            </a:r>
            <a:r>
              <a:rPr lang="en-GB" dirty="0"/>
              <a:t> </a:t>
            </a:r>
          </a:p>
          <a:p>
            <a:pPr lvl="1"/>
            <a:r>
              <a:rPr lang="en-GB" dirty="0">
                <a:hlinkClick r:id="rId3"/>
              </a:rPr>
              <a:t>http://msdn.microsoft.com/en-us/library/xfhwa508%28v=vs.110%29.aspx</a:t>
            </a:r>
            <a:r>
              <a:rPr lang="en-GB" dirty="0"/>
              <a:t> </a:t>
            </a:r>
          </a:p>
          <a:p>
            <a:endParaRPr lang="en-GB" dirty="0"/>
          </a:p>
          <a:p>
            <a:r>
              <a:rPr lang="en-GB" dirty="0">
                <a:solidFill>
                  <a:srgbClr val="FF0000"/>
                </a:solidFill>
              </a:rPr>
              <a:t>Live demo?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80714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77334" y="2160589"/>
            <a:ext cx="8068081" cy="3880773"/>
          </a:xfrm>
        </p:spPr>
        <p:txBody>
          <a:bodyPr/>
          <a:lstStyle/>
          <a:p>
            <a:r>
              <a:rPr lang="en-US" b="1" dirty="0"/>
              <a:t>Array</a:t>
            </a:r>
            <a:r>
              <a:rPr lang="en-US" dirty="0"/>
              <a:t> and </a:t>
            </a:r>
            <a:r>
              <a:rPr lang="en-US" b="1" dirty="0"/>
              <a:t>Hash tables</a:t>
            </a:r>
          </a:p>
          <a:p>
            <a:pPr lvl="1"/>
            <a:r>
              <a:rPr lang="en-US" i="1" dirty="0"/>
              <a:t>random access</a:t>
            </a:r>
            <a:r>
              <a:rPr lang="en-US" dirty="0"/>
              <a:t> data structure </a:t>
            </a:r>
            <a:r>
              <a:rPr lang="en-US" dirty="0">
                <a:sym typeface="Wingdings" panose="05000000000000000000" pitchFamily="2" charset="2"/>
              </a:rPr>
              <a:t> </a:t>
            </a:r>
            <a:r>
              <a:rPr lang="en-US" dirty="0"/>
              <a:t>each element can be accessed directly and in constant time</a:t>
            </a:r>
          </a:p>
          <a:p>
            <a:r>
              <a:rPr lang="en-US" b="1" dirty="0"/>
              <a:t>Linked list </a:t>
            </a:r>
          </a:p>
          <a:p>
            <a:pPr lvl="1"/>
            <a:r>
              <a:rPr lang="en-US" i="1" dirty="0"/>
              <a:t>sequential access</a:t>
            </a:r>
            <a:r>
              <a:rPr lang="en-US" dirty="0"/>
              <a:t> data structure </a:t>
            </a:r>
            <a:r>
              <a:rPr lang="en-US" dirty="0">
                <a:sym typeface="Wingdings" panose="05000000000000000000" pitchFamily="2" charset="2"/>
              </a:rPr>
              <a:t> </a:t>
            </a:r>
            <a:r>
              <a:rPr lang="en-US" dirty="0"/>
              <a:t>each element can be accessed only in a particular order</a:t>
            </a:r>
          </a:p>
          <a:p>
            <a:r>
              <a:rPr lang="en-US" b="1" dirty="0"/>
              <a:t>Stack &amp; Queue</a:t>
            </a:r>
          </a:p>
          <a:p>
            <a:pPr lvl="1"/>
            <a:r>
              <a:rPr lang="en-US" i="1" dirty="0"/>
              <a:t>limited access</a:t>
            </a:r>
            <a:r>
              <a:rPr lang="en-US" dirty="0"/>
              <a:t> data structures (subcase of sequential data structures)</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51938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Hash table</a:t>
            </a:r>
            <a:endParaRPr lang="nl-NL" dirty="0"/>
          </a:p>
        </p:txBody>
      </p:sp>
      <p:sp>
        <p:nvSpPr>
          <p:cNvPr id="8" name="Ondertitel 7"/>
          <p:cNvSpPr>
            <a:spLocks noGrp="1"/>
          </p:cNvSpPr>
          <p:nvPr>
            <p:ph type="subTitle" idx="1"/>
          </p:nvPr>
        </p:nvSpPr>
        <p:spPr/>
        <p:txBody>
          <a:bodyPr/>
          <a:lstStyle/>
          <a:p>
            <a:endParaRPr lang="nl-NL"/>
          </a:p>
        </p:txBody>
      </p:sp>
      <p:pic>
        <p:nvPicPr>
          <p:cNvPr id="9" name="Picture 2" descr="http://s.s-bol.com/imgbase0/imagebase/large/FC/8/7/9/0/10010040028209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a:stretch/>
        </p:blipFill>
        <p:spPr bwMode="auto">
          <a:xfrm>
            <a:off x="2349660" y="422695"/>
            <a:ext cx="2743199" cy="344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5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GB" dirty="0"/>
                  <a:t>Study the slides</a:t>
                </a:r>
              </a:p>
              <a:p>
                <a:r>
                  <a:rPr lang="en-GB" dirty="0"/>
                  <a:t>Answer the MC questions on </a:t>
                </a:r>
                <a:r>
                  <a:rPr lang="en-GB" dirty="0" err="1"/>
                  <a:t>GrandeOmega</a:t>
                </a:r>
                <a:endParaRPr lang="en-GB" dirty="0"/>
              </a:p>
              <a:p>
                <a:r>
                  <a:rPr lang="en-GB" dirty="0"/>
                  <a:t>Implement </a:t>
                </a:r>
                <a14:m>
                  <m:oMath xmlns:m="http://schemas.openxmlformats.org/officeDocument/2006/math">
                    <m:r>
                      <a:rPr lang="en-GB" i="1" dirty="0">
                        <a:latin typeface="Cambria Math" panose="02040503050406030204" pitchFamily="18" charset="0"/>
                      </a:rPr>
                      <m:t>𝐻𝑎𝑠h𝑇𝑎𝑏𝑙𝑒</m:t>
                    </m:r>
                    <m:r>
                      <a:rPr lang="en-GB" i="1" dirty="0">
                        <a:latin typeface="Cambria Math" panose="02040503050406030204" pitchFamily="18" charset="0"/>
                      </a:rPr>
                      <m:t>&lt;</m:t>
                    </m:r>
                    <m:r>
                      <a:rPr lang="en-GB" i="1" dirty="0">
                        <a:latin typeface="Cambria Math" panose="02040503050406030204" pitchFamily="18" charset="0"/>
                      </a:rPr>
                      <m:t>𝑇</m:t>
                    </m:r>
                    <m:r>
                      <a:rPr lang="en-GB" i="1" dirty="0">
                        <a:latin typeface="Cambria Math" panose="02040503050406030204" pitchFamily="18" charset="0"/>
                      </a:rPr>
                      <m:t>&gt; </m:t>
                    </m:r>
                  </m:oMath>
                </a14:m>
                <a:endParaRPr lang="nl-NL" dirty="0"/>
              </a:p>
              <a:p>
                <a:pPr lvl="1"/>
                <a:r>
                  <a:rPr lang="en-GB" dirty="0"/>
                  <a:t>with linear probing, and resizing by copying all entries</a:t>
                </a:r>
              </a:p>
              <a:p>
                <a:r>
                  <a:rPr lang="en-GB" dirty="0"/>
                  <a:t>Complete first exercise of practical assignment (about sorting)</a:t>
                </a:r>
              </a:p>
              <a:p>
                <a:endParaRPr lang="en-GB" dirty="0"/>
              </a:p>
              <a:p>
                <a:endParaRPr lang="en-GB" dirty="0"/>
              </a:p>
              <a:p>
                <a:pPr marL="0" indent="0" algn="ctr">
                  <a:buNone/>
                </a:pPr>
                <a:r>
                  <a:rPr lang="en-GB" b="1" dirty="0"/>
                  <a:t>See you next week </a:t>
                </a:r>
                <a:r>
                  <a:rPr lang="en-GB" b="1" dirty="0">
                    <a:sym typeface="Wingdings" panose="05000000000000000000" pitchFamily="2" charset="2"/>
                  </a:rPr>
                  <a:t> </a:t>
                </a:r>
                <a:endParaRPr lang="en-GB" b="1" dirty="0"/>
              </a:p>
              <a:p>
                <a:pPr algn="ctr"/>
                <a:endParaRPr lang="en-GB"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5998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or vector except that the index variable need not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1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or vector except that the index variable need not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a:p>
            <a:r>
              <a:rPr lang="en-US" dirty="0"/>
              <a:t>Entries of a hash table are called “</a:t>
            </a:r>
            <a:r>
              <a:rPr lang="en-US" b="1" dirty="0"/>
              <a:t>key-value</a:t>
            </a:r>
            <a:r>
              <a:rPr lang="en-US" dirty="0"/>
              <a:t>” pairs</a:t>
            </a:r>
          </a:p>
          <a:p>
            <a:pPr lvl="1"/>
            <a:r>
              <a:rPr lang="en-US" i="1" dirty="0"/>
              <a:t>Key </a:t>
            </a:r>
            <a:r>
              <a:rPr lang="en-US" dirty="0">
                <a:sym typeface="Wingdings" panose="05000000000000000000" pitchFamily="2" charset="2"/>
              </a:rPr>
              <a:t> index into the table </a:t>
            </a:r>
          </a:p>
          <a:p>
            <a:pPr lvl="1"/>
            <a:r>
              <a:rPr lang="en-US" i="1" dirty="0">
                <a:sym typeface="Wingdings" panose="05000000000000000000" pitchFamily="2" charset="2"/>
              </a:rPr>
              <a:t>Value </a:t>
            </a:r>
            <a:r>
              <a:rPr lang="en-US" dirty="0">
                <a:sym typeface="Wingdings" panose="05000000000000000000" pitchFamily="2" charset="2"/>
              </a:rPr>
              <a:t> information being looked up </a:t>
            </a:r>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9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Hashing idea </a:t>
            </a:r>
            <a:r>
              <a:rPr lang="en-US" dirty="0">
                <a:sym typeface="Wingdings" panose="05000000000000000000" pitchFamily="2" charset="2"/>
              </a:rPr>
              <a:t> </a:t>
            </a:r>
            <a:r>
              <a:rPr lang="en-US" dirty="0"/>
              <a:t>distribute the entries (key/value pairs) across an array of </a:t>
            </a:r>
            <a:r>
              <a:rPr lang="en-US" i="1" dirty="0"/>
              <a:t>buckets </a:t>
            </a:r>
            <a:r>
              <a:rPr lang="en-US" dirty="0"/>
              <a:t>(also called </a:t>
            </a:r>
            <a:r>
              <a:rPr lang="en-US" i="1" dirty="0"/>
              <a:t>slots</a:t>
            </a:r>
            <a:r>
              <a:rPr lang="en-US" dirty="0"/>
              <a:t>)</a:t>
            </a:r>
          </a:p>
          <a:p>
            <a:r>
              <a:rPr lang="en-US" dirty="0"/>
              <a:t>A </a:t>
            </a:r>
            <a:r>
              <a:rPr lang="en-US" b="1" dirty="0"/>
              <a:t>hash function</a:t>
            </a:r>
            <a:r>
              <a:rPr lang="en-US" dirty="0"/>
              <a:t> is used to compute the index in the buckets array, from which the correct value can be found</a:t>
            </a:r>
          </a:p>
          <a:p>
            <a:pPr lvl="1"/>
            <a:r>
              <a:rPr lang="en-US" dirty="0"/>
              <a:t>Example (phone book)</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13" y="3407694"/>
            <a:ext cx="4379987" cy="31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0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a:t>
                </a:r>
                <a:r>
                  <a:rPr lang="en-US" b="1" dirty="0"/>
                  <a:t>key</a:t>
                </a:r>
                <a:r>
                  <a:rPr lang="en-US" dirty="0"/>
                  <a:t>, the algorithm computes an </a:t>
                </a:r>
                <a:r>
                  <a:rPr lang="en-US" b="1" dirty="0"/>
                  <a:t>index </a:t>
                </a:r>
                <a:r>
                  <a:rPr lang="en-US" dirty="0"/>
                  <a:t>that suggests where the entry can be found:</a:t>
                </a:r>
              </a:p>
              <a:p>
                <a:pPr marL="0" indent="0" algn="ctr">
                  <a:buNone/>
                </a:pP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a:p>
                <a:pPr marL="0" indent="0" algn="ctr">
                  <a:buNone/>
                </a:pP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a:p>
                <a:pPr marL="0" indent="0" algn="ctr">
                  <a:buNone/>
                </a:pPr>
                <a:endParaRPr lang="en-US" dirty="0">
                  <a:latin typeface="Consolas" panose="020B0609020204030204" pitchFamily="49" charset="0"/>
                  <a:cs typeface="Consolas" panose="020B0609020204030204" pitchFamily="49" charset="0"/>
                </a:endParaRPr>
              </a:p>
              <a:p>
                <a:r>
                  <a:rPr lang="en-US" dirty="0"/>
                  <a:t>The hash is independent of the array size; it is then reduced to an index (a number between </a:t>
                </a:r>
                <a14:m>
                  <m:oMath xmlns:m="http://schemas.openxmlformats.org/officeDocument/2006/math">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a:latin typeface="Cambria Math" panose="02040503050406030204" pitchFamily="18" charset="0"/>
                      </a:rPr>
                      <m:t> − 1</m:t>
                    </m:r>
                  </m:oMath>
                </a14:m>
                <a:r>
                  <a:rPr lang="en-US" dirty="0"/>
                  <a:t>) using the modulo operator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059" y="-84238"/>
            <a:ext cx="3709434" cy="270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3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GB" dirty="0"/>
              <a:t>In Java and .NET, every object is associated to a hash code (</a:t>
            </a:r>
            <a:r>
              <a:rPr lang="en-US" dirty="0"/>
              <a:t>computed from the actual hard data stored in the object), accessible through the methods:</a:t>
            </a:r>
            <a:endParaRPr lang="en-GB" dirty="0"/>
          </a:p>
          <a:p>
            <a:pPr lvl="1"/>
            <a:r>
              <a:rPr lang="en-GB" dirty="0"/>
              <a:t>[Java] </a:t>
            </a:r>
            <a:r>
              <a:rPr lang="en-GB" dirty="0" err="1"/>
              <a:t>Object.hashCode</a:t>
            </a:r>
            <a:r>
              <a:rPr lang="en-GB" dirty="0"/>
              <a:t>()</a:t>
            </a:r>
          </a:p>
          <a:p>
            <a:pPr lvl="1"/>
            <a:r>
              <a:rPr lang="en-GB" dirty="0"/>
              <a:t>[.NET] </a:t>
            </a:r>
            <a:r>
              <a:rPr lang="en-GB" dirty="0" err="1"/>
              <a:t>Object.GetHashCode</a:t>
            </a:r>
            <a:r>
              <a:rPr lang="en-GB" dirty="0"/>
              <a:t>()</a:t>
            </a:r>
          </a:p>
          <a:p>
            <a:pPr lvl="1"/>
            <a:endParaRPr lang="en-GB" dirty="0"/>
          </a:p>
          <a:p>
            <a:r>
              <a:rPr lang="en-GB" dirty="0"/>
              <a:t>Example: hash codes of some strings made by three characters</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Afbeelding 4"/>
          <p:cNvPicPr>
            <a:picLocks noChangeAspect="1"/>
          </p:cNvPicPr>
          <p:nvPr/>
        </p:nvPicPr>
        <p:blipFill>
          <a:blip r:embed="rId2"/>
          <a:stretch>
            <a:fillRect/>
          </a:stretch>
        </p:blipFill>
        <p:spPr>
          <a:xfrm>
            <a:off x="3826140" y="4445745"/>
            <a:ext cx="1805575" cy="1960742"/>
          </a:xfrm>
          <a:prstGeom prst="rect">
            <a:avLst/>
          </a:prstGeom>
        </p:spPr>
      </p:pic>
      <p:sp>
        <p:nvSpPr>
          <p:cNvPr id="6" name="Rechthoek 5"/>
          <p:cNvSpPr/>
          <p:nvPr/>
        </p:nvSpPr>
        <p:spPr>
          <a:xfrm>
            <a:off x="6556591" y="4792671"/>
            <a:ext cx="2717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p:txBody>
      </p:sp>
    </p:spTree>
    <p:extLst>
      <p:ext uri="{BB962C8B-B14F-4D97-AF65-F5344CB8AC3E}">
        <p14:creationId xmlns:p14="http://schemas.microsoft.com/office/powerpoint/2010/main" val="123680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After computing the hash code, we must compute the index inside the array</a:t>
            </a:r>
          </a:p>
          <a:p>
            <a:pPr lvl="1"/>
            <a:r>
              <a:rPr lang="en-GB" dirty="0"/>
              <a:t>Suppose that </a:t>
            </a:r>
            <a:r>
              <a:rPr lang="en-GB" dirty="0" err="1"/>
              <a:t>array_size</a:t>
            </a:r>
            <a:r>
              <a:rPr lang="en-GB" dirty="0"/>
              <a:t> = 11</a:t>
            </a:r>
          </a:p>
          <a:p>
            <a:pPr lvl="1"/>
            <a:endParaRPr lang="en-GB" dirty="0"/>
          </a:p>
          <a:p>
            <a:pPr marL="457200" lvl="1" indent="0">
              <a:buNone/>
            </a:pPr>
            <a:endParaRPr lang="en-GB" dirty="0"/>
          </a:p>
          <a:p>
            <a:pPr lvl="1"/>
            <a:r>
              <a:rPr lang="en-GB" dirty="0"/>
              <a:t>Index of Rad: 81901 % 11 = 3</a:t>
            </a:r>
          </a:p>
          <a:p>
            <a:pPr lvl="1"/>
            <a:r>
              <a:rPr lang="en-GB" dirty="0"/>
              <a:t>Index of </a:t>
            </a:r>
            <a:r>
              <a:rPr lang="en-GB" dirty="0" err="1"/>
              <a:t>Uhr</a:t>
            </a:r>
            <a:r>
              <a:rPr lang="en-GB" dirty="0"/>
              <a:t>: 85023 % 11 = 4</a:t>
            </a:r>
          </a:p>
          <a:p>
            <a:pPr lvl="1"/>
            <a:r>
              <a:rPr lang="en-GB" dirty="0"/>
              <a:t>Index of </a:t>
            </a:r>
            <a:r>
              <a:rPr lang="en-GB" dirty="0" err="1"/>
              <a:t>Ohr</a:t>
            </a:r>
            <a:r>
              <a:rPr lang="en-GB" dirty="0"/>
              <a:t>: 79257 % 11 = 2</a:t>
            </a:r>
          </a:p>
          <a:p>
            <a:pPr lvl="1"/>
            <a:r>
              <a:rPr lang="en-GB" dirty="0"/>
              <a:t>Index of Tor: 84279 % 11 = 8</a:t>
            </a:r>
          </a:p>
          <a:p>
            <a:pPr lvl="1"/>
            <a:r>
              <a:rPr lang="en-GB" dirty="0"/>
              <a:t>Index of Hut: 72935 % 11 = 5</a:t>
            </a:r>
          </a:p>
          <a:p>
            <a:pPr lvl="1"/>
            <a:r>
              <a:rPr lang="en-GB" dirty="0"/>
              <a:t>Index of Tag: 83834 % 11 = 3 … </a:t>
            </a:r>
            <a:r>
              <a:rPr lang="en-GB" dirty="0">
                <a:solidFill>
                  <a:srgbClr val="FF0000"/>
                </a:solidFill>
              </a:rPr>
              <a:t>same index as for the first string</a:t>
            </a:r>
            <a:r>
              <a:rPr lang="en-GB" dirty="0"/>
              <a:t>!!!</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Afbeelding 4"/>
          <p:cNvPicPr>
            <a:picLocks noChangeAspect="1"/>
          </p:cNvPicPr>
          <p:nvPr/>
        </p:nvPicPr>
        <p:blipFill>
          <a:blip r:embed="rId2"/>
          <a:stretch>
            <a:fillRect/>
          </a:stretch>
        </p:blipFill>
        <p:spPr>
          <a:xfrm>
            <a:off x="9489248" y="1695448"/>
            <a:ext cx="1992838" cy="4155797"/>
          </a:xfrm>
          <a:prstGeom prst="rect">
            <a:avLst/>
          </a:prstGeom>
        </p:spPr>
      </p:pic>
      <p:sp>
        <p:nvSpPr>
          <p:cNvPr id="6" name="Rechthoek 5"/>
          <p:cNvSpPr/>
          <p:nvPr/>
        </p:nvSpPr>
        <p:spPr>
          <a:xfrm>
            <a:off x="3300369" y="3093863"/>
            <a:ext cx="335059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p:txBody>
      </p:sp>
      <p:pic>
        <p:nvPicPr>
          <p:cNvPr id="7" name="Afbeelding 6"/>
          <p:cNvPicPr>
            <a:picLocks noChangeAspect="1"/>
          </p:cNvPicPr>
          <p:nvPr/>
        </p:nvPicPr>
        <p:blipFill>
          <a:blip r:embed="rId3"/>
          <a:stretch>
            <a:fillRect/>
          </a:stretch>
        </p:blipFill>
        <p:spPr>
          <a:xfrm>
            <a:off x="6850761" y="3578448"/>
            <a:ext cx="1755687" cy="1906567"/>
          </a:xfrm>
          <a:prstGeom prst="rect">
            <a:avLst/>
          </a:prstGeom>
        </p:spPr>
      </p:pic>
      <p:sp>
        <p:nvSpPr>
          <p:cNvPr id="8" name="PIJL-RECHTS 7"/>
          <p:cNvSpPr/>
          <p:nvPr/>
        </p:nvSpPr>
        <p:spPr>
          <a:xfrm>
            <a:off x="8692587" y="4201610"/>
            <a:ext cx="902826" cy="306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10112991" y="251118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10112991" y="2826037"/>
            <a:ext cx="941696" cy="2678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10119812" y="3920770"/>
            <a:ext cx="941696" cy="2808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10119812" y="4612943"/>
            <a:ext cx="941696" cy="279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angle 12"/>
          <p:cNvSpPr/>
          <p:nvPr/>
        </p:nvSpPr>
        <p:spPr>
          <a:xfrm>
            <a:off x="10119812" y="3194367"/>
            <a:ext cx="941696" cy="268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p:cNvSpPr/>
          <p:nvPr/>
        </p:nvSpPr>
        <p:spPr>
          <a:xfrm>
            <a:off x="10119812" y="356856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http://www.viralvizion.com/wp-content/uploads/2013/06/pro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569" y="3770391"/>
            <a:ext cx="2030244" cy="15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1448</TotalTime>
  <Words>2586</Words>
  <Application>Microsoft Office PowerPoint</Application>
  <PresentationFormat>Breedbeeld</PresentationFormat>
  <Paragraphs>259</Paragraphs>
  <Slides>30</Slides>
  <Notes>5</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30</vt:i4>
      </vt:variant>
    </vt:vector>
  </HeadingPairs>
  <TitlesOfParts>
    <vt:vector size="38" baseType="lpstr">
      <vt:lpstr>Arial</vt:lpstr>
      <vt:lpstr>Calibri</vt:lpstr>
      <vt:lpstr>Cambria Math</vt:lpstr>
      <vt:lpstr>Consolas</vt:lpstr>
      <vt:lpstr>Trebuchet MS</vt:lpstr>
      <vt:lpstr>Wingdings</vt:lpstr>
      <vt:lpstr>Wingdings 3</vt:lpstr>
      <vt:lpstr>Facet</vt:lpstr>
      <vt:lpstr>INFDEV036A - Algorithms  Lesson Unit 3b</vt:lpstr>
      <vt:lpstr>Today</vt:lpstr>
      <vt:lpstr>Hash table</vt:lpstr>
      <vt:lpstr>Hash table - Definition </vt:lpstr>
      <vt:lpstr>Hash table - Definition </vt:lpstr>
      <vt:lpstr>Hash table - Definition </vt:lpstr>
      <vt:lpstr>Hash table - Definition </vt:lpstr>
      <vt:lpstr>Hash table - Definition </vt:lpstr>
      <vt:lpstr>Hash table - Definition </vt:lpstr>
      <vt:lpstr>Hash table – Hash function </vt:lpstr>
      <vt:lpstr>Hash table – Load factor</vt:lpstr>
      <vt:lpstr>Hash table - Collision resolution</vt:lpstr>
      <vt:lpstr>Hash table - Collision resolution with open addressing</vt:lpstr>
      <vt:lpstr>Hash table - Collision resolution with open addressing and linear probing</vt:lpstr>
      <vt:lpstr>Hash table - Collision resolution with open addressing and linear probing</vt:lpstr>
      <vt:lpstr>Hash table - Collision resolution with open addressing and quadratic probing</vt:lpstr>
      <vt:lpstr>Hash table - Collision resolution with open addressing </vt:lpstr>
      <vt:lpstr>Hash table - Collision resolution with separate chaining</vt:lpstr>
      <vt:lpstr>Hash table - Collision resolution with separate chaining</vt:lpstr>
      <vt:lpstr>Hash table - Collision resolution with separate chaining</vt:lpstr>
      <vt:lpstr>Hash table - Collision resolution with separate chaining</vt:lpstr>
      <vt:lpstr>Hash table - Collision resolution</vt:lpstr>
      <vt:lpstr>Hash table – Dynamic resizing</vt:lpstr>
      <vt:lpstr>Hash table – Dynamic resizing</vt:lpstr>
      <vt:lpstr>Hash table – Performance analysis</vt:lpstr>
      <vt:lpstr>Hash table – Pros &amp; Cons</vt:lpstr>
      <vt:lpstr>Hash table – Applications</vt:lpstr>
      <vt:lpstr>Hash tables in C#</vt:lpstr>
      <vt:lpstr>Summary</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192</cp:revision>
  <dcterms:created xsi:type="dcterms:W3CDTF">2014-09-19T08:57:35Z</dcterms:created>
  <dcterms:modified xsi:type="dcterms:W3CDTF">2017-11-27T14:08:24Z</dcterms:modified>
</cp:coreProperties>
</file>