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8"/>
  </p:notesMasterIdLst>
  <p:sldIdLst>
    <p:sldId id="256" r:id="rId2"/>
    <p:sldId id="257" r:id="rId3"/>
    <p:sldId id="309" r:id="rId4"/>
    <p:sldId id="258" r:id="rId5"/>
    <p:sldId id="310" r:id="rId6"/>
    <p:sldId id="259" r:id="rId7"/>
    <p:sldId id="260" r:id="rId8"/>
    <p:sldId id="315" r:id="rId9"/>
    <p:sldId id="261" r:id="rId10"/>
    <p:sldId id="263" r:id="rId11"/>
    <p:sldId id="267" r:id="rId12"/>
    <p:sldId id="269" r:id="rId13"/>
    <p:sldId id="268" r:id="rId14"/>
    <p:sldId id="270" r:id="rId15"/>
    <p:sldId id="272" r:id="rId16"/>
    <p:sldId id="274" r:id="rId17"/>
    <p:sldId id="331" r:id="rId18"/>
    <p:sldId id="271" r:id="rId19"/>
    <p:sldId id="273" r:id="rId20"/>
    <p:sldId id="325" r:id="rId21"/>
    <p:sldId id="326" r:id="rId22"/>
    <p:sldId id="275" r:id="rId23"/>
    <p:sldId id="280" r:id="rId24"/>
    <p:sldId id="316" r:id="rId25"/>
    <p:sldId id="262" r:id="rId26"/>
    <p:sldId id="317" r:id="rId27"/>
    <p:sldId id="318" r:id="rId28"/>
    <p:sldId id="319" r:id="rId29"/>
    <p:sldId id="320" r:id="rId30"/>
    <p:sldId id="321" r:id="rId31"/>
    <p:sldId id="322" r:id="rId32"/>
    <p:sldId id="264" r:id="rId33"/>
    <p:sldId id="283" r:id="rId34"/>
    <p:sldId id="284" r:id="rId35"/>
    <p:sldId id="328" r:id="rId36"/>
    <p:sldId id="289" r:id="rId37"/>
    <p:sldId id="286" r:id="rId38"/>
    <p:sldId id="332" r:id="rId39"/>
    <p:sldId id="287" r:id="rId40"/>
    <p:sldId id="330" r:id="rId41"/>
    <p:sldId id="288" r:id="rId42"/>
    <p:sldId id="291" r:id="rId43"/>
    <p:sldId id="292" r:id="rId44"/>
    <p:sldId id="290" r:id="rId45"/>
    <p:sldId id="293" r:id="rId46"/>
    <p:sldId id="324" r:id="rId47"/>
    <p:sldId id="296" r:id="rId48"/>
    <p:sldId id="297" r:id="rId49"/>
    <p:sldId id="298" r:id="rId50"/>
    <p:sldId id="299" r:id="rId51"/>
    <p:sldId id="301" r:id="rId52"/>
    <p:sldId id="302" r:id="rId53"/>
    <p:sldId id="303" r:id="rId54"/>
    <p:sldId id="300" r:id="rId55"/>
    <p:sldId id="304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94" d="100"/>
          <a:sy n="94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</a:t>
            </a:r>
            <a:r>
              <a:rPr lang="en-US" dirty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http://bigocheatsheet.com/ </a:t>
            </a:r>
          </a:p>
          <a:p>
            <a:r>
              <a:rPr lang="en-GB" dirty="0"/>
              <a:t>http://stackoverflow.com/questions/487258/plain-english-explanation-of-big-o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BECD-770C-48FB-A9C1-CBDB20A12600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3270-4F6C-4302-A46B-9A321CB68D60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CE6-C901-47AB-B419-379C7460D51F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DF76-E275-4B30-AFAF-14F2984B2FB8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4061-EA38-41AF-B643-629D5F659AFE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D20-9D83-470F-A5B3-7E75B1F3D536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8952-BD27-4D25-A8D9-1DD6551BC96A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C5C-309C-46DA-A88F-F52AAD42B2B5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8BF-7BF5-49B5-9886-0E587BEB1F22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42B9-9AD0-4C79-8F19-3349C23016C6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8F72-40DE-4BC2-A22C-903AB6655AF0}" type="datetime1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8F30-64CD-43A1-A468-6350AE18BE3C}" type="datetime1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3EE5-D1CC-4FB2-B6DE-64F0EDFC8BE0}" type="datetime1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8FE2-3B85-469D-A37D-ABBBF18EA65E}" type="datetime1">
              <a:rPr lang="en-GB" smtClean="0"/>
              <a:t>13/11/2017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D677-0DD9-440E-A38F-E22D8406C981}" type="datetime1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07FC-19C9-4FEB-A48E-3622E35A3A38}" type="datetime1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5B8F-51A3-4E84-9738-FC4B9B62746B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– Algorithms</a:t>
            </a:r>
            <a:br>
              <a:rPr lang="en-GB" dirty="0"/>
            </a:br>
            <a:r>
              <a:rPr lang="en-GB" dirty="0"/>
              <a:t>Lesson unit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Definition?</a:t>
                </a:r>
              </a:p>
              <a:p>
                <a:pPr lvl="1"/>
                <a:r>
                  <a:rPr lang="en-GB" dirty="0"/>
                  <a:t>Ordered list of values </a:t>
                </a:r>
              </a:p>
              <a:p>
                <a:pPr lvl="1"/>
                <a:r>
                  <a:rPr lang="en-GB" dirty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Each value has a numeric index</a:t>
                </a:r>
              </a:p>
              <a:p>
                <a:pPr lvl="1"/>
                <a:r>
                  <a:rPr lang="en-GB" dirty="0"/>
                  <a:t>Index number</a:t>
                </a:r>
              </a:p>
              <a:p>
                <a:pPr lvl="1"/>
                <a:r>
                  <a:rPr lang="en-GB" dirty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Indexing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/>
              <a:t>Access to elements through their index</a:t>
            </a:r>
          </a:p>
          <a:p>
            <a:pPr lvl="1"/>
            <a:r>
              <a:rPr lang="en-GB" dirty="0"/>
              <a:t>Usually done with the </a:t>
            </a:r>
            <a:r>
              <a:rPr lang="en-GB" i="1" dirty="0"/>
              <a:t>subscript operator </a:t>
            </a:r>
            <a:r>
              <a:rPr lang="en-GB" b="1" dirty="0"/>
              <a:t>[]</a:t>
            </a:r>
          </a:p>
          <a:p>
            <a:pPr lvl="1"/>
            <a:r>
              <a:rPr lang="en-GB" dirty="0"/>
              <a:t>Very efficient because of cache alignment and</a:t>
            </a:r>
            <a:br>
              <a:rPr lang="en-GB" dirty="0"/>
            </a:br>
            <a:r>
              <a:rPr lang="en-GB" dirty="0"/>
              <a:t>tightness of representation (no additional data besides content)</a:t>
            </a:r>
          </a:p>
          <a:p>
            <a:pPr lvl="2"/>
            <a:r>
              <a:rPr lang="en-GB" dirty="0"/>
              <a:t>NOT TRUE IN JAVA because of ref’s everywhere</a:t>
            </a:r>
          </a:p>
          <a:p>
            <a:pPr lvl="2"/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Dimension:</a:t>
                </a:r>
                <a:r>
                  <a:rPr lang="en-US" dirty="0"/>
                  <a:t> do you know what it is</a:t>
                </a:r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number of indices needed to specify an element</a:t>
                </a:r>
              </a:p>
              <a:p>
                <a:r>
                  <a:rPr lang="en-US" dirty="0"/>
                  <a:t>Many languages (i.e., Java) support only one-dimensional arrays</a:t>
                </a:r>
              </a:p>
              <a:p>
                <a:r>
                  <a:rPr lang="en-US" dirty="0"/>
                  <a:t>Two-dimensional arrays</a:t>
                </a:r>
              </a:p>
              <a:p>
                <a:pPr lvl="1"/>
                <a:r>
                  <a:rPr lang="en-US" dirty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Terminology,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/>
                  <a:t>Components / Elements?</a:t>
                </a:r>
              </a:p>
              <a:p>
                <a:pPr lvl="1"/>
                <a:r>
                  <a:rPr lang="en-GB" dirty="0"/>
                  <a:t>Values which compose the sequence</a:t>
                </a:r>
              </a:p>
              <a:p>
                <a:r>
                  <a:rPr lang="en-GB" dirty="0"/>
                  <a:t>Length (fixed)?</a:t>
                </a:r>
              </a:p>
              <a:p>
                <a:pPr lvl="1"/>
                <a:r>
                  <a:rPr lang="en-GB" dirty="0"/>
                  <a:t>Number of components</a:t>
                </a:r>
              </a:p>
              <a:p>
                <a:r>
                  <a:rPr lang="en-GB" dirty="0"/>
                  <a:t>Bounds checking?</a:t>
                </a:r>
              </a:p>
              <a:p>
                <a:pPr lvl="1"/>
                <a:r>
                  <a:rPr lang="en-GB" dirty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) raises an exception</a:t>
                </a:r>
              </a:p>
              <a:p>
                <a:r>
                  <a:rPr lang="en-GB" dirty="0"/>
                  <a:t>Origin?</a:t>
                </a:r>
              </a:p>
              <a:p>
                <a:pPr lvl="1"/>
                <a:r>
                  <a:rPr lang="en-GB" dirty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 rotWithShape="0"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/>
              <a:t>Also called </a:t>
            </a:r>
            <a:r>
              <a:rPr lang="en-GB" i="1" dirty="0"/>
              <a:t>linear search </a:t>
            </a:r>
          </a:p>
          <a:p>
            <a:endParaRPr lang="en-GB" i="1" dirty="0"/>
          </a:p>
          <a:p>
            <a:r>
              <a:rPr lang="en-GB" dirty="0"/>
              <a:t>Simplest algorithm possible…</a:t>
            </a:r>
          </a:p>
          <a:p>
            <a:r>
              <a:rPr lang="en-GB" dirty="0"/>
              <a:t>… but also least efficient!</a:t>
            </a:r>
          </a:p>
          <a:p>
            <a:pPr lvl="1"/>
            <a:r>
              <a:rPr lang="en-GB" dirty="0"/>
              <a:t>Trade-off: simplicity or performance? </a:t>
            </a:r>
          </a:p>
          <a:p>
            <a:endParaRPr lang="en-GB" dirty="0"/>
          </a:p>
          <a:p>
            <a:r>
              <a:rPr lang="en-GB" dirty="0"/>
              <a:t>Examine each element </a:t>
            </a:r>
            <a:r>
              <a:rPr lang="en-GB" b="1" dirty="0"/>
              <a:t>sequentially</a:t>
            </a:r>
            <a:r>
              <a:rPr lang="en-GB" dirty="0"/>
              <a:t>, from the first one to the end of the array</a:t>
            </a:r>
          </a:p>
          <a:p>
            <a:pPr lvl="1"/>
            <a:r>
              <a:rPr lang="en-GB" dirty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Pseudo-code </a:t>
            </a:r>
          </a:p>
          <a:p>
            <a:pPr lvl="1"/>
            <a:r>
              <a:rPr lang="en-GB" dirty="0"/>
              <a:t>Look for the value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/>
          </a:p>
          <a:p>
            <a:pPr lvl="1"/>
            <a:r>
              <a:rPr lang="en-GB" dirty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/>
              <a:t>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/>
                  <a:t>Correctness</a:t>
                </a:r>
              </a:p>
              <a:p>
                <a:pPr lvl="1"/>
                <a:r>
                  <a:rPr lang="en-GB" sz="1500" dirty="0"/>
                  <a:t>Why does it work FOR SURE? </a:t>
                </a:r>
              </a:p>
              <a:p>
                <a:pPr lvl="1"/>
                <a:r>
                  <a:rPr lang="en-GB" sz="1500" dirty="0"/>
                  <a:t>Principle of </a:t>
                </a:r>
                <a:r>
                  <a:rPr lang="en-GB" sz="1500" i="1" dirty="0"/>
                  <a:t>Mathematical Induction</a:t>
                </a:r>
              </a:p>
              <a:p>
                <a:pPr lvl="2"/>
                <a:r>
                  <a:rPr lang="en-GB" sz="1300" dirty="0"/>
                  <a:t>To prove that the loop invariant is true at </a:t>
                </a:r>
                <a:r>
                  <a:rPr lang="en-GB" sz="1300" i="1" dirty="0"/>
                  <a:t>every </a:t>
                </a:r>
                <a:r>
                  <a:rPr lang="en-GB" sz="1300" dirty="0"/>
                  <a:t>iteration </a:t>
                </a:r>
              </a:p>
              <a:p>
                <a:pPr lvl="2"/>
                <a:r>
                  <a:rPr lang="en-GB" sz="1300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/>
                  <a:t> </a:t>
                </a:r>
                <a:r>
                  <a:rPr lang="en-GB" sz="1300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/>
                  <a:t>Not a big focus on correctness in this course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Correctness</a:t>
                </a:r>
              </a:p>
              <a:p>
                <a:pPr lvl="1"/>
                <a:r>
                  <a:rPr lang="en-GB" dirty="0"/>
                  <a:t>Why does it work FOR SURE? </a:t>
                </a:r>
              </a:p>
              <a:p>
                <a:pPr lvl="1"/>
                <a:r>
                  <a:rPr lang="en-GB" dirty="0"/>
                  <a:t>Principle of </a:t>
                </a:r>
                <a:r>
                  <a:rPr lang="en-GB" i="1" dirty="0"/>
                  <a:t>Mathematical Induction</a:t>
                </a:r>
              </a:p>
              <a:p>
                <a:pPr lvl="2"/>
                <a:r>
                  <a:rPr lang="en-GB" dirty="0"/>
                  <a:t>To prove that the loop invariant is true at </a:t>
                </a:r>
                <a:r>
                  <a:rPr lang="en-GB" i="1" dirty="0"/>
                  <a:t>every </a:t>
                </a:r>
                <a:r>
                  <a:rPr lang="en-GB" dirty="0"/>
                  <a:t>iteration </a:t>
                </a:r>
              </a:p>
              <a:p>
                <a:pPr lvl="2"/>
                <a:r>
                  <a:rPr lang="en-GB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/>
                  <a:t>Not a big focus on correctness in this course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Performance</a:t>
                </a:r>
                <a:r>
                  <a:rPr lang="en-GB" dirty="0"/>
                  <a:t> (only intuition now… details later)</a:t>
                </a:r>
              </a:p>
              <a:p>
                <a:pPr lvl="1"/>
                <a:r>
                  <a:rPr lang="en-GB" dirty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 iterations</a:t>
                </a:r>
              </a:p>
              <a:p>
                <a:pPr lvl="1"/>
                <a:r>
                  <a:rPr lang="en-GB" dirty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20 iterations</a:t>
                </a:r>
              </a:p>
              <a:p>
                <a:pPr lvl="1"/>
                <a:r>
                  <a:rPr lang="en-GB" dirty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100 iterations</a:t>
                </a:r>
              </a:p>
              <a:p>
                <a:pPr lvl="1"/>
                <a:r>
                  <a:rPr lang="en-GB" dirty="0"/>
                  <a:t>… on average, running time proportional to the number of elements in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 rotWithShape="0"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search algorithm for a </a:t>
            </a:r>
            <a:r>
              <a:rPr lang="en-GB" b="1" dirty="0"/>
              <a:t>SORTED</a:t>
            </a:r>
            <a:r>
              <a:rPr lang="en-GB" dirty="0"/>
              <a:t> sequence</a:t>
            </a:r>
          </a:p>
          <a:p>
            <a:pPr lvl="1"/>
            <a:r>
              <a:rPr lang="en-GB" dirty="0"/>
              <a:t>More efficient than sequential search </a:t>
            </a:r>
          </a:p>
          <a:p>
            <a:pPr lvl="1"/>
            <a:r>
              <a:rPr lang="en-GB" dirty="0"/>
              <a:t>Requires the order of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Basic idea: divide the sequence in two and focus on the half which could contain the element</a:t>
            </a:r>
          </a:p>
          <a:p>
            <a:pPr lvl="1"/>
            <a:r>
              <a:rPr lang="en-GB" dirty="0"/>
              <a:t>Application example: looking up a word in a dictionary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course?</a:t>
            </a:r>
          </a:p>
          <a:p>
            <a:pPr lvl="1"/>
            <a:r>
              <a:rPr lang="en-GB" b="1" dirty="0"/>
              <a:t>Algorithms + Data structures = Program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Prerequisite</a:t>
            </a:r>
          </a:p>
          <a:p>
            <a:pPr lvl="1"/>
            <a:r>
              <a:rPr lang="en-GB" dirty="0"/>
              <a:t>Object oriented programming</a:t>
            </a:r>
          </a:p>
          <a:p>
            <a:pPr lvl="1"/>
            <a:endParaRPr lang="en-GB" dirty="0"/>
          </a:p>
          <a:p>
            <a:r>
              <a:rPr lang="en-GB" dirty="0"/>
              <a:t>Language for assignments (and practical exam)</a:t>
            </a:r>
          </a:p>
          <a:p>
            <a:pPr lvl="1"/>
            <a:r>
              <a:rPr lang="en-GB" dirty="0"/>
              <a:t>C#</a:t>
            </a:r>
          </a:p>
          <a:p>
            <a:pPr lvl="1"/>
            <a:r>
              <a:rPr lang="en-GB" dirty="0"/>
              <a:t>In the lessons mainly </a:t>
            </a:r>
            <a:r>
              <a:rPr lang="en-GB" i="1" dirty="0"/>
              <a:t>pseudocode</a:t>
            </a:r>
          </a:p>
          <a:p>
            <a:pPr marL="457200" lvl="1" indent="0">
              <a:buNone/>
            </a:pP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[recursive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is not found</a:t>
            </a:r>
          </a:p>
          <a:p>
            <a:pPr lvl="1"/>
            <a:r>
              <a:rPr lang="en-GB" sz="1800" dirty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0, N-1, v)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More complex to determine than in linear search</a:t>
            </a:r>
          </a:p>
          <a:p>
            <a:pPr lvl="1"/>
            <a:r>
              <a:rPr lang="en-GB" dirty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in the array, how many iterations will be done </a:t>
            </a:r>
            <a:r>
              <a:rPr lang="en-GB" i="1" dirty="0"/>
              <a:t>at most </a:t>
            </a:r>
            <a:r>
              <a:rPr lang="en-GB" dirty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/>
              <a:t>Performance of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analysis; </a:t>
            </a:r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does it work? </a:t>
            </a:r>
          </a:p>
          <a:p>
            <a:r>
              <a:rPr lang="en-US" dirty="0"/>
              <a:t>Invariant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Why </a:t>
            </a:r>
            <a:r>
              <a:rPr lang="en-US" dirty="0"/>
              <a:t>does it work? What are the fundamental properties that guarantee the correct answer? </a:t>
            </a:r>
          </a:p>
          <a:p>
            <a:r>
              <a:rPr lang="en-US" b="1" i="1" dirty="0"/>
              <a:t>Complexity</a:t>
            </a:r>
          </a:p>
          <a:p>
            <a:pPr lvl="1"/>
            <a:r>
              <a:rPr lang="en-US" b="1" dirty="0"/>
              <a:t>How fast</a:t>
            </a:r>
            <a:r>
              <a:rPr lang="en-US" dirty="0"/>
              <a:t> is it, and how does it scale to very large inputs?</a:t>
            </a:r>
          </a:p>
          <a:p>
            <a:pPr lvl="2"/>
            <a:r>
              <a:rPr lang="en-US" dirty="0"/>
              <a:t>Through observation … </a:t>
            </a:r>
            <a:r>
              <a:rPr lang="en-US" i="1" dirty="0"/>
              <a:t>Empirical analysis</a:t>
            </a:r>
          </a:p>
          <a:p>
            <a:pPr lvl="2"/>
            <a:r>
              <a:rPr lang="en-US" dirty="0"/>
              <a:t>Through reasoning … </a:t>
            </a:r>
            <a:r>
              <a:rPr lang="en-US" i="1" dirty="0"/>
              <a:t>Complexity analysis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2670" y="2229394"/>
            <a:ext cx="8596668" cy="3880773"/>
          </a:xfrm>
        </p:spPr>
        <p:txBody>
          <a:bodyPr/>
          <a:lstStyle/>
          <a:p>
            <a:r>
              <a:rPr lang="en-US" dirty="0"/>
              <a:t>How to make quantitative measurements of the running time of our programs?</a:t>
            </a:r>
          </a:p>
          <a:p>
            <a:pPr lvl="1"/>
            <a:r>
              <a:rPr lang="en-US" dirty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!!! It depends on…</a:t>
            </a:r>
          </a:p>
          <a:p>
            <a:pPr lvl="2"/>
            <a:r>
              <a:rPr lang="en-US" sz="1600" dirty="0"/>
              <a:t>The PC on which it is executed </a:t>
            </a:r>
          </a:p>
          <a:p>
            <a:pPr lvl="2"/>
            <a:r>
              <a:rPr lang="en-US" sz="1600" dirty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BACE0E3-1671-4081-9106-718FF01AF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421"/>
          <a:stretch/>
        </p:blipFill>
        <p:spPr>
          <a:xfrm>
            <a:off x="5814296" y="2974067"/>
            <a:ext cx="5663215" cy="1028805"/>
          </a:xfrm>
          <a:prstGeom prst="rect">
            <a:avLst/>
          </a:prstGeom>
        </p:spPr>
      </p:pic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0" b="20607"/>
          <a:stretch/>
        </p:blipFill>
        <p:spPr bwMode="auto">
          <a:xfrm>
            <a:off x="382694" y="2963079"/>
            <a:ext cx="5266266" cy="10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interesting</a:t>
            </a:r>
            <a:r>
              <a:rPr lang="nl-NL" dirty="0"/>
              <a:t> question:</a:t>
            </a:r>
          </a:p>
          <a:p>
            <a:pPr marL="0" indent="0" algn="ctr">
              <a:buNone/>
            </a:pPr>
            <a:r>
              <a:rPr lang="nl-NL" sz="2000" i="1" dirty="0"/>
              <a:t>“How </a:t>
            </a:r>
            <a:r>
              <a:rPr lang="nl-NL" sz="2000" i="1" dirty="0" err="1"/>
              <a:t>much</a:t>
            </a:r>
            <a:r>
              <a:rPr lang="nl-NL" sz="2000" i="1" dirty="0"/>
              <a:t> does </a:t>
            </a:r>
            <a:r>
              <a:rPr lang="nl-NL" sz="2000" i="1" dirty="0" err="1"/>
              <a:t>the</a:t>
            </a:r>
            <a:r>
              <a:rPr lang="nl-NL" sz="2000" i="1" dirty="0"/>
              <a:t> running time of a program </a:t>
            </a:r>
            <a:r>
              <a:rPr lang="nl-NL" sz="2000" i="1" dirty="0" err="1"/>
              <a:t>increase</a:t>
            </a:r>
            <a:r>
              <a:rPr lang="nl-NL" sz="2000" i="1" dirty="0"/>
              <a:t> </a:t>
            </a:r>
            <a:r>
              <a:rPr lang="nl-NL" sz="2000" i="1" dirty="0" err="1"/>
              <a:t>when</a:t>
            </a:r>
            <a:r>
              <a:rPr lang="nl-NL" sz="2000" i="1" dirty="0"/>
              <a:t> </a:t>
            </a:r>
            <a:r>
              <a:rPr lang="nl-NL" sz="2000" i="1" dirty="0" err="1"/>
              <a:t>the</a:t>
            </a:r>
            <a:r>
              <a:rPr lang="nl-NL" sz="2000" i="1" dirty="0"/>
              <a:t> </a:t>
            </a:r>
            <a:r>
              <a:rPr lang="nl-NL" sz="2000" i="1" dirty="0" err="1"/>
              <a:t>problem</a:t>
            </a:r>
            <a:r>
              <a:rPr lang="nl-NL" sz="2000" i="1" dirty="0"/>
              <a:t> </a:t>
            </a:r>
            <a:r>
              <a:rPr lang="nl-NL" sz="2000" i="1" dirty="0" err="1"/>
              <a:t>size</a:t>
            </a:r>
            <a:r>
              <a:rPr lang="nl-NL" sz="2000" i="1" dirty="0"/>
              <a:t> </a:t>
            </a:r>
            <a:r>
              <a:rPr lang="nl-NL" sz="2000" i="1" dirty="0" err="1"/>
              <a:t>increases</a:t>
            </a:r>
            <a:r>
              <a:rPr lang="nl-NL" sz="2000" i="1" dirty="0"/>
              <a:t>?”</a:t>
            </a:r>
          </a:p>
          <a:p>
            <a:pPr marL="0" indent="0" algn="ctr">
              <a:buNone/>
            </a:pPr>
            <a:endParaRPr lang="nl-NL" sz="2000" i="1" dirty="0"/>
          </a:p>
          <a:p>
            <a:r>
              <a:rPr lang="nl-NL" dirty="0"/>
              <a:t>We look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dependency</a:t>
            </a:r>
            <a:r>
              <a:rPr lang="nl-NL" dirty="0"/>
              <a:t>/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/>
              <a:t>Running time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Example</a:t>
            </a:r>
          </a:p>
          <a:p>
            <a:pPr lvl="1"/>
            <a:r>
              <a:rPr lang="nl-NL" dirty="0"/>
              <a:t>a program (</a:t>
            </a:r>
            <a:r>
              <a:rPr lang="nl-NL" i="1" dirty="0" err="1"/>
              <a:t>ThreeSum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triples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integers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 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</a:t>
            </a:r>
            <a:r>
              <a:rPr lang="nl-NL" dirty="0" err="1"/>
              <a:t>ThreeSum</a:t>
            </a:r>
            <a:r>
              <a:rPr lang="nl-NL" dirty="0"/>
              <a:t>?</a:t>
            </a:r>
          </a:p>
          <a:p>
            <a:r>
              <a:rPr lang="nl-NL" dirty="0" err="1"/>
              <a:t>Emiprical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1000 </a:t>
            </a:r>
            <a:r>
              <a:rPr lang="nl-NL" dirty="0">
                <a:sym typeface="Wingdings" panose="05000000000000000000" pitchFamily="2" charset="2"/>
              </a:rPr>
              <a:t> 0.1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2000 </a:t>
            </a:r>
            <a:r>
              <a:rPr lang="nl-NL" dirty="0">
                <a:sym typeface="Wingdings" panose="05000000000000000000" pitchFamily="2" charset="2"/>
              </a:rPr>
              <a:t> 0.8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4000  6.4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8000  51.1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pseudo-code?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/>
              <a:t>Informal description of a computer program</a:t>
            </a:r>
          </a:p>
          <a:p>
            <a:pPr lvl="1"/>
            <a:r>
              <a:rPr lang="en-US" dirty="0"/>
              <a:t>does not actually obey the syntax rules of any particular language</a:t>
            </a:r>
          </a:p>
          <a:p>
            <a:pPr lvl="1"/>
            <a:r>
              <a:rPr lang="en-US" dirty="0"/>
              <a:t>omits non-essential details</a:t>
            </a:r>
          </a:p>
          <a:p>
            <a:pPr lvl="1"/>
            <a:r>
              <a:rPr lang="en-US" dirty="0"/>
              <a:t>can include natural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/>
                  <a:t>What </a:t>
                </a:r>
                <a:r>
                  <a:rPr lang="nl-NL" dirty="0" err="1"/>
                  <a:t>can</a:t>
                </a:r>
                <a:r>
                  <a:rPr lang="nl-NL" dirty="0"/>
                  <a:t> we do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running </a:t>
                </a:r>
                <a:r>
                  <a:rPr lang="nl-NL" dirty="0" err="1"/>
                  <a:t>times</a:t>
                </a:r>
                <a:r>
                  <a:rPr lang="nl-NL" dirty="0"/>
                  <a:t> </a:t>
                </a:r>
                <a:r>
                  <a:rPr lang="nl-NL" dirty="0" err="1"/>
                  <a:t>collected</a:t>
                </a:r>
                <a:r>
                  <a:rPr lang="nl-NL" dirty="0"/>
                  <a:t>?</a:t>
                </a:r>
              </a:p>
              <a:p>
                <a:pPr lvl="1"/>
                <a:r>
                  <a:rPr lang="nl-NL" dirty="0"/>
                  <a:t>Plot </a:t>
                </a:r>
                <a:r>
                  <a:rPr lang="nl-NL" dirty="0" err="1"/>
                  <a:t>them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try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infer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equation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</a:t>
                </a:r>
                <a:r>
                  <a:rPr lang="nl-NL" dirty="0" err="1"/>
                  <a:t>cubic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make </a:t>
                </a:r>
                <a:r>
                  <a:rPr lang="nl-NL" dirty="0" err="1"/>
                  <a:t>predictions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validate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get information on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do we </a:t>
            </a:r>
            <a:r>
              <a:rPr lang="nl-NL" b="1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Stopwatch? </a:t>
            </a:r>
          </a:p>
          <a:p>
            <a:pPr lvl="1"/>
            <a:r>
              <a:rPr lang="nl-NL" dirty="0"/>
              <a:t>No!</a:t>
            </a:r>
          </a:p>
          <a:p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a program </a:t>
            </a:r>
            <a:r>
              <a:rPr lang="nl-NL" dirty="0" err="1"/>
              <a:t>independently</a:t>
            </a:r>
            <a:r>
              <a:rPr lang="nl-NL" dirty="0"/>
              <a:t> of concrete </a:t>
            </a:r>
            <a:r>
              <a:rPr lang="nl-NL" dirty="0" err="1"/>
              <a:t>execution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execution</a:t>
            </a:r>
            <a:r>
              <a:rPr lang="nl-NL" dirty="0"/>
              <a:t> of statements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Intuition, Examples</a:t>
            </a:r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/>
              <a:t>A relative representation of the complexity of an algorithm</a:t>
            </a:r>
          </a:p>
          <a:p>
            <a:r>
              <a:rPr lang="en-US" dirty="0"/>
              <a:t>Scaling nature of an algorithm</a:t>
            </a:r>
          </a:p>
          <a:p>
            <a:pPr lvl="1"/>
            <a:r>
              <a:rPr lang="en-US" dirty="0"/>
              <a:t>how the resource use (mostly time) of an algorithm scales in response to the input size</a:t>
            </a:r>
          </a:p>
          <a:p>
            <a:pPr lvl="1"/>
            <a:r>
              <a:rPr lang="en-US" dirty="0"/>
              <a:t>worse case analysis: </a:t>
            </a:r>
            <a:r>
              <a:rPr lang="en-US" b="1" dirty="0"/>
              <a:t>upper-bound </a:t>
            </a:r>
            <a:r>
              <a:rPr lang="en-US" dirty="0"/>
              <a:t>of the resource use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gets larger and larger (the algorithm will never take more space/time above that limit)</a:t>
            </a:r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To 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has </a:t>
                </a:r>
                <a:r>
                  <a:rPr lang="en-GB" b="1" dirty="0"/>
                  <a:t>O</a:t>
                </a:r>
                <a:r>
                  <a:rPr lang="en-GB" dirty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each algorithm has a specific order/class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9" y="379411"/>
            <a:ext cx="1430073" cy="13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Example of orders (classes)</a:t>
                </a:r>
              </a:p>
              <a:p>
                <a:r>
                  <a:rPr lang="en-GB" dirty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err="1"/>
                  <a:t>Quasilinear</a:t>
                </a:r>
                <a:r>
                  <a:rPr lang="en-GB" dirty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(also called </a:t>
                </a:r>
                <a:r>
                  <a:rPr lang="en-GB" dirty="0" err="1"/>
                  <a:t>linearithmic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926-9FDD-45E2-94E8-A21805EF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Operations with 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constant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b="0" dirty="0"/>
                  <a:t> constant</a:t>
                </a:r>
              </a:p>
              <a:p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What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b="0" dirty="0" err="1"/>
                  <a:t>What</a:t>
                </a:r>
                <a:r>
                  <a:rPr lang="it-IT" b="0" dirty="0"/>
                  <a:t> </a:t>
                </a:r>
                <a:r>
                  <a:rPr lang="it-IT" b="0" dirty="0" err="1"/>
                  <a:t>happens</a:t>
                </a:r>
                <a:r>
                  <a:rPr lang="it-IT" b="0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we</a:t>
                </a:r>
                <a:r>
                  <a:rPr lang="it-IT" dirty="0"/>
                  <a:t> take the </a:t>
                </a:r>
                <a:r>
                  <a:rPr lang="it-IT" dirty="0" err="1"/>
                  <a:t>highest</a:t>
                </a:r>
                <a:r>
                  <a:rPr lang="it-IT" dirty="0"/>
                  <a:t> </a:t>
                </a:r>
                <a:r>
                  <a:rPr lang="it-IT" dirty="0" err="1"/>
                  <a:t>exponent</a:t>
                </a:r>
                <a:endParaRPr lang="it-IT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>
                <a:blip r:embed="rId2"/>
                <a:stretch>
                  <a:fillRect l="-71" t="-15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8BE64-06C1-4641-94B3-67511ECC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86836"/>
            <a:ext cx="6297612" cy="365125"/>
          </a:xfrm>
        </p:spPr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60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Made in two parts</a:t>
                </a:r>
              </a:p>
              <a:p>
                <a:pPr lvl="1"/>
                <a:r>
                  <a:rPr lang="en-GB" b="1" dirty="0"/>
                  <a:t>Written exam</a:t>
                </a:r>
                <a:endParaRPr lang="en-GB" dirty="0"/>
              </a:p>
              <a:p>
                <a:pPr lvl="2"/>
                <a:r>
                  <a:rPr lang="en-GB" dirty="0"/>
                  <a:t>Multiple choice questions about reasoning on code and algorithms</a:t>
                </a:r>
              </a:p>
              <a:p>
                <a:pPr lvl="2"/>
                <a:r>
                  <a:rPr lang="en-GB" b="1" u="sng" dirty="0"/>
                  <a:t>Must</a:t>
                </a:r>
                <a:r>
                  <a:rPr lang="en-GB" b="1" dirty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</a:t>
                </a:r>
                <a:r>
                  <a:rPr lang="en-GB" b="1" u="sng" dirty="0"/>
                  <a:t>to be admitted </a:t>
                </a:r>
                <a:r>
                  <a:rPr lang="en-GB" dirty="0"/>
                  <a:t>to the practical assessment</a:t>
                </a:r>
              </a:p>
              <a:p>
                <a:pPr lvl="2"/>
                <a:r>
                  <a:rPr lang="en-GB" dirty="0"/>
                  <a:t>Every week, a set of questions on the topics covered is published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pPr lvl="3"/>
                <a:r>
                  <a:rPr lang="en-GB" dirty="0"/>
                  <a:t>Exam questions will be similar to those</a:t>
                </a:r>
              </a:p>
              <a:p>
                <a:pPr lvl="1"/>
                <a:r>
                  <a:rPr lang="en-GB" b="1" dirty="0"/>
                  <a:t>Practical assessment</a:t>
                </a:r>
              </a:p>
              <a:p>
                <a:pPr lvl="2"/>
                <a:r>
                  <a:rPr lang="en-GB" dirty="0"/>
                  <a:t>Determines the final grade</a:t>
                </a:r>
              </a:p>
              <a:p>
                <a:pPr lvl="2"/>
                <a:r>
                  <a:rPr lang="en-GB" dirty="0"/>
                  <a:t>Some exercises where you have to fill in code of some given partial algorithms related to the course</a:t>
                </a:r>
              </a:p>
              <a:p>
                <a:pPr lvl="2"/>
                <a:r>
                  <a:rPr lang="en-GB" dirty="0"/>
                  <a:t>To help you practice</a:t>
                </a:r>
              </a:p>
              <a:p>
                <a:pPr lvl="3"/>
                <a:r>
                  <a:rPr lang="en-GB" dirty="0"/>
                  <a:t>Practical assignment (building algorithms in a realistic setting)</a:t>
                </a:r>
              </a:p>
              <a:p>
                <a:pPr lvl="3"/>
                <a:r>
                  <a:rPr lang="en-GB" dirty="0"/>
                  <a:t>Every week, implementation homework </a:t>
                </a:r>
              </a:p>
              <a:p>
                <a:pPr lvl="3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  <a:blipFill>
                <a:blip r:embed="rId2"/>
                <a:stretch>
                  <a:fillRect l="-130" t="-8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Binary search in array… remember?</a:t>
                </a:r>
              </a:p>
              <a:p>
                <a:r>
                  <a:rPr lang="en-GB" dirty="0"/>
                  <a:t>How 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>
                  <a:latin typeface="Consolas" panose="020B0609020204030204" pitchFamily="49" charset="0"/>
                </a:endParaRPr>
              </a:p>
              <a:p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i = 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i+1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= j+1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a[i] + a[j] + a[k] ==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612" cy="4252712"/>
          </a:xfrm>
        </p:spPr>
        <p:txBody>
          <a:bodyPr>
            <a:normAutofit/>
          </a:bodyPr>
          <a:lstStyle/>
          <a:p>
            <a:r>
              <a:rPr lang="en-GB" dirty="0"/>
              <a:t>All lesson materials (slides, mainly): on N@tschool</a:t>
            </a:r>
            <a:endParaRPr lang="en-US" i="1" dirty="0"/>
          </a:p>
          <a:p>
            <a:r>
              <a:rPr lang="en-US" sz="1600" b="1" i="1" dirty="0"/>
              <a:t>Introduction 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2009</a:t>
            </a:r>
          </a:p>
          <a:p>
            <a:pPr lvl="1"/>
            <a:r>
              <a:rPr lang="en-GB" sz="1400" dirty="0"/>
              <a:t>Complete and general</a:t>
            </a:r>
          </a:p>
          <a:p>
            <a:pPr lvl="1"/>
            <a:r>
              <a:rPr lang="en-GB" sz="1400" b="1" dirty="0"/>
              <a:t>BIBLE OF ALGORITHMS AND EVERYTHING REMOTELY RELATED</a:t>
            </a:r>
          </a:p>
          <a:p>
            <a:pPr lvl="1"/>
            <a:endParaRPr lang="en-GB" sz="1400" b="1" dirty="0"/>
          </a:p>
          <a:p>
            <a:r>
              <a:rPr lang="en-GB" sz="1600" dirty="0"/>
              <a:t>Another book (optional):</a:t>
            </a:r>
          </a:p>
          <a:p>
            <a:pPr lvl="1"/>
            <a:r>
              <a:rPr lang="en-GB" sz="1400" b="1" dirty="0"/>
              <a:t>Algorithms</a:t>
            </a:r>
            <a:r>
              <a:rPr lang="en-GB" sz="1400" dirty="0"/>
              <a:t>, R. Sedgewick, K. Wayne, Addison Wesley, ISBN-13: 978-0321573513, 4</a:t>
            </a:r>
            <a:r>
              <a:rPr lang="en-GB" sz="1400" baseline="30000" dirty="0"/>
              <a:t>th</a:t>
            </a:r>
            <a:r>
              <a:rPr lang="en-GB" sz="1400" dirty="0"/>
              <a:t> edition, 2011</a:t>
            </a:r>
          </a:p>
          <a:p>
            <a:pPr lvl="1"/>
            <a:r>
              <a:rPr lang="en-GB" sz="1400" dirty="0"/>
              <a:t>Code and all examples in Java</a:t>
            </a:r>
          </a:p>
          <a:p>
            <a:pPr lvl="1"/>
            <a:r>
              <a:rPr lang="en-GB" sz="1400" dirty="0">
                <a:hlinkClick r:id="rId2"/>
              </a:rPr>
              <a:t>http://algs4.cs.princeton.edu/</a:t>
            </a:r>
            <a:endParaRPr lang="en-GB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128431"/>
            <a:ext cx="3772653" cy="42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4600401"/>
            <a:ext cx="1417214" cy="17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ym typeface="Wingdings" panose="05000000000000000000" pitchFamily="2" charset="2"/>
              </a:rPr>
              <a:t>Multiple choice questions on </a:t>
            </a:r>
            <a:r>
              <a:rPr lang="en-GB" sz="2000" dirty="0" err="1">
                <a:sym typeface="Wingdings" panose="05000000000000000000" pitchFamily="2" charset="2"/>
              </a:rPr>
              <a:t>GrandeOmega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Practice using C#</a:t>
            </a:r>
          </a:p>
          <a:p>
            <a:pPr lvl="1"/>
            <a:r>
              <a:rPr lang="en-GB" sz="1800" dirty="0">
                <a:sym typeface="Wingdings" panose="05000000000000000000" pitchFamily="2" charset="2"/>
              </a:rPr>
              <a:t>Implement linear search and binary search</a:t>
            </a:r>
          </a:p>
          <a:p>
            <a:r>
              <a:rPr lang="en-GB" sz="2000" dirty="0">
                <a:sym typeface="Wingdings" panose="05000000000000000000" pitchFamily="2" charset="2"/>
              </a:rPr>
              <a:t>Read </a:t>
            </a:r>
            <a:r>
              <a:rPr lang="en-GB" sz="2000" dirty="0" err="1">
                <a:sym typeface="Wingdings" panose="05000000000000000000" pitchFamily="2" charset="2"/>
              </a:rPr>
              <a:t>modulewijzer</a:t>
            </a:r>
            <a:endParaRPr lang="en-GB" sz="2000" dirty="0">
              <a:sym typeface="Wingdings" panose="05000000000000000000" pitchFamily="2" charset="2"/>
            </a:endParaRPr>
          </a:p>
          <a:p>
            <a:endParaRPr lang="en-GB" sz="2000" dirty="0"/>
          </a:p>
          <a:p>
            <a:r>
              <a:rPr lang="en-GB" sz="2000" dirty="0"/>
              <a:t>… See you next week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GB" sz="1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answered by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my code slow? </a:t>
            </a:r>
          </a:p>
          <a:p>
            <a:pPr lvl="1"/>
            <a:r>
              <a:rPr lang="en-GB" b="1" dirty="0"/>
              <a:t>Empirical and complexity analysis</a:t>
            </a:r>
            <a:endParaRPr lang="en-GB" dirty="0"/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pPr lvl="1"/>
            <a:r>
              <a:rPr lang="nl-NL" dirty="0" err="1"/>
              <a:t>Recap</a:t>
            </a:r>
            <a:r>
              <a:rPr lang="nl-NL" dirty="0"/>
              <a:t> on arrays </a:t>
            </a:r>
          </a:p>
          <a:p>
            <a:pPr lvl="1"/>
            <a:r>
              <a:rPr lang="nl-NL" dirty="0" err="1"/>
              <a:t>Our</a:t>
            </a:r>
            <a:r>
              <a:rPr lang="nl-NL" dirty="0"/>
              <a:t> first (</a:t>
            </a:r>
            <a:r>
              <a:rPr lang="nl-NL" dirty="0" err="1"/>
              <a:t>simple</a:t>
            </a:r>
            <a:r>
              <a:rPr lang="nl-NL" dirty="0"/>
              <a:t>) </a:t>
            </a:r>
            <a:r>
              <a:rPr lang="nl-NL" dirty="0" err="1"/>
              <a:t>algorithms</a:t>
            </a:r>
            <a:r>
              <a:rPr lang="nl-NL" dirty="0"/>
              <a:t>, operating on arrays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performance</a:t>
            </a:r>
          </a:p>
          <a:p>
            <a:pPr lvl="1"/>
            <a:r>
              <a:rPr lang="nl-NL" dirty="0" err="1"/>
              <a:t>Empirical</a:t>
            </a:r>
            <a:r>
              <a:rPr lang="nl-NL" dirty="0"/>
              <a:t> analysis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/>
              <a:t>Arrays: a quick summary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Basic manipulation &amp; properties,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2945</Words>
  <Application>Microsoft Office PowerPoint</Application>
  <PresentationFormat>Breedbeeld</PresentationFormat>
  <Paragraphs>476</Paragraphs>
  <Slides>56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INFDEV036A – Algorithms Lesson unit 1</vt:lpstr>
      <vt:lpstr>Course description in a nutshell</vt:lpstr>
      <vt:lpstr>What is pseudo-code?</vt:lpstr>
      <vt:lpstr>Assessment</vt:lpstr>
      <vt:lpstr>Literature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Operations with Big O notation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175</cp:revision>
  <dcterms:created xsi:type="dcterms:W3CDTF">2014-09-19T08:57:35Z</dcterms:created>
  <dcterms:modified xsi:type="dcterms:W3CDTF">2017-11-13T13:14:27Z</dcterms:modified>
</cp:coreProperties>
</file>