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9" r:id="rId1"/>
  </p:sldMasterIdLst>
  <p:notesMasterIdLst>
    <p:notesMasterId r:id="rId59"/>
  </p:notesMasterIdLst>
  <p:sldIdLst>
    <p:sldId id="256" r:id="rId2"/>
    <p:sldId id="320" r:id="rId3"/>
    <p:sldId id="321" r:id="rId4"/>
    <p:sldId id="260" r:id="rId5"/>
    <p:sldId id="313" r:id="rId6"/>
    <p:sldId id="261" r:id="rId7"/>
    <p:sldId id="262" r:id="rId8"/>
    <p:sldId id="263" r:id="rId9"/>
    <p:sldId id="265" r:id="rId10"/>
    <p:sldId id="275" r:id="rId11"/>
    <p:sldId id="277" r:id="rId12"/>
    <p:sldId id="278" r:id="rId13"/>
    <p:sldId id="276" r:id="rId14"/>
    <p:sldId id="274" r:id="rId15"/>
    <p:sldId id="281" r:id="rId16"/>
    <p:sldId id="279" r:id="rId17"/>
    <p:sldId id="280" r:id="rId18"/>
    <p:sldId id="282" r:id="rId19"/>
    <p:sldId id="283" r:id="rId20"/>
    <p:sldId id="267" r:id="rId21"/>
    <p:sldId id="268" r:id="rId22"/>
    <p:sldId id="270" r:id="rId23"/>
    <p:sldId id="284" r:id="rId24"/>
    <p:sldId id="285" r:id="rId25"/>
    <p:sldId id="315" r:id="rId26"/>
    <p:sldId id="269" r:id="rId27"/>
    <p:sldId id="271" r:id="rId28"/>
    <p:sldId id="286" r:id="rId29"/>
    <p:sldId id="316" r:id="rId30"/>
    <p:sldId id="317" r:id="rId31"/>
    <p:sldId id="292" r:id="rId32"/>
    <p:sldId id="294" r:id="rId33"/>
    <p:sldId id="293" r:id="rId34"/>
    <p:sldId id="312" r:id="rId35"/>
    <p:sldId id="296" r:id="rId36"/>
    <p:sldId id="298"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8" r:id="rId50"/>
    <p:sldId id="290" r:id="rId51"/>
    <p:sldId id="291" r:id="rId52"/>
    <p:sldId id="319" r:id="rId53"/>
    <p:sldId id="287" r:id="rId54"/>
    <p:sldId id="266" r:id="rId55"/>
    <p:sldId id="273" r:id="rId56"/>
    <p:sldId id="272" r:id="rId57"/>
    <p:sldId id="314"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69" autoAdjust="0"/>
    <p:restoredTop sz="81706" autoAdjust="0"/>
  </p:normalViewPr>
  <p:slideViewPr>
    <p:cSldViewPr snapToGrid="0">
      <p:cViewPr varScale="1">
        <p:scale>
          <a:sx n="85" d="100"/>
          <a:sy n="85" d="100"/>
        </p:scale>
        <p:origin x="9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14420D-16BA-4EDC-9A71-800590EAD5A3}" type="datetimeFigureOut">
              <a:rPr lang="en-GB" smtClean="0"/>
              <a:t>22/12/2017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73B9A-66FB-4A63-BCD5-E140B9429FD2}" type="slidenum">
              <a:rPr lang="en-GB" smtClean="0"/>
              <a:t>‹nr.›</a:t>
            </a:fld>
            <a:endParaRPr lang="en-GB"/>
          </a:p>
        </p:txBody>
      </p:sp>
    </p:spTree>
    <p:extLst>
      <p:ext uri="{BB962C8B-B14F-4D97-AF65-F5344CB8AC3E}">
        <p14:creationId xmlns:p14="http://schemas.microsoft.com/office/powerpoint/2010/main" val="1703111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Sparse_graph"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4</a:t>
            </a:fld>
            <a:endParaRPr lang="en-GB"/>
          </a:p>
        </p:txBody>
      </p:sp>
    </p:spTree>
    <p:extLst>
      <p:ext uri="{BB962C8B-B14F-4D97-AF65-F5344CB8AC3E}">
        <p14:creationId xmlns:p14="http://schemas.microsoft.com/office/powerpoint/2010/main" val="548804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Tijdelijke aanduiding voor notiti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sum of the degrees of the vertices of a graph with </a:t>
                </a:r>
                <a14:m>
                  <m:oMath xmlns:m="http://schemas.openxmlformats.org/officeDocument/2006/math">
                    <m:r>
                      <a:rPr lang="en-US" i="1" dirty="0" smtClean="0">
                        <a:latin typeface="Cambria Math" panose="02040503050406030204" pitchFamily="18" charset="0"/>
                      </a:rPr>
                      <m:t>𝑚</m:t>
                    </m:r>
                  </m:oMath>
                </a14:m>
                <a:r>
                  <a:rPr lang="en-US" dirty="0"/>
                  <a:t> edges is </a:t>
                </a:r>
                <a14:m>
                  <m:oMath xmlns:m="http://schemas.openxmlformats.org/officeDocument/2006/math">
                    <m:r>
                      <a:rPr lang="en-US" i="1" dirty="0" smtClean="0">
                        <a:latin typeface="Cambria Math" panose="02040503050406030204" pitchFamily="18" charset="0"/>
                      </a:rPr>
                      <m:t>2</m:t>
                    </m:r>
                    <m:r>
                      <a:rPr lang="en-US" i="1" dirty="0" smtClean="0">
                        <a:latin typeface="Cambria Math" panose="02040503050406030204" pitchFamily="18" charset="0"/>
                      </a:rPr>
                      <m:t>𝑚</m:t>
                    </m:r>
                  </m:oMath>
                </a14:m>
                <a:endParaRPr lang="en-GB" dirty="0"/>
              </a:p>
              <a:p>
                <a:endParaRPr lang="nl-NL"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number of edges in the complete graph on </a:t>
                </a:r>
                <a14:m>
                  <m:oMath xmlns:m="http://schemas.openxmlformats.org/officeDocument/2006/math">
                    <m:r>
                      <a:rPr lang="en-US" i="1" dirty="0" smtClean="0">
                        <a:latin typeface="Cambria Math" panose="02040503050406030204" pitchFamily="18" charset="0"/>
                      </a:rPr>
                      <m:t>𝑛</m:t>
                    </m:r>
                  </m:oMath>
                </a14:m>
                <a:r>
                  <a:rPr lang="en-US" dirty="0"/>
                  <a:t> vertices is </a:t>
                </a:r>
                <a14:m>
                  <m:oMath xmlns:m="http://schemas.openxmlformats.org/officeDocument/2006/math">
                    <m:f>
                      <m:fPr>
                        <m:ctrlPr>
                          <a:rPr lang="en-US" i="1" dirty="0" smtClean="0">
                            <a:latin typeface="Cambria Math" panose="02040503050406030204" pitchFamily="18" charset="0"/>
                          </a:rPr>
                        </m:ctrlPr>
                      </m:fPr>
                      <m:num>
                        <m:r>
                          <a:rPr lang="en-US" i="1" dirty="0" smtClean="0">
                            <a:latin typeface="Cambria Math" panose="02040503050406030204" pitchFamily="18" charset="0"/>
                          </a:rPr>
                          <m:t>𝑛</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𝑛</m:t>
                            </m:r>
                            <m:r>
                              <a:rPr lang="en-US" i="1" dirty="0" smtClean="0">
                                <a:latin typeface="Cambria Math" panose="02040503050406030204" pitchFamily="18" charset="0"/>
                              </a:rPr>
                              <m:t>–1</m:t>
                            </m:r>
                          </m:e>
                        </m:d>
                      </m:num>
                      <m:den>
                        <m:r>
                          <a:rPr lang="en-US" i="1" dirty="0" smtClean="0">
                            <a:latin typeface="Cambria Math" panose="02040503050406030204" pitchFamily="18" charset="0"/>
                          </a:rPr>
                          <m:t>2</m:t>
                        </m:r>
                      </m:den>
                    </m:f>
                  </m:oMath>
                </a14:m>
                <a:endParaRPr lang="en-GB" dirty="0"/>
              </a:p>
              <a:p>
                <a:endParaRPr lang="nl-NL" dirty="0"/>
              </a:p>
            </p:txBody>
          </p:sp>
        </mc:Choice>
        <mc:Fallback xmlns="">
          <p:sp>
            <p:nvSpPr>
              <p:cNvPr id="3" name="Tijdelijke aanduiding voor notiti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sum of the degrees of the vertices of a graph with </a:t>
                </a:r>
                <a:r>
                  <a:rPr lang="en-US" i="0" dirty="0" smtClean="0">
                    <a:latin typeface="Cambria Math" panose="02040503050406030204" pitchFamily="18" charset="0"/>
                  </a:rPr>
                  <a:t>𝑚</a:t>
                </a:r>
                <a:r>
                  <a:rPr lang="en-US" dirty="0"/>
                  <a:t> edges is </a:t>
                </a:r>
                <a:r>
                  <a:rPr lang="en-US" i="0" dirty="0" smtClean="0">
                    <a:latin typeface="Cambria Math" panose="02040503050406030204" pitchFamily="18" charset="0"/>
                  </a:rPr>
                  <a:t>2𝑚</a:t>
                </a:r>
                <a:endParaRPr lang="en-GB" dirty="0" smtClean="0"/>
              </a:p>
              <a:p>
                <a:endParaRPr lang="nl-NL"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number of edges in the complete graph on </a:t>
                </a:r>
                <a:r>
                  <a:rPr lang="en-US" i="0" dirty="0" smtClean="0">
                    <a:latin typeface="Cambria Math" panose="02040503050406030204" pitchFamily="18" charset="0"/>
                  </a:rPr>
                  <a:t>𝑛</a:t>
                </a:r>
                <a:r>
                  <a:rPr lang="en-US" dirty="0"/>
                  <a:t> vertices is </a:t>
                </a:r>
                <a:r>
                  <a:rPr lang="en-US" i="0" dirty="0" smtClean="0">
                    <a:latin typeface="Cambria Math" panose="02040503050406030204" pitchFamily="18" charset="0"/>
                  </a:rPr>
                  <a:t>𝑛(𝑛–1)/2</a:t>
                </a:r>
                <a:endParaRPr lang="en-GB" dirty="0" smtClean="0"/>
              </a:p>
              <a:p>
                <a:endParaRPr lang="nl-NL" dirty="0"/>
              </a:p>
            </p:txBody>
          </p:sp>
        </mc:Fallback>
      </mc:AlternateContent>
      <p:sp>
        <p:nvSpPr>
          <p:cNvPr id="4" name="Tijdelijke aanduiding voor dianummer 3"/>
          <p:cNvSpPr>
            <a:spLocks noGrp="1"/>
          </p:cNvSpPr>
          <p:nvPr>
            <p:ph type="sldNum" sz="quarter" idx="10"/>
          </p:nvPr>
        </p:nvSpPr>
        <p:spPr/>
        <p:txBody>
          <a:bodyPr/>
          <a:lstStyle/>
          <a:p>
            <a:fld id="{29573B9A-66FB-4A63-BCD5-E140B9429FD2}" type="slidenum">
              <a:rPr lang="en-GB" smtClean="0"/>
              <a:t>56</a:t>
            </a:fld>
            <a:endParaRPr lang="en-GB"/>
          </a:p>
        </p:txBody>
      </p:sp>
    </p:spTree>
    <p:extLst>
      <p:ext uri="{BB962C8B-B14F-4D97-AF65-F5344CB8AC3E}">
        <p14:creationId xmlns:p14="http://schemas.microsoft.com/office/powerpoint/2010/main" val="2636998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Graphs can be used to model many types of relations and processes in physical, biological, social and information systems. Many practical problems can be represented by graphs.</a:t>
            </a:r>
          </a:p>
          <a:p>
            <a:r>
              <a:rPr lang="en-US" dirty="0"/>
              <a:t>In computer science, graphs are used to represent networks of communication, data organization, computational devices, the flow of computation, etc. For instance, the link structure of a website can be represented by a directed graph, in which the vertices represent web pages and directed edges represent links from one page to another. A similar approach can be taken to problems in travel, biology, computer chip design, and many other fields. The development of algorithms to handle graphs is therefore of major interest in computer science.</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6</a:t>
            </a:fld>
            <a:endParaRPr lang="en-GB"/>
          </a:p>
        </p:txBody>
      </p:sp>
    </p:spTree>
    <p:extLst>
      <p:ext uri="{BB962C8B-B14F-4D97-AF65-F5344CB8AC3E}">
        <p14:creationId xmlns:p14="http://schemas.microsoft.com/office/powerpoint/2010/main" val="343859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Adjacency lists are generally preferred because they efficiently represent </a:t>
            </a:r>
            <a:r>
              <a:rPr lang="en-US" sz="1200" b="0" i="0" u="none" strike="noStrike" kern="1200" dirty="0">
                <a:solidFill>
                  <a:schemeClr val="tx1"/>
                </a:solidFill>
                <a:effectLst/>
                <a:latin typeface="+mn-lt"/>
                <a:ea typeface="+mn-ea"/>
                <a:cs typeface="+mn-cs"/>
                <a:hlinkClick r:id="rId3" tooltip="Sparse graph"/>
              </a:rPr>
              <a:t>sparse graphs</a:t>
            </a:r>
            <a:r>
              <a:rPr lang="en-US" sz="1200" b="0" i="0" kern="1200" dirty="0">
                <a:solidFill>
                  <a:schemeClr val="tx1"/>
                </a:solidFill>
                <a:effectLst/>
                <a:latin typeface="+mn-lt"/>
                <a:ea typeface="+mn-ea"/>
                <a:cs typeface="+mn-cs"/>
              </a:rPr>
              <a:t>. An adjacency matrix is preferred if the graph is dense, that is the number of edges |</a:t>
            </a:r>
            <a:r>
              <a:rPr lang="en-US" sz="1200" b="0" i="1" kern="1200" dirty="0">
                <a:solidFill>
                  <a:schemeClr val="tx1"/>
                </a:solidFill>
                <a:effectLst/>
                <a:latin typeface="+mn-lt"/>
                <a:ea typeface="+mn-ea"/>
                <a:cs typeface="+mn-cs"/>
              </a:rPr>
              <a:t>E</a:t>
            </a:r>
            <a:r>
              <a:rPr lang="en-US" sz="1200" b="0" i="0" kern="1200" dirty="0">
                <a:solidFill>
                  <a:schemeClr val="tx1"/>
                </a:solidFill>
                <a:effectLst/>
                <a:latin typeface="+mn-lt"/>
                <a:ea typeface="+mn-ea"/>
                <a:cs typeface="+mn-cs"/>
              </a:rPr>
              <a:t>| is close to the number of vertices squared, |</a:t>
            </a:r>
            <a:r>
              <a:rPr lang="en-US" sz="1200" b="0" i="1" kern="1200" dirty="0">
                <a:solidFill>
                  <a:schemeClr val="tx1"/>
                </a:solidFill>
                <a:effectLst/>
                <a:latin typeface="+mn-lt"/>
                <a:ea typeface="+mn-ea"/>
                <a:cs typeface="+mn-cs"/>
              </a:rPr>
              <a:t>V</a:t>
            </a:r>
            <a:r>
              <a:rPr lang="en-US" sz="1200" b="0" i="0" kern="1200" dirty="0">
                <a:solidFill>
                  <a:schemeClr val="tx1"/>
                </a:solidFill>
                <a:effectLst/>
                <a:latin typeface="+mn-lt"/>
                <a:ea typeface="+mn-ea"/>
                <a:cs typeface="+mn-cs"/>
              </a:rPr>
              <a:t>|</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or if one must be able to quickly look up if there is an edge connecting two vertices.</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12</a:t>
            </a:fld>
            <a:endParaRPr lang="en-GB"/>
          </a:p>
        </p:txBody>
      </p:sp>
    </p:spTree>
    <p:extLst>
      <p:ext uri="{BB962C8B-B14F-4D97-AF65-F5344CB8AC3E}">
        <p14:creationId xmlns:p14="http://schemas.microsoft.com/office/powerpoint/2010/main" val="1825996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13</a:t>
            </a:fld>
            <a:endParaRPr lang="en-GB"/>
          </a:p>
        </p:txBody>
      </p:sp>
    </p:spTree>
    <p:extLst>
      <p:ext uri="{BB962C8B-B14F-4D97-AF65-F5344CB8AC3E}">
        <p14:creationId xmlns:p14="http://schemas.microsoft.com/office/powerpoint/2010/main" val="886204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pt-BR" dirty="0"/>
              <a:t>Queue:</a:t>
            </a:r>
            <a:r>
              <a:rPr lang="pt-BR" baseline="0" dirty="0"/>
              <a:t> </a:t>
            </a:r>
            <a:r>
              <a:rPr lang="pt-BR" dirty="0"/>
              <a:t>A </a:t>
            </a:r>
            <a:r>
              <a:rPr lang="pt-BR" dirty="0">
                <a:sym typeface="Wingdings" panose="05000000000000000000" pitchFamily="2" charset="2"/>
              </a:rPr>
              <a:t> B, E  E, C, F  F, D, G  D, G  G</a:t>
            </a:r>
            <a:endParaRPr lang="en-GB" dirty="0"/>
          </a:p>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24</a:t>
            </a:fld>
            <a:endParaRPr lang="en-GB"/>
          </a:p>
        </p:txBody>
      </p:sp>
    </p:spTree>
    <p:extLst>
      <p:ext uri="{BB962C8B-B14F-4D97-AF65-F5344CB8AC3E}">
        <p14:creationId xmlns:p14="http://schemas.microsoft.com/office/powerpoint/2010/main" val="1543662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pt-BR" dirty="0"/>
              <a:t>Queue:</a:t>
            </a:r>
            <a:r>
              <a:rPr lang="pt-BR" baseline="0" dirty="0"/>
              <a:t> </a:t>
            </a:r>
            <a:r>
              <a:rPr lang="pt-BR" dirty="0"/>
              <a:t>A </a:t>
            </a:r>
            <a:r>
              <a:rPr lang="pt-BR" dirty="0">
                <a:sym typeface="Wingdings" panose="05000000000000000000" pitchFamily="2" charset="2"/>
              </a:rPr>
              <a:t> B, E  E, C, F  F, D, G  D, G  G</a:t>
            </a:r>
            <a:endParaRPr lang="en-GB" dirty="0"/>
          </a:p>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25</a:t>
            </a:fld>
            <a:endParaRPr lang="en-GB"/>
          </a:p>
        </p:txBody>
      </p:sp>
    </p:spTree>
    <p:extLst>
      <p:ext uri="{BB962C8B-B14F-4D97-AF65-F5344CB8AC3E}">
        <p14:creationId xmlns:p14="http://schemas.microsoft.com/office/powerpoint/2010/main" val="1649023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lvl="1"/>
            <a:r>
              <a:rPr lang="nl-NL" dirty="0"/>
              <a:t>At </a:t>
            </a:r>
            <a:r>
              <a:rPr lang="nl-NL" dirty="0" err="1"/>
              <a:t>every</a:t>
            </a:r>
            <a:r>
              <a:rPr lang="nl-NL" dirty="0"/>
              <a:t> iteration push </a:t>
            </a:r>
            <a:r>
              <a:rPr lang="nl-NL" dirty="0" err="1"/>
              <a:t>one</a:t>
            </a:r>
            <a:r>
              <a:rPr lang="nl-NL" dirty="0"/>
              <a:t> </a:t>
            </a:r>
            <a:r>
              <a:rPr lang="nl-NL" dirty="0" err="1"/>
              <a:t>neighbour</a:t>
            </a:r>
            <a:r>
              <a:rPr lang="nl-NL" dirty="0"/>
              <a:t> of </a:t>
            </a:r>
            <a:r>
              <a:rPr lang="nl-NL" dirty="0" err="1"/>
              <a:t>the</a:t>
            </a:r>
            <a:r>
              <a:rPr lang="nl-NL" dirty="0"/>
              <a:t> top node</a:t>
            </a:r>
          </a:p>
          <a:p>
            <a:pPr lvl="1"/>
            <a:r>
              <a:rPr lang="nl-NL" dirty="0"/>
              <a:t>Pop </a:t>
            </a:r>
            <a:r>
              <a:rPr lang="nl-NL" dirty="0" err="1"/>
              <a:t>when</a:t>
            </a:r>
            <a:r>
              <a:rPr lang="nl-NL" dirty="0"/>
              <a:t> no </a:t>
            </a:r>
            <a:r>
              <a:rPr lang="nl-NL" dirty="0" err="1"/>
              <a:t>other</a:t>
            </a:r>
            <a:r>
              <a:rPr lang="nl-NL" dirty="0"/>
              <a:t> </a:t>
            </a:r>
            <a:r>
              <a:rPr lang="nl-NL" dirty="0" err="1"/>
              <a:t>neighbours</a:t>
            </a:r>
            <a:r>
              <a:rPr lang="nl-NL" dirty="0"/>
              <a:t> </a:t>
            </a:r>
            <a:r>
              <a:rPr lang="nl-NL" dirty="0" err="1"/>
              <a:t>to</a:t>
            </a:r>
            <a:r>
              <a:rPr lang="nl-NL" dirty="0"/>
              <a:t> </a:t>
            </a:r>
            <a:r>
              <a:rPr lang="nl-NL" dirty="0" err="1"/>
              <a:t>visit</a:t>
            </a:r>
            <a:r>
              <a:rPr lang="nl-NL" dirty="0"/>
              <a:t> </a:t>
            </a:r>
            <a:r>
              <a:rPr lang="nl-NL" dirty="0" err="1"/>
              <a:t>exist</a:t>
            </a:r>
            <a:endParaRPr lang="en-GB" dirty="0"/>
          </a:p>
          <a:p>
            <a:endParaRPr lang="nl-NL" dirty="0"/>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26</a:t>
            </a:fld>
            <a:endParaRPr lang="en-GB"/>
          </a:p>
        </p:txBody>
      </p:sp>
    </p:spTree>
    <p:extLst>
      <p:ext uri="{BB962C8B-B14F-4D97-AF65-F5344CB8AC3E}">
        <p14:creationId xmlns:p14="http://schemas.microsoft.com/office/powerpoint/2010/main" val="1187839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Stack: A </a:t>
            </a:r>
            <a:r>
              <a:rPr lang="en-GB" dirty="0">
                <a:sym typeface="Wingdings" panose="05000000000000000000" pitchFamily="2" charset="2"/>
              </a:rPr>
              <a:t> A, B  A, B,</a:t>
            </a:r>
            <a:r>
              <a:rPr lang="en-GB" baseline="0" dirty="0">
                <a:sym typeface="Wingdings" panose="05000000000000000000" pitchFamily="2" charset="2"/>
              </a:rPr>
              <a:t> C  </a:t>
            </a:r>
            <a:r>
              <a:rPr lang="en-GB" dirty="0">
                <a:sym typeface="Wingdings" panose="05000000000000000000" pitchFamily="2" charset="2"/>
              </a:rPr>
              <a:t>A, B,</a:t>
            </a:r>
            <a:r>
              <a:rPr lang="en-GB" baseline="0" dirty="0">
                <a:sym typeface="Wingdings" panose="05000000000000000000" pitchFamily="2" charset="2"/>
              </a:rPr>
              <a:t> C, D  </a:t>
            </a:r>
            <a:r>
              <a:rPr lang="en-GB" dirty="0">
                <a:sym typeface="Wingdings" panose="05000000000000000000" pitchFamily="2" charset="2"/>
              </a:rPr>
              <a:t>A, B,</a:t>
            </a:r>
            <a:r>
              <a:rPr lang="en-GB" baseline="0" dirty="0">
                <a:sym typeface="Wingdings" panose="05000000000000000000" pitchFamily="2" charset="2"/>
              </a:rPr>
              <a:t> C, D, G  </a:t>
            </a:r>
            <a:r>
              <a:rPr lang="en-GB" dirty="0">
                <a:sym typeface="Wingdings" panose="05000000000000000000" pitchFamily="2" charset="2"/>
              </a:rPr>
              <a:t>A, B,</a:t>
            </a:r>
            <a:r>
              <a:rPr lang="en-GB" baseline="0" dirty="0">
                <a:sym typeface="Wingdings" panose="05000000000000000000" pitchFamily="2" charset="2"/>
              </a:rPr>
              <a:t> C, D  </a:t>
            </a:r>
            <a:r>
              <a:rPr lang="en-GB" dirty="0">
                <a:sym typeface="Wingdings" panose="05000000000000000000" pitchFamily="2" charset="2"/>
              </a:rPr>
              <a:t>A, B,</a:t>
            </a:r>
            <a:r>
              <a:rPr lang="en-GB" baseline="0" dirty="0">
                <a:sym typeface="Wingdings" panose="05000000000000000000" pitchFamily="2" charset="2"/>
              </a:rPr>
              <a:t> C  </a:t>
            </a:r>
            <a:r>
              <a:rPr lang="en-GB" dirty="0">
                <a:sym typeface="Wingdings" panose="05000000000000000000" pitchFamily="2" charset="2"/>
              </a:rPr>
              <a:t>A, B,</a:t>
            </a:r>
            <a:r>
              <a:rPr lang="en-GB" baseline="0" dirty="0">
                <a:sym typeface="Wingdings" panose="05000000000000000000" pitchFamily="2" charset="2"/>
              </a:rPr>
              <a:t> C, F  </a:t>
            </a:r>
            <a:r>
              <a:rPr lang="en-GB" dirty="0">
                <a:sym typeface="Wingdings" panose="05000000000000000000" pitchFamily="2" charset="2"/>
              </a:rPr>
              <a:t> A, B</a:t>
            </a:r>
            <a:r>
              <a:rPr lang="en-GB" baseline="0" dirty="0">
                <a:sym typeface="Wingdings" panose="05000000000000000000" pitchFamily="2" charset="2"/>
              </a:rPr>
              <a:t>  </a:t>
            </a:r>
            <a:r>
              <a:rPr lang="en-GB" dirty="0">
                <a:sym typeface="Wingdings" panose="05000000000000000000" pitchFamily="2" charset="2"/>
              </a:rPr>
              <a:t>A, B,</a:t>
            </a:r>
            <a:r>
              <a:rPr lang="en-GB" baseline="0" dirty="0">
                <a:sym typeface="Wingdings" panose="05000000000000000000" pitchFamily="2" charset="2"/>
              </a:rPr>
              <a:t> E  </a:t>
            </a:r>
            <a:r>
              <a:rPr lang="en-GB" dirty="0">
                <a:sym typeface="Wingdings" panose="05000000000000000000" pitchFamily="2" charset="2"/>
              </a:rPr>
              <a:t>A, B</a:t>
            </a:r>
            <a:r>
              <a:rPr lang="en-GB" baseline="0" dirty="0">
                <a:sym typeface="Wingdings" panose="05000000000000000000" pitchFamily="2" charset="2"/>
              </a:rPr>
              <a:t>  A</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28</a:t>
            </a:fld>
            <a:endParaRPr lang="en-GB"/>
          </a:p>
        </p:txBody>
      </p:sp>
    </p:spTree>
    <p:extLst>
      <p:ext uri="{BB962C8B-B14F-4D97-AF65-F5344CB8AC3E}">
        <p14:creationId xmlns:p14="http://schemas.microsoft.com/office/powerpoint/2010/main" val="2233214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a:solidFill>
                  <a:schemeClr val="tx1"/>
                </a:solidFill>
                <a:effectLst/>
                <a:latin typeface="+mn-lt"/>
                <a:ea typeface="+mn-ea"/>
                <a:cs typeface="+mn-cs"/>
              </a:rPr>
              <a:t>Dijkstra's algorithm will assign some initial distance values and will try to improve them step by step.</a:t>
            </a:r>
            <a:endParaRPr lang="nl-NL" dirty="0"/>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31</a:t>
            </a:fld>
            <a:endParaRPr lang="en-GB"/>
          </a:p>
        </p:txBody>
      </p:sp>
    </p:spTree>
    <p:extLst>
      <p:ext uri="{BB962C8B-B14F-4D97-AF65-F5344CB8AC3E}">
        <p14:creationId xmlns:p14="http://schemas.microsoft.com/office/powerpoint/2010/main" val="2203844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B9D8A1-5435-4147-9E17-27EDE55B3813}" type="datetime1">
              <a:rPr lang="en-GB" smtClean="0"/>
              <a:t>22/12/2017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2699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34F7E9-3DF3-4DBE-846D-39B0195EA2C3}" type="datetime1">
              <a:rPr lang="en-GB" smtClean="0"/>
              <a:t>22/12/2017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403709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98525F-11CD-4DC1-B4EC-22D131D64D21}" type="datetime1">
              <a:rPr lang="en-GB" smtClean="0"/>
              <a:t>22/12/2017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684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732A9-6B1B-4956-B576-97ED1158E979}" type="datetime1">
              <a:rPr lang="en-GB" smtClean="0"/>
              <a:t>22/12/2017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954732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9A10A3-8A4A-4BA4-8B79-B150C098D7DE}" type="datetime1">
              <a:rPr lang="en-GB" smtClean="0"/>
              <a:t>22/12/2017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867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1A7864-E6CE-437D-90EE-E94054888E6B}" type="datetime1">
              <a:rPr lang="en-GB" smtClean="0"/>
              <a:t>22/12/2017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529086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B2CD63-5CFA-4B8E-AFA1-905509E865FB}" type="datetime1">
              <a:rPr lang="en-GB" smtClean="0"/>
              <a:t>22/12/2017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608892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39277F-0662-43CE-A480-7F99911E7A07}" type="datetime1">
              <a:rPr lang="en-GB" smtClean="0"/>
              <a:t>22/12/2017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14687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BFB55E-839C-4190-B566-F2AB82861591}" type="datetime1">
              <a:rPr lang="en-GB" smtClean="0"/>
              <a:t>22/12/2017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027943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1BA60E-9FBD-47D7-A428-34E402897507}" type="datetime1">
              <a:rPr lang="en-GB" smtClean="0"/>
              <a:t>22/12/2017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74774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C9DF8-2D12-479A-95C1-0D0146B58665}" type="datetime1">
              <a:rPr lang="en-GB" smtClean="0"/>
              <a:t>22/12/2017</a:t>
            </a:fld>
            <a:endParaRPr lang="en-GB"/>
          </a:p>
        </p:txBody>
      </p:sp>
      <p:sp>
        <p:nvSpPr>
          <p:cNvPr id="6" name="Footer Placeholder 5"/>
          <p:cNvSpPr>
            <a:spLocks noGrp="1"/>
          </p:cNvSpPr>
          <p:nvPr>
            <p:ph type="ftr" sz="quarter" idx="11"/>
          </p:nvPr>
        </p:nvSpPr>
        <p:spPr/>
        <p:txBody>
          <a:bodyPr/>
          <a:lstStyle/>
          <a:p>
            <a:r>
              <a:rPr lang="it-IT"/>
              <a:t>INFDEV036A - G. Costantini, F. Di Giacomo</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563254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D2CABC-FB83-4A4D-8838-663F16D638EF}" type="datetime1">
              <a:rPr lang="en-GB" smtClean="0"/>
              <a:t>22/12/2017</a:t>
            </a:fld>
            <a:endParaRPr lang="en-GB"/>
          </a:p>
        </p:txBody>
      </p:sp>
      <p:sp>
        <p:nvSpPr>
          <p:cNvPr id="8" name="Footer Placeholder 7"/>
          <p:cNvSpPr>
            <a:spLocks noGrp="1"/>
          </p:cNvSpPr>
          <p:nvPr>
            <p:ph type="ftr" sz="quarter" idx="11"/>
          </p:nvPr>
        </p:nvSpPr>
        <p:spPr/>
        <p:txBody>
          <a:bodyPr/>
          <a:lstStyle/>
          <a:p>
            <a:r>
              <a:rPr lang="it-IT"/>
              <a:t>INFDEV036A - G. Costantini, F. Di Giacomo</a:t>
            </a:r>
            <a:endParaRPr lang="en-GB"/>
          </a:p>
        </p:txBody>
      </p:sp>
      <p:sp>
        <p:nvSpPr>
          <p:cNvPr id="9" name="Slide Number Placeholder 8"/>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181506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A08632-8AE3-48D8-AB86-B1BD5CBAD907}" type="datetime1">
              <a:rPr lang="en-GB" smtClean="0"/>
              <a:t>22/12/2017</a:t>
            </a:fld>
            <a:endParaRPr lang="en-GB"/>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
        <p:nvSpPr>
          <p:cNvPr id="5" name="Slide Number Placeholder 4"/>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5933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B8F660-0EBA-4272-9778-33A1DBD1EDC7}" type="datetime1">
              <a:rPr lang="en-GB" smtClean="0"/>
              <a:t>22/12/2017</a:t>
            </a:fld>
            <a:endParaRPr lang="en-GB"/>
          </a:p>
        </p:txBody>
      </p:sp>
      <p:sp>
        <p:nvSpPr>
          <p:cNvPr id="3" name="Footer Placeholder 2"/>
          <p:cNvSpPr>
            <a:spLocks noGrp="1"/>
          </p:cNvSpPr>
          <p:nvPr>
            <p:ph type="ftr" sz="quarter" idx="11"/>
          </p:nvPr>
        </p:nvSpPr>
        <p:spPr/>
        <p:txBody>
          <a:bodyPr/>
          <a:lstStyle/>
          <a:p>
            <a:r>
              <a:rPr lang="it-IT"/>
              <a:t>INFDEV036A - G. Costantini, F. Di Giacomo</a:t>
            </a:r>
            <a:endParaRPr lang="en-GB"/>
          </a:p>
        </p:txBody>
      </p:sp>
      <p:sp>
        <p:nvSpPr>
          <p:cNvPr id="4" name="Slide Number Placeholder 3"/>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4149759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7F2A5F-9D5B-4DC3-B6E8-8F151B116ECE}" type="datetime1">
              <a:rPr lang="en-GB" smtClean="0"/>
              <a:t>22/12/2017</a:t>
            </a:fld>
            <a:endParaRPr lang="en-GB"/>
          </a:p>
        </p:txBody>
      </p:sp>
      <p:sp>
        <p:nvSpPr>
          <p:cNvPr id="6" name="Footer Placeholder 5"/>
          <p:cNvSpPr>
            <a:spLocks noGrp="1"/>
          </p:cNvSpPr>
          <p:nvPr>
            <p:ph type="ftr" sz="quarter" idx="11"/>
          </p:nvPr>
        </p:nvSpPr>
        <p:spPr/>
        <p:txBody>
          <a:bodyPr/>
          <a:lstStyle/>
          <a:p>
            <a:r>
              <a:rPr lang="it-IT"/>
              <a:t>INFDEV036A - G. Costantini, F. Di Giacomo</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968683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3D63C-A0C0-4B7F-A13A-4D0F4E2A275E}" type="datetime1">
              <a:rPr lang="en-GB" smtClean="0"/>
              <a:t>22/12/2017</a:t>
            </a:fld>
            <a:endParaRPr lang="en-GB"/>
          </a:p>
        </p:txBody>
      </p:sp>
      <p:sp>
        <p:nvSpPr>
          <p:cNvPr id="6" name="Footer Placeholder 5"/>
          <p:cNvSpPr>
            <a:spLocks noGrp="1"/>
          </p:cNvSpPr>
          <p:nvPr>
            <p:ph type="ftr" sz="quarter" idx="11"/>
          </p:nvPr>
        </p:nvSpPr>
        <p:spPr/>
        <p:txBody>
          <a:bodyPr/>
          <a:lstStyle/>
          <a:p>
            <a:r>
              <a:rPr lang="it-IT"/>
              <a:t>INFDEV036A - G. Costantini, F. Di Giacomo</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72331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74519A-EE02-42D5-89FC-1A991AEFE6AF}" type="datetime1">
              <a:rPr lang="en-GB" smtClean="0"/>
              <a:t>22/12/2017</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it-IT"/>
              <a:t>INFDEV036A - G. Costantini, F. Di Giacomo</a:t>
            </a:r>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A3AAA307-BC5C-435E-9F75-3D6007B651A5}" type="slidenum">
              <a:rPr lang="en-GB" smtClean="0"/>
              <a:t>‹nr.›</a:t>
            </a:fld>
            <a:endParaRPr lang="en-GB"/>
          </a:p>
        </p:txBody>
      </p:sp>
    </p:spTree>
    <p:extLst>
      <p:ext uri="{BB962C8B-B14F-4D97-AF65-F5344CB8AC3E}">
        <p14:creationId xmlns:p14="http://schemas.microsoft.com/office/powerpoint/2010/main" val="112734165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hf sldNum="0" hd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iacf@hr.nl" TargetMode="External"/><Relationship Id="rId2" Type="http://schemas.openxmlformats.org/officeDocument/2006/relationships/hyperlink" Target="mailto:costg@hr.nl"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6.png"/><Relationship Id="rId4" Type="http://schemas.openxmlformats.org/officeDocument/2006/relationships/image" Target="../media/image51.png"/></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6.png"/><Relationship Id="rId4" Type="http://schemas.openxmlformats.org/officeDocument/2006/relationships/image" Target="../media/image51.png"/></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6.png"/><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4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90.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3.png"/></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57.xml.rels><?xml version="1.0" encoding="UTF-8" standalone="yes"?>
<Relationships xmlns="http://schemas.openxmlformats.org/package/2006/relationships"><Relationship Id="rId2" Type="http://schemas.openxmlformats.org/officeDocument/2006/relationships/image" Target="../media/image6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8972" y="2404534"/>
            <a:ext cx="9453965" cy="1646302"/>
          </a:xfrm>
        </p:spPr>
        <p:txBody>
          <a:bodyPr/>
          <a:lstStyle/>
          <a:p>
            <a:r>
              <a:rPr lang="en-GB" dirty="0"/>
              <a:t>INFDEV036A - Algorithms </a:t>
            </a:r>
            <a:br>
              <a:rPr lang="en-GB" dirty="0"/>
            </a:br>
            <a:r>
              <a:rPr lang="en-GB" dirty="0"/>
              <a:t>Lesson Unit 5</a:t>
            </a:r>
          </a:p>
        </p:txBody>
      </p:sp>
      <p:sp>
        <p:nvSpPr>
          <p:cNvPr id="3" name="Subtitle 2"/>
          <p:cNvSpPr>
            <a:spLocks noGrp="1"/>
          </p:cNvSpPr>
          <p:nvPr>
            <p:ph type="subTitle" idx="1"/>
          </p:nvPr>
        </p:nvSpPr>
        <p:spPr/>
        <p:txBody>
          <a:bodyPr>
            <a:normAutofit/>
          </a:bodyPr>
          <a:lstStyle/>
          <a:p>
            <a:r>
              <a:rPr lang="en-GB" sz="2000" dirty="0"/>
              <a:t>G. Costantini, F. Di Giacomo</a:t>
            </a:r>
          </a:p>
          <a:p>
            <a:r>
              <a:rPr lang="en-GB" sz="2000" dirty="0">
                <a:hlinkClick r:id="rId2"/>
              </a:rPr>
              <a:t>costg@hr.nl</a:t>
            </a:r>
            <a:r>
              <a:rPr lang="en-GB" sz="2000" dirty="0"/>
              <a:t>, </a:t>
            </a:r>
            <a:r>
              <a:rPr lang="en-GB" sz="2000" dirty="0">
                <a:hlinkClick r:id="rId3"/>
              </a:rPr>
              <a:t>giacf@hr.nl</a:t>
            </a:r>
            <a:r>
              <a:rPr lang="en-GB" sz="2000" dirty="0"/>
              <a:t> – Office H4.206</a:t>
            </a:r>
          </a:p>
        </p:txBody>
      </p:sp>
      <p:pic>
        <p:nvPicPr>
          <p:cNvPr id="1026" name="Picture 2" descr="Image result for kerstboom">
            <a:extLst>
              <a:ext uri="{FF2B5EF4-FFF2-40B4-BE49-F238E27FC236}">
                <a16:creationId xmlns:a16="http://schemas.microsoft.com/office/drawing/2014/main" id="{FE8FE01D-4D18-43FA-BD39-18F8C630D6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0953" y="3352800"/>
            <a:ext cx="3094818" cy="3320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54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Representations</a:t>
            </a:r>
          </a:p>
        </p:txBody>
      </p:sp>
      <p:sp>
        <p:nvSpPr>
          <p:cNvPr id="3" name="Content Placeholder 2"/>
          <p:cNvSpPr>
            <a:spLocks noGrp="1"/>
          </p:cNvSpPr>
          <p:nvPr>
            <p:ph idx="1"/>
          </p:nvPr>
        </p:nvSpPr>
        <p:spPr>
          <a:xfrm>
            <a:off x="677334" y="2160589"/>
            <a:ext cx="8596668" cy="3880773"/>
          </a:xfrm>
        </p:spPr>
        <p:txBody>
          <a:bodyPr/>
          <a:lstStyle/>
          <a:p>
            <a:r>
              <a:rPr lang="en-US" b="1" dirty="0"/>
              <a:t>Adjacency list</a:t>
            </a:r>
          </a:p>
          <a:p>
            <a:pPr lvl="1"/>
            <a:r>
              <a:rPr lang="en-US" dirty="0"/>
              <a:t>collection of unordered lists, one for each vertex in the graph</a:t>
            </a:r>
          </a:p>
          <a:p>
            <a:pPr lvl="1"/>
            <a:r>
              <a:rPr lang="en-US" dirty="0"/>
              <a:t>each list describes the set of neighbors of its vertex</a:t>
            </a:r>
          </a:p>
          <a:p>
            <a:pPr lvl="1"/>
            <a:endParaRPr lang="en-US" dirty="0"/>
          </a:p>
          <a:p>
            <a:endParaRPr lang="en-US"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3074" name="Picture 2" descr="http://upload.wikimedia.org/wikipedia/commons/thumb/2/26/Simple_cycle_graph.svg/120px-Simple_cycle_graph.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989" y="3452314"/>
            <a:ext cx="1143000" cy="10477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2709776746"/>
              </p:ext>
            </p:extLst>
          </p:nvPr>
        </p:nvGraphicFramePr>
        <p:xfrm>
          <a:off x="5117124" y="3382433"/>
          <a:ext cx="4156878" cy="1097280"/>
        </p:xfrm>
        <a:graphic>
          <a:graphicData uri="http://schemas.openxmlformats.org/drawingml/2006/table">
            <a:tbl>
              <a:tblPr/>
              <a:tblGrid>
                <a:gridCol w="1385626">
                  <a:extLst>
                    <a:ext uri="{9D8B030D-6E8A-4147-A177-3AD203B41FA5}">
                      <a16:colId xmlns:a16="http://schemas.microsoft.com/office/drawing/2014/main" val="20000"/>
                    </a:ext>
                  </a:extLst>
                </a:gridCol>
                <a:gridCol w="1385626">
                  <a:extLst>
                    <a:ext uri="{9D8B030D-6E8A-4147-A177-3AD203B41FA5}">
                      <a16:colId xmlns:a16="http://schemas.microsoft.com/office/drawing/2014/main" val="20001"/>
                    </a:ext>
                  </a:extLst>
                </a:gridCol>
                <a:gridCol w="1385626">
                  <a:extLst>
                    <a:ext uri="{9D8B030D-6E8A-4147-A177-3AD203B41FA5}">
                      <a16:colId xmlns:a16="http://schemas.microsoft.com/office/drawing/2014/main" val="20002"/>
                    </a:ext>
                  </a:extLst>
                </a:gridCol>
              </a:tblGrid>
              <a:tr h="365760">
                <a:tc>
                  <a:txBody>
                    <a:bodyPr/>
                    <a:lstStyle/>
                    <a:p>
                      <a:pPr algn="ctr"/>
                      <a:r>
                        <a:rPr lang="en-GB" dirty="0">
                          <a:effectLst/>
                        </a:rPr>
                        <a:t>a</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a:effectLst/>
                        </a:rPr>
                        <a:t>adjacent to</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a:effectLst/>
                        </a:rPr>
                        <a:t>b,c</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365760">
                <a:tc>
                  <a:txBody>
                    <a:bodyPr/>
                    <a:lstStyle/>
                    <a:p>
                      <a:pPr algn="ctr"/>
                      <a:r>
                        <a:rPr lang="en-GB">
                          <a:effectLst/>
                        </a:rPr>
                        <a:t>b</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a:effectLst/>
                        </a:rPr>
                        <a:t>adjacent to</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err="1">
                          <a:effectLst/>
                        </a:rPr>
                        <a:t>a,c</a:t>
                      </a:r>
                      <a:endParaRPr lang="en-GB"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365760">
                <a:tc>
                  <a:txBody>
                    <a:bodyPr/>
                    <a:lstStyle/>
                    <a:p>
                      <a:pPr algn="ctr"/>
                      <a:r>
                        <a:rPr lang="en-GB" dirty="0">
                          <a:effectLst/>
                        </a:rPr>
                        <a:t>c</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a:effectLst/>
                        </a:rPr>
                        <a:t>adjacent to</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err="1">
                          <a:effectLst/>
                        </a:rPr>
                        <a:t>a,b</a:t>
                      </a:r>
                      <a:endParaRPr lang="en-GB"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bl>
          </a:graphicData>
        </a:graphic>
      </p:graphicFrame>
      <p:sp>
        <p:nvSpPr>
          <p:cNvPr id="7" name="Right Arrow 6"/>
          <p:cNvSpPr/>
          <p:nvPr/>
        </p:nvSpPr>
        <p:spPr>
          <a:xfrm>
            <a:off x="3482939" y="3688424"/>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a:picLocks noChangeAspect="1"/>
          </p:cNvPicPr>
          <p:nvPr/>
        </p:nvPicPr>
        <p:blipFill>
          <a:blip r:embed="rId3"/>
          <a:stretch>
            <a:fillRect/>
          </a:stretch>
        </p:blipFill>
        <p:spPr>
          <a:xfrm>
            <a:off x="1541056" y="4889501"/>
            <a:ext cx="1421933" cy="1258760"/>
          </a:xfrm>
          <a:prstGeom prst="rect">
            <a:avLst/>
          </a:prstGeom>
        </p:spPr>
      </p:pic>
      <p:sp>
        <p:nvSpPr>
          <p:cNvPr id="10" name="Right Arrow 9"/>
          <p:cNvSpPr/>
          <p:nvPr/>
        </p:nvSpPr>
        <p:spPr>
          <a:xfrm>
            <a:off x="3482938" y="5381245"/>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p:nvPicPr>
        <p:blipFill>
          <a:blip r:embed="rId4"/>
          <a:stretch>
            <a:fillRect/>
          </a:stretch>
        </p:blipFill>
        <p:spPr>
          <a:xfrm>
            <a:off x="5113943" y="4600108"/>
            <a:ext cx="2380952" cy="2247619"/>
          </a:xfrm>
          <a:prstGeom prst="rect">
            <a:avLst/>
          </a:prstGeom>
        </p:spPr>
      </p:pic>
    </p:spTree>
    <p:extLst>
      <p:ext uri="{BB962C8B-B14F-4D97-AF65-F5344CB8AC3E}">
        <p14:creationId xmlns:p14="http://schemas.microsoft.com/office/powerpoint/2010/main" val="211053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Adjacency matrix</a:t>
                </a:r>
              </a:p>
              <a:p>
                <a:pPr lvl="1"/>
                <a:r>
                  <a:rPr lang="en-US" dirty="0"/>
                  <a:t>represents which vertices of a graph are adjacent to which other vertices</a:t>
                </a:r>
              </a:p>
              <a:p>
                <a:pPr lvl="1"/>
                <a:r>
                  <a:rPr lang="en-US" dirty="0"/>
                  <a:t>rows and columns represent both the vertices</a:t>
                </a:r>
              </a:p>
              <a:p>
                <a:pPr lvl="1"/>
                <a:r>
                  <a:rPr lang="en-US" dirty="0"/>
                  <a:t>given a cell at row </a:t>
                </a:r>
                <a14:m>
                  <m:oMath xmlns:m="http://schemas.openxmlformats.org/officeDocument/2006/math">
                    <m:r>
                      <a:rPr lang="en-GB" b="0" i="1" smtClean="0">
                        <a:latin typeface="Cambria Math" panose="02040503050406030204" pitchFamily="18" charset="0"/>
                      </a:rPr>
                      <m:t>𝑖</m:t>
                    </m:r>
                  </m:oMath>
                </a14:m>
                <a:r>
                  <a:rPr lang="en-US" dirty="0"/>
                  <a:t> </a:t>
                </a:r>
                <a:r>
                  <a:rPr lang="en-US" dirty="0">
                    <a:sym typeface="Wingdings" panose="05000000000000000000" pitchFamily="2" charset="2"/>
                  </a:rPr>
                  <a:t> </a:t>
                </a:r>
                <a:r>
                  <a:rPr lang="en-US" dirty="0"/>
                  <a:t>column </a:t>
                </a:r>
                <a14:m>
                  <m:oMath xmlns:m="http://schemas.openxmlformats.org/officeDocument/2006/math">
                    <m:r>
                      <a:rPr lang="en-GB" b="0" i="1" smtClean="0">
                        <a:latin typeface="Cambria Math" panose="02040503050406030204" pitchFamily="18" charset="0"/>
                      </a:rPr>
                      <m:t>𝑗</m:t>
                    </m:r>
                  </m:oMath>
                </a14:m>
                <a:r>
                  <a:rPr lang="en-US" dirty="0"/>
                  <a:t> is </a:t>
                </a:r>
                <a:r>
                  <a:rPr lang="en-US" i="1" dirty="0"/>
                  <a:t>True(1) </a:t>
                </a:r>
                <a:r>
                  <a:rPr lang="en-US" dirty="0"/>
                  <a:t>if there is an edge connecting </a:t>
                </a:r>
                <a14:m>
                  <m:oMath xmlns:m="http://schemas.openxmlformats.org/officeDocument/2006/math">
                    <m:r>
                      <a:rPr lang="en-GB" b="0" i="1" smtClean="0">
                        <a:latin typeface="Cambria Math" panose="02040503050406030204" pitchFamily="18" charset="0"/>
                      </a:rPr>
                      <m:t>𝑖</m:t>
                    </m:r>
                  </m:oMath>
                </a14:m>
                <a:r>
                  <a:rPr lang="en-US" dirty="0"/>
                  <a:t> to </a:t>
                </a:r>
                <a14:m>
                  <m:oMath xmlns:m="http://schemas.openxmlformats.org/officeDocument/2006/math">
                    <m:r>
                      <a:rPr lang="en-GB" b="0" i="1" smtClean="0">
                        <a:latin typeface="Cambria Math" panose="02040503050406030204" pitchFamily="18" charset="0"/>
                      </a:rPr>
                      <m:t>𝑗</m:t>
                    </m:r>
                  </m:oMath>
                </a14:m>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4098" name="Picture 2" descr="6n-graph2.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140" y="3830316"/>
            <a:ext cx="1905000" cy="208597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begin{pmatrix}&#10;1 &amp; 1 &amp; 0 &amp; 0 &amp; 1 &amp; 0\\&#10;1 &amp; 0 &amp; 1 &amp; 0 &amp; 1 &amp; 0\\&#10;0 &amp; 1 &amp; 0 &amp; 1 &amp; 0 &amp; 0\\&#10;0 &amp; 0 &amp; 1 &amp; 0 &amp; 1 &amp; 1\\&#10;1 &amp; 1 &amp; 0 &amp; 1 &amp; 0 &amp; 0\\&#10;0 &amp; 0 &amp; 0 &amp; 1 &amp; 0 &amp; 0\\&#10;\end{pmatri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7492" y="4100975"/>
            <a:ext cx="2236833" cy="1940387"/>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p:cNvSpPr/>
          <p:nvPr/>
        </p:nvSpPr>
        <p:spPr>
          <a:xfrm>
            <a:off x="4114132" y="4736388"/>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6684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Adjacency matrix properties</a:t>
                </a:r>
              </a:p>
              <a:p>
                <a:pPr lvl="1"/>
                <a:r>
                  <a:rPr lang="en-US" dirty="0"/>
                  <a:t>the matrix is symmetric (</a:t>
                </a:r>
                <a14:m>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m:t>
                    </m:r>
                    <m:r>
                      <a:rPr lang="en-US" i="1" dirty="0" err="1" smtClean="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𝑗</m:t>
                    </m:r>
                    <m:r>
                      <a:rPr lang="en-US" i="1" dirty="0">
                        <a:latin typeface="Cambria Math" panose="02040503050406030204" pitchFamily="18" charset="0"/>
                      </a:rPr>
                      <m:t>] == </m:t>
                    </m:r>
                    <m:r>
                      <a:rPr lang="en-US" i="1" dirty="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𝑗</m:t>
                    </m:r>
                    <m:r>
                      <a:rPr lang="en-US" i="1" dirty="0">
                        <a:latin typeface="Cambria Math" panose="02040503050406030204" pitchFamily="18" charset="0"/>
                      </a:rPr>
                      <m:t>][</m:t>
                    </m:r>
                    <m:r>
                      <a:rPr lang="en-US" i="1" dirty="0" err="1">
                        <a:latin typeface="Cambria Math" panose="02040503050406030204" pitchFamily="18" charset="0"/>
                      </a:rPr>
                      <m:t>𝑖</m:t>
                    </m:r>
                    <m:r>
                      <a:rPr lang="en-US" i="1" dirty="0">
                        <a:latin typeface="Cambria Math" panose="02040503050406030204" pitchFamily="18" charset="0"/>
                      </a:rPr>
                      <m:t>]</m:t>
                    </m:r>
                  </m:oMath>
                </a14:m>
                <a:r>
                  <a:rPr lang="en-US" dirty="0"/>
                  <a:t> will be true </a:t>
                </a:r>
                <a14:m>
                  <m:oMath xmlns:m="http://schemas.openxmlformats.org/officeDocument/2006/math">
                    <m:r>
                      <a:rPr lang="en-GB" b="0" i="1" dirty="0" smtClean="0">
                        <a:latin typeface="Cambria Math" panose="02040503050406030204" pitchFamily="18" charset="0"/>
                      </a:rPr>
                      <m:t>∀</m:t>
                    </m:r>
                    <m:r>
                      <a:rPr lang="en-GB" b="0" i="1" dirty="0" smtClean="0">
                        <a:latin typeface="Cambria Math" panose="02040503050406030204" pitchFamily="18" charset="0"/>
                      </a:rPr>
                      <m:t>𝑖</m:t>
                    </m:r>
                    <m:r>
                      <a:rPr lang="en-GB" b="0" i="1" dirty="0" smtClean="0">
                        <a:latin typeface="Cambria Math" panose="02040503050406030204" pitchFamily="18" charset="0"/>
                      </a:rPr>
                      <m:t>,</m:t>
                    </m:r>
                    <m:r>
                      <a:rPr lang="en-GB" b="0" i="1" dirty="0" smtClean="0">
                        <a:latin typeface="Cambria Math" panose="02040503050406030204" pitchFamily="18" charset="0"/>
                      </a:rPr>
                      <m:t>𝑗</m:t>
                    </m:r>
                  </m:oMath>
                </a14:m>
                <a:r>
                  <a:rPr lang="en-US" dirty="0"/>
                  <a:t>) </a:t>
                </a:r>
              </a:p>
              <a:p>
                <a:pPr lvl="1"/>
                <a:r>
                  <a:rPr lang="en-US" dirty="0"/>
                  <a:t>the number of </a:t>
                </a:r>
                <a:r>
                  <a:rPr lang="en-US" i="1" dirty="0"/>
                  <a:t>True</a:t>
                </a:r>
                <a:r>
                  <a:rPr lang="en-US" dirty="0"/>
                  <a:t>(1) entries is twice the number of edges</a:t>
                </a:r>
              </a:p>
              <a:p>
                <a:pPr lvl="1"/>
                <a:r>
                  <a:rPr lang="en-US" dirty="0"/>
                  <a:t>different orderings of the vertex set </a:t>
                </a:r>
                <a14:m>
                  <m:oMath xmlns:m="http://schemas.openxmlformats.org/officeDocument/2006/math">
                    <m:r>
                      <a:rPr lang="en-GB" b="0" i="1" dirty="0" smtClean="0">
                        <a:latin typeface="Cambria Math" panose="02040503050406030204" pitchFamily="18" charset="0"/>
                      </a:rPr>
                      <m:t>𝑉</m:t>
                    </m:r>
                  </m:oMath>
                </a14:m>
                <a:r>
                  <a:rPr lang="en-US" dirty="0"/>
                  <a:t> will result in different adjacency matrices for the same graph</a:t>
                </a:r>
              </a:p>
              <a:p>
                <a:pPr lvl="1"/>
                <a:r>
                  <a:rPr lang="en-US" dirty="0"/>
                  <a:t>preferred representation when the graph is </a:t>
                </a:r>
                <a:r>
                  <a:rPr lang="en-US" i="1" dirty="0"/>
                  <a:t>dense </a:t>
                </a:r>
                <a:r>
                  <a:rPr lang="en-US" dirty="0"/>
                  <a:t>(= many edges)</a:t>
                </a:r>
              </a:p>
              <a:p>
                <a:pPr lvl="2"/>
                <a:r>
                  <a:rPr lang="en-US" dirty="0"/>
                  <a:t>When the graph is sparse (= few edges), adjacency lists are more efficient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Picture 4"/>
          <p:cNvPicPr>
            <a:picLocks noChangeAspect="1"/>
          </p:cNvPicPr>
          <p:nvPr/>
        </p:nvPicPr>
        <p:blipFill>
          <a:blip r:embed="rId4"/>
          <a:stretch>
            <a:fillRect/>
          </a:stretch>
        </p:blipFill>
        <p:spPr>
          <a:xfrm>
            <a:off x="2454447" y="4722027"/>
            <a:ext cx="4061142" cy="2024947"/>
          </a:xfrm>
          <a:prstGeom prst="rect">
            <a:avLst/>
          </a:prstGeom>
        </p:spPr>
      </p:pic>
      <p:pic>
        <p:nvPicPr>
          <p:cNvPr id="6" name="Picture 5"/>
          <p:cNvPicPr>
            <a:picLocks noChangeAspect="1"/>
          </p:cNvPicPr>
          <p:nvPr/>
        </p:nvPicPr>
        <p:blipFill>
          <a:blip r:embed="rId5"/>
          <a:stretch>
            <a:fillRect/>
          </a:stretch>
        </p:blipFill>
        <p:spPr>
          <a:xfrm>
            <a:off x="6655939" y="4651249"/>
            <a:ext cx="2202894" cy="2095725"/>
          </a:xfrm>
          <a:prstGeom prst="rect">
            <a:avLst/>
          </a:prstGeom>
        </p:spPr>
      </p:pic>
    </p:spTree>
    <p:extLst>
      <p:ext uri="{BB962C8B-B14F-4D97-AF65-F5344CB8AC3E}">
        <p14:creationId xmlns:p14="http://schemas.microsoft.com/office/powerpoint/2010/main" val="889603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Incidence matrix</a:t>
                </a:r>
              </a:p>
              <a:p>
                <a:pPr lvl="1"/>
                <a:r>
                  <a:rPr lang="en-US" dirty="0"/>
                  <a:t>shows the relationship between two classes of objects: vertices (rows) and edges (columns)</a:t>
                </a:r>
              </a:p>
              <a:p>
                <a:pPr lvl="1"/>
                <a:r>
                  <a:rPr lang="en-US" dirty="0"/>
                  <a:t>given a cell at row </a:t>
                </a:r>
                <a14:m>
                  <m:oMath xmlns:m="http://schemas.openxmlformats.org/officeDocument/2006/math">
                    <m:r>
                      <a:rPr lang="en-GB" i="1">
                        <a:latin typeface="Cambria Math" panose="02040503050406030204" pitchFamily="18" charset="0"/>
                      </a:rPr>
                      <m:t>𝑖</m:t>
                    </m:r>
                  </m:oMath>
                </a14:m>
                <a:r>
                  <a:rPr lang="en-US" dirty="0"/>
                  <a:t> </a:t>
                </a:r>
                <a:r>
                  <a:rPr lang="en-US" dirty="0">
                    <a:sym typeface="Wingdings" panose="05000000000000000000" pitchFamily="2" charset="2"/>
                  </a:rPr>
                  <a:t> </a:t>
                </a:r>
                <a:r>
                  <a:rPr lang="en-US" dirty="0"/>
                  <a:t>column </a:t>
                </a:r>
                <a14:m>
                  <m:oMath xmlns:m="http://schemas.openxmlformats.org/officeDocument/2006/math">
                    <m:r>
                      <a:rPr lang="en-GB" i="1">
                        <a:latin typeface="Cambria Math" panose="02040503050406030204" pitchFamily="18" charset="0"/>
                      </a:rPr>
                      <m:t>𝑗</m:t>
                    </m:r>
                  </m:oMath>
                </a14:m>
                <a:r>
                  <a:rPr lang="en-US" dirty="0"/>
                  <a:t> is </a:t>
                </a:r>
                <a:r>
                  <a:rPr lang="en-US" i="1" dirty="0"/>
                  <a:t>True(1)</a:t>
                </a:r>
                <a:r>
                  <a:rPr lang="en-US" dirty="0"/>
                  <a:t> if vertex </a:t>
                </a:r>
                <a14:m>
                  <m:oMath xmlns:m="http://schemas.openxmlformats.org/officeDocument/2006/math">
                    <m:r>
                      <a:rPr lang="en-GB" b="0" i="1" smtClean="0">
                        <a:latin typeface="Cambria Math" panose="02040503050406030204" pitchFamily="18" charset="0"/>
                      </a:rPr>
                      <m:t>𝑖</m:t>
                    </m:r>
                  </m:oMath>
                </a14:m>
                <a:r>
                  <a:rPr lang="en-US" dirty="0"/>
                  <a:t> is incident upon edge </a:t>
                </a:r>
                <a14:m>
                  <m:oMath xmlns:m="http://schemas.openxmlformats.org/officeDocument/2006/math">
                    <m:r>
                      <a:rPr lang="en-GB" b="0" i="1" smtClean="0">
                        <a:latin typeface="Cambria Math" panose="02040503050406030204" pitchFamily="18" charset="0"/>
                      </a:rPr>
                      <m:t>𝑗</m:t>
                    </m:r>
                  </m:oMath>
                </a14:m>
                <a:endParaRPr lang="en-US" dirty="0"/>
              </a:p>
              <a:p>
                <a:pPr lvl="1"/>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122" name="Picture 2" descr="http://upload.wikimedia.org/wikipedia/commons/thumb/9/90/Labeled_undirected_graph.svg/250px-Labeled_undirected_graph.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4890" y="3968087"/>
            <a:ext cx="2381250" cy="2438400"/>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4114132" y="4736388"/>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124" name="Picture 4" descr="&#10;\begin{pmatrix}&#10;  1 &amp; 1 &amp; 1 &amp; 0 \\&#10;  1 &amp; 0 &amp; 0 &amp; 0 \\&#10;  0 &amp; 1 &amp; 0 &amp; 1 \\&#10;  0 &amp; 0 &amp; 1 &amp; 1 \\&#10;\end{pmatrix}&#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3096" y="4331537"/>
            <a:ext cx="1723700" cy="14796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6"/>
          <a:stretch>
            <a:fillRect/>
          </a:stretch>
        </p:blipFill>
        <p:spPr>
          <a:xfrm>
            <a:off x="6551434" y="262811"/>
            <a:ext cx="4864031" cy="2038601"/>
          </a:xfrm>
          <a:prstGeom prst="rect">
            <a:avLst/>
          </a:prstGeom>
        </p:spPr>
      </p:pic>
    </p:spTree>
    <p:extLst>
      <p:ext uri="{BB962C8B-B14F-4D97-AF65-F5344CB8AC3E}">
        <p14:creationId xmlns:p14="http://schemas.microsoft.com/office/powerpoint/2010/main" val="3474061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Definition of digraph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 </a:t>
                </a:r>
                <a:r>
                  <a:rPr lang="en-US" i="1" dirty="0"/>
                  <a:t>digraph </a:t>
                </a:r>
                <a:r>
                  <a:rPr lang="en-US" dirty="0"/>
                  <a:t>(or </a:t>
                </a:r>
                <a:r>
                  <a:rPr lang="en-US" b="1" dirty="0"/>
                  <a:t>directed graph</a:t>
                </a:r>
                <a:r>
                  <a:rPr lang="en-US" dirty="0"/>
                  <a:t>) is a pair </a:t>
                </a:r>
                <a14:m>
                  <m:oMath xmlns:m="http://schemas.openxmlformats.org/officeDocument/2006/math">
                    <m:r>
                      <a:rPr lang="en-US" i="1" dirty="0" smtClean="0">
                        <a:latin typeface="Cambria Math" panose="02040503050406030204" pitchFamily="18" charset="0"/>
                      </a:rPr>
                      <m:t>𝐺</m:t>
                    </m:r>
                    <m:r>
                      <a:rPr lang="en-US" i="1" dirty="0" smtClean="0">
                        <a:latin typeface="Cambria Math" panose="02040503050406030204" pitchFamily="18" charset="0"/>
                      </a:rPr>
                      <m:t> = </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𝑉</m:t>
                        </m:r>
                        <m:r>
                          <a:rPr lang="en-US" i="1" dirty="0" smtClean="0">
                            <a:latin typeface="Cambria Math" panose="02040503050406030204" pitchFamily="18" charset="0"/>
                          </a:rPr>
                          <m:t>, </m:t>
                        </m:r>
                        <m:r>
                          <a:rPr lang="en-US" i="1" dirty="0" smtClean="0">
                            <a:latin typeface="Cambria Math" panose="02040503050406030204" pitchFamily="18" charset="0"/>
                          </a:rPr>
                          <m:t>𝐸</m:t>
                        </m:r>
                      </m:e>
                    </m:d>
                  </m:oMath>
                </a14:m>
                <a:r>
                  <a:rPr lang="en-US" dirty="0"/>
                  <a:t> where </a:t>
                </a:r>
                <a14:m>
                  <m:oMath xmlns:m="http://schemas.openxmlformats.org/officeDocument/2006/math">
                    <m:r>
                      <a:rPr lang="en-US" i="1" dirty="0" smtClean="0">
                        <a:latin typeface="Cambria Math" panose="02040503050406030204" pitchFamily="18" charset="0"/>
                      </a:rPr>
                      <m:t>𝑉</m:t>
                    </m:r>
                  </m:oMath>
                </a14:m>
                <a:r>
                  <a:rPr lang="en-US" dirty="0"/>
                  <a:t> is a finite set and </a:t>
                </a:r>
                <a14:m>
                  <m:oMath xmlns:m="http://schemas.openxmlformats.org/officeDocument/2006/math">
                    <m:r>
                      <a:rPr lang="en-US" i="1" dirty="0" smtClean="0">
                        <a:latin typeface="Cambria Math" panose="02040503050406030204" pitchFamily="18" charset="0"/>
                      </a:rPr>
                      <m:t>𝐸</m:t>
                    </m:r>
                  </m:oMath>
                </a14:m>
                <a:r>
                  <a:rPr lang="en-US" dirty="0"/>
                  <a:t> is a set of </a:t>
                </a:r>
                <a:r>
                  <a:rPr lang="en-US" u="sng" dirty="0"/>
                  <a:t>ordered</a:t>
                </a:r>
                <a:r>
                  <a:rPr lang="en-US" dirty="0"/>
                  <a:t> pairs of elements of </a:t>
                </a:r>
                <a14:m>
                  <m:oMath xmlns:m="http://schemas.openxmlformats.org/officeDocument/2006/math">
                    <m:r>
                      <a:rPr lang="en-US" i="1" dirty="0" smtClean="0">
                        <a:latin typeface="Cambria Math" panose="02040503050406030204" pitchFamily="18" charset="0"/>
                      </a:rPr>
                      <m:t>𝑉</m:t>
                    </m:r>
                  </m:oMath>
                </a14:m>
                <a:endParaRPr lang="en-US" dirty="0"/>
              </a:p>
              <a:p>
                <a:pPr lvl="1"/>
                <a:r>
                  <a:rPr lang="en-US" dirty="0"/>
                  <a:t>Difference with simple graphs: edges have a DIRECTION</a:t>
                </a:r>
              </a:p>
              <a:p>
                <a:pPr lvl="1"/>
                <a:r>
                  <a:rPr lang="en-US" dirty="0"/>
                  <a:t>If </a:t>
                </a:r>
                <a14:m>
                  <m:oMath xmlns:m="http://schemas.openxmlformats.org/officeDocument/2006/math">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𝑏</m:t>
                    </m:r>
                    <m:r>
                      <a:rPr lang="en-GB" b="0" i="1" smtClean="0">
                        <a:latin typeface="Cambria Math" panose="02040503050406030204" pitchFamily="18" charset="0"/>
                      </a:rPr>
                      <m:t>)</m:t>
                    </m:r>
                  </m:oMath>
                </a14:m>
                <a:r>
                  <a:rPr lang="en-US" dirty="0"/>
                  <a:t> … </a:t>
                </a:r>
              </a:p>
              <a:p>
                <a:pPr lvl="2"/>
                <a:r>
                  <a:rPr lang="en-US" dirty="0"/>
                  <a:t>the edge </a:t>
                </a:r>
                <a14:m>
                  <m:oMath xmlns:m="http://schemas.openxmlformats.org/officeDocument/2006/math">
                    <m:r>
                      <a:rPr lang="en-GB" b="0" i="1" smtClean="0">
                        <a:latin typeface="Cambria Math" panose="02040503050406030204" pitchFamily="18" charset="0"/>
                      </a:rPr>
                      <m:t>𝑒</m:t>
                    </m:r>
                  </m:oMath>
                </a14:m>
                <a:r>
                  <a:rPr lang="en-US" dirty="0"/>
                  <a:t> </a:t>
                </a:r>
                <a:r>
                  <a:rPr lang="en-US" i="1" dirty="0"/>
                  <a:t>emanates/is incident</a:t>
                </a:r>
                <a:r>
                  <a:rPr lang="en-US" dirty="0"/>
                  <a:t> </a:t>
                </a:r>
                <a:r>
                  <a:rPr lang="en-US" i="1" dirty="0"/>
                  <a:t>from </a:t>
                </a:r>
                <a:r>
                  <a:rPr lang="en-US" dirty="0"/>
                  <a:t>vertex </a:t>
                </a:r>
                <a14:m>
                  <m:oMath xmlns:m="http://schemas.openxmlformats.org/officeDocument/2006/math">
                    <m:r>
                      <a:rPr lang="en-GB" b="0" i="1" smtClean="0">
                        <a:latin typeface="Cambria Math" panose="02040503050406030204" pitchFamily="18" charset="0"/>
                      </a:rPr>
                      <m:t>𝑎</m:t>
                    </m:r>
                  </m:oMath>
                </a14:m>
                <a:r>
                  <a:rPr lang="en-US" dirty="0"/>
                  <a:t> </a:t>
                </a:r>
              </a:p>
              <a:p>
                <a:pPr lvl="2"/>
                <a:r>
                  <a:rPr lang="en-US" dirty="0"/>
                  <a:t>the edge </a:t>
                </a:r>
                <a14:m>
                  <m:oMath xmlns:m="http://schemas.openxmlformats.org/officeDocument/2006/math">
                    <m:r>
                      <a:rPr lang="en-US" i="1" dirty="0" smtClean="0">
                        <a:latin typeface="Cambria Math" panose="02040503050406030204" pitchFamily="18" charset="0"/>
                      </a:rPr>
                      <m:t>𝑒</m:t>
                    </m:r>
                  </m:oMath>
                </a14:m>
                <a:r>
                  <a:rPr lang="en-US" dirty="0"/>
                  <a:t> t</a:t>
                </a:r>
                <a:r>
                  <a:rPr lang="en-US" i="1" dirty="0"/>
                  <a:t>erminates/is incident to</a:t>
                </a:r>
                <a:r>
                  <a:rPr lang="en-US" dirty="0"/>
                  <a:t> vertex </a:t>
                </a:r>
                <a14:m>
                  <m:oMath xmlns:m="http://schemas.openxmlformats.org/officeDocument/2006/math">
                    <m:r>
                      <a:rPr lang="en-GB" b="0" i="1" smtClean="0">
                        <a:latin typeface="Cambria Math" panose="02040503050406030204" pitchFamily="18" charset="0"/>
                      </a:rPr>
                      <m:t>𝑏</m:t>
                    </m:r>
                  </m:oMath>
                </a14:m>
                <a:endParaRPr lang="en-GB"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Picture 4"/>
          <p:cNvPicPr>
            <a:picLocks noChangeAspect="1"/>
          </p:cNvPicPr>
          <p:nvPr/>
        </p:nvPicPr>
        <p:blipFill>
          <a:blip r:embed="rId3"/>
          <a:stretch>
            <a:fillRect/>
          </a:stretch>
        </p:blipFill>
        <p:spPr>
          <a:xfrm>
            <a:off x="3734155" y="4367700"/>
            <a:ext cx="2096303" cy="1673662"/>
          </a:xfrm>
          <a:prstGeom prst="rect">
            <a:avLst/>
          </a:prstGeom>
        </p:spPr>
      </p:pic>
    </p:spTree>
    <p:extLst>
      <p:ext uri="{BB962C8B-B14F-4D97-AF65-F5344CB8AC3E}">
        <p14:creationId xmlns:p14="http://schemas.microsoft.com/office/powerpoint/2010/main" val="154015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 of digraphs</a:t>
            </a:r>
          </a:p>
        </p:txBody>
      </p:sp>
      <p:sp>
        <p:nvSpPr>
          <p:cNvPr id="3" name="Content Placeholder 2"/>
          <p:cNvSpPr>
            <a:spLocks noGrp="1"/>
          </p:cNvSpPr>
          <p:nvPr>
            <p:ph idx="1"/>
          </p:nvPr>
        </p:nvSpPr>
        <p:spPr>
          <a:xfrm>
            <a:off x="677334" y="2160589"/>
            <a:ext cx="8299398" cy="3880773"/>
          </a:xfrm>
        </p:spPr>
        <p:txBody>
          <a:bodyPr/>
          <a:lstStyle/>
          <a:p>
            <a:r>
              <a:rPr lang="en-GB" b="1" dirty="0"/>
              <a:t>Adjacency list of a digraph</a:t>
            </a:r>
          </a:p>
          <a:p>
            <a:pPr lvl="1"/>
            <a:r>
              <a:rPr lang="en-US" dirty="0"/>
              <a:t>for each vertex in the graph, store a list containing the edges that </a:t>
            </a:r>
            <a:r>
              <a:rPr lang="en-US" u="sng" dirty="0"/>
              <a:t>emanate</a:t>
            </a:r>
            <a:r>
              <a:rPr lang="en-US" dirty="0"/>
              <a:t> from that vertex</a:t>
            </a:r>
          </a:p>
          <a:p>
            <a:pPr lvl="1"/>
            <a:r>
              <a:rPr lang="en-US" dirty="0"/>
              <a:t>same as the adjacency list for a graph, except that the links are </a:t>
            </a:r>
            <a:r>
              <a:rPr lang="en-US" i="1" dirty="0"/>
              <a:t>not duplicated </a:t>
            </a:r>
            <a:r>
              <a:rPr lang="en-US" dirty="0"/>
              <a:t>unless there are edges going both ways between a pair of vertices</a:t>
            </a:r>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Picture 4"/>
          <p:cNvPicPr>
            <a:picLocks noChangeAspect="1"/>
          </p:cNvPicPr>
          <p:nvPr/>
        </p:nvPicPr>
        <p:blipFill>
          <a:blip r:embed="rId2"/>
          <a:stretch>
            <a:fillRect/>
          </a:stretch>
        </p:blipFill>
        <p:spPr>
          <a:xfrm>
            <a:off x="5551640" y="3806456"/>
            <a:ext cx="2227038" cy="2966484"/>
          </a:xfrm>
          <a:prstGeom prst="rect">
            <a:avLst/>
          </a:prstGeom>
        </p:spPr>
      </p:pic>
      <p:sp>
        <p:nvSpPr>
          <p:cNvPr id="6" name="Right Arrow 5"/>
          <p:cNvSpPr/>
          <p:nvPr/>
        </p:nvSpPr>
        <p:spPr>
          <a:xfrm>
            <a:off x="4114132" y="4541179"/>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p:cNvPicPr>
            <a:picLocks noChangeAspect="1"/>
          </p:cNvPicPr>
          <p:nvPr/>
        </p:nvPicPr>
        <p:blipFill>
          <a:blip r:embed="rId3"/>
          <a:stretch>
            <a:fillRect/>
          </a:stretch>
        </p:blipFill>
        <p:spPr>
          <a:xfrm>
            <a:off x="1987982" y="4054877"/>
            <a:ext cx="1838158" cy="1467562"/>
          </a:xfrm>
          <a:prstGeom prst="rect">
            <a:avLst/>
          </a:prstGeom>
        </p:spPr>
      </p:pic>
    </p:spTree>
    <p:extLst>
      <p:ext uri="{BB962C8B-B14F-4D97-AF65-F5344CB8AC3E}">
        <p14:creationId xmlns:p14="http://schemas.microsoft.com/office/powerpoint/2010/main" val="3065926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 of digraphs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b="1" dirty="0"/>
                  <a:t>Adjacency matrix of a digraph</a:t>
                </a:r>
              </a:p>
              <a:p>
                <a:pPr lvl="1"/>
                <a:r>
                  <a:rPr lang="en-US" dirty="0"/>
                  <a:t>cell at row </a:t>
                </a:r>
                <a14:m>
                  <m:oMath xmlns:m="http://schemas.openxmlformats.org/officeDocument/2006/math">
                    <m:r>
                      <a:rPr lang="en-GB" i="1">
                        <a:latin typeface="Cambria Math" panose="02040503050406030204" pitchFamily="18" charset="0"/>
                      </a:rPr>
                      <m:t>𝑖</m:t>
                    </m:r>
                  </m:oMath>
                </a14:m>
                <a:r>
                  <a:rPr lang="en-US" dirty="0"/>
                  <a:t>, column </a:t>
                </a:r>
                <a14:m>
                  <m:oMath xmlns:m="http://schemas.openxmlformats.org/officeDocument/2006/math">
                    <m:r>
                      <a:rPr lang="en-GB" i="1">
                        <a:latin typeface="Cambria Math" panose="02040503050406030204" pitchFamily="18" charset="0"/>
                      </a:rPr>
                      <m:t>𝑗</m:t>
                    </m:r>
                  </m:oMath>
                </a14:m>
                <a:r>
                  <a:rPr lang="en-US" dirty="0"/>
                  <a:t> is </a:t>
                </a:r>
                <a:r>
                  <a:rPr lang="en-US" i="1" dirty="0"/>
                  <a:t>True</a:t>
                </a:r>
                <a:r>
                  <a:rPr lang="en-US" dirty="0"/>
                  <a:t> if there is an edge </a:t>
                </a:r>
                <a:r>
                  <a:rPr lang="en-US" u="sng" dirty="0"/>
                  <a:t>emanating</a:t>
                </a:r>
                <a:r>
                  <a:rPr lang="en-US" dirty="0"/>
                  <a:t> from vertex </a:t>
                </a:r>
                <a14:m>
                  <m:oMath xmlns:m="http://schemas.openxmlformats.org/officeDocument/2006/math">
                    <m:r>
                      <a:rPr lang="en-GB" i="1">
                        <a:latin typeface="Cambria Math" panose="02040503050406030204" pitchFamily="18" charset="0"/>
                      </a:rPr>
                      <m:t>𝑖</m:t>
                    </m:r>
                  </m:oMath>
                </a14:m>
                <a:r>
                  <a:rPr lang="en-US" dirty="0"/>
                  <a:t> and </a:t>
                </a:r>
                <a:r>
                  <a:rPr lang="en-US" u="sng" dirty="0"/>
                  <a:t>terminating</a:t>
                </a:r>
                <a:r>
                  <a:rPr lang="en-US" dirty="0"/>
                  <a:t> at vertex </a:t>
                </a:r>
                <a14:m>
                  <m:oMath xmlns:m="http://schemas.openxmlformats.org/officeDocument/2006/math">
                    <m:r>
                      <a:rPr lang="en-GB" i="1">
                        <a:latin typeface="Cambria Math" panose="02040503050406030204" pitchFamily="18" charset="0"/>
                      </a:rPr>
                      <m:t>𝑗</m:t>
                    </m:r>
                  </m:oMath>
                </a14:m>
                <a:endParaRPr lang="en-US" dirty="0"/>
              </a:p>
              <a:p>
                <a:pPr lvl="1"/>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Picture 4"/>
          <p:cNvPicPr>
            <a:picLocks noChangeAspect="1"/>
          </p:cNvPicPr>
          <p:nvPr/>
        </p:nvPicPr>
        <p:blipFill>
          <a:blip r:embed="rId3"/>
          <a:stretch>
            <a:fillRect/>
          </a:stretch>
        </p:blipFill>
        <p:spPr>
          <a:xfrm>
            <a:off x="5574011" y="3466578"/>
            <a:ext cx="2801869" cy="2562137"/>
          </a:xfrm>
          <a:prstGeom prst="rect">
            <a:avLst/>
          </a:prstGeom>
        </p:spPr>
      </p:pic>
      <p:pic>
        <p:nvPicPr>
          <p:cNvPr id="6" name="Picture 5"/>
          <p:cNvPicPr>
            <a:picLocks noChangeAspect="1"/>
          </p:cNvPicPr>
          <p:nvPr/>
        </p:nvPicPr>
        <p:blipFill>
          <a:blip r:embed="rId4"/>
          <a:stretch>
            <a:fillRect/>
          </a:stretch>
        </p:blipFill>
        <p:spPr>
          <a:xfrm>
            <a:off x="1860536" y="3957273"/>
            <a:ext cx="1838158" cy="1467562"/>
          </a:xfrm>
          <a:prstGeom prst="rect">
            <a:avLst/>
          </a:prstGeom>
        </p:spPr>
      </p:pic>
      <p:sp>
        <p:nvSpPr>
          <p:cNvPr id="7" name="Right Arrow 6"/>
          <p:cNvSpPr/>
          <p:nvPr/>
        </p:nvSpPr>
        <p:spPr>
          <a:xfrm>
            <a:off x="4114132" y="4541179"/>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80428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 of digraphs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b="1" dirty="0"/>
                  <a:t>Incidence matrix of a digraph</a:t>
                </a:r>
              </a:p>
              <a:p>
                <a:pPr lvl="1"/>
                <a:r>
                  <a:rPr lang="en-US" dirty="0"/>
                  <a:t>cell at row </a:t>
                </a:r>
                <a14:m>
                  <m:oMath xmlns:m="http://schemas.openxmlformats.org/officeDocument/2006/math">
                    <m:r>
                      <a:rPr lang="en-GB" i="1">
                        <a:latin typeface="Cambria Math" panose="02040503050406030204" pitchFamily="18" charset="0"/>
                      </a:rPr>
                      <m:t>𝑖</m:t>
                    </m:r>
                  </m:oMath>
                </a14:m>
                <a:r>
                  <a:rPr lang="en-US" dirty="0"/>
                  <a:t>, column </a:t>
                </a:r>
                <a14:m>
                  <m:oMath xmlns:m="http://schemas.openxmlformats.org/officeDocument/2006/math">
                    <m:r>
                      <a:rPr lang="en-GB" i="1">
                        <a:latin typeface="Cambria Math" panose="02040503050406030204" pitchFamily="18" charset="0"/>
                      </a:rPr>
                      <m:t>𝑗</m:t>
                    </m:r>
                  </m:oMath>
                </a14:m>
                <a:r>
                  <a:rPr lang="en-US" dirty="0"/>
                  <a:t> has value </a:t>
                </a:r>
              </a:p>
              <a:p>
                <a:pPr lvl="2"/>
                <a14:m>
                  <m:oMath xmlns:m="http://schemas.openxmlformats.org/officeDocument/2006/math">
                    <m:r>
                      <a:rPr lang="en-GB" b="0" i="1" dirty="0" smtClean="0">
                        <a:latin typeface="Cambria Math" panose="02040503050406030204" pitchFamily="18" charset="0"/>
                      </a:rPr>
                      <m:t>1</m:t>
                    </m:r>
                  </m:oMath>
                </a14:m>
                <a:r>
                  <a:rPr lang="en-US" dirty="0"/>
                  <a:t> if edge </a:t>
                </a:r>
                <a14:m>
                  <m:oMath xmlns:m="http://schemas.openxmlformats.org/officeDocument/2006/math">
                    <m:r>
                      <a:rPr lang="en-GB" i="1">
                        <a:latin typeface="Cambria Math" panose="02040503050406030204" pitchFamily="18" charset="0"/>
                      </a:rPr>
                      <m:t>𝑗</m:t>
                    </m:r>
                  </m:oMath>
                </a14:m>
                <a:r>
                  <a:rPr lang="en-US" dirty="0"/>
                  <a:t> emanates from vertex </a:t>
                </a:r>
                <a14:m>
                  <m:oMath xmlns:m="http://schemas.openxmlformats.org/officeDocument/2006/math">
                    <m:r>
                      <a:rPr lang="en-GB" b="0" i="1" smtClean="0">
                        <a:latin typeface="Cambria Math" panose="02040503050406030204" pitchFamily="18" charset="0"/>
                      </a:rPr>
                      <m:t>𝑖</m:t>
                    </m:r>
                  </m:oMath>
                </a14:m>
                <a:endParaRPr lang="en-US" dirty="0"/>
              </a:p>
              <a:p>
                <a:pPr lvl="2"/>
                <a14:m>
                  <m:oMath xmlns:m="http://schemas.openxmlformats.org/officeDocument/2006/math">
                    <m:r>
                      <a:rPr lang="en-GB" b="0" i="1" smtClean="0">
                        <a:latin typeface="Cambria Math" panose="02040503050406030204" pitchFamily="18" charset="0"/>
                      </a:rPr>
                      <m:t>−1</m:t>
                    </m:r>
                  </m:oMath>
                </a14:m>
                <a:r>
                  <a:rPr lang="en-US" dirty="0"/>
                  <a:t> if edge </a:t>
                </a:r>
                <a14:m>
                  <m:oMath xmlns:m="http://schemas.openxmlformats.org/officeDocument/2006/math">
                    <m:r>
                      <a:rPr lang="en-GB" i="1">
                        <a:latin typeface="Cambria Math" panose="02040503050406030204" pitchFamily="18" charset="0"/>
                      </a:rPr>
                      <m:t>𝑗</m:t>
                    </m:r>
                  </m:oMath>
                </a14:m>
                <a:r>
                  <a:rPr lang="en-US" dirty="0"/>
                  <a:t> terminates at vertex </a:t>
                </a:r>
                <a14:m>
                  <m:oMath xmlns:m="http://schemas.openxmlformats.org/officeDocument/2006/math">
                    <m:r>
                      <a:rPr lang="en-GB" i="1">
                        <a:latin typeface="Cambria Math" panose="02040503050406030204" pitchFamily="18" charset="0"/>
                      </a:rPr>
                      <m:t>𝑖</m:t>
                    </m:r>
                  </m:oMath>
                </a14:m>
                <a:endParaRPr lang="en-US" dirty="0"/>
              </a:p>
              <a:p>
                <a:pPr lvl="1"/>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
        <p:nvSpPr>
          <p:cNvPr id="7" name="Right Arrow 6"/>
          <p:cNvSpPr/>
          <p:nvPr/>
        </p:nvSpPr>
        <p:spPr>
          <a:xfrm>
            <a:off x="4114132" y="4541179"/>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a:picLocks noChangeAspect="1"/>
          </p:cNvPicPr>
          <p:nvPr/>
        </p:nvPicPr>
        <p:blipFill>
          <a:blip r:embed="rId3"/>
          <a:stretch>
            <a:fillRect/>
          </a:stretch>
        </p:blipFill>
        <p:spPr>
          <a:xfrm>
            <a:off x="5854937" y="3814155"/>
            <a:ext cx="2857548" cy="2227207"/>
          </a:xfrm>
          <a:prstGeom prst="rect">
            <a:avLst/>
          </a:prstGeom>
        </p:spPr>
      </p:pic>
      <p:pic>
        <p:nvPicPr>
          <p:cNvPr id="9" name="Picture 8"/>
          <p:cNvPicPr>
            <a:picLocks noChangeAspect="1"/>
          </p:cNvPicPr>
          <p:nvPr/>
        </p:nvPicPr>
        <p:blipFill>
          <a:blip r:embed="rId4"/>
          <a:stretch>
            <a:fillRect/>
          </a:stretch>
        </p:blipFill>
        <p:spPr>
          <a:xfrm>
            <a:off x="1899728" y="4075414"/>
            <a:ext cx="2070393" cy="1662359"/>
          </a:xfrm>
          <a:prstGeom prst="rect">
            <a:avLst/>
          </a:prstGeom>
        </p:spPr>
      </p:pic>
      <p:pic>
        <p:nvPicPr>
          <p:cNvPr id="10" name="Picture 9"/>
          <p:cNvPicPr>
            <a:picLocks noChangeAspect="1"/>
          </p:cNvPicPr>
          <p:nvPr/>
        </p:nvPicPr>
        <p:blipFill rotWithShape="1">
          <a:blip r:embed="rId5"/>
          <a:srcRect r="10657"/>
          <a:stretch/>
        </p:blipFill>
        <p:spPr>
          <a:xfrm>
            <a:off x="3511519" y="4702216"/>
            <a:ext cx="237521" cy="301300"/>
          </a:xfrm>
          <a:prstGeom prst="rect">
            <a:avLst/>
          </a:prstGeom>
        </p:spPr>
      </p:pic>
      <p:pic>
        <p:nvPicPr>
          <p:cNvPr id="11" name="Picture 10"/>
          <p:cNvPicPr>
            <a:picLocks noChangeAspect="1"/>
          </p:cNvPicPr>
          <p:nvPr/>
        </p:nvPicPr>
        <p:blipFill>
          <a:blip r:embed="rId6"/>
          <a:stretch>
            <a:fillRect/>
          </a:stretch>
        </p:blipFill>
        <p:spPr>
          <a:xfrm>
            <a:off x="2198370" y="4743232"/>
            <a:ext cx="182879" cy="249380"/>
          </a:xfrm>
          <a:prstGeom prst="rect">
            <a:avLst/>
          </a:prstGeom>
        </p:spPr>
      </p:pic>
    </p:spTree>
    <p:extLst>
      <p:ext uri="{BB962C8B-B14F-4D97-AF65-F5344CB8AC3E}">
        <p14:creationId xmlns:p14="http://schemas.microsoft.com/office/powerpoint/2010/main" val="1292217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Some more terminology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Path from </a:t>
                </a:r>
                <a14:m>
                  <m:oMath xmlns:m="http://schemas.openxmlformats.org/officeDocument/2006/math">
                    <m:r>
                      <a:rPr lang="en-GB" b="0" i="1" smtClean="0">
                        <a:latin typeface="Cambria Math" panose="02040503050406030204" pitchFamily="18" charset="0"/>
                      </a:rPr>
                      <m:t>𝑎</m:t>
                    </m:r>
                  </m:oMath>
                </a14:m>
                <a:r>
                  <a:rPr lang="en-GB" dirty="0"/>
                  <a:t> to </a:t>
                </a:r>
                <a14:m>
                  <m:oMath xmlns:m="http://schemas.openxmlformats.org/officeDocument/2006/math">
                    <m:r>
                      <a:rPr lang="en-GB" b="0" i="1" smtClean="0">
                        <a:latin typeface="Cambria Math" panose="02040503050406030204" pitchFamily="18" charset="0"/>
                      </a:rPr>
                      <m:t>𝑏</m:t>
                    </m:r>
                  </m:oMath>
                </a14:m>
                <a:r>
                  <a:rPr lang="en-GB" dirty="0"/>
                  <a:t> in a digraph</a:t>
                </a:r>
              </a:p>
              <a:p>
                <a:pPr lvl="1"/>
                <a:r>
                  <a:rPr lang="en-GB" dirty="0"/>
                  <a:t>Same concept as in undirected graphs </a:t>
                </a:r>
              </a:p>
              <a:p>
                <a:endParaRPr lang="en-US" b="1" dirty="0"/>
              </a:p>
              <a:p>
                <a:r>
                  <a:rPr lang="en-US" b="1" dirty="0"/>
                  <a:t>Weighted digraph </a:t>
                </a:r>
                <a:r>
                  <a:rPr lang="en-US" dirty="0">
                    <a:sym typeface="Wingdings" panose="05000000000000000000" pitchFamily="2" charset="2"/>
                  </a:rPr>
                  <a:t> </a:t>
                </a:r>
                <a:r>
                  <a:rPr lang="en-US" dirty="0"/>
                  <a:t>pair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𝑉</m:t>
                    </m:r>
                    <m:r>
                      <a:rPr lang="nl-NL" b="0" i="1" dirty="0" smtClean="0">
                        <a:latin typeface="Cambria Math" panose="02040503050406030204" pitchFamily="18" charset="0"/>
                      </a:rPr>
                      <m:t>,</m:t>
                    </m:r>
                    <m:r>
                      <a:rPr lang="en-US" i="1" dirty="0" smtClean="0">
                        <a:latin typeface="Cambria Math" panose="02040503050406030204" pitchFamily="18" charset="0"/>
                      </a:rPr>
                      <m:t>𝑤</m:t>
                    </m:r>
                    <m:r>
                      <a:rPr lang="en-US" i="1" dirty="0" smtClean="0">
                        <a:latin typeface="Cambria Math" panose="02040503050406030204" pitchFamily="18" charset="0"/>
                      </a:rPr>
                      <m:t>)</m:t>
                    </m:r>
                  </m:oMath>
                </a14:m>
                <a:r>
                  <a:rPr lang="en-US" dirty="0"/>
                  <a:t> where </a:t>
                </a:r>
              </a:p>
              <a:p>
                <a:pPr lvl="1"/>
                <a14:m>
                  <m:oMath xmlns:m="http://schemas.openxmlformats.org/officeDocument/2006/math">
                    <m:r>
                      <a:rPr lang="en-US" i="1" dirty="0" smtClean="0">
                        <a:latin typeface="Cambria Math" panose="02040503050406030204" pitchFamily="18" charset="0"/>
                      </a:rPr>
                      <m:t>𝑉</m:t>
                    </m:r>
                  </m:oMath>
                </a14:m>
                <a:r>
                  <a:rPr lang="en-US" dirty="0"/>
                  <a:t> is a finite set of vertices</a:t>
                </a:r>
              </a:p>
              <a:p>
                <a:pPr lvl="1"/>
                <a14:m>
                  <m:oMath xmlns:m="http://schemas.openxmlformats.org/officeDocument/2006/math">
                    <m:r>
                      <a:rPr lang="en-US" i="1" dirty="0" smtClean="0">
                        <a:latin typeface="Cambria Math" panose="02040503050406030204" pitchFamily="18" charset="0"/>
                      </a:rPr>
                      <m:t>𝑤</m:t>
                    </m:r>
                  </m:oMath>
                </a14:m>
                <a:r>
                  <a:rPr lang="en-US" dirty="0"/>
                  <a:t> is a function that assigns to each pair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m:t>
                    </m:r>
                    <m:r>
                      <a:rPr lang="en-US" i="1" dirty="0" smtClean="0">
                        <a:latin typeface="Cambria Math" panose="02040503050406030204" pitchFamily="18" charset="0"/>
                      </a:rPr>
                      <m:t>𝑦</m:t>
                    </m:r>
                    <m:r>
                      <a:rPr lang="en-US" i="1" dirty="0" smtClean="0">
                        <a:latin typeface="Cambria Math" panose="02040503050406030204" pitchFamily="18" charset="0"/>
                      </a:rPr>
                      <m:t>)</m:t>
                    </m:r>
                  </m:oMath>
                </a14:m>
                <a:r>
                  <a:rPr lang="en-US" dirty="0"/>
                  <a:t> of vertices either a positive integer or </a:t>
                </a:r>
                <a14:m>
                  <m:oMath xmlns:m="http://schemas.openxmlformats.org/officeDocument/2006/math">
                    <m:r>
                      <a:rPr lang="nl-NL" b="0" i="1" smtClean="0">
                        <a:latin typeface="Cambria Math" panose="02040503050406030204" pitchFamily="18" charset="0"/>
                      </a:rPr>
                      <m:t>∞ </m:t>
                    </m:r>
                  </m:oMath>
                </a14:m>
                <a:r>
                  <a:rPr lang="en-US" dirty="0"/>
                  <a:t>(infinity) </a:t>
                </a:r>
                <a:endParaRPr lang="en-US" dirty="0">
                  <a:sym typeface="Wingdings" panose="05000000000000000000" pitchFamily="2" charset="2"/>
                </a:endParaRPr>
              </a:p>
              <a:p>
                <a:pPr lvl="2"/>
                <a:r>
                  <a:rPr lang="en-US" dirty="0">
                    <a:sym typeface="Wingdings" panose="05000000000000000000" pitchFamily="2" charset="2"/>
                  </a:rPr>
                  <a:t>called </a:t>
                </a:r>
                <a:r>
                  <a:rPr lang="en-US" i="1" dirty="0">
                    <a:sym typeface="Wingdings" panose="05000000000000000000" pitchFamily="2" charset="2"/>
                  </a:rPr>
                  <a:t>weight function</a:t>
                </a:r>
              </a:p>
              <a:p>
                <a:pPr lvl="2"/>
                <a:r>
                  <a:rPr lang="en-US" dirty="0">
                    <a:sym typeface="Wingdings" panose="05000000000000000000" pitchFamily="2" charset="2"/>
                  </a:rPr>
                  <a:t>cost/time/distance for moving directly from </a:t>
                </a:r>
                <a14:m>
                  <m:oMath xmlns:m="http://schemas.openxmlformats.org/officeDocument/2006/math">
                    <m:r>
                      <a:rPr lang="nl-NL" b="0" i="1" smtClean="0">
                        <a:latin typeface="Cambria Math" panose="02040503050406030204" pitchFamily="18" charset="0"/>
                        <a:sym typeface="Wingdings" panose="05000000000000000000" pitchFamily="2" charset="2"/>
                      </a:rPr>
                      <m:t>𝑥</m:t>
                    </m:r>
                  </m:oMath>
                </a14:m>
                <a:r>
                  <a:rPr lang="en-GB" dirty="0"/>
                  <a:t> to </a:t>
                </a:r>
                <a14:m>
                  <m:oMath xmlns:m="http://schemas.openxmlformats.org/officeDocument/2006/math">
                    <m:r>
                      <a:rPr lang="nl-NL" b="0" i="1" smtClean="0">
                        <a:latin typeface="Cambria Math" panose="02040503050406030204" pitchFamily="18" charset="0"/>
                      </a:rPr>
                      <m:t>𝑦</m:t>
                    </m:r>
                  </m:oMath>
                </a14:m>
                <a:r>
                  <a:rPr lang="en-GB" dirty="0"/>
                  <a:t>; </a:t>
                </a:r>
                <a14:m>
                  <m:oMath xmlns:m="http://schemas.openxmlformats.org/officeDocument/2006/math">
                    <m:r>
                      <a:rPr lang="nl-NL" b="0" i="1" smtClean="0">
                        <a:latin typeface="Cambria Math" panose="02040503050406030204" pitchFamily="18" charset="0"/>
                      </a:rPr>
                      <m:t>∞</m:t>
                    </m:r>
                  </m:oMath>
                </a14:m>
                <a:r>
                  <a:rPr lang="en-GB" dirty="0"/>
                  <a:t> means no edge from </a:t>
                </a:r>
                <a14:m>
                  <m:oMath xmlns:m="http://schemas.openxmlformats.org/officeDocument/2006/math">
                    <m:r>
                      <a:rPr lang="nl-NL" b="0" i="1" smtClean="0">
                        <a:latin typeface="Cambria Math" panose="02040503050406030204" pitchFamily="18" charset="0"/>
                      </a:rPr>
                      <m:t>𝑥</m:t>
                    </m:r>
                  </m:oMath>
                </a14:m>
                <a:r>
                  <a:rPr lang="en-GB" dirty="0"/>
                  <a:t> to </a:t>
                </a:r>
                <a14:m>
                  <m:oMath xmlns:m="http://schemas.openxmlformats.org/officeDocument/2006/math">
                    <m:r>
                      <a:rPr lang="nl-NL" b="0" i="1" smtClean="0">
                        <a:latin typeface="Cambria Math" panose="02040503050406030204" pitchFamily="18" charset="0"/>
                      </a:rPr>
                      <m:t>𝑦</m:t>
                    </m:r>
                  </m:oMath>
                </a14:m>
                <a:endParaRPr lang="en-GB" dirty="0"/>
              </a:p>
              <a:p>
                <a:pPr lvl="1"/>
                <a:r>
                  <a:rPr lang="nl-NL" dirty="0" err="1"/>
                  <a:t>Weighted</a:t>
                </a:r>
                <a:r>
                  <a:rPr lang="nl-NL" dirty="0"/>
                  <a:t> </a:t>
                </a:r>
                <a:r>
                  <a:rPr lang="nl-NL" dirty="0" err="1"/>
                  <a:t>graph</a:t>
                </a:r>
                <a:r>
                  <a:rPr lang="nl-NL" dirty="0"/>
                  <a:t> </a:t>
                </a:r>
                <a:r>
                  <a:rPr lang="nl-NL" dirty="0">
                    <a:sym typeface="Wingdings" panose="05000000000000000000" pitchFamily="2" charset="2"/>
                  </a:rPr>
                  <a:t> </a:t>
                </a:r>
                <a14:m>
                  <m:oMath xmlns:m="http://schemas.openxmlformats.org/officeDocument/2006/math">
                    <m:r>
                      <a:rPr lang="nl-NL" b="0" i="1" smtClean="0">
                        <a:latin typeface="Cambria Math" panose="02040503050406030204" pitchFamily="18" charset="0"/>
                        <a:sym typeface="Wingdings" panose="05000000000000000000" pitchFamily="2" charset="2"/>
                      </a:rPr>
                      <m:t>𝑤</m:t>
                    </m:r>
                  </m:oMath>
                </a14:m>
                <a:r>
                  <a:rPr lang="en-GB" dirty="0"/>
                  <a:t> is symmetric ( </a:t>
                </a:r>
                <a14:m>
                  <m:oMath xmlns:m="http://schemas.openxmlformats.org/officeDocument/2006/math">
                    <m:r>
                      <a:rPr lang="nl-NL" b="0" i="1" smtClean="0">
                        <a:latin typeface="Cambria Math" panose="02040503050406030204" pitchFamily="18" charset="0"/>
                      </a:rPr>
                      <m:t>𝑤</m:t>
                    </m:r>
                    <m:d>
                      <m:dPr>
                        <m:ctrlPr>
                          <a:rPr lang="nl-NL" b="0" i="1" smtClean="0">
                            <a:latin typeface="Cambria Math" panose="02040503050406030204" pitchFamily="18" charset="0"/>
                          </a:rPr>
                        </m:ctrlPr>
                      </m:dPr>
                      <m:e>
                        <m:r>
                          <a:rPr lang="nl-NL" b="0" i="1" smtClean="0">
                            <a:latin typeface="Cambria Math" panose="02040503050406030204" pitchFamily="18" charset="0"/>
                          </a:rPr>
                          <m:t>𝑥</m:t>
                        </m:r>
                        <m:r>
                          <a:rPr lang="nl-NL" b="0" i="1" smtClean="0">
                            <a:latin typeface="Cambria Math" panose="02040503050406030204" pitchFamily="18" charset="0"/>
                          </a:rPr>
                          <m:t>,</m:t>
                        </m:r>
                        <m:r>
                          <a:rPr lang="nl-NL" b="0" i="1" smtClean="0">
                            <a:latin typeface="Cambria Math" panose="02040503050406030204" pitchFamily="18" charset="0"/>
                          </a:rPr>
                          <m:t>𝑦</m:t>
                        </m:r>
                      </m:e>
                    </m:d>
                    <m:r>
                      <a:rPr lang="nl-NL" b="0" i="1" smtClean="0">
                        <a:latin typeface="Cambria Math" panose="02040503050406030204" pitchFamily="18" charset="0"/>
                      </a:rPr>
                      <m:t>=</m:t>
                    </m:r>
                    <m:r>
                      <a:rPr lang="nl-NL" b="0" i="1" smtClean="0">
                        <a:latin typeface="Cambria Math" panose="02040503050406030204" pitchFamily="18" charset="0"/>
                      </a:rPr>
                      <m:t>𝑤</m:t>
                    </m:r>
                    <m:d>
                      <m:dPr>
                        <m:ctrlPr>
                          <a:rPr lang="nl-NL" b="0" i="1" smtClean="0">
                            <a:latin typeface="Cambria Math" panose="02040503050406030204" pitchFamily="18" charset="0"/>
                          </a:rPr>
                        </m:ctrlPr>
                      </m:dPr>
                      <m:e>
                        <m:r>
                          <a:rPr lang="nl-NL" b="0" i="1" smtClean="0">
                            <a:latin typeface="Cambria Math" panose="02040503050406030204" pitchFamily="18" charset="0"/>
                          </a:rPr>
                          <m:t>𝑦</m:t>
                        </m:r>
                        <m:r>
                          <a:rPr lang="nl-NL" b="0" i="1" smtClean="0">
                            <a:latin typeface="Cambria Math" panose="02040503050406030204" pitchFamily="18" charset="0"/>
                          </a:rPr>
                          <m:t>,</m:t>
                        </m:r>
                        <m:r>
                          <a:rPr lang="nl-NL" b="0" i="1" smtClean="0">
                            <a:latin typeface="Cambria Math" panose="02040503050406030204" pitchFamily="18" charset="0"/>
                          </a:rPr>
                          <m:t>𝑥</m:t>
                        </m:r>
                      </m:e>
                    </m:d>
                  </m:oMath>
                </a14:m>
                <a:r>
                  <a:rPr lang="en-GB"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Picture 4"/>
          <p:cNvPicPr>
            <a:picLocks noChangeAspect="1"/>
          </p:cNvPicPr>
          <p:nvPr/>
        </p:nvPicPr>
        <p:blipFill rotWithShape="1">
          <a:blip r:embed="rId3"/>
          <a:srcRect l="24434"/>
          <a:stretch/>
        </p:blipFill>
        <p:spPr>
          <a:xfrm>
            <a:off x="7705492" y="1930400"/>
            <a:ext cx="1789381" cy="2028010"/>
          </a:xfrm>
          <a:prstGeom prst="rect">
            <a:avLst/>
          </a:prstGeom>
        </p:spPr>
      </p:pic>
    </p:spTree>
    <p:extLst>
      <p:ext uri="{BB962C8B-B14F-4D97-AF65-F5344CB8AC3E}">
        <p14:creationId xmlns:p14="http://schemas.microsoft.com/office/powerpoint/2010/main" val="270439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Some more terminology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Weighted path length </a:t>
                </a:r>
              </a:p>
              <a:p>
                <a:pPr lvl="1"/>
                <a:r>
                  <a:rPr lang="en-US" dirty="0"/>
                  <a:t>sum of the weights of the edges along the path</a:t>
                </a:r>
              </a:p>
              <a:p>
                <a:pPr lvl="1"/>
                <a:endParaRPr lang="en-US" dirty="0"/>
              </a:p>
              <a:p>
                <a:r>
                  <a:rPr lang="en-US" b="1" dirty="0"/>
                  <a:t>Shortest distance </a:t>
                </a:r>
                <a:r>
                  <a:rPr lang="en-US" dirty="0"/>
                  <a:t>from </a:t>
                </a:r>
                <a14:m>
                  <m:oMath xmlns:m="http://schemas.openxmlformats.org/officeDocument/2006/math">
                    <m:r>
                      <a:rPr lang="en-US" i="1" dirty="0" smtClean="0">
                        <a:latin typeface="Cambria Math" panose="02040503050406030204" pitchFamily="18" charset="0"/>
                      </a:rPr>
                      <m:t>𝑥</m:t>
                    </m:r>
                  </m:oMath>
                </a14:m>
                <a:r>
                  <a:rPr lang="en-US" dirty="0"/>
                  <a:t> to </a:t>
                </a:r>
                <a14:m>
                  <m:oMath xmlns:m="http://schemas.openxmlformats.org/officeDocument/2006/math">
                    <m:r>
                      <a:rPr lang="en-US" i="1" dirty="0" smtClean="0">
                        <a:latin typeface="Cambria Math" panose="02040503050406030204" pitchFamily="18" charset="0"/>
                      </a:rPr>
                      <m:t>𝑦</m:t>
                    </m:r>
                  </m:oMath>
                </a14:m>
                <a:r>
                  <a:rPr lang="en-US" dirty="0"/>
                  <a:t> </a:t>
                </a:r>
              </a:p>
              <a:p>
                <a:pPr lvl="1"/>
                <a:r>
                  <a:rPr lang="en-US" dirty="0"/>
                  <a:t>minimum weighted path length among all the paths from </a:t>
                </a:r>
                <a14:m>
                  <m:oMath xmlns:m="http://schemas.openxmlformats.org/officeDocument/2006/math">
                    <m:r>
                      <a:rPr lang="en-US" i="1" dirty="0" smtClean="0">
                        <a:latin typeface="Cambria Math" panose="02040503050406030204" pitchFamily="18" charset="0"/>
                      </a:rPr>
                      <m:t>𝑥</m:t>
                    </m:r>
                  </m:oMath>
                </a14:m>
                <a:r>
                  <a:rPr lang="en-US" dirty="0"/>
                  <a:t> to </a:t>
                </a:r>
                <a14:m>
                  <m:oMath xmlns:m="http://schemas.openxmlformats.org/officeDocument/2006/math">
                    <m:r>
                      <a:rPr lang="en-US" i="1" dirty="0" smtClean="0">
                        <a:latin typeface="Cambria Math" panose="02040503050406030204" pitchFamily="18" charset="0"/>
                      </a:rPr>
                      <m:t>𝑦</m:t>
                    </m:r>
                  </m:oMath>
                </a14:m>
                <a:endParaRPr lang="en-US" dirty="0"/>
              </a:p>
              <a:p>
                <a:pPr lvl="1"/>
                <a:r>
                  <a:rPr lang="en-US" i="1" dirty="0"/>
                  <a:t>Dijkstra’s Shortest Path Algorithm </a:t>
                </a:r>
                <a:r>
                  <a:rPr lang="en-US" dirty="0">
                    <a:sym typeface="Wingdings" panose="05000000000000000000" pitchFamily="2" charset="2"/>
                  </a:rPr>
                  <a:t> </a:t>
                </a:r>
                <a:r>
                  <a:rPr lang="en-US" dirty="0"/>
                  <a:t>finding the shortest path from one vertex to each other vertex in a (di)graph</a:t>
                </a:r>
              </a:p>
              <a:p>
                <a:pPr marL="914400" lvl="2" indent="0">
                  <a:buNone/>
                </a:pP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Picture 4"/>
          <p:cNvPicPr>
            <a:picLocks noChangeAspect="1"/>
          </p:cNvPicPr>
          <p:nvPr/>
        </p:nvPicPr>
        <p:blipFill rotWithShape="1">
          <a:blip r:embed="rId3"/>
          <a:srcRect l="24434"/>
          <a:stretch/>
        </p:blipFill>
        <p:spPr>
          <a:xfrm>
            <a:off x="7705492" y="1930400"/>
            <a:ext cx="1789381" cy="2028010"/>
          </a:xfrm>
          <a:prstGeom prst="rect">
            <a:avLst/>
          </a:prstGeom>
        </p:spPr>
      </p:pic>
    </p:spTree>
    <p:extLst>
      <p:ext uri="{BB962C8B-B14F-4D97-AF65-F5344CB8AC3E}">
        <p14:creationId xmlns:p14="http://schemas.microsoft.com/office/powerpoint/2010/main" val="218521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48EAA2-FF7F-4829-A839-6203CC3A39C4}"/>
              </a:ext>
            </a:extLst>
          </p:cNvPr>
          <p:cNvSpPr>
            <a:spLocks noGrp="1"/>
          </p:cNvSpPr>
          <p:nvPr>
            <p:ph type="title"/>
          </p:nvPr>
        </p:nvSpPr>
        <p:spPr/>
        <p:txBody>
          <a:bodyPr/>
          <a:lstStyle/>
          <a:p>
            <a:r>
              <a:rPr lang="nl-NL" dirty="0" err="1"/>
              <a:t>Homework</a:t>
            </a:r>
            <a:r>
              <a:rPr lang="nl-NL" dirty="0"/>
              <a:t> </a:t>
            </a:r>
            <a:r>
              <a:rPr lang="nl-NL" dirty="0" err="1"/>
              <a:t>so</a:t>
            </a:r>
            <a:r>
              <a:rPr lang="nl-NL" dirty="0"/>
              <a:t> far…</a:t>
            </a:r>
          </a:p>
        </p:txBody>
      </p:sp>
      <p:sp>
        <p:nvSpPr>
          <p:cNvPr id="3" name="Tijdelijke aanduiding voor inhoud 2">
            <a:extLst>
              <a:ext uri="{FF2B5EF4-FFF2-40B4-BE49-F238E27FC236}">
                <a16:creationId xmlns:a16="http://schemas.microsoft.com/office/drawing/2014/main" id="{A8DDD51F-B288-464C-A84F-12B16F13877A}"/>
              </a:ext>
            </a:extLst>
          </p:cNvPr>
          <p:cNvSpPr>
            <a:spLocks noGrp="1"/>
          </p:cNvSpPr>
          <p:nvPr>
            <p:ph idx="1"/>
          </p:nvPr>
        </p:nvSpPr>
        <p:spPr/>
        <p:txBody>
          <a:bodyPr>
            <a:normAutofit/>
          </a:bodyPr>
          <a:lstStyle/>
          <a:p>
            <a:r>
              <a:rPr lang="nl-NL" b="1" i="1" dirty="0"/>
              <a:t>MC </a:t>
            </a:r>
            <a:r>
              <a:rPr lang="nl-NL" b="1" i="1" dirty="0" err="1"/>
              <a:t>questions</a:t>
            </a:r>
            <a:r>
              <a:rPr lang="nl-NL" b="1" i="1" dirty="0"/>
              <a:t> </a:t>
            </a:r>
            <a:r>
              <a:rPr lang="nl-NL" dirty="0"/>
              <a:t>on </a:t>
            </a:r>
            <a:r>
              <a:rPr lang="nl-NL" dirty="0" err="1"/>
              <a:t>GrandeOmega</a:t>
            </a:r>
            <a:r>
              <a:rPr lang="nl-NL" dirty="0"/>
              <a:t>, </a:t>
            </a:r>
            <a:r>
              <a:rPr lang="nl-NL" dirty="0" err="1"/>
              <a:t>one</a:t>
            </a:r>
            <a:r>
              <a:rPr lang="nl-NL" dirty="0"/>
              <a:t> practicum per </a:t>
            </a:r>
            <a:r>
              <a:rPr lang="nl-NL" dirty="0" err="1"/>
              <a:t>lesson</a:t>
            </a:r>
            <a:endParaRPr lang="nl-NL" dirty="0"/>
          </a:p>
          <a:p>
            <a:pPr lvl="1"/>
            <a:r>
              <a:rPr lang="nl-NL" dirty="0"/>
              <a:t>Are </a:t>
            </a:r>
            <a:r>
              <a:rPr lang="nl-NL" dirty="0" err="1"/>
              <a:t>you</a:t>
            </a:r>
            <a:r>
              <a:rPr lang="nl-NL" dirty="0"/>
              <a:t> on track?</a:t>
            </a:r>
          </a:p>
          <a:p>
            <a:endParaRPr lang="nl-NL" dirty="0"/>
          </a:p>
          <a:p>
            <a:r>
              <a:rPr lang="nl-NL" dirty="0"/>
              <a:t>How are </a:t>
            </a:r>
            <a:r>
              <a:rPr lang="nl-NL" dirty="0" err="1"/>
              <a:t>you</a:t>
            </a:r>
            <a:r>
              <a:rPr lang="nl-NL" dirty="0"/>
              <a:t> </a:t>
            </a:r>
            <a:r>
              <a:rPr lang="nl-NL" dirty="0" err="1"/>
              <a:t>doing</a:t>
            </a:r>
            <a:r>
              <a:rPr lang="nl-NL" dirty="0"/>
              <a:t> </a:t>
            </a:r>
            <a:r>
              <a:rPr lang="nl-NL" dirty="0" err="1"/>
              <a:t>with</a:t>
            </a:r>
            <a:r>
              <a:rPr lang="nl-NL" dirty="0"/>
              <a:t> </a:t>
            </a:r>
            <a:r>
              <a:rPr lang="nl-NL" dirty="0" err="1"/>
              <a:t>the</a:t>
            </a:r>
            <a:r>
              <a:rPr lang="nl-NL" dirty="0"/>
              <a:t> </a:t>
            </a:r>
            <a:r>
              <a:rPr lang="nl-NL" b="1" i="1" dirty="0" err="1"/>
              <a:t>implementations</a:t>
            </a:r>
            <a:r>
              <a:rPr lang="nl-NL" dirty="0"/>
              <a:t>?</a:t>
            </a:r>
          </a:p>
          <a:p>
            <a:pPr lvl="1"/>
            <a:r>
              <a:rPr lang="nl-NL" dirty="0" err="1"/>
              <a:t>LinearSearch</a:t>
            </a:r>
            <a:r>
              <a:rPr lang="nl-NL" dirty="0"/>
              <a:t>, </a:t>
            </a:r>
            <a:r>
              <a:rPr lang="nl-NL" dirty="0" err="1"/>
              <a:t>BinarySearch</a:t>
            </a:r>
            <a:endParaRPr lang="nl-NL" dirty="0"/>
          </a:p>
          <a:p>
            <a:pPr lvl="1"/>
            <a:r>
              <a:rPr lang="nl-NL" dirty="0" err="1"/>
              <a:t>InsertionSort</a:t>
            </a:r>
            <a:r>
              <a:rPr lang="nl-NL" dirty="0"/>
              <a:t>&lt;T&gt;, </a:t>
            </a:r>
            <a:r>
              <a:rPr lang="nl-NL" dirty="0" err="1"/>
              <a:t>MergeSort</a:t>
            </a:r>
            <a:r>
              <a:rPr lang="nl-NL" dirty="0"/>
              <a:t>&lt;T&gt;, </a:t>
            </a:r>
            <a:r>
              <a:rPr lang="nl-NL" dirty="0" err="1"/>
              <a:t>BubbleSort</a:t>
            </a:r>
            <a:r>
              <a:rPr lang="nl-NL" dirty="0"/>
              <a:t>&lt;T&gt;</a:t>
            </a:r>
          </a:p>
          <a:p>
            <a:pPr lvl="1"/>
            <a:r>
              <a:rPr lang="nl-NL" dirty="0" err="1"/>
              <a:t>SortedLinkedList</a:t>
            </a:r>
            <a:r>
              <a:rPr lang="nl-NL" dirty="0"/>
              <a:t>&lt;T&gt;, </a:t>
            </a:r>
            <a:r>
              <a:rPr lang="nl-NL" dirty="0" err="1"/>
              <a:t>DoublyLinkedList</a:t>
            </a:r>
            <a:r>
              <a:rPr lang="nl-NL" dirty="0"/>
              <a:t>&lt;T&gt;</a:t>
            </a:r>
          </a:p>
          <a:p>
            <a:pPr lvl="1"/>
            <a:r>
              <a:rPr lang="nl-NL" dirty="0"/>
              <a:t>Queue&lt;T&gt;, Stack&lt;T&gt; </a:t>
            </a:r>
          </a:p>
          <a:p>
            <a:pPr lvl="1"/>
            <a:r>
              <a:rPr lang="nl-NL" dirty="0" err="1"/>
              <a:t>Hash</a:t>
            </a:r>
            <a:r>
              <a:rPr lang="nl-NL" dirty="0"/>
              <a:t> </a:t>
            </a:r>
            <a:r>
              <a:rPr lang="nl-NL" dirty="0" err="1"/>
              <a:t>Table</a:t>
            </a:r>
            <a:r>
              <a:rPr lang="nl-NL" dirty="0"/>
              <a:t>&lt;K,V&gt; (+ </a:t>
            </a:r>
            <a:r>
              <a:rPr lang="nl-NL" dirty="0" err="1"/>
              <a:t>linear</a:t>
            </a:r>
            <a:r>
              <a:rPr lang="nl-NL" dirty="0"/>
              <a:t> </a:t>
            </a:r>
            <a:r>
              <a:rPr lang="nl-NL" dirty="0" err="1"/>
              <a:t>probing</a:t>
            </a:r>
            <a:r>
              <a:rPr lang="nl-NL" dirty="0"/>
              <a:t>)</a:t>
            </a:r>
          </a:p>
          <a:p>
            <a:pPr lvl="1"/>
            <a:r>
              <a:rPr lang="nl-NL" dirty="0" err="1"/>
              <a:t>BinarySearchTree</a:t>
            </a:r>
            <a:r>
              <a:rPr lang="nl-NL" dirty="0"/>
              <a:t>&lt;T&gt; (</a:t>
            </a:r>
            <a:r>
              <a:rPr lang="nl-NL" dirty="0" err="1"/>
              <a:t>traversal</a:t>
            </a:r>
            <a:r>
              <a:rPr lang="nl-NL" dirty="0"/>
              <a:t>, </a:t>
            </a:r>
            <a:r>
              <a:rPr lang="nl-NL" dirty="0" err="1"/>
              <a:t>insert</a:t>
            </a:r>
            <a:r>
              <a:rPr lang="nl-NL" dirty="0"/>
              <a:t>, search, delete)</a:t>
            </a:r>
          </a:p>
          <a:p>
            <a:endParaRPr lang="nl-NL" dirty="0"/>
          </a:p>
          <a:p>
            <a:endParaRPr lang="nl-NL" dirty="0"/>
          </a:p>
        </p:txBody>
      </p:sp>
      <p:sp>
        <p:nvSpPr>
          <p:cNvPr id="4" name="Tijdelijke aanduiding voor voettekst 3">
            <a:extLst>
              <a:ext uri="{FF2B5EF4-FFF2-40B4-BE49-F238E27FC236}">
                <a16:creationId xmlns:a16="http://schemas.microsoft.com/office/drawing/2014/main" id="{828CC195-953B-4CE0-A782-6B5AA21F5136}"/>
              </a:ext>
            </a:extLst>
          </p:cNvPr>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213234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Traversal algorithms </a:t>
            </a:r>
          </a:p>
        </p:txBody>
      </p:sp>
      <p:sp>
        <p:nvSpPr>
          <p:cNvPr id="3" name="Content Placeholder 2"/>
          <p:cNvSpPr>
            <a:spLocks noGrp="1"/>
          </p:cNvSpPr>
          <p:nvPr>
            <p:ph idx="1"/>
          </p:nvPr>
        </p:nvSpPr>
        <p:spPr/>
        <p:txBody>
          <a:bodyPr/>
          <a:lstStyle/>
          <a:p>
            <a:r>
              <a:rPr lang="en-US" i="1" dirty="0"/>
              <a:t>Graph traversal </a:t>
            </a:r>
            <a:r>
              <a:rPr lang="en-US" dirty="0">
                <a:sym typeface="Wingdings" panose="05000000000000000000" pitchFamily="2" charset="2"/>
              </a:rPr>
              <a:t> </a:t>
            </a:r>
            <a:r>
              <a:rPr lang="en-US" dirty="0"/>
              <a:t>visiting all the nodes in a graph in a particular manner, updating and/or checking their values along the way</a:t>
            </a:r>
          </a:p>
          <a:p>
            <a:endParaRPr lang="en-US" dirty="0"/>
          </a:p>
          <a:p>
            <a:r>
              <a:rPr lang="en-US" dirty="0"/>
              <a:t>Possible algorithms</a:t>
            </a:r>
          </a:p>
          <a:p>
            <a:pPr lvl="1"/>
            <a:r>
              <a:rPr lang="en-US" b="1" dirty="0"/>
              <a:t>BFS</a:t>
            </a:r>
            <a:r>
              <a:rPr lang="en-US" dirty="0"/>
              <a:t> (</a:t>
            </a:r>
            <a:r>
              <a:rPr lang="en-US" b="1" dirty="0"/>
              <a:t>Breadth</a:t>
            </a:r>
            <a:r>
              <a:rPr lang="en-US" dirty="0"/>
              <a:t> First Search)</a:t>
            </a:r>
          </a:p>
          <a:p>
            <a:pPr lvl="2"/>
            <a:r>
              <a:rPr lang="en-US" dirty="0"/>
              <a:t>Inspect all neighbors of a node; then for each neighbor inspect all its unvisited neighbors, etc…</a:t>
            </a:r>
          </a:p>
          <a:p>
            <a:pPr lvl="1"/>
            <a:r>
              <a:rPr lang="en-US" b="1" dirty="0"/>
              <a:t>DFS</a:t>
            </a:r>
            <a:r>
              <a:rPr lang="en-US" dirty="0"/>
              <a:t> (</a:t>
            </a:r>
            <a:r>
              <a:rPr lang="en-US" b="1" dirty="0"/>
              <a:t>Depth</a:t>
            </a:r>
            <a:r>
              <a:rPr lang="en-US" dirty="0"/>
              <a:t> First Search)</a:t>
            </a:r>
          </a:p>
          <a:p>
            <a:pPr lvl="2"/>
            <a:r>
              <a:rPr lang="en-US" dirty="0"/>
              <a:t>Start from one neighbor and go as far as possible in that direction before continuing with exploring the other neighbors </a:t>
            </a:r>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74139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BFS traversal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Search is limited to essentially two operations</a:t>
                </a:r>
              </a:p>
              <a:p>
                <a:pPr lvl="1"/>
                <a:r>
                  <a:rPr lang="en-US" dirty="0"/>
                  <a:t>visit and inspect a node of a graph</a:t>
                </a:r>
              </a:p>
              <a:p>
                <a:pPr lvl="1"/>
                <a:r>
                  <a:rPr lang="en-US" dirty="0"/>
                  <a:t>gain access to visit the nodes that neighbor the currently visited node</a:t>
                </a:r>
              </a:p>
              <a:p>
                <a:endParaRPr lang="en-US" dirty="0"/>
              </a:p>
              <a:p>
                <a:r>
                  <a:rPr lang="en-US" dirty="0"/>
                  <a:t>Algorithm</a:t>
                </a:r>
              </a:p>
              <a:p>
                <a:pPr lvl="1"/>
                <a:r>
                  <a:rPr lang="en-US" dirty="0"/>
                  <a:t>begins at a root node and inspects all the neighboring nodes</a:t>
                </a:r>
              </a:p>
              <a:p>
                <a:pPr lvl="1"/>
                <a:r>
                  <a:rPr lang="en-US" dirty="0"/>
                  <a:t>for each of those neighbor nodes in turn, it inspects their neighbor nodes which were unvisited, and so on</a:t>
                </a:r>
              </a:p>
              <a:p>
                <a:pPr lvl="1"/>
                <a:endParaRPr lang="en-US" dirty="0"/>
              </a:p>
              <a:p>
                <a:r>
                  <a:rPr lang="en-US" dirty="0"/>
                  <a:t>Complexity </a:t>
                </a:r>
                <a:r>
                  <a:rPr lang="en-US" dirty="0">
                    <a:sym typeface="Wingdings" panose="05000000000000000000" pitchFamily="2" charset="2"/>
                  </a:rPr>
                  <a:t> </a:t>
                </a:r>
                <a14:m>
                  <m:oMath xmlns:m="http://schemas.openxmlformats.org/officeDocument/2006/math">
                    <m:r>
                      <a:rPr lang="nl-NL" b="0" i="1" smtClean="0">
                        <a:latin typeface="Cambria Math" panose="02040503050406030204" pitchFamily="18" charset="0"/>
                        <a:sym typeface="Wingdings" panose="05000000000000000000" pitchFamily="2" charset="2"/>
                      </a:rPr>
                      <m:t>𝑂</m:t>
                    </m:r>
                    <m:d>
                      <m:dPr>
                        <m:ctrlPr>
                          <a:rPr lang="nl-NL" b="0" i="1" smtClean="0">
                            <a:latin typeface="Cambria Math" panose="02040503050406030204" pitchFamily="18" charset="0"/>
                            <a:sym typeface="Wingdings" panose="05000000000000000000" pitchFamily="2" charset="2"/>
                          </a:rPr>
                        </m:ctrlPr>
                      </m:dPr>
                      <m:e>
                        <m:d>
                          <m:dPr>
                            <m:begChr m:val="|"/>
                            <m:endChr m:val="|"/>
                            <m:ctrlPr>
                              <a:rPr lang="nl-NL" b="0" i="1" smtClean="0">
                                <a:latin typeface="Cambria Math" panose="02040503050406030204" pitchFamily="18" charset="0"/>
                                <a:sym typeface="Wingdings" panose="05000000000000000000" pitchFamily="2" charset="2"/>
                              </a:rPr>
                            </m:ctrlPr>
                          </m:dPr>
                          <m:e>
                            <m:r>
                              <a:rPr lang="nl-NL" b="0" i="1" smtClean="0">
                                <a:latin typeface="Cambria Math" panose="02040503050406030204" pitchFamily="18" charset="0"/>
                                <a:sym typeface="Wingdings" panose="05000000000000000000" pitchFamily="2" charset="2"/>
                              </a:rPr>
                              <m:t>𝑉</m:t>
                            </m:r>
                          </m:e>
                        </m:d>
                        <m:r>
                          <a:rPr lang="nl-NL" b="0" i="1" smtClean="0">
                            <a:latin typeface="Cambria Math" panose="02040503050406030204" pitchFamily="18" charset="0"/>
                            <a:sym typeface="Wingdings" panose="05000000000000000000" pitchFamily="2" charset="2"/>
                          </a:rPr>
                          <m:t>+</m:t>
                        </m:r>
                        <m:d>
                          <m:dPr>
                            <m:begChr m:val="|"/>
                            <m:endChr m:val="|"/>
                            <m:ctrlPr>
                              <a:rPr lang="nl-NL" b="0" i="1" smtClean="0">
                                <a:latin typeface="Cambria Math" panose="02040503050406030204" pitchFamily="18" charset="0"/>
                                <a:sym typeface="Wingdings" panose="05000000000000000000" pitchFamily="2" charset="2"/>
                              </a:rPr>
                            </m:ctrlPr>
                          </m:dPr>
                          <m:e>
                            <m:r>
                              <a:rPr lang="nl-NL" b="0" i="1" smtClean="0">
                                <a:latin typeface="Cambria Math" panose="02040503050406030204" pitchFamily="18" charset="0"/>
                                <a:sym typeface="Wingdings" panose="05000000000000000000" pitchFamily="2" charset="2"/>
                              </a:rPr>
                              <m:t>𝐸</m:t>
                            </m:r>
                          </m:e>
                        </m:d>
                      </m:e>
                    </m:d>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7172" name="Picture 4" descr="File:Animated BFS.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629724" y="489287"/>
            <a:ext cx="2842806" cy="3112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46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BFS traversal algorithm</a:t>
            </a:r>
          </a:p>
        </p:txBody>
      </p:sp>
      <p:sp>
        <p:nvSpPr>
          <p:cNvPr id="3" name="Content Placeholder 2"/>
          <p:cNvSpPr>
            <a:spLocks noGrp="1"/>
          </p:cNvSpPr>
          <p:nvPr>
            <p:ph idx="1"/>
          </p:nvPr>
        </p:nvSpPr>
        <p:spPr/>
        <p:txBody>
          <a:bodyPr/>
          <a:lstStyle/>
          <a:p>
            <a:r>
              <a:rPr lang="en-US" b="1" dirty="0"/>
              <a:t>Queue </a:t>
            </a:r>
            <a:r>
              <a:rPr lang="en-US" dirty="0"/>
              <a:t>data structure used to store intermediate results as it traverses the graph</a:t>
            </a:r>
          </a:p>
          <a:p>
            <a:pPr marL="800100" lvl="1" indent="-342900">
              <a:buFont typeface="+mj-lt"/>
              <a:buAutoNum type="arabicPeriod"/>
            </a:pPr>
            <a:r>
              <a:rPr lang="en-US" dirty="0" err="1"/>
              <a:t>Enqueue</a:t>
            </a:r>
            <a:r>
              <a:rPr lang="en-US" dirty="0"/>
              <a:t> the root node</a:t>
            </a:r>
          </a:p>
          <a:p>
            <a:pPr marL="800100" lvl="1" indent="-342900">
              <a:buFont typeface="+mj-lt"/>
              <a:buAutoNum type="arabicPeriod"/>
            </a:pPr>
            <a:r>
              <a:rPr lang="en-US" dirty="0" err="1"/>
              <a:t>Dequeue</a:t>
            </a:r>
            <a:r>
              <a:rPr lang="en-US" dirty="0"/>
              <a:t> a node and examine it</a:t>
            </a:r>
          </a:p>
          <a:p>
            <a:pPr lvl="2"/>
            <a:r>
              <a:rPr lang="en-US" dirty="0"/>
              <a:t>[If the element sought is found in this node, quit the search and return a result]</a:t>
            </a:r>
          </a:p>
          <a:p>
            <a:pPr lvl="2"/>
            <a:r>
              <a:rPr lang="en-US" dirty="0"/>
              <a:t>Otherwise </a:t>
            </a:r>
            <a:r>
              <a:rPr lang="en-US" dirty="0" err="1"/>
              <a:t>enqueue</a:t>
            </a:r>
            <a:r>
              <a:rPr lang="en-US" dirty="0"/>
              <a:t> any successors (the direct child nodes) that have not yet been discovered</a:t>
            </a:r>
          </a:p>
          <a:p>
            <a:pPr marL="800100" lvl="1" indent="-342900">
              <a:buFont typeface="+mj-lt"/>
              <a:buAutoNum type="arabicPeriod"/>
            </a:pPr>
            <a:r>
              <a:rPr lang="en-US" dirty="0"/>
              <a:t>If the queue is empty, every node on the graph has been examined [quit the search and return "not found“]</a:t>
            </a:r>
          </a:p>
          <a:p>
            <a:pPr marL="800100" lvl="1" indent="-342900">
              <a:buFont typeface="+mj-lt"/>
              <a:buAutoNum type="arabicPeriod"/>
            </a:pPr>
            <a:r>
              <a:rPr lang="en-US" dirty="0"/>
              <a:t>If the queue is not empty, repeat from Step 2</a:t>
            </a:r>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211432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BFS traversal algorithm</a:t>
            </a:r>
          </a:p>
        </p:txBody>
      </p:sp>
      <p:sp>
        <p:nvSpPr>
          <p:cNvPr id="3" name="Content Placeholder 2"/>
          <p:cNvSpPr>
            <a:spLocks noGrp="1"/>
          </p:cNvSpPr>
          <p:nvPr>
            <p:ph idx="1"/>
          </p:nvPr>
        </p:nvSpPr>
        <p:spPr/>
        <p:txBody>
          <a:bodyPr/>
          <a:lstStyle/>
          <a:p>
            <a:r>
              <a:rPr lang="nl-NL" dirty="0" err="1"/>
              <a:t>Result</a:t>
            </a:r>
            <a:r>
              <a:rPr lang="nl-NL" dirty="0"/>
              <a:t> of a </a:t>
            </a:r>
            <a:r>
              <a:rPr lang="en-GB" dirty="0"/>
              <a:t>BFS </a:t>
            </a:r>
            <a:r>
              <a:rPr lang="nl-NL" dirty="0" err="1"/>
              <a:t>traversal</a:t>
            </a:r>
            <a:r>
              <a:rPr lang="nl-NL" dirty="0"/>
              <a:t> </a:t>
            </a:r>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Picture 2" descr="Order in which the nodes get expan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7970" y="2565090"/>
            <a:ext cx="4799640" cy="3071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161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BFS traversal algorithm</a:t>
            </a:r>
          </a:p>
        </p:txBody>
      </p:sp>
      <p:sp>
        <p:nvSpPr>
          <p:cNvPr id="3" name="Content Placeholder 2"/>
          <p:cNvSpPr>
            <a:spLocks noGrp="1"/>
          </p:cNvSpPr>
          <p:nvPr>
            <p:ph idx="1"/>
          </p:nvPr>
        </p:nvSpPr>
        <p:spPr/>
        <p:txBody>
          <a:bodyPr/>
          <a:lstStyle/>
          <a:p>
            <a:r>
              <a:rPr lang="en-GB" dirty="0"/>
              <a:t>BFS </a:t>
            </a:r>
            <a:r>
              <a:rPr lang="nl-NL" dirty="0" err="1"/>
              <a:t>traversal</a:t>
            </a:r>
            <a:endParaRPr lang="nl-NL" dirty="0"/>
          </a:p>
          <a:p>
            <a:pPr lvl="1"/>
            <a:r>
              <a:rPr lang="pt-BR" dirty="0"/>
              <a:t>Returned list of visited vertices: A, B, E, C, F, D, G</a:t>
            </a:r>
          </a:p>
          <a:p>
            <a:pPr lvl="1"/>
            <a:endParaRPr lang="pt-BR" dirty="0"/>
          </a:p>
          <a:p>
            <a:pPr lvl="1"/>
            <a:endParaRPr lang="pt-BR" dirty="0"/>
          </a:p>
          <a:p>
            <a:pPr lvl="1"/>
            <a:endParaRPr lang="pt-BR" dirty="0"/>
          </a:p>
          <a:p>
            <a:pPr lvl="1"/>
            <a:endParaRPr lang="pt-BR" dirty="0"/>
          </a:p>
          <a:p>
            <a:pPr lvl="1"/>
            <a:endParaRPr lang="pt-BR"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6" name="Picture 5"/>
          <p:cNvPicPr>
            <a:picLocks noChangeAspect="1"/>
          </p:cNvPicPr>
          <p:nvPr/>
        </p:nvPicPr>
        <p:blipFill>
          <a:blip r:embed="rId3"/>
          <a:stretch>
            <a:fillRect/>
          </a:stretch>
        </p:blipFill>
        <p:spPr>
          <a:xfrm>
            <a:off x="1968123" y="3389263"/>
            <a:ext cx="2619048" cy="1114286"/>
          </a:xfrm>
          <a:prstGeom prst="rect">
            <a:avLst/>
          </a:prstGeom>
        </p:spPr>
      </p:pic>
      <p:pic>
        <p:nvPicPr>
          <p:cNvPr id="7" name="Picture 6"/>
          <p:cNvPicPr>
            <a:picLocks noChangeAspect="1"/>
          </p:cNvPicPr>
          <p:nvPr/>
        </p:nvPicPr>
        <p:blipFill>
          <a:blip r:embed="rId4"/>
          <a:stretch>
            <a:fillRect/>
          </a:stretch>
        </p:blipFill>
        <p:spPr>
          <a:xfrm>
            <a:off x="6443322" y="3303549"/>
            <a:ext cx="2600000" cy="1200000"/>
          </a:xfrm>
          <a:prstGeom prst="rect">
            <a:avLst/>
          </a:prstGeom>
        </p:spPr>
      </p:pic>
      <p:sp>
        <p:nvSpPr>
          <p:cNvPr id="8" name="Right Arrow 7"/>
          <p:cNvSpPr/>
          <p:nvPr/>
        </p:nvSpPr>
        <p:spPr>
          <a:xfrm>
            <a:off x="4911517" y="3754388"/>
            <a:ext cx="1254642" cy="412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6513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BFS traversal algorithm</a:t>
            </a:r>
          </a:p>
        </p:txBody>
      </p:sp>
      <p:sp>
        <p:nvSpPr>
          <p:cNvPr id="3" name="Content Placeholder 2"/>
          <p:cNvSpPr>
            <a:spLocks noGrp="1"/>
          </p:cNvSpPr>
          <p:nvPr>
            <p:ph idx="1"/>
          </p:nvPr>
        </p:nvSpPr>
        <p:spPr>
          <a:xfrm>
            <a:off x="677334" y="1290919"/>
            <a:ext cx="8596668" cy="4750444"/>
          </a:xfrm>
          <a:ln>
            <a:solidFill>
              <a:schemeClr val="tx1"/>
            </a:solidFill>
          </a:ln>
        </p:spPr>
        <p:txBody>
          <a:bodyPr>
            <a:normAutofit fontScale="55000" lnSpcReduction="20000"/>
          </a:bodyPr>
          <a:lstStyle/>
          <a:p>
            <a:pPr marL="457200" lvl="1" indent="0">
              <a:buNone/>
            </a:pPr>
            <a:r>
              <a:rPr lang="pt-BR" sz="3300" b="1" dirty="0">
                <a:latin typeface="+mj-lt"/>
                <a:cs typeface="Calibri" panose="020F0502020204030204" pitchFamily="34" charset="0"/>
              </a:rPr>
              <a:t>Algorithm pseudocode:</a:t>
            </a:r>
            <a:br>
              <a:rPr lang="pt-BR" sz="3300" b="1" dirty="0">
                <a:latin typeface="Calibri" panose="020F0502020204030204" pitchFamily="34" charset="0"/>
                <a:cs typeface="Calibri" panose="020F0502020204030204" pitchFamily="34" charset="0"/>
              </a:rPr>
            </a:br>
            <a:br>
              <a:rPr lang="pt-BR" b="1" dirty="0"/>
            </a:br>
            <a:r>
              <a:rPr lang="pt-BR" sz="2500" dirty="0">
                <a:latin typeface="Consolas" panose="020B0609020204030204" pitchFamily="49" charset="0"/>
                <a:cs typeface="Courier New" panose="02070309020205020404" pitchFamily="49" charset="0"/>
              </a:rPr>
              <a:t>Breadth-First-Search(Graph, root)</a:t>
            </a:r>
          </a:p>
          <a:p>
            <a:pPr marL="457200" lvl="1" indent="0">
              <a:buNone/>
            </a:pPr>
            <a:r>
              <a:rPr lang="pt-BR" sz="2500" dirty="0">
                <a:latin typeface="Consolas" panose="020B0609020204030204" pitchFamily="49" charset="0"/>
                <a:cs typeface="Courier New" panose="02070309020205020404" pitchFamily="49" charset="0"/>
              </a:rPr>
              <a:t>    for each node n in Graph:            </a:t>
            </a:r>
          </a:p>
          <a:p>
            <a:pPr marL="457200" lvl="1" indent="0">
              <a:buNone/>
            </a:pPr>
            <a:r>
              <a:rPr lang="pt-BR" sz="2500" dirty="0">
                <a:latin typeface="Consolas" panose="020B0609020204030204" pitchFamily="49" charset="0"/>
                <a:cs typeface="Courier New" panose="02070309020205020404" pitchFamily="49" charset="0"/>
              </a:rPr>
              <a:t>        n.distance = INFINITY        </a:t>
            </a:r>
          </a:p>
          <a:p>
            <a:pPr marL="457200" lvl="1" indent="0">
              <a:buNone/>
            </a:pPr>
            <a:r>
              <a:rPr lang="pt-BR" sz="2500" dirty="0">
                <a:latin typeface="Consolas" panose="020B0609020204030204" pitchFamily="49" charset="0"/>
                <a:cs typeface="Courier New" panose="02070309020205020404" pitchFamily="49" charset="0"/>
              </a:rPr>
              <a:t>        n.parent = NIL</a:t>
            </a:r>
          </a:p>
          <a:p>
            <a:pPr marL="457200" lvl="1" indent="0">
              <a:buNone/>
            </a:pPr>
            <a:r>
              <a:rPr lang="pt-BR" sz="2500" dirty="0">
                <a:latin typeface="Consolas" panose="020B0609020204030204" pitchFamily="49" charset="0"/>
                <a:cs typeface="Courier New" panose="02070309020205020404" pitchFamily="49" charset="0"/>
              </a:rPr>
              <a:t>    create empty queue Q      </a:t>
            </a:r>
          </a:p>
          <a:p>
            <a:pPr marL="457200" lvl="1" indent="0">
              <a:buNone/>
            </a:pPr>
            <a:r>
              <a:rPr lang="pt-BR" sz="2500" dirty="0">
                <a:latin typeface="Consolas" panose="020B0609020204030204" pitchFamily="49" charset="0"/>
                <a:cs typeface="Courier New" panose="02070309020205020404" pitchFamily="49" charset="0"/>
              </a:rPr>
              <a:t>    root.distance = 0</a:t>
            </a:r>
          </a:p>
          <a:p>
            <a:pPr marL="457200" lvl="1" indent="0">
              <a:buNone/>
            </a:pPr>
            <a:r>
              <a:rPr lang="pt-BR" sz="2500" dirty="0">
                <a:latin typeface="Consolas" panose="020B0609020204030204" pitchFamily="49" charset="0"/>
                <a:cs typeface="Courier New" panose="02070309020205020404" pitchFamily="49" charset="0"/>
              </a:rPr>
              <a:t>    Q.enqueue(root)                      </a:t>
            </a:r>
          </a:p>
          <a:p>
            <a:pPr marL="457200" lvl="1" indent="0">
              <a:buNone/>
            </a:pPr>
            <a:r>
              <a:rPr lang="pt-BR" sz="2500" dirty="0">
                <a:latin typeface="Consolas" panose="020B0609020204030204" pitchFamily="49" charset="0"/>
                <a:cs typeface="Courier New" panose="02070309020205020404" pitchFamily="49" charset="0"/>
              </a:rPr>
              <a:t>    while Q is not empty:        </a:t>
            </a:r>
          </a:p>
          <a:p>
            <a:pPr marL="457200" lvl="1" indent="0">
              <a:buNone/>
            </a:pPr>
            <a:r>
              <a:rPr lang="pt-BR" sz="2500" dirty="0">
                <a:latin typeface="Consolas" panose="020B0609020204030204" pitchFamily="49" charset="0"/>
                <a:cs typeface="Courier New" panose="02070309020205020404" pitchFamily="49" charset="0"/>
              </a:rPr>
              <a:t>        current = Q.dequeue()</a:t>
            </a:r>
          </a:p>
          <a:p>
            <a:pPr marL="457200" lvl="1" indent="0">
              <a:buNone/>
            </a:pPr>
            <a:r>
              <a:rPr lang="pt-BR" sz="2500" dirty="0">
                <a:latin typeface="Consolas" panose="020B0609020204030204" pitchFamily="49" charset="0"/>
                <a:cs typeface="Courier New" panose="02070309020205020404" pitchFamily="49" charset="0"/>
              </a:rPr>
              <a:t>        for each node n that is adjacent to current:</a:t>
            </a:r>
          </a:p>
          <a:p>
            <a:pPr marL="457200" lvl="1" indent="0">
              <a:buNone/>
            </a:pPr>
            <a:r>
              <a:rPr lang="pt-BR" sz="2500" dirty="0">
                <a:latin typeface="Consolas" panose="020B0609020204030204" pitchFamily="49" charset="0"/>
                <a:cs typeface="Courier New" panose="02070309020205020404" pitchFamily="49" charset="0"/>
              </a:rPr>
              <a:t>            if n.distance == INFINITY:</a:t>
            </a:r>
          </a:p>
          <a:p>
            <a:pPr marL="457200" lvl="1" indent="0">
              <a:buNone/>
            </a:pPr>
            <a:r>
              <a:rPr lang="pt-BR" sz="2500" dirty="0">
                <a:latin typeface="Consolas" panose="020B0609020204030204" pitchFamily="49" charset="0"/>
                <a:cs typeface="Courier New" panose="02070309020205020404" pitchFamily="49" charset="0"/>
              </a:rPr>
              <a:t>                n.distance = current.distance + 1</a:t>
            </a:r>
          </a:p>
          <a:p>
            <a:pPr marL="457200" lvl="1" indent="0">
              <a:buNone/>
            </a:pPr>
            <a:r>
              <a:rPr lang="pt-BR" sz="2500" dirty="0">
                <a:latin typeface="Consolas" panose="020B0609020204030204" pitchFamily="49" charset="0"/>
                <a:cs typeface="Courier New" panose="02070309020205020404" pitchFamily="49" charset="0"/>
              </a:rPr>
              <a:t>                n.parent = current</a:t>
            </a:r>
          </a:p>
          <a:p>
            <a:pPr marL="457200" lvl="1" indent="0">
              <a:buNone/>
            </a:pPr>
            <a:r>
              <a:rPr lang="pt-BR" sz="2500" dirty="0">
                <a:latin typeface="Consolas" panose="020B0609020204030204" pitchFamily="49" charset="0"/>
                <a:cs typeface="Courier New" panose="02070309020205020404" pitchFamily="49" charset="0"/>
              </a:rPr>
              <a:t>                Q.enqueue(n)</a:t>
            </a:r>
          </a:p>
          <a:p>
            <a:pPr lvl="1"/>
            <a:endParaRPr lang="pt-BR" dirty="0"/>
          </a:p>
          <a:p>
            <a:pPr lvl="1"/>
            <a:endParaRPr lang="pt-BR" dirty="0"/>
          </a:p>
          <a:p>
            <a:pPr lvl="1"/>
            <a:endParaRPr lang="pt-BR" dirty="0"/>
          </a:p>
          <a:p>
            <a:pPr lvl="1"/>
            <a:endParaRPr lang="pt-BR"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98966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DFS traversal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245898"/>
              </a:xfrm>
            </p:spPr>
            <p:txBody>
              <a:bodyPr>
                <a:normAutofit/>
              </a:bodyPr>
              <a:lstStyle/>
              <a:p>
                <a:r>
                  <a:rPr lang="en-US" dirty="0"/>
                  <a:t>Algorithm </a:t>
                </a:r>
              </a:p>
              <a:p>
                <a:pPr lvl="1"/>
                <a:r>
                  <a:rPr lang="en-US" dirty="0"/>
                  <a:t>Starts at a root node </a:t>
                </a:r>
              </a:p>
              <a:p>
                <a:pPr lvl="1"/>
                <a:r>
                  <a:rPr lang="en-US" dirty="0"/>
                  <a:t>Explores as far as possible along each branch before backtracking</a:t>
                </a:r>
              </a:p>
              <a:p>
                <a:pPr lvl="1"/>
                <a:endParaRPr lang="en-US" dirty="0"/>
              </a:p>
              <a:p>
                <a:r>
                  <a:rPr lang="en-US" dirty="0"/>
                  <a:t>Complexity </a:t>
                </a:r>
                <a:r>
                  <a:rPr lang="en-US" dirty="0">
                    <a:sym typeface="Wingdings" panose="05000000000000000000" pitchFamily="2" charset="2"/>
                  </a:rPr>
                  <a:t> </a:t>
                </a:r>
                <a14:m>
                  <m:oMath xmlns:m="http://schemas.openxmlformats.org/officeDocument/2006/math">
                    <m:r>
                      <a:rPr lang="nl-NL" i="1">
                        <a:latin typeface="Cambria Math" panose="02040503050406030204" pitchFamily="18" charset="0"/>
                        <a:sym typeface="Wingdings" panose="05000000000000000000" pitchFamily="2" charset="2"/>
                      </a:rPr>
                      <m:t>𝑂</m:t>
                    </m:r>
                    <m:d>
                      <m:dPr>
                        <m:ctrlPr>
                          <a:rPr lang="nl-NL" i="1">
                            <a:latin typeface="Cambria Math" panose="02040503050406030204" pitchFamily="18" charset="0"/>
                            <a:sym typeface="Wingdings" panose="05000000000000000000" pitchFamily="2" charset="2"/>
                          </a:rPr>
                        </m:ctrlPr>
                      </m:dPr>
                      <m:e>
                        <m:d>
                          <m:dPr>
                            <m:begChr m:val="|"/>
                            <m:endChr m:val="|"/>
                            <m:ctrlPr>
                              <a:rPr lang="nl-NL" i="1">
                                <a:latin typeface="Cambria Math" panose="02040503050406030204" pitchFamily="18" charset="0"/>
                                <a:sym typeface="Wingdings" panose="05000000000000000000" pitchFamily="2" charset="2"/>
                              </a:rPr>
                            </m:ctrlPr>
                          </m:dPr>
                          <m:e>
                            <m:r>
                              <a:rPr lang="nl-NL" i="1">
                                <a:latin typeface="Cambria Math" panose="02040503050406030204" pitchFamily="18" charset="0"/>
                                <a:sym typeface="Wingdings" panose="05000000000000000000" pitchFamily="2" charset="2"/>
                              </a:rPr>
                              <m:t>𝑉</m:t>
                            </m:r>
                          </m:e>
                        </m:d>
                        <m:r>
                          <a:rPr lang="nl-NL" i="1">
                            <a:latin typeface="Cambria Math" panose="02040503050406030204" pitchFamily="18" charset="0"/>
                            <a:sym typeface="Wingdings" panose="05000000000000000000" pitchFamily="2" charset="2"/>
                          </a:rPr>
                          <m:t>+</m:t>
                        </m:r>
                        <m:d>
                          <m:dPr>
                            <m:begChr m:val="|"/>
                            <m:endChr m:val="|"/>
                            <m:ctrlPr>
                              <a:rPr lang="nl-NL" i="1">
                                <a:latin typeface="Cambria Math" panose="02040503050406030204" pitchFamily="18" charset="0"/>
                                <a:sym typeface="Wingdings" panose="05000000000000000000" pitchFamily="2" charset="2"/>
                              </a:rPr>
                            </m:ctrlPr>
                          </m:dPr>
                          <m:e>
                            <m:r>
                              <a:rPr lang="nl-NL" i="1">
                                <a:latin typeface="Cambria Math" panose="02040503050406030204" pitchFamily="18" charset="0"/>
                                <a:sym typeface="Wingdings" panose="05000000000000000000" pitchFamily="2" charset="2"/>
                              </a:rPr>
                              <m:t>𝐸</m:t>
                            </m:r>
                          </m:e>
                        </m:d>
                      </m:e>
                    </m:d>
                  </m:oMath>
                </a14:m>
                <a:endParaRPr lang="en-GB" dirty="0"/>
              </a:p>
              <a:p>
                <a:endParaRPr lang="nl-NL" dirty="0"/>
              </a:p>
              <a:p>
                <a:r>
                  <a:rPr lang="nl-NL" dirty="0" err="1"/>
                  <a:t>Difference</a:t>
                </a:r>
                <a:r>
                  <a:rPr lang="nl-NL" dirty="0"/>
                  <a:t> </a:t>
                </a:r>
                <a:r>
                  <a:rPr lang="nl-NL" dirty="0" err="1"/>
                  <a:t>with</a:t>
                </a:r>
                <a:r>
                  <a:rPr lang="nl-NL" dirty="0"/>
                  <a:t> BFS</a:t>
                </a:r>
              </a:p>
              <a:p>
                <a:pPr lvl="1"/>
                <a:r>
                  <a:rPr lang="nl-NL" dirty="0"/>
                  <a:t>DSF </a:t>
                </a:r>
                <a:r>
                  <a:rPr lang="nl-NL" dirty="0" err="1"/>
                  <a:t>uses</a:t>
                </a:r>
                <a:r>
                  <a:rPr lang="nl-NL" dirty="0"/>
                  <a:t> a </a:t>
                </a:r>
                <a:r>
                  <a:rPr lang="nl-NL" b="1" u="sng" dirty="0"/>
                  <a:t>stack</a:t>
                </a:r>
                <a:r>
                  <a:rPr lang="nl-NL" b="1" dirty="0"/>
                  <a:t> </a:t>
                </a:r>
                <a:r>
                  <a:rPr lang="nl-NL" dirty="0" err="1"/>
                  <a:t>instead</a:t>
                </a:r>
                <a:r>
                  <a:rPr lang="nl-NL" dirty="0"/>
                  <a:t> of a queue</a:t>
                </a:r>
              </a:p>
              <a:p>
                <a:pPr lvl="2"/>
                <a:r>
                  <a:rPr lang="nl-NL" i="1" dirty="0"/>
                  <a:t>Push</a:t>
                </a:r>
                <a:r>
                  <a:rPr lang="nl-NL" dirty="0"/>
                  <a:t> </a:t>
                </a:r>
                <a:r>
                  <a:rPr lang="nl-NL" dirty="0" err="1"/>
                  <a:t>only</a:t>
                </a:r>
                <a:r>
                  <a:rPr lang="nl-NL" dirty="0"/>
                  <a:t> </a:t>
                </a:r>
                <a:r>
                  <a:rPr lang="nl-NL" dirty="0" err="1"/>
                  <a:t>the</a:t>
                </a:r>
                <a:r>
                  <a:rPr lang="nl-NL" dirty="0"/>
                  <a:t> first </a:t>
                </a:r>
                <a:r>
                  <a:rPr lang="nl-NL" dirty="0" err="1"/>
                  <a:t>unvisited</a:t>
                </a:r>
                <a:r>
                  <a:rPr lang="nl-NL" dirty="0"/>
                  <a:t> </a:t>
                </a:r>
                <a:r>
                  <a:rPr lang="nl-NL" dirty="0" err="1"/>
                  <a:t>neigbour</a:t>
                </a:r>
                <a:r>
                  <a:rPr lang="nl-NL" dirty="0"/>
                  <a:t> of </a:t>
                </a:r>
                <a:r>
                  <a:rPr lang="nl-NL" dirty="0" err="1"/>
                  <a:t>the</a:t>
                </a:r>
                <a:r>
                  <a:rPr lang="nl-NL" dirty="0"/>
                  <a:t> top element of </a:t>
                </a:r>
                <a:r>
                  <a:rPr lang="nl-NL" dirty="0" err="1"/>
                  <a:t>the</a:t>
                </a:r>
                <a:r>
                  <a:rPr lang="nl-NL" dirty="0"/>
                  <a:t> stack</a:t>
                </a:r>
              </a:p>
              <a:p>
                <a:pPr lvl="2"/>
                <a:r>
                  <a:rPr lang="nl-NL" i="1" dirty="0"/>
                  <a:t>Pop </a:t>
                </a:r>
                <a:r>
                  <a:rPr lang="nl-NL" dirty="0" err="1"/>
                  <a:t>from</a:t>
                </a:r>
                <a:r>
                  <a:rPr lang="nl-NL" dirty="0"/>
                  <a:t> </a:t>
                </a:r>
                <a:r>
                  <a:rPr lang="nl-NL" dirty="0" err="1"/>
                  <a:t>the</a:t>
                </a:r>
                <a:r>
                  <a:rPr lang="nl-NL" dirty="0"/>
                  <a:t> stack </a:t>
                </a:r>
                <a:r>
                  <a:rPr lang="nl-NL" dirty="0" err="1"/>
                  <a:t>if</a:t>
                </a:r>
                <a:r>
                  <a:rPr lang="nl-NL" dirty="0"/>
                  <a:t> </a:t>
                </a:r>
                <a:r>
                  <a:rPr lang="nl-NL" dirty="0" err="1"/>
                  <a:t>there</a:t>
                </a:r>
                <a:r>
                  <a:rPr lang="nl-NL" dirty="0"/>
                  <a:t> are no </a:t>
                </a:r>
                <a:r>
                  <a:rPr lang="nl-NL" dirty="0" err="1"/>
                  <a:t>other</a:t>
                </a:r>
                <a:r>
                  <a:rPr lang="nl-NL" dirty="0"/>
                  <a:t> </a:t>
                </a:r>
                <a:r>
                  <a:rPr lang="nl-NL" dirty="0" err="1"/>
                  <a:t>unvisited</a:t>
                </a:r>
                <a:r>
                  <a:rPr lang="nl-NL" dirty="0"/>
                  <a:t> </a:t>
                </a:r>
                <a:r>
                  <a:rPr lang="nl-NL" dirty="0" err="1"/>
                  <a:t>neighbours</a:t>
                </a:r>
                <a:endParaRPr lang="en-GB" dirty="0"/>
              </a:p>
              <a:p>
                <a:pPr lvl="1"/>
                <a:r>
                  <a:rPr lang="en-GB" dirty="0"/>
                  <a:t>A recursive implementation is possible</a:t>
                </a:r>
                <a:endParaRPr lang="nl-NL"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245898"/>
              </a:xfrm>
              <a:blipFill rotWithShape="0">
                <a:blip r:embed="rId3"/>
                <a:stretch>
                  <a:fillRect l="-142" t="-86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2116966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DFS traversal algorithm</a:t>
            </a:r>
          </a:p>
        </p:txBody>
      </p:sp>
      <p:sp>
        <p:nvSpPr>
          <p:cNvPr id="3" name="Content Placeholder 2"/>
          <p:cNvSpPr>
            <a:spLocks noGrp="1"/>
          </p:cNvSpPr>
          <p:nvPr>
            <p:ph idx="1"/>
          </p:nvPr>
        </p:nvSpPr>
        <p:spPr/>
        <p:txBody>
          <a:bodyPr/>
          <a:lstStyle/>
          <a:p>
            <a:r>
              <a:rPr lang="en-GB" dirty="0"/>
              <a:t>Result of a DFS traversal </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1026" name="Picture 2" descr="Order in which the nodes get expan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006" y="2537718"/>
            <a:ext cx="4875540" cy="312034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Order in which the nodes get expand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8690" y="1444203"/>
            <a:ext cx="1715311" cy="10977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421348" y="1695236"/>
            <a:ext cx="1325367" cy="369332"/>
          </a:xfrm>
          <a:prstGeom prst="rect">
            <a:avLst/>
          </a:prstGeom>
          <a:noFill/>
        </p:spPr>
        <p:txBody>
          <a:bodyPr wrap="square" rtlCol="0">
            <a:spAutoFit/>
          </a:bodyPr>
          <a:lstStyle/>
          <a:p>
            <a:r>
              <a:rPr lang="en-GB" dirty="0"/>
              <a:t>BFS was…</a:t>
            </a:r>
          </a:p>
        </p:txBody>
      </p:sp>
    </p:spTree>
    <p:extLst>
      <p:ext uri="{BB962C8B-B14F-4D97-AF65-F5344CB8AC3E}">
        <p14:creationId xmlns:p14="http://schemas.microsoft.com/office/powerpoint/2010/main" val="38859549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DFS traversal algorithm</a:t>
            </a:r>
          </a:p>
        </p:txBody>
      </p:sp>
      <p:sp>
        <p:nvSpPr>
          <p:cNvPr id="3" name="Content Placeholder 2"/>
          <p:cNvSpPr>
            <a:spLocks noGrp="1"/>
          </p:cNvSpPr>
          <p:nvPr>
            <p:ph idx="1"/>
          </p:nvPr>
        </p:nvSpPr>
        <p:spPr/>
        <p:txBody>
          <a:bodyPr/>
          <a:lstStyle/>
          <a:p>
            <a:r>
              <a:rPr lang="en-GB" dirty="0"/>
              <a:t>DFS </a:t>
            </a:r>
            <a:r>
              <a:rPr lang="nl-NL" dirty="0" err="1"/>
              <a:t>traversal</a:t>
            </a:r>
            <a:endParaRPr lang="nl-NL" dirty="0"/>
          </a:p>
          <a:p>
            <a:pPr lvl="1"/>
            <a:r>
              <a:rPr lang="pt-BR" dirty="0"/>
              <a:t>Returned list of visited vertices: A, B, C, D, G, F, E</a:t>
            </a:r>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6" name="Picture 5"/>
          <p:cNvPicPr>
            <a:picLocks noChangeAspect="1"/>
          </p:cNvPicPr>
          <p:nvPr/>
        </p:nvPicPr>
        <p:blipFill>
          <a:blip r:embed="rId3"/>
          <a:stretch>
            <a:fillRect/>
          </a:stretch>
        </p:blipFill>
        <p:spPr>
          <a:xfrm>
            <a:off x="1625223" y="3431569"/>
            <a:ext cx="2619048" cy="1114286"/>
          </a:xfrm>
          <a:prstGeom prst="rect">
            <a:avLst/>
          </a:prstGeom>
        </p:spPr>
      </p:pic>
      <p:sp>
        <p:nvSpPr>
          <p:cNvPr id="8" name="Right Arrow 7"/>
          <p:cNvSpPr/>
          <p:nvPr/>
        </p:nvSpPr>
        <p:spPr>
          <a:xfrm>
            <a:off x="4568617" y="3796694"/>
            <a:ext cx="1254642" cy="412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4"/>
          <a:stretch>
            <a:fillRect/>
          </a:stretch>
        </p:blipFill>
        <p:spPr>
          <a:xfrm>
            <a:off x="6261217" y="3431569"/>
            <a:ext cx="2475947" cy="1023809"/>
          </a:xfrm>
          <a:prstGeom prst="rect">
            <a:avLst/>
          </a:prstGeom>
        </p:spPr>
      </p:pic>
      <p:pic>
        <p:nvPicPr>
          <p:cNvPr id="9" name="Picture 8"/>
          <p:cNvPicPr>
            <a:picLocks noChangeAspect="1"/>
          </p:cNvPicPr>
          <p:nvPr/>
        </p:nvPicPr>
        <p:blipFill>
          <a:blip r:embed="rId5"/>
          <a:stretch>
            <a:fillRect/>
          </a:stretch>
        </p:blipFill>
        <p:spPr>
          <a:xfrm>
            <a:off x="8016369" y="1465049"/>
            <a:ext cx="1257633" cy="580446"/>
          </a:xfrm>
          <a:prstGeom prst="rect">
            <a:avLst/>
          </a:prstGeom>
        </p:spPr>
      </p:pic>
      <p:sp>
        <p:nvSpPr>
          <p:cNvPr id="11" name="TextBox 10"/>
          <p:cNvSpPr txBox="1"/>
          <p:nvPr/>
        </p:nvSpPr>
        <p:spPr>
          <a:xfrm>
            <a:off x="6927227" y="1570606"/>
            <a:ext cx="1325367" cy="369332"/>
          </a:xfrm>
          <a:prstGeom prst="rect">
            <a:avLst/>
          </a:prstGeom>
          <a:noFill/>
        </p:spPr>
        <p:txBody>
          <a:bodyPr wrap="square" rtlCol="0">
            <a:spAutoFit/>
          </a:bodyPr>
          <a:lstStyle/>
          <a:p>
            <a:r>
              <a:rPr lang="en-GB" dirty="0"/>
              <a:t>BFS was…</a:t>
            </a:r>
          </a:p>
        </p:txBody>
      </p:sp>
    </p:spTree>
    <p:extLst>
      <p:ext uri="{BB962C8B-B14F-4D97-AF65-F5344CB8AC3E}">
        <p14:creationId xmlns:p14="http://schemas.microsoft.com/office/powerpoint/2010/main" val="71885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4348"/>
          </a:xfrm>
        </p:spPr>
        <p:txBody>
          <a:bodyPr/>
          <a:lstStyle/>
          <a:p>
            <a:r>
              <a:rPr lang="en-GB" dirty="0"/>
              <a:t>Graph – DFS traversal algorithm</a:t>
            </a:r>
            <a:endParaRPr lang="it-IT" dirty="0"/>
          </a:p>
        </p:txBody>
      </p:sp>
      <p:sp>
        <p:nvSpPr>
          <p:cNvPr id="3" name="Content Placeholder 2"/>
          <p:cNvSpPr>
            <a:spLocks noGrp="1"/>
          </p:cNvSpPr>
          <p:nvPr>
            <p:ph idx="1"/>
          </p:nvPr>
        </p:nvSpPr>
        <p:spPr>
          <a:xfrm>
            <a:off x="677334" y="1237129"/>
            <a:ext cx="8596668" cy="4804233"/>
          </a:xfrm>
          <a:ln>
            <a:solidFill>
              <a:schemeClr val="tx1"/>
            </a:solidFill>
          </a:ln>
        </p:spPr>
        <p:txBody>
          <a:bodyPr>
            <a:normAutofit/>
          </a:bodyPr>
          <a:lstStyle/>
          <a:p>
            <a:pPr marL="0" indent="0">
              <a:buNone/>
            </a:pPr>
            <a:r>
              <a:rPr lang="it-IT" b="1" dirty="0"/>
              <a:t>Algorithm pseudocode (recursive)</a:t>
            </a:r>
          </a:p>
          <a:p>
            <a:pPr marL="0" indent="0">
              <a:buNone/>
            </a:pPr>
            <a:br>
              <a:rPr lang="it-IT" sz="1600" b="1" dirty="0"/>
            </a:br>
            <a:r>
              <a:rPr lang="en-US" sz="1600" dirty="0">
                <a:latin typeface="Consolas" panose="020B0609020204030204" pitchFamily="49" charset="0"/>
                <a:cs typeface="Courier New" panose="02070309020205020404" pitchFamily="49" charset="0"/>
              </a:rPr>
              <a:t>procedure DFS(</a:t>
            </a:r>
            <a:r>
              <a:rPr lang="en-US" sz="1600" dirty="0" err="1">
                <a:latin typeface="Consolas" panose="020B0609020204030204" pitchFamily="49" charset="0"/>
                <a:cs typeface="Courier New" panose="02070309020205020404" pitchFamily="49" charset="0"/>
              </a:rPr>
              <a:t>G,v</a:t>
            </a:r>
            <a:r>
              <a:rPr lang="en-US" sz="1600" dirty="0">
                <a:latin typeface="Consolas" panose="020B0609020204030204" pitchFamily="49" charset="0"/>
                <a:cs typeface="Courier New" panose="02070309020205020404" pitchFamily="49" charset="0"/>
              </a:rPr>
              <a:t>):</a:t>
            </a:r>
          </a:p>
          <a:p>
            <a:pPr marL="0" indent="0">
              <a:buNone/>
            </a:pPr>
            <a:r>
              <a:rPr lang="en-US" sz="1600" dirty="0">
                <a:latin typeface="Consolas" panose="020B0609020204030204" pitchFamily="49" charset="0"/>
                <a:cs typeface="Courier New" panose="02070309020205020404" pitchFamily="49" charset="0"/>
              </a:rPr>
              <a:t>     label v as discovered</a:t>
            </a:r>
          </a:p>
          <a:p>
            <a:pPr marL="0" indent="0">
              <a:buNone/>
            </a:pPr>
            <a:r>
              <a:rPr lang="en-US" sz="1600" dirty="0">
                <a:latin typeface="Consolas" panose="020B0609020204030204" pitchFamily="49" charset="0"/>
                <a:cs typeface="Courier New" panose="02070309020205020404" pitchFamily="49" charset="0"/>
              </a:rPr>
              <a:t>     for all edges from v to w in </a:t>
            </a:r>
            <a:r>
              <a:rPr lang="en-US" sz="1600" dirty="0" err="1">
                <a:latin typeface="Consolas" panose="020B0609020204030204" pitchFamily="49" charset="0"/>
                <a:cs typeface="Courier New" panose="02070309020205020404" pitchFamily="49" charset="0"/>
              </a:rPr>
              <a:t>G.adjacentEdges</a:t>
            </a:r>
            <a:r>
              <a:rPr lang="en-US" sz="1600" dirty="0">
                <a:latin typeface="Consolas" panose="020B0609020204030204" pitchFamily="49" charset="0"/>
                <a:cs typeface="Courier New" panose="02070309020205020404" pitchFamily="49" charset="0"/>
              </a:rPr>
              <a:t>(v) do</a:t>
            </a:r>
          </a:p>
          <a:p>
            <a:pPr marL="0" indent="0">
              <a:buNone/>
            </a:pPr>
            <a:r>
              <a:rPr lang="en-US" sz="1600" dirty="0">
                <a:latin typeface="Consolas" panose="020B0609020204030204" pitchFamily="49" charset="0"/>
                <a:cs typeface="Courier New" panose="02070309020205020404" pitchFamily="49" charset="0"/>
              </a:rPr>
              <a:t>        if vertex w is not labeled as discovered then</a:t>
            </a:r>
          </a:p>
          <a:p>
            <a:pPr marL="0" indent="0">
              <a:buNone/>
            </a:pPr>
            <a:r>
              <a:rPr lang="en-US" sz="1600" dirty="0">
                <a:latin typeface="Consolas" panose="020B0609020204030204" pitchFamily="49" charset="0"/>
                <a:cs typeface="Courier New" panose="02070309020205020404" pitchFamily="49" charset="0"/>
              </a:rPr>
              <a:t>        recursively call DFS(</a:t>
            </a:r>
            <a:r>
              <a:rPr lang="en-US" sz="1600" dirty="0" err="1">
                <a:latin typeface="Consolas" panose="020B0609020204030204" pitchFamily="49" charset="0"/>
                <a:cs typeface="Courier New" panose="02070309020205020404" pitchFamily="49" charset="0"/>
              </a:rPr>
              <a:t>G,w</a:t>
            </a:r>
            <a:r>
              <a:rPr lang="en-US" sz="1600" dirty="0">
                <a:latin typeface="Consolas" panose="020B0609020204030204" pitchFamily="49" charset="0"/>
                <a:cs typeface="Courier New" panose="02070309020205020404" pitchFamily="49" charset="0"/>
              </a:rPr>
              <a:t>)</a:t>
            </a:r>
            <a:endParaRPr lang="it-IT" sz="1600" dirty="0">
              <a:latin typeface="Consolas" panose="020B06090202040302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987983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1FFBA0-AA40-47C9-828A-7AEAD2FE748F}"/>
              </a:ext>
            </a:extLst>
          </p:cNvPr>
          <p:cNvSpPr>
            <a:spLocks noGrp="1"/>
          </p:cNvSpPr>
          <p:nvPr>
            <p:ph type="title"/>
          </p:nvPr>
        </p:nvSpPr>
        <p:spPr/>
        <p:txBody>
          <a:bodyPr/>
          <a:lstStyle/>
          <a:p>
            <a:r>
              <a:rPr lang="nl-NL" dirty="0"/>
              <a:t>Next </a:t>
            </a:r>
            <a:r>
              <a:rPr lang="nl-NL" dirty="0" err="1"/>
              <a:t>lesson</a:t>
            </a:r>
            <a:endParaRPr lang="nl-NL" dirty="0"/>
          </a:p>
        </p:txBody>
      </p:sp>
      <p:sp>
        <p:nvSpPr>
          <p:cNvPr id="3" name="Tijdelijke aanduiding voor inhoud 2">
            <a:extLst>
              <a:ext uri="{FF2B5EF4-FFF2-40B4-BE49-F238E27FC236}">
                <a16:creationId xmlns:a16="http://schemas.microsoft.com/office/drawing/2014/main" id="{900B959D-7E33-4063-A565-AF63D51A63DF}"/>
              </a:ext>
            </a:extLst>
          </p:cNvPr>
          <p:cNvSpPr>
            <a:spLocks noGrp="1"/>
          </p:cNvSpPr>
          <p:nvPr>
            <p:ph idx="1"/>
          </p:nvPr>
        </p:nvSpPr>
        <p:spPr/>
        <p:txBody>
          <a:bodyPr/>
          <a:lstStyle/>
          <a:p>
            <a:r>
              <a:rPr lang="nl-NL" dirty="0"/>
              <a:t>First half</a:t>
            </a:r>
          </a:p>
          <a:p>
            <a:pPr lvl="1"/>
            <a:r>
              <a:rPr lang="nl-NL" dirty="0"/>
              <a:t>last topic of </a:t>
            </a:r>
            <a:r>
              <a:rPr lang="nl-NL" dirty="0" err="1"/>
              <a:t>the</a:t>
            </a:r>
            <a:r>
              <a:rPr lang="nl-NL" dirty="0"/>
              <a:t> course (Floyd </a:t>
            </a:r>
            <a:r>
              <a:rPr lang="nl-NL" dirty="0" err="1"/>
              <a:t>Warshall</a:t>
            </a:r>
            <a:r>
              <a:rPr lang="nl-NL" dirty="0"/>
              <a:t> </a:t>
            </a:r>
            <a:r>
              <a:rPr lang="nl-NL" dirty="0" err="1"/>
              <a:t>algorithm</a:t>
            </a:r>
            <a:r>
              <a:rPr lang="nl-NL" dirty="0"/>
              <a:t>)</a:t>
            </a:r>
          </a:p>
          <a:p>
            <a:endParaRPr lang="nl-NL" dirty="0"/>
          </a:p>
          <a:p>
            <a:r>
              <a:rPr lang="nl-NL" dirty="0"/>
              <a:t>Second half</a:t>
            </a:r>
          </a:p>
          <a:p>
            <a:pPr lvl="1"/>
            <a:r>
              <a:rPr lang="nl-NL" b="1" dirty="0" err="1"/>
              <a:t>simulation</a:t>
            </a:r>
            <a:r>
              <a:rPr lang="nl-NL" b="1" dirty="0"/>
              <a:t> of </a:t>
            </a:r>
            <a:r>
              <a:rPr lang="nl-NL" b="1" dirty="0" err="1"/>
              <a:t>written</a:t>
            </a:r>
            <a:r>
              <a:rPr lang="nl-NL" b="1" dirty="0"/>
              <a:t> </a:t>
            </a:r>
            <a:r>
              <a:rPr lang="nl-NL" b="1" dirty="0" err="1"/>
              <a:t>exam</a:t>
            </a:r>
            <a:r>
              <a:rPr lang="nl-NL" b="1" dirty="0"/>
              <a:t> on GO </a:t>
            </a:r>
            <a:r>
              <a:rPr lang="nl-NL" b="1" dirty="0" err="1"/>
              <a:t>with</a:t>
            </a:r>
            <a:r>
              <a:rPr lang="nl-NL" b="1" dirty="0"/>
              <a:t> a sample </a:t>
            </a:r>
            <a:r>
              <a:rPr lang="nl-NL" b="1" dirty="0" err="1"/>
              <a:t>exam</a:t>
            </a:r>
            <a:endParaRPr lang="nl-NL" b="1" dirty="0"/>
          </a:p>
          <a:p>
            <a:pPr lvl="1"/>
            <a:r>
              <a:rPr lang="nl-NL" dirty="0" err="1"/>
              <a:t>come</a:t>
            </a:r>
            <a:r>
              <a:rPr lang="nl-NL" dirty="0"/>
              <a:t> </a:t>
            </a:r>
            <a:r>
              <a:rPr lang="nl-NL" dirty="0" err="1"/>
              <a:t>prepared</a:t>
            </a:r>
            <a:r>
              <a:rPr lang="nl-NL" dirty="0"/>
              <a:t> (</a:t>
            </a:r>
            <a:r>
              <a:rPr lang="nl-NL" dirty="0" err="1"/>
              <a:t>study</a:t>
            </a:r>
            <a:r>
              <a:rPr lang="nl-NL" dirty="0"/>
              <a:t>)</a:t>
            </a:r>
          </a:p>
        </p:txBody>
      </p:sp>
      <p:sp>
        <p:nvSpPr>
          <p:cNvPr id="4" name="Tijdelijke aanduiding voor voettekst 3">
            <a:extLst>
              <a:ext uri="{FF2B5EF4-FFF2-40B4-BE49-F238E27FC236}">
                <a16:creationId xmlns:a16="http://schemas.microsoft.com/office/drawing/2014/main" id="{7007AACF-4829-4319-89FF-B2690E45C166}"/>
              </a:ext>
            </a:extLst>
          </p:cNvPr>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552501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4348"/>
          </a:xfrm>
        </p:spPr>
        <p:txBody>
          <a:bodyPr/>
          <a:lstStyle/>
          <a:p>
            <a:r>
              <a:rPr lang="en-GB" dirty="0"/>
              <a:t>Graph – DFS traversal algorithm</a:t>
            </a:r>
            <a:endParaRPr lang="it-IT" dirty="0"/>
          </a:p>
        </p:txBody>
      </p:sp>
      <p:sp>
        <p:nvSpPr>
          <p:cNvPr id="3" name="Content Placeholder 2"/>
          <p:cNvSpPr>
            <a:spLocks noGrp="1"/>
          </p:cNvSpPr>
          <p:nvPr>
            <p:ph idx="1"/>
          </p:nvPr>
        </p:nvSpPr>
        <p:spPr>
          <a:xfrm>
            <a:off x="677334" y="1237129"/>
            <a:ext cx="8596668" cy="4804233"/>
          </a:xfrm>
          <a:ln>
            <a:solidFill>
              <a:schemeClr val="tx1"/>
            </a:solidFill>
          </a:ln>
        </p:spPr>
        <p:txBody>
          <a:bodyPr>
            <a:normAutofit/>
          </a:bodyPr>
          <a:lstStyle/>
          <a:p>
            <a:pPr marL="0" indent="0">
              <a:buNone/>
            </a:pPr>
            <a:r>
              <a:rPr lang="it-IT" b="1" dirty="0"/>
              <a:t>Algorithm pseudocode (iterative)</a:t>
            </a:r>
          </a:p>
          <a:p>
            <a:pPr marL="0" indent="0">
              <a:buNone/>
            </a:pPr>
            <a:br>
              <a:rPr lang="it-IT" sz="1600" b="1" dirty="0"/>
            </a:br>
            <a:r>
              <a:rPr lang="en-US" sz="1600" dirty="0">
                <a:latin typeface="Consolas" panose="020B0609020204030204" pitchFamily="49" charset="0"/>
                <a:cs typeface="Courier New" panose="02070309020205020404" pitchFamily="49" charset="0"/>
              </a:rPr>
              <a:t>procedure DFS-iterative(</a:t>
            </a:r>
            <a:r>
              <a:rPr lang="en-US" sz="1600" dirty="0" err="1">
                <a:latin typeface="Consolas" panose="020B0609020204030204" pitchFamily="49" charset="0"/>
                <a:cs typeface="Courier New" panose="02070309020205020404" pitchFamily="49" charset="0"/>
              </a:rPr>
              <a:t>G,v</a:t>
            </a:r>
            <a:r>
              <a:rPr lang="en-US" sz="1600" dirty="0">
                <a:latin typeface="Consolas" panose="020B0609020204030204" pitchFamily="49" charset="0"/>
                <a:cs typeface="Courier New" panose="02070309020205020404" pitchFamily="49" charset="0"/>
              </a:rPr>
              <a:t>):</a:t>
            </a:r>
          </a:p>
          <a:p>
            <a:pPr marL="0" indent="0">
              <a:buNone/>
            </a:pPr>
            <a:r>
              <a:rPr lang="en-US" sz="1600" dirty="0">
                <a:latin typeface="Consolas" panose="020B0609020204030204" pitchFamily="49" charset="0"/>
                <a:cs typeface="Courier New" panose="02070309020205020404" pitchFamily="49" charset="0"/>
              </a:rPr>
              <a:t>  let S be a stack</a:t>
            </a:r>
          </a:p>
          <a:p>
            <a:pPr marL="0" indent="0">
              <a:buNone/>
            </a:pP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S.push</a:t>
            </a:r>
            <a:r>
              <a:rPr lang="en-US" sz="1600" dirty="0">
                <a:latin typeface="Consolas" panose="020B0609020204030204" pitchFamily="49" charset="0"/>
                <a:cs typeface="Courier New" panose="02070309020205020404" pitchFamily="49" charset="0"/>
              </a:rPr>
              <a:t>(v)</a:t>
            </a:r>
          </a:p>
          <a:p>
            <a:pPr marL="0" indent="0">
              <a:buNone/>
            </a:pPr>
            <a:r>
              <a:rPr lang="en-US" sz="1600" dirty="0">
                <a:latin typeface="Consolas" panose="020B0609020204030204" pitchFamily="49" charset="0"/>
                <a:cs typeface="Courier New" panose="02070309020205020404" pitchFamily="49" charset="0"/>
              </a:rPr>
              <a:t>  while S is not empty</a:t>
            </a:r>
          </a:p>
          <a:p>
            <a:pPr marL="0" indent="0">
              <a:buNone/>
            </a:pPr>
            <a:r>
              <a:rPr lang="en-US" sz="1600" dirty="0">
                <a:latin typeface="Consolas" panose="020B0609020204030204" pitchFamily="49" charset="0"/>
                <a:cs typeface="Courier New" panose="02070309020205020404" pitchFamily="49" charset="0"/>
              </a:rPr>
              <a:t>      v = </a:t>
            </a:r>
            <a:r>
              <a:rPr lang="en-US" sz="1600" dirty="0" err="1">
                <a:latin typeface="Consolas" panose="020B0609020204030204" pitchFamily="49" charset="0"/>
                <a:cs typeface="Courier New" panose="02070309020205020404" pitchFamily="49" charset="0"/>
              </a:rPr>
              <a:t>S.pop</a:t>
            </a:r>
            <a:r>
              <a:rPr lang="en-US" sz="1600" dirty="0">
                <a:latin typeface="Consolas" panose="020B0609020204030204" pitchFamily="49" charset="0"/>
                <a:cs typeface="Courier New" panose="02070309020205020404" pitchFamily="49" charset="0"/>
              </a:rPr>
              <a:t>()</a:t>
            </a:r>
          </a:p>
          <a:p>
            <a:pPr marL="0" indent="0">
              <a:buNone/>
            </a:pPr>
            <a:r>
              <a:rPr lang="en-US" sz="1600" dirty="0">
                <a:latin typeface="Consolas" panose="020B0609020204030204" pitchFamily="49" charset="0"/>
                <a:cs typeface="Courier New" panose="02070309020205020404" pitchFamily="49" charset="0"/>
              </a:rPr>
              <a:t>      if v is not labeled as discovered:</a:t>
            </a:r>
          </a:p>
          <a:p>
            <a:pPr marL="0" indent="0">
              <a:buNone/>
            </a:pPr>
            <a:r>
              <a:rPr lang="en-US" sz="1600" dirty="0">
                <a:latin typeface="Consolas" panose="020B0609020204030204" pitchFamily="49" charset="0"/>
                <a:cs typeface="Courier New" panose="02070309020205020404" pitchFamily="49" charset="0"/>
              </a:rPr>
              <a:t>          label v as discovered</a:t>
            </a:r>
          </a:p>
          <a:p>
            <a:pPr marL="0" indent="0">
              <a:buNone/>
            </a:pPr>
            <a:r>
              <a:rPr lang="en-US" sz="1600" dirty="0">
                <a:latin typeface="Consolas" panose="020B0609020204030204" pitchFamily="49" charset="0"/>
                <a:cs typeface="Courier New" panose="02070309020205020404" pitchFamily="49" charset="0"/>
              </a:rPr>
              <a:t>          for all edges from v to w in </a:t>
            </a:r>
            <a:r>
              <a:rPr lang="en-US" sz="1600" dirty="0" err="1">
                <a:latin typeface="Consolas" panose="020B0609020204030204" pitchFamily="49" charset="0"/>
                <a:cs typeface="Courier New" panose="02070309020205020404" pitchFamily="49" charset="0"/>
              </a:rPr>
              <a:t>G.adjacentEdges</a:t>
            </a:r>
            <a:r>
              <a:rPr lang="en-US" sz="1600" dirty="0">
                <a:latin typeface="Consolas" panose="020B0609020204030204" pitchFamily="49" charset="0"/>
                <a:cs typeface="Courier New" panose="02070309020205020404" pitchFamily="49" charset="0"/>
              </a:rPr>
              <a:t>(v).reverse() do</a:t>
            </a:r>
          </a:p>
          <a:p>
            <a:pPr marL="0" indent="0">
              <a:buNone/>
            </a:pP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S.push</a:t>
            </a:r>
            <a:r>
              <a:rPr lang="en-US" sz="1600" dirty="0">
                <a:latin typeface="Consolas" panose="020B0609020204030204" pitchFamily="49" charset="0"/>
                <a:cs typeface="Courier New" panose="02070309020205020404" pitchFamily="49" charset="0"/>
              </a:rPr>
              <a:t>(w)</a:t>
            </a:r>
            <a:endParaRPr lang="it-IT" sz="1600" dirty="0">
              <a:latin typeface="Consolas" panose="020B06090202040302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1331614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Single-source shortest path problem</a:t>
            </a:r>
          </a:p>
          <a:p>
            <a:pPr lvl="1"/>
            <a:r>
              <a:rPr lang="en-US" dirty="0"/>
              <a:t>for a given source vertex (node) in the graph, the algorithm finds the path with lowest cost (i.e., the shortest path) between that vertex and every other vertex</a:t>
            </a:r>
          </a:p>
          <a:p>
            <a:endParaRPr lang="en-US" dirty="0"/>
          </a:p>
          <a:p>
            <a:r>
              <a:rPr lang="en-US" dirty="0"/>
              <a:t>Informal steps of the algorithm</a:t>
            </a:r>
          </a:p>
          <a:p>
            <a:pPr lvl="1"/>
            <a:r>
              <a:rPr lang="en-US" dirty="0"/>
              <a:t>Pick the unvisited vertex with the lowest-distance</a:t>
            </a:r>
          </a:p>
          <a:p>
            <a:pPr lvl="1"/>
            <a:r>
              <a:rPr lang="en-US" dirty="0"/>
              <a:t>Calculate the distance through it to each unvisited neighbor</a:t>
            </a:r>
          </a:p>
          <a:p>
            <a:pPr lvl="1"/>
            <a:r>
              <a:rPr lang="en-US" dirty="0"/>
              <a:t>Update the neighbor's distance if smaller</a:t>
            </a:r>
          </a:p>
          <a:p>
            <a:pPr lvl="1"/>
            <a:r>
              <a:rPr lang="en-US" dirty="0"/>
              <a:t>Mark as visited when done with neighbors</a:t>
            </a:r>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1026" name="Picture 2" descr="Dijkstra's algorithm runtime"/>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211001" y="3313979"/>
            <a:ext cx="4278663" cy="3356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6923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pPr lvl="1"/>
            <a:endParaRPr lang="en-US" dirty="0"/>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
        <p:nvSpPr>
          <p:cNvPr id="5" name="Oval 4"/>
          <p:cNvSpPr/>
          <p:nvPr/>
        </p:nvSpPr>
        <p:spPr>
          <a:xfrm>
            <a:off x="2095928"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11" name="Rechthoek 1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17700966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
        <p:nvSpPr>
          <p:cNvPr id="5" name="Oval 4"/>
          <p:cNvSpPr/>
          <p:nvPr/>
        </p:nvSpPr>
        <p:spPr>
          <a:xfrm>
            <a:off x="2095928" y="3657599"/>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3" name="Rechthoek 32"/>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478204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
        <p:nvSpPr>
          <p:cNvPr id="5" name="Oval 4"/>
          <p:cNvSpPr/>
          <p:nvPr/>
        </p:nvSpPr>
        <p:spPr>
          <a:xfrm>
            <a:off x="2095928" y="3657599"/>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2834264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41778771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7457220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9181871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19501814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1158607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Today</a:t>
            </a:r>
          </a:p>
        </p:txBody>
      </p:sp>
      <p:sp>
        <p:nvSpPr>
          <p:cNvPr id="3" name="Content Placeholder 2"/>
          <p:cNvSpPr>
            <a:spLocks noGrp="1"/>
          </p:cNvSpPr>
          <p:nvPr>
            <p:ph idx="1"/>
          </p:nvPr>
        </p:nvSpPr>
        <p:spPr/>
        <p:txBody>
          <a:bodyPr/>
          <a:lstStyle/>
          <a:p>
            <a:r>
              <a:rPr lang="en-GB" strike="sngStrike" dirty="0">
                <a:solidFill>
                  <a:schemeClr val="tx1"/>
                </a:solidFill>
              </a:rPr>
              <a:t>Why is my code slow? </a:t>
            </a:r>
          </a:p>
          <a:p>
            <a:pPr lvl="1"/>
            <a:r>
              <a:rPr lang="en-GB" strike="sngStrike" dirty="0">
                <a:solidFill>
                  <a:schemeClr val="tx1"/>
                </a:solidFill>
              </a:rPr>
              <a:t>Empirical and complexity analysis</a:t>
            </a:r>
          </a:p>
          <a:p>
            <a:r>
              <a:rPr lang="en-GB" strike="sngStrike" dirty="0">
                <a:solidFill>
                  <a:schemeClr val="tx1"/>
                </a:solidFill>
              </a:rPr>
              <a:t>How do I order my data?</a:t>
            </a:r>
          </a:p>
          <a:p>
            <a:pPr lvl="1"/>
            <a:r>
              <a:rPr lang="en-GB" strike="sngStrike" dirty="0">
                <a:solidFill>
                  <a:schemeClr val="tx1"/>
                </a:solidFill>
              </a:rPr>
              <a:t>Sorting algorithms</a:t>
            </a:r>
          </a:p>
          <a:p>
            <a:r>
              <a:rPr lang="en-GB" strike="sngStrike" dirty="0">
                <a:solidFill>
                  <a:schemeClr val="tx1"/>
                </a:solidFill>
              </a:rPr>
              <a:t>How do I structure my data?</a:t>
            </a:r>
          </a:p>
          <a:p>
            <a:pPr lvl="1"/>
            <a:r>
              <a:rPr lang="en-GB" strike="sngStrike" dirty="0">
                <a:solidFill>
                  <a:schemeClr val="tx1"/>
                </a:solidFill>
              </a:rPr>
              <a:t>Linear, tabular, recursive data structures</a:t>
            </a:r>
          </a:p>
          <a:p>
            <a:r>
              <a:rPr lang="en-GB" dirty="0">
                <a:solidFill>
                  <a:schemeClr val="accent1"/>
                </a:solidFill>
              </a:rPr>
              <a:t>How do I represent relationship networks?</a:t>
            </a:r>
          </a:p>
          <a:p>
            <a:pPr lvl="1"/>
            <a:r>
              <a:rPr lang="en-GB" sz="1800" dirty="0">
                <a:solidFill>
                  <a:schemeClr val="accent1"/>
                </a:solidFill>
              </a:rPr>
              <a:t>Graphs</a:t>
            </a:r>
          </a:p>
          <a:p>
            <a:endParaRPr lang="en-GB" b="1" dirty="0"/>
          </a:p>
          <a:p>
            <a:endParaRPr lang="en-GB" dirty="0"/>
          </a:p>
        </p:txBody>
      </p:sp>
      <p:sp>
        <p:nvSpPr>
          <p:cNvPr id="4" name="Footer Placeholder 3"/>
          <p:cNvSpPr>
            <a:spLocks noGrp="1"/>
          </p:cNvSpPr>
          <p:nvPr>
            <p:ph type="ftr" sz="quarter" idx="11"/>
          </p:nvPr>
        </p:nvSpPr>
        <p:spPr/>
        <p:txBody>
          <a:bodyPr/>
          <a:lstStyle/>
          <a:p>
            <a:r>
              <a:rPr lang="it-IT" dirty="0"/>
              <a:t>INFDEV036A - G. Costantini, F. Di Giacomo</a:t>
            </a:r>
            <a:endParaRPr lang="en-GB" dirty="0"/>
          </a:p>
        </p:txBody>
      </p:sp>
    </p:spTree>
    <p:extLst>
      <p:ext uri="{BB962C8B-B14F-4D97-AF65-F5344CB8AC3E}">
        <p14:creationId xmlns:p14="http://schemas.microsoft.com/office/powerpoint/2010/main" val="30058545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33405880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8087865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41580668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8785429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8323876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33917866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4111797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7175817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11471636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950259"/>
          </a:xfrm>
        </p:spPr>
        <p:txBody>
          <a:bodyPr>
            <a:normAutofit fontScale="90000"/>
          </a:bodyPr>
          <a:lstStyle/>
          <a:p>
            <a:r>
              <a:rPr lang="en-GB" dirty="0"/>
              <a:t>Graphs – Dijkstra’s algorithm (pseudocode)</a:t>
            </a:r>
            <a:endParaRPr lang="it-IT" dirty="0"/>
          </a:p>
        </p:txBody>
      </p:sp>
      <p:sp>
        <p:nvSpPr>
          <p:cNvPr id="3" name="Content Placeholder 2"/>
          <p:cNvSpPr>
            <a:spLocks noGrp="1"/>
          </p:cNvSpPr>
          <p:nvPr>
            <p:ph idx="1"/>
          </p:nvPr>
        </p:nvSpPr>
        <p:spPr>
          <a:xfrm>
            <a:off x="677334" y="1559859"/>
            <a:ext cx="8596668" cy="4481503"/>
          </a:xfrm>
          <a:ln>
            <a:solidFill>
              <a:schemeClr val="tx1"/>
            </a:solidFill>
          </a:ln>
        </p:spPr>
        <p:txBody>
          <a:bodyPr>
            <a:normAutofit fontScale="62500" lnSpcReduction="20000"/>
          </a:bodyPr>
          <a:lstStyle/>
          <a:p>
            <a:pPr marL="0" indent="0">
              <a:buNone/>
            </a:pPr>
            <a:r>
              <a:rPr lang="en-US" dirty="0">
                <a:latin typeface="Consolas" panose="020B0609020204030204" pitchFamily="49" charset="0"/>
                <a:cs typeface="Courier New" panose="02070309020205020404" pitchFamily="49" charset="0"/>
              </a:rPr>
              <a:t>function Dijkstra(Graph, source):</a:t>
            </a:r>
          </a:p>
          <a:p>
            <a:pPr marL="0" indent="0">
              <a:buNone/>
            </a:pPr>
            <a:r>
              <a:rPr lang="en-US" dirty="0">
                <a:latin typeface="Consolas" panose="020B0609020204030204" pitchFamily="49" charset="0"/>
                <a:cs typeface="Courier New" panose="02070309020205020404" pitchFamily="49" charset="0"/>
              </a:rPr>
              <a:t>    create vertex set Q</a:t>
            </a:r>
          </a:p>
          <a:p>
            <a:pPr marL="0" indent="0">
              <a:buNone/>
            </a:pPr>
            <a:r>
              <a:rPr lang="en-US" dirty="0">
                <a:latin typeface="Consolas" panose="020B0609020204030204" pitchFamily="49" charset="0"/>
                <a:cs typeface="Courier New" panose="02070309020205020404" pitchFamily="49" charset="0"/>
              </a:rPr>
              <a:t>    for each vertex v in Graph:             // Initialization</a:t>
            </a:r>
          </a:p>
          <a:p>
            <a:pPr marL="0" indent="0">
              <a:buNone/>
            </a:pP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[v] ← INFINITY                  // Unknown distance from source to v</a:t>
            </a:r>
          </a:p>
          <a:p>
            <a:pPr marL="0" indent="0">
              <a:buNone/>
            </a:pP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prev</a:t>
            </a:r>
            <a:r>
              <a:rPr lang="en-US" dirty="0">
                <a:latin typeface="Consolas" panose="020B0609020204030204" pitchFamily="49" charset="0"/>
                <a:cs typeface="Courier New" panose="02070309020205020404" pitchFamily="49" charset="0"/>
              </a:rPr>
              <a:t>[v] ← UNDEFINED                 // Previous node in optimal path from source</a:t>
            </a:r>
          </a:p>
          <a:p>
            <a:pPr marL="0" indent="0">
              <a:buNone/>
            </a:pPr>
            <a:r>
              <a:rPr lang="en-US" dirty="0">
                <a:latin typeface="Consolas" panose="020B0609020204030204" pitchFamily="49" charset="0"/>
                <a:cs typeface="Courier New" panose="02070309020205020404" pitchFamily="49" charset="0"/>
              </a:rPr>
              <a:t>        add v to Q                          // All nodes initially in Q (unvisited nodes)</a:t>
            </a:r>
          </a:p>
          <a:p>
            <a:pPr marL="0" indent="0">
              <a:buNone/>
            </a:pP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[source] ← 0                        // Distance from source to source  </a:t>
            </a:r>
          </a:p>
          <a:p>
            <a:pPr marL="0" indent="0">
              <a:buNone/>
            </a:pPr>
            <a:r>
              <a:rPr lang="en-US" dirty="0">
                <a:latin typeface="Consolas" panose="020B0609020204030204" pitchFamily="49" charset="0"/>
                <a:cs typeface="Courier New" panose="02070309020205020404" pitchFamily="49" charset="0"/>
              </a:rPr>
              <a:t>    while Q is not empty:</a:t>
            </a:r>
          </a:p>
          <a:p>
            <a:pPr marL="0" indent="0">
              <a:buNone/>
            </a:pPr>
            <a:r>
              <a:rPr lang="en-US" dirty="0">
                <a:latin typeface="Consolas" panose="020B0609020204030204" pitchFamily="49" charset="0"/>
                <a:cs typeface="Courier New" panose="02070309020205020404" pitchFamily="49" charset="0"/>
              </a:rPr>
              <a:t>       u ← vertex in Q with min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[u]    // Source node will be selected first</a:t>
            </a:r>
          </a:p>
          <a:p>
            <a:pPr marL="0" indent="0">
              <a:buNone/>
            </a:pPr>
            <a:r>
              <a:rPr lang="en-US" dirty="0">
                <a:latin typeface="Consolas" panose="020B0609020204030204" pitchFamily="49" charset="0"/>
                <a:cs typeface="Courier New" panose="02070309020205020404" pitchFamily="49" charset="0"/>
              </a:rPr>
              <a:t>       remove u from Q </a:t>
            </a:r>
          </a:p>
          <a:p>
            <a:pPr marL="0" indent="0">
              <a:buNone/>
            </a:pPr>
            <a:r>
              <a:rPr lang="en-US" dirty="0">
                <a:latin typeface="Consolas" panose="020B0609020204030204" pitchFamily="49" charset="0"/>
                <a:cs typeface="Courier New" panose="02070309020205020404" pitchFamily="49" charset="0"/>
              </a:rPr>
              <a:t>        </a:t>
            </a:r>
          </a:p>
          <a:p>
            <a:pPr marL="0" indent="0">
              <a:buNone/>
            </a:pPr>
            <a:r>
              <a:rPr lang="en-US" dirty="0">
                <a:latin typeface="Consolas" panose="020B0609020204030204" pitchFamily="49" charset="0"/>
                <a:cs typeface="Courier New" panose="02070309020205020404" pitchFamily="49" charset="0"/>
              </a:rPr>
              <a:t>       for each neighbor v of u:           // where v is still in Q.</a:t>
            </a:r>
          </a:p>
          <a:p>
            <a:pPr marL="0" indent="0">
              <a:buNone/>
            </a:pPr>
            <a:r>
              <a:rPr lang="en-US" dirty="0">
                <a:latin typeface="Consolas" panose="020B0609020204030204" pitchFamily="49" charset="0"/>
                <a:cs typeface="Courier New" panose="02070309020205020404" pitchFamily="49" charset="0"/>
              </a:rPr>
              <a:t>           alt ←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[u] + length(u, v)</a:t>
            </a:r>
          </a:p>
          <a:p>
            <a:pPr marL="0" indent="0">
              <a:buNone/>
            </a:pPr>
            <a:r>
              <a:rPr lang="en-US" dirty="0">
                <a:latin typeface="Consolas" panose="020B0609020204030204" pitchFamily="49" charset="0"/>
                <a:cs typeface="Courier New" panose="02070309020205020404" pitchFamily="49" charset="0"/>
              </a:rPr>
              <a:t>           if alt &lt;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[v]:               // A shorter path to v has been found</a:t>
            </a:r>
          </a:p>
          <a:p>
            <a:pPr marL="0" indent="0">
              <a:buNone/>
            </a:pP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[v] ← alt </a:t>
            </a:r>
          </a:p>
          <a:p>
            <a:pPr marL="0" indent="0">
              <a:buNone/>
            </a:pP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prev</a:t>
            </a:r>
            <a:r>
              <a:rPr lang="en-US" dirty="0">
                <a:latin typeface="Consolas" panose="020B0609020204030204" pitchFamily="49" charset="0"/>
                <a:cs typeface="Courier New" panose="02070309020205020404" pitchFamily="49" charset="0"/>
              </a:rPr>
              <a:t>[v] ← u </a:t>
            </a:r>
          </a:p>
          <a:p>
            <a:pPr marL="0" indent="0">
              <a:buNone/>
            </a:pPr>
            <a:r>
              <a:rPr lang="en-US" dirty="0">
                <a:latin typeface="Consolas" panose="020B0609020204030204" pitchFamily="49" charset="0"/>
                <a:cs typeface="Courier New" panose="02070309020205020404" pitchFamily="49" charset="0"/>
              </a:rPr>
              <a:t>    return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prev</a:t>
            </a:r>
            <a:r>
              <a:rPr lang="en-US" dirty="0">
                <a:latin typeface="Consolas" panose="020B0609020204030204" pitchFamily="49" charset="0"/>
                <a:cs typeface="Courier New" panose="02070309020205020404" pitchFamily="49" charset="0"/>
              </a:rPr>
              <a:t>[]</a:t>
            </a:r>
            <a:endParaRPr lang="it-IT" dirty="0">
              <a:latin typeface="Consolas" panose="020B06090202040302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4078317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More </a:t>
            </a:r>
            <a:r>
              <a:rPr lang="nl-NL" dirty="0" err="1"/>
              <a:t>detailed</a:t>
            </a:r>
            <a:r>
              <a:rPr lang="nl-NL" dirty="0"/>
              <a:t> agenda</a:t>
            </a:r>
          </a:p>
        </p:txBody>
      </p:sp>
      <p:sp>
        <p:nvSpPr>
          <p:cNvPr id="3" name="Tijdelijke aanduiding voor inhoud 2"/>
          <p:cNvSpPr>
            <a:spLocks noGrp="1"/>
          </p:cNvSpPr>
          <p:nvPr>
            <p:ph idx="1"/>
          </p:nvPr>
        </p:nvSpPr>
        <p:spPr/>
        <p:txBody>
          <a:bodyPr/>
          <a:lstStyle/>
          <a:p>
            <a:r>
              <a:rPr lang="nl-NL" dirty="0" err="1"/>
              <a:t>What</a:t>
            </a:r>
            <a:r>
              <a:rPr lang="nl-NL" dirty="0"/>
              <a:t> are (di)</a:t>
            </a:r>
            <a:r>
              <a:rPr lang="nl-NL" dirty="0" err="1"/>
              <a:t>graphs</a:t>
            </a:r>
            <a:r>
              <a:rPr lang="nl-NL" dirty="0"/>
              <a:t>?</a:t>
            </a:r>
          </a:p>
          <a:p>
            <a:r>
              <a:rPr lang="nl-NL" dirty="0"/>
              <a:t>How do we </a:t>
            </a:r>
            <a:r>
              <a:rPr lang="nl-NL" dirty="0" err="1"/>
              <a:t>represent</a:t>
            </a:r>
            <a:r>
              <a:rPr lang="nl-NL" dirty="0"/>
              <a:t> a (di)</a:t>
            </a:r>
            <a:r>
              <a:rPr lang="nl-NL" dirty="0" err="1"/>
              <a:t>graph</a:t>
            </a:r>
            <a:r>
              <a:rPr lang="nl-NL" dirty="0"/>
              <a:t>?</a:t>
            </a:r>
          </a:p>
          <a:p>
            <a:pPr lvl="1"/>
            <a:r>
              <a:rPr lang="nl-NL" dirty="0" err="1"/>
              <a:t>Adjacency</a:t>
            </a:r>
            <a:r>
              <a:rPr lang="nl-NL" dirty="0"/>
              <a:t> list, </a:t>
            </a:r>
            <a:r>
              <a:rPr lang="nl-NL" dirty="0" err="1"/>
              <a:t>adjacency</a:t>
            </a:r>
            <a:r>
              <a:rPr lang="nl-NL" dirty="0"/>
              <a:t> matrix [</a:t>
            </a:r>
            <a:r>
              <a:rPr lang="nl-NL" dirty="0" err="1"/>
              <a:t>incidence</a:t>
            </a:r>
            <a:r>
              <a:rPr lang="nl-NL" dirty="0"/>
              <a:t> matrix]</a:t>
            </a:r>
          </a:p>
          <a:p>
            <a:r>
              <a:rPr lang="nl-NL" dirty="0"/>
              <a:t>How </a:t>
            </a:r>
            <a:r>
              <a:rPr lang="nl-NL" dirty="0" err="1"/>
              <a:t>can</a:t>
            </a:r>
            <a:r>
              <a:rPr lang="nl-NL" dirty="0"/>
              <a:t> we traverse/</a:t>
            </a:r>
            <a:r>
              <a:rPr lang="nl-NL" dirty="0" err="1"/>
              <a:t>visit</a:t>
            </a:r>
            <a:r>
              <a:rPr lang="nl-NL" dirty="0"/>
              <a:t> a </a:t>
            </a:r>
            <a:r>
              <a:rPr lang="nl-NL" dirty="0" err="1"/>
              <a:t>graph</a:t>
            </a:r>
            <a:r>
              <a:rPr lang="nl-NL" dirty="0"/>
              <a:t>?</a:t>
            </a:r>
          </a:p>
          <a:p>
            <a:pPr lvl="1"/>
            <a:r>
              <a:rPr lang="nl-NL" dirty="0"/>
              <a:t>BFS, DFS</a:t>
            </a:r>
          </a:p>
          <a:p>
            <a:r>
              <a:rPr lang="nl-NL" dirty="0"/>
              <a:t>How </a:t>
            </a:r>
            <a:r>
              <a:rPr lang="nl-NL" dirty="0" err="1"/>
              <a:t>can</a:t>
            </a:r>
            <a:r>
              <a:rPr lang="nl-NL" dirty="0"/>
              <a:t> we </a:t>
            </a:r>
            <a:r>
              <a:rPr lang="nl-NL" dirty="0" err="1"/>
              <a:t>find</a:t>
            </a:r>
            <a:r>
              <a:rPr lang="nl-NL" dirty="0"/>
              <a:t> </a:t>
            </a:r>
            <a:r>
              <a:rPr lang="nl-NL" dirty="0" err="1"/>
              <a:t>the</a:t>
            </a:r>
            <a:r>
              <a:rPr lang="nl-NL" dirty="0"/>
              <a:t> </a:t>
            </a:r>
            <a:r>
              <a:rPr lang="nl-NL" dirty="0" err="1"/>
              <a:t>shortest</a:t>
            </a:r>
            <a:r>
              <a:rPr lang="nl-NL" dirty="0"/>
              <a:t> </a:t>
            </a:r>
            <a:r>
              <a:rPr lang="nl-NL" dirty="0" err="1"/>
              <a:t>path</a:t>
            </a:r>
            <a:r>
              <a:rPr lang="nl-NL" dirty="0"/>
              <a:t> </a:t>
            </a:r>
            <a:r>
              <a:rPr lang="nl-NL" dirty="0" err="1"/>
              <a:t>between</a:t>
            </a:r>
            <a:r>
              <a:rPr lang="nl-NL" dirty="0"/>
              <a:t> </a:t>
            </a:r>
            <a:r>
              <a:rPr lang="nl-NL" dirty="0" err="1"/>
              <a:t>two</a:t>
            </a:r>
            <a:r>
              <a:rPr lang="nl-NL" dirty="0"/>
              <a:t> </a:t>
            </a:r>
            <a:r>
              <a:rPr lang="nl-NL" dirty="0" err="1"/>
              <a:t>nodes</a:t>
            </a:r>
            <a:r>
              <a:rPr lang="nl-NL" dirty="0"/>
              <a:t> of a </a:t>
            </a:r>
            <a:r>
              <a:rPr lang="nl-NL" dirty="0" err="1"/>
              <a:t>graph</a:t>
            </a:r>
            <a:r>
              <a:rPr lang="nl-NL" dirty="0"/>
              <a:t>?</a:t>
            </a:r>
          </a:p>
          <a:p>
            <a:pPr lvl="1"/>
            <a:r>
              <a:rPr lang="nl-NL" dirty="0"/>
              <a:t>Dijkstra’s </a:t>
            </a:r>
            <a:r>
              <a:rPr lang="nl-NL" dirty="0" err="1"/>
              <a:t>algorithm</a:t>
            </a:r>
            <a:endParaRPr lang="nl-NL" dirty="0"/>
          </a:p>
          <a:p>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3881586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Main steps of the algorithm</a:t>
            </a:r>
          </a:p>
          <a:p>
            <a:pPr lvl="1"/>
            <a:r>
              <a:rPr lang="en-US" dirty="0"/>
              <a:t>Pick the unvisited vertex with the lowest-distance</a:t>
            </a:r>
          </a:p>
          <a:p>
            <a:pPr lvl="1"/>
            <a:r>
              <a:rPr lang="en-US" dirty="0"/>
              <a:t>Calculate the distance through it to each unvisited neighbor</a:t>
            </a:r>
          </a:p>
          <a:p>
            <a:pPr lvl="1"/>
            <a:r>
              <a:rPr lang="en-US" dirty="0"/>
              <a:t>Update the neighbor's distance if smaller</a:t>
            </a:r>
          </a:p>
          <a:p>
            <a:pPr lvl="1"/>
            <a:r>
              <a:rPr lang="en-US" dirty="0"/>
              <a:t>Mark visited when done </a:t>
            </a:r>
            <a:r>
              <a:rPr lang="en-US"/>
              <a:t>with neighbors</a:t>
            </a:r>
            <a:endParaRPr lang="en-US" dirty="0"/>
          </a:p>
          <a:p>
            <a:pPr marL="0" indent="0">
              <a:buNone/>
            </a:pPr>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14737281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pPr>
                  <a:buFont typeface="+mj-lt"/>
                  <a:buAutoNum type="arabicPeriod"/>
                </a:pPr>
                <a:r>
                  <a:rPr lang="en-US" dirty="0"/>
                  <a:t>Assign to every node a tentative distance value: set it to zero for the initial node and to infinity (</a:t>
                </a:r>
                <a14:m>
                  <m:oMath xmlns:m="http://schemas.openxmlformats.org/officeDocument/2006/math">
                    <m:r>
                      <a:rPr lang="en-GB" b="0" i="1" smtClean="0">
                        <a:latin typeface="Cambria Math" panose="02040503050406030204" pitchFamily="18" charset="0"/>
                      </a:rPr>
                      <m:t>∞</m:t>
                    </m:r>
                  </m:oMath>
                </a14:m>
                <a:r>
                  <a:rPr lang="en-US" dirty="0"/>
                  <a:t>) for all other nodes.</a:t>
                </a:r>
              </a:p>
              <a:p>
                <a:pPr>
                  <a:buFont typeface="+mj-lt"/>
                  <a:buAutoNum type="arabicPeriod"/>
                </a:pPr>
                <a:r>
                  <a:rPr lang="en-US" dirty="0"/>
                  <a:t>Set the initial node as current. Mark all other nodes unvisited. Create a set of all the unvisited nodes called the </a:t>
                </a:r>
                <a:r>
                  <a:rPr lang="en-US" i="1" dirty="0"/>
                  <a:t>unvisited set</a:t>
                </a:r>
                <a:r>
                  <a:rPr lang="en-US" dirty="0"/>
                  <a:t>.</a:t>
                </a:r>
              </a:p>
              <a:p>
                <a:pPr>
                  <a:buFont typeface="+mj-lt"/>
                  <a:buAutoNum type="arabicPeriod"/>
                </a:pPr>
                <a:r>
                  <a:rPr lang="en-US" dirty="0"/>
                  <a:t>For the current node, consider all of its unvisited neighbors and </a:t>
                </a:r>
                <a:r>
                  <a:rPr lang="en-US" b="1" dirty="0">
                    <a:solidFill>
                      <a:srgbClr val="FF0000"/>
                    </a:solidFill>
                  </a:rPr>
                  <a:t>calculate their </a:t>
                </a:r>
                <a:r>
                  <a:rPr lang="en-US" b="1" i="1" dirty="0">
                    <a:solidFill>
                      <a:srgbClr val="FF0000"/>
                    </a:solidFill>
                  </a:rPr>
                  <a:t>tentative</a:t>
                </a:r>
                <a:r>
                  <a:rPr lang="en-US" b="1" dirty="0">
                    <a:solidFill>
                      <a:srgbClr val="FF0000"/>
                    </a:solidFill>
                  </a:rPr>
                  <a:t> distances</a:t>
                </a:r>
                <a:r>
                  <a:rPr lang="en-US" dirty="0"/>
                  <a:t>. Compare the newly calculated </a:t>
                </a:r>
                <a:r>
                  <a:rPr lang="en-US" i="1" dirty="0"/>
                  <a:t>tentative</a:t>
                </a:r>
                <a:r>
                  <a:rPr lang="en-US" dirty="0"/>
                  <a:t> distance to the current assigned value and </a:t>
                </a:r>
                <a:r>
                  <a:rPr lang="en-US" b="1" dirty="0">
                    <a:solidFill>
                      <a:srgbClr val="FF0000"/>
                    </a:solidFill>
                  </a:rPr>
                  <a:t>assign the smaller one</a:t>
                </a:r>
                <a:r>
                  <a:rPr lang="en-US" dirty="0"/>
                  <a:t>. </a:t>
                </a:r>
              </a:p>
              <a:p>
                <a:pPr lvl="1"/>
                <a:r>
                  <a:rPr lang="en-US" dirty="0"/>
                  <a:t>For example, if the current node </a:t>
                </a:r>
                <a:r>
                  <a:rPr lang="en-US" i="1" dirty="0"/>
                  <a:t>A</a:t>
                </a:r>
                <a:r>
                  <a:rPr lang="en-US" dirty="0"/>
                  <a:t> is marked with a distance of 6, and the edge connecting it with a neighbor </a:t>
                </a:r>
                <a:r>
                  <a:rPr lang="en-US" i="1" dirty="0"/>
                  <a:t>B</a:t>
                </a:r>
                <a:r>
                  <a:rPr lang="en-US" dirty="0"/>
                  <a:t> has length 2, then the distance to </a:t>
                </a:r>
                <a:r>
                  <a:rPr lang="en-US" i="1" dirty="0"/>
                  <a:t>B</a:t>
                </a:r>
                <a:r>
                  <a:rPr lang="en-US" dirty="0"/>
                  <a:t> (through </a:t>
                </a:r>
                <a:r>
                  <a:rPr lang="en-US" i="1" dirty="0"/>
                  <a:t>A</a:t>
                </a:r>
                <a:r>
                  <a:rPr lang="en-US" dirty="0"/>
                  <a:t>) will be 6 + 2 = 8. If B was previously marked with a distance greater than 8 then change it to 8. Otherwise, keep the current value.</a:t>
                </a:r>
              </a:p>
              <a:p>
                <a:pPr>
                  <a:buFont typeface="+mj-lt"/>
                  <a:buAutoNum type="arabicPeriod"/>
                </a:pPr>
                <a:r>
                  <a:rPr lang="en-US" dirty="0"/>
                  <a:t>When we are done considering all of the neighbors of the current node, </a:t>
                </a:r>
                <a:r>
                  <a:rPr lang="en-US" b="1" dirty="0">
                    <a:solidFill>
                      <a:srgbClr val="FF0000"/>
                    </a:solidFill>
                  </a:rPr>
                  <a:t>mark the current node as visited</a:t>
                </a:r>
                <a:r>
                  <a:rPr lang="en-US" dirty="0"/>
                  <a:t> and remove it from the </a:t>
                </a:r>
                <a:r>
                  <a:rPr lang="en-US" i="1" dirty="0"/>
                  <a:t>unvisited set</a:t>
                </a:r>
                <a:r>
                  <a:rPr lang="en-US" dirty="0"/>
                  <a:t>. A visited node will never be checked again.</a:t>
                </a:r>
              </a:p>
              <a:p>
                <a:pPr>
                  <a:buFont typeface="+mj-lt"/>
                  <a:buAutoNum type="arabicPeriod"/>
                </a:pPr>
                <a:r>
                  <a:rPr lang="en-US" b="1" dirty="0">
                    <a:solidFill>
                      <a:srgbClr val="FF0000"/>
                    </a:solidFill>
                  </a:rPr>
                  <a:t>Select the unvisited node </a:t>
                </a:r>
                <a:r>
                  <a:rPr lang="en-US" b="1" dirty="0"/>
                  <a:t>that is marked </a:t>
                </a:r>
                <a:r>
                  <a:rPr lang="en-US" b="1" dirty="0">
                    <a:solidFill>
                      <a:srgbClr val="FF0000"/>
                    </a:solidFill>
                  </a:rPr>
                  <a:t>with the smallest tentative distance</a:t>
                </a:r>
                <a:r>
                  <a:rPr lang="en-US" dirty="0"/>
                  <a:t>, and set it as the new "current node" then go back to step 3.</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413"/>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10403710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9AB4D-2A3A-4CB3-978C-DD110A9BD142}"/>
              </a:ext>
            </a:extLst>
          </p:cNvPr>
          <p:cNvSpPr>
            <a:spLocks noGrp="1"/>
          </p:cNvSpPr>
          <p:nvPr>
            <p:ph type="title"/>
          </p:nvPr>
        </p:nvSpPr>
        <p:spPr/>
        <p:txBody>
          <a:bodyPr/>
          <a:lstStyle/>
          <a:p>
            <a:r>
              <a:rPr lang="en-GB" dirty="0"/>
              <a:t>Graphs – Dijkstra’s algorithm</a:t>
            </a:r>
            <a:endParaRPr lang="nl-NL" dirty="0"/>
          </a:p>
        </p:txBody>
      </p:sp>
      <mc:AlternateContent xmlns:mc="http://schemas.openxmlformats.org/markup-compatibility/2006" xmlns:a14="http://schemas.microsoft.com/office/drawing/2010/main">
        <mc:Choice Requires="a14">
          <p:sp>
            <p:nvSpPr>
              <p:cNvPr id="3" name="Tijdelijke aanduiding voor inhoud 2">
                <a:extLst>
                  <a:ext uri="{FF2B5EF4-FFF2-40B4-BE49-F238E27FC236}">
                    <a16:creationId xmlns:a16="http://schemas.microsoft.com/office/drawing/2014/main" id="{547DF595-A308-4813-8C90-2FF5B72B0803}"/>
                  </a:ext>
                </a:extLst>
              </p:cNvPr>
              <p:cNvSpPr>
                <a:spLocks noGrp="1"/>
              </p:cNvSpPr>
              <p:nvPr>
                <p:ph idx="1"/>
              </p:nvPr>
            </p:nvSpPr>
            <p:spPr/>
            <p:txBody>
              <a:bodyPr/>
              <a:lstStyle/>
              <a:p>
                <a:r>
                  <a:rPr lang="nl-NL" dirty="0"/>
                  <a:t>Complexity: </a:t>
                </a:r>
                <a14:m>
                  <m:oMath xmlns:m="http://schemas.openxmlformats.org/officeDocument/2006/math">
                    <m:r>
                      <a:rPr lang="nl-NL" b="0" i="1" smtClean="0">
                        <a:latin typeface="Cambria Math" panose="02040503050406030204" pitchFamily="18" charset="0"/>
                      </a:rPr>
                      <m:t>𝑂</m:t>
                    </m:r>
                    <m:d>
                      <m:dPr>
                        <m:ctrlPr>
                          <a:rPr lang="nl-NL" b="0" i="1" smtClean="0">
                            <a:latin typeface="Cambria Math" panose="02040503050406030204" pitchFamily="18" charset="0"/>
                          </a:rPr>
                        </m:ctrlPr>
                      </m:dPr>
                      <m:e>
                        <m:sSup>
                          <m:sSupPr>
                            <m:ctrlPr>
                              <a:rPr lang="nl-NL" b="0" i="1" smtClean="0">
                                <a:latin typeface="Cambria Math" panose="02040503050406030204" pitchFamily="18" charset="0"/>
                              </a:rPr>
                            </m:ctrlPr>
                          </m:sSupPr>
                          <m:e>
                            <m:d>
                              <m:dPr>
                                <m:begChr m:val="|"/>
                                <m:endChr m:val="|"/>
                                <m:ctrlPr>
                                  <a:rPr lang="nl-NL" b="0" i="1" smtClean="0">
                                    <a:latin typeface="Cambria Math" panose="02040503050406030204" pitchFamily="18" charset="0"/>
                                  </a:rPr>
                                </m:ctrlPr>
                              </m:dPr>
                              <m:e>
                                <m:r>
                                  <a:rPr lang="nl-NL" b="0" i="1" smtClean="0">
                                    <a:latin typeface="Cambria Math" panose="02040503050406030204" pitchFamily="18" charset="0"/>
                                  </a:rPr>
                                  <m:t>𝑉</m:t>
                                </m:r>
                              </m:e>
                            </m:d>
                          </m:e>
                          <m:sup>
                            <m:r>
                              <a:rPr lang="nl-NL" b="0" i="1" smtClean="0">
                                <a:latin typeface="Cambria Math" panose="02040503050406030204" pitchFamily="18" charset="0"/>
                              </a:rPr>
                              <m:t>2</m:t>
                            </m:r>
                          </m:sup>
                        </m:sSup>
                      </m:e>
                    </m:d>
                  </m:oMath>
                </a14:m>
                <a:endParaRPr lang="nl-NL" dirty="0"/>
              </a:p>
              <a:p>
                <a:pPr lvl="1"/>
                <a:r>
                  <a:rPr lang="nl-NL" dirty="0" err="1"/>
                  <a:t>where</a:t>
                </a:r>
                <a:r>
                  <a:rPr lang="nl-NL" dirty="0"/>
                  <a:t> </a:t>
                </a:r>
                <a14:m>
                  <m:oMath xmlns:m="http://schemas.openxmlformats.org/officeDocument/2006/math">
                    <m:d>
                      <m:dPr>
                        <m:begChr m:val="|"/>
                        <m:endChr m:val="|"/>
                        <m:ctrlPr>
                          <a:rPr lang="nl-NL" b="0" i="1" smtClean="0">
                            <a:latin typeface="Cambria Math" panose="02040503050406030204" pitchFamily="18" charset="0"/>
                          </a:rPr>
                        </m:ctrlPr>
                      </m:dPr>
                      <m:e>
                        <m:r>
                          <a:rPr lang="nl-NL" b="0" i="1" smtClean="0">
                            <a:latin typeface="Cambria Math" panose="02040503050406030204" pitchFamily="18" charset="0"/>
                          </a:rPr>
                          <m:t>𝑉</m:t>
                        </m:r>
                      </m:e>
                    </m:d>
                  </m:oMath>
                </a14:m>
                <a:r>
                  <a:rPr lang="nl-NL" dirty="0"/>
                  <a:t> is </a:t>
                </a:r>
                <a:r>
                  <a:rPr lang="nl-NL" dirty="0" err="1"/>
                  <a:t>the</a:t>
                </a:r>
                <a:r>
                  <a:rPr lang="nl-NL" dirty="0"/>
                  <a:t> </a:t>
                </a:r>
                <a:r>
                  <a:rPr lang="nl-NL" dirty="0" err="1"/>
                  <a:t>amount</a:t>
                </a:r>
                <a:r>
                  <a:rPr lang="nl-NL" dirty="0"/>
                  <a:t> of </a:t>
                </a:r>
                <a:r>
                  <a:rPr lang="nl-NL" dirty="0" err="1"/>
                  <a:t>nodes</a:t>
                </a:r>
                <a:endParaRPr lang="nl-NL" dirty="0"/>
              </a:p>
              <a:p>
                <a:pPr lvl="1"/>
                <a:r>
                  <a:rPr lang="nl-NL" dirty="0" err="1"/>
                  <a:t>Improvable</a:t>
                </a:r>
                <a:r>
                  <a:rPr lang="nl-NL" dirty="0"/>
                  <a:t> </a:t>
                </a:r>
                <a:r>
                  <a:rPr lang="nl-NL" dirty="0" err="1"/>
                  <a:t>with</a:t>
                </a:r>
                <a:r>
                  <a:rPr lang="nl-NL" dirty="0"/>
                  <a:t> a Fibonacci </a:t>
                </a:r>
                <a:r>
                  <a:rPr lang="nl-NL" dirty="0" err="1"/>
                  <a:t>heap</a:t>
                </a:r>
                <a:r>
                  <a:rPr lang="nl-NL" dirty="0"/>
                  <a:t> </a:t>
                </a:r>
                <a:r>
                  <a:rPr lang="nl-NL" dirty="0" err="1"/>
                  <a:t>into</a:t>
                </a:r>
                <a:r>
                  <a:rPr lang="nl-NL" dirty="0"/>
                  <a:t>: </a:t>
                </a:r>
                <a14:m>
                  <m:oMath xmlns:m="http://schemas.openxmlformats.org/officeDocument/2006/math">
                    <m:r>
                      <a:rPr lang="nl-NL" b="0" i="1" smtClean="0">
                        <a:latin typeface="Cambria Math" panose="02040503050406030204" pitchFamily="18" charset="0"/>
                      </a:rPr>
                      <m:t>𝑂</m:t>
                    </m:r>
                    <m:d>
                      <m:dPr>
                        <m:ctrlPr>
                          <a:rPr lang="nl-NL" b="0" i="1" smtClean="0">
                            <a:latin typeface="Cambria Math" panose="02040503050406030204" pitchFamily="18" charset="0"/>
                          </a:rPr>
                        </m:ctrlPr>
                      </m:dPr>
                      <m:e>
                        <m:d>
                          <m:dPr>
                            <m:begChr m:val="|"/>
                            <m:endChr m:val="|"/>
                            <m:ctrlPr>
                              <a:rPr lang="nl-NL" b="0" i="1" smtClean="0">
                                <a:latin typeface="Cambria Math" panose="02040503050406030204" pitchFamily="18" charset="0"/>
                              </a:rPr>
                            </m:ctrlPr>
                          </m:dPr>
                          <m:e>
                            <m:r>
                              <a:rPr lang="nl-NL" b="0" i="1" smtClean="0">
                                <a:latin typeface="Cambria Math" panose="02040503050406030204" pitchFamily="18" charset="0"/>
                              </a:rPr>
                              <m:t>𝐸</m:t>
                            </m:r>
                          </m:e>
                        </m:d>
                        <m:r>
                          <a:rPr lang="nl-NL" b="0" i="1" smtClean="0">
                            <a:latin typeface="Cambria Math" panose="02040503050406030204" pitchFamily="18" charset="0"/>
                          </a:rPr>
                          <m:t>+</m:t>
                        </m:r>
                        <m:d>
                          <m:dPr>
                            <m:begChr m:val="|"/>
                            <m:endChr m:val="|"/>
                            <m:ctrlPr>
                              <a:rPr lang="nl-NL" b="0" i="1" smtClean="0">
                                <a:latin typeface="Cambria Math" panose="02040503050406030204" pitchFamily="18" charset="0"/>
                              </a:rPr>
                            </m:ctrlPr>
                          </m:dPr>
                          <m:e>
                            <m:r>
                              <a:rPr lang="nl-NL" b="0" i="1" smtClean="0">
                                <a:latin typeface="Cambria Math" panose="02040503050406030204" pitchFamily="18" charset="0"/>
                              </a:rPr>
                              <m:t>𝑉</m:t>
                            </m:r>
                          </m:e>
                        </m:d>
                        <m:func>
                          <m:funcPr>
                            <m:ctrlPr>
                              <a:rPr lang="nl-NL" b="0" i="1" smtClean="0">
                                <a:latin typeface="Cambria Math" panose="02040503050406030204" pitchFamily="18" charset="0"/>
                              </a:rPr>
                            </m:ctrlPr>
                          </m:funcPr>
                          <m:fName>
                            <m:r>
                              <m:rPr>
                                <m:sty m:val="p"/>
                              </m:rPr>
                              <a:rPr lang="nl-NL" b="0" i="0" smtClean="0">
                                <a:latin typeface="Cambria Math" panose="02040503050406030204" pitchFamily="18" charset="0"/>
                              </a:rPr>
                              <m:t>log</m:t>
                            </m:r>
                          </m:fName>
                          <m:e>
                            <m:d>
                              <m:dPr>
                                <m:begChr m:val="|"/>
                                <m:endChr m:val="|"/>
                                <m:ctrlPr>
                                  <a:rPr lang="nl-NL" b="0" i="1" smtClean="0">
                                    <a:latin typeface="Cambria Math" panose="02040503050406030204" pitchFamily="18" charset="0"/>
                                  </a:rPr>
                                </m:ctrlPr>
                              </m:dPr>
                              <m:e>
                                <m:r>
                                  <a:rPr lang="nl-NL" b="0" i="1" smtClean="0">
                                    <a:latin typeface="Cambria Math" panose="02040503050406030204" pitchFamily="18" charset="0"/>
                                  </a:rPr>
                                  <m:t>𝑉</m:t>
                                </m:r>
                              </m:e>
                            </m:d>
                          </m:e>
                        </m:func>
                      </m:e>
                    </m:d>
                  </m:oMath>
                </a14:m>
                <a:endParaRPr lang="nl-NL" dirty="0"/>
              </a:p>
            </p:txBody>
          </p:sp>
        </mc:Choice>
        <mc:Fallback xmlns="">
          <p:sp>
            <p:nvSpPr>
              <p:cNvPr id="3" name="Tijdelijke aanduiding voor inhoud 2">
                <a:extLst>
                  <a:ext uri="{FF2B5EF4-FFF2-40B4-BE49-F238E27FC236}">
                    <a16:creationId xmlns:a16="http://schemas.microsoft.com/office/drawing/2014/main" id="{547DF595-A308-4813-8C90-2FF5B72B0803}"/>
                  </a:ext>
                </a:extLst>
              </p:cNvPr>
              <p:cNvSpPr>
                <a:spLocks noGrp="1" noRot="1" noChangeAspect="1" noMove="1" noResize="1" noEditPoints="1" noAdjustHandles="1" noChangeArrowheads="1" noChangeShapeType="1" noTextEdit="1"/>
              </p:cNvSpPr>
              <p:nvPr>
                <p:ph idx="1"/>
              </p:nvPr>
            </p:nvSpPr>
            <p:spPr>
              <a:blipFill>
                <a:blip r:embed="rId2"/>
                <a:stretch>
                  <a:fillRect l="-142" t="-471"/>
                </a:stretch>
              </a:blipFill>
            </p:spPr>
            <p:txBody>
              <a:bodyPr/>
              <a:lstStyle/>
              <a:p>
                <a:r>
                  <a:rPr lang="nl-NL">
                    <a:noFill/>
                  </a:rPr>
                  <a:t> </a:t>
                </a:r>
              </a:p>
            </p:txBody>
          </p:sp>
        </mc:Fallback>
      </mc:AlternateContent>
      <p:sp>
        <p:nvSpPr>
          <p:cNvPr id="4" name="Tijdelijke aanduiding voor voettekst 3">
            <a:extLst>
              <a:ext uri="{FF2B5EF4-FFF2-40B4-BE49-F238E27FC236}">
                <a16:creationId xmlns:a16="http://schemas.microsoft.com/office/drawing/2014/main" id="{B34C8640-C868-4B0F-9E80-7B69E666E0FA}"/>
              </a:ext>
            </a:extLst>
          </p:cNvPr>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23157272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Homework</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3" y="2160589"/>
                <a:ext cx="8150577" cy="4011611"/>
              </a:xfrm>
            </p:spPr>
            <p:txBody>
              <a:bodyPr numCol="1">
                <a:normAutofit/>
              </a:bodyPr>
              <a:lstStyle/>
              <a:p>
                <a:r>
                  <a:rPr lang="en-GB" dirty="0"/>
                  <a:t>Study the slides</a:t>
                </a:r>
              </a:p>
              <a:p>
                <a:r>
                  <a:rPr lang="en-GB" dirty="0"/>
                  <a:t>Answer the MC questions on </a:t>
                </a:r>
                <a:r>
                  <a:rPr lang="en-GB" dirty="0" err="1"/>
                  <a:t>GrandeOmega</a:t>
                </a:r>
                <a:endParaRPr lang="en-GB" dirty="0"/>
              </a:p>
              <a:p>
                <a:r>
                  <a:rPr lang="en-GB" dirty="0"/>
                  <a:t>Implement:</a:t>
                </a:r>
              </a:p>
              <a:p>
                <a:pPr lvl="1"/>
                <a14:m>
                  <m:oMath xmlns:m="http://schemas.openxmlformats.org/officeDocument/2006/math">
                    <m:r>
                      <a:rPr lang="en-GB" i="1" dirty="0" smtClean="0">
                        <a:solidFill>
                          <a:schemeClr val="tx1"/>
                        </a:solidFill>
                        <a:latin typeface="Cambria Math" panose="02040503050406030204" pitchFamily="18" charset="0"/>
                      </a:rPr>
                      <m:t>𝐵𝐹𝑆</m:t>
                    </m:r>
                  </m:oMath>
                </a14:m>
                <a:r>
                  <a:rPr lang="en-GB" dirty="0">
                    <a:solidFill>
                      <a:schemeClr val="tx1"/>
                    </a:solidFill>
                  </a:rPr>
                  <a:t> algorithm</a:t>
                </a:r>
                <a:endParaRPr lang="en-GB" b="1" dirty="0">
                  <a:solidFill>
                    <a:schemeClr val="tx1"/>
                  </a:solidFill>
                </a:endParaRPr>
              </a:p>
              <a:p>
                <a:pPr lvl="1"/>
                <a14:m>
                  <m:oMath xmlns:m="http://schemas.openxmlformats.org/officeDocument/2006/math">
                    <m:r>
                      <a:rPr lang="en-GB" i="1" dirty="0" smtClean="0">
                        <a:solidFill>
                          <a:schemeClr val="tx1"/>
                        </a:solidFill>
                        <a:latin typeface="Cambria Math" panose="02040503050406030204" pitchFamily="18" charset="0"/>
                      </a:rPr>
                      <m:t>𝐷𝐹𝑆</m:t>
                    </m:r>
                  </m:oMath>
                </a14:m>
                <a:r>
                  <a:rPr lang="en-GB" i="1" dirty="0">
                    <a:solidFill>
                      <a:schemeClr val="tx1"/>
                    </a:solidFill>
                  </a:rPr>
                  <a:t> </a:t>
                </a:r>
                <a:r>
                  <a:rPr lang="en-GB" dirty="0">
                    <a:solidFill>
                      <a:schemeClr val="tx1"/>
                    </a:solidFill>
                  </a:rPr>
                  <a:t>algorithm</a:t>
                </a:r>
              </a:p>
              <a:p>
                <a:pPr lvl="1"/>
                <a14:m>
                  <m:oMath xmlns:m="http://schemas.openxmlformats.org/officeDocument/2006/math">
                    <m:r>
                      <a:rPr lang="en-GB" b="0" i="1" dirty="0" smtClean="0">
                        <a:solidFill>
                          <a:schemeClr val="tx1"/>
                        </a:solidFill>
                        <a:latin typeface="Cambria Math" panose="02040503050406030204" pitchFamily="18" charset="0"/>
                      </a:rPr>
                      <m:t>𝐷𝑖𝑗𝑘𝑠𝑡𝑟𝑎</m:t>
                    </m:r>
                    <m:r>
                      <a:rPr lang="en-GB" b="1" i="1" dirty="0" smtClean="0">
                        <a:solidFill>
                          <a:schemeClr val="tx1"/>
                        </a:solidFill>
                        <a:latin typeface="Cambria Math" panose="02040503050406030204" pitchFamily="18" charset="0"/>
                      </a:rPr>
                      <m:t> </m:t>
                    </m:r>
                  </m:oMath>
                </a14:m>
                <a:r>
                  <a:rPr lang="en-GB" dirty="0">
                    <a:solidFill>
                      <a:schemeClr val="tx1"/>
                    </a:solidFill>
                  </a:rPr>
                  <a:t>algorithm</a:t>
                </a:r>
                <a:endParaRPr lang="en-GB" dirty="0"/>
              </a:p>
              <a:p>
                <a:r>
                  <a:rPr lang="en-GB" dirty="0"/>
                  <a:t>[optional] Start third exercise of practical assignment (about graphs)</a:t>
                </a:r>
              </a:p>
              <a:p>
                <a:pPr marL="0" indent="0">
                  <a:buNone/>
                </a:pPr>
                <a:endParaRPr lang="en-GB" dirty="0"/>
              </a:p>
              <a:p>
                <a:pPr marL="0" indent="0" algn="ctr">
                  <a:buNone/>
                </a:pPr>
                <a:r>
                  <a:rPr lang="en-GB" b="1" dirty="0"/>
                  <a:t>See you next week </a:t>
                </a:r>
                <a:r>
                  <a:rPr lang="en-GB" b="1" dirty="0">
                    <a:sym typeface="Wingdings" panose="05000000000000000000" pitchFamily="2" charset="2"/>
                  </a:rPr>
                  <a:t> </a:t>
                </a:r>
                <a:endParaRPr lang="en-GB" b="1" dirty="0"/>
              </a:p>
              <a:p>
                <a:pPr algn="ctr"/>
                <a:endParaRPr lang="en-GB" b="1" dirty="0"/>
              </a:p>
              <a:p>
                <a:endParaRPr lang="en-GB" b="1" i="1"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3" y="2160589"/>
                <a:ext cx="8150577" cy="4011611"/>
              </a:xfrm>
              <a:blipFill>
                <a:blip r:embed="rId2"/>
                <a:stretch>
                  <a:fillRect l="-150" t="-910"/>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2050" name="Picture 2" descr="Image result for fijne kerstdagen">
            <a:extLst>
              <a:ext uri="{FF2B5EF4-FFF2-40B4-BE49-F238E27FC236}">
                <a16:creationId xmlns:a16="http://schemas.microsoft.com/office/drawing/2014/main" id="{75D0D099-7E06-49D0-81E8-2AB92D16C1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8777" y="39644"/>
            <a:ext cx="3727803" cy="2483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5297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Terminology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Subgraph </a:t>
                </a:r>
                <a14:m>
                  <m:oMath xmlns:m="http://schemas.openxmlformats.org/officeDocument/2006/math">
                    <m:r>
                      <a:rPr lang="en-GB" b="0" i="1" smtClean="0">
                        <a:latin typeface="Cambria Math" panose="02040503050406030204" pitchFamily="18" charset="0"/>
                      </a:rPr>
                      <m:t>𝐺</m:t>
                    </m:r>
                    <m:r>
                      <a:rPr lang="en-GB" b="0" i="0" smtClean="0">
                        <a:latin typeface="Cambria Math" panose="02040503050406030204" pitchFamily="18" charset="0"/>
                      </a:rPr>
                      <m:t>′</m:t>
                    </m:r>
                  </m:oMath>
                </a14:m>
                <a:r>
                  <a:rPr lang="en-US" dirty="0"/>
                  <a:t> of graph </a:t>
                </a:r>
                <a14:m>
                  <m:oMath xmlns:m="http://schemas.openxmlformats.org/officeDocument/2006/math">
                    <m:r>
                      <a:rPr lang="en-GB" b="0" i="1" smtClean="0">
                        <a:latin typeface="Cambria Math" panose="02040503050406030204" pitchFamily="18" charset="0"/>
                      </a:rPr>
                      <m:t>𝐺</m:t>
                    </m:r>
                  </m:oMath>
                </a14:m>
                <a:endParaRPr lang="en-US" dirty="0"/>
              </a:p>
              <a:p>
                <a:pPr lvl="1"/>
                <a:r>
                  <a:rPr lang="en-US" dirty="0"/>
                  <a:t>When the vertices and edges of </a:t>
                </a:r>
                <a14:m>
                  <m:oMath xmlns:m="http://schemas.openxmlformats.org/officeDocument/2006/math">
                    <m:r>
                      <a:rPr lang="en-GB" b="0" i="1" smtClean="0">
                        <a:latin typeface="Cambria Math" panose="02040503050406030204" pitchFamily="18" charset="0"/>
                      </a:rPr>
                      <m:t>𝐺</m:t>
                    </m:r>
                    <m:r>
                      <a:rPr lang="en-GB" b="0" i="1" smtClean="0">
                        <a:latin typeface="Cambria Math" panose="02040503050406030204" pitchFamily="18" charset="0"/>
                      </a:rPr>
                      <m:t>′</m:t>
                    </m:r>
                  </m:oMath>
                </a14:m>
                <a:r>
                  <a:rPr lang="en-US" dirty="0"/>
                  <a:t> are subset of those of </a:t>
                </a:r>
                <a14:m>
                  <m:oMath xmlns:m="http://schemas.openxmlformats.org/officeDocument/2006/math">
                    <m:r>
                      <a:rPr lang="en-GB" b="0" i="1" smtClean="0">
                        <a:latin typeface="Cambria Math" panose="02040503050406030204" pitchFamily="18" charset="0"/>
                      </a:rPr>
                      <m:t>𝐺</m:t>
                    </m:r>
                  </m:oMath>
                </a14:m>
                <a:r>
                  <a:rPr lang="en-US" dirty="0"/>
                  <a:t> </a:t>
                </a:r>
              </a:p>
              <a:p>
                <a:r>
                  <a:rPr lang="en-US" dirty="0"/>
                  <a:t>Spanning </a:t>
                </a:r>
                <a:r>
                  <a:rPr lang="en-US" dirty="0" err="1"/>
                  <a:t>subgraph</a:t>
                </a:r>
                <a:endParaRPr lang="en-US" dirty="0"/>
              </a:p>
              <a:p>
                <a:pPr lvl="1"/>
                <a:r>
                  <a:rPr lang="en-US" dirty="0"/>
                  <a:t>The vertices are the same, but the edges are a subset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Picture 4"/>
          <p:cNvPicPr>
            <a:picLocks noChangeAspect="1"/>
          </p:cNvPicPr>
          <p:nvPr/>
        </p:nvPicPr>
        <p:blipFill>
          <a:blip r:embed="rId3"/>
          <a:stretch>
            <a:fillRect/>
          </a:stretch>
        </p:blipFill>
        <p:spPr>
          <a:xfrm>
            <a:off x="5190825" y="4022314"/>
            <a:ext cx="1714286" cy="1019048"/>
          </a:xfrm>
          <a:prstGeom prst="rect">
            <a:avLst/>
          </a:prstGeom>
        </p:spPr>
      </p:pic>
      <p:pic>
        <p:nvPicPr>
          <p:cNvPr id="6" name="Picture 5"/>
          <p:cNvPicPr>
            <a:picLocks noChangeAspect="1"/>
          </p:cNvPicPr>
          <p:nvPr/>
        </p:nvPicPr>
        <p:blipFill>
          <a:blip r:embed="rId4"/>
          <a:stretch>
            <a:fillRect/>
          </a:stretch>
        </p:blipFill>
        <p:spPr>
          <a:xfrm>
            <a:off x="5173163" y="5298373"/>
            <a:ext cx="1752381" cy="1000000"/>
          </a:xfrm>
          <a:prstGeom prst="rect">
            <a:avLst/>
          </a:prstGeom>
        </p:spPr>
      </p:pic>
      <p:pic>
        <p:nvPicPr>
          <p:cNvPr id="7" name="Picture 6"/>
          <p:cNvPicPr>
            <a:picLocks noChangeAspect="1"/>
          </p:cNvPicPr>
          <p:nvPr/>
        </p:nvPicPr>
        <p:blipFill>
          <a:blip r:embed="rId5"/>
          <a:stretch>
            <a:fillRect/>
          </a:stretch>
        </p:blipFill>
        <p:spPr>
          <a:xfrm>
            <a:off x="2157573" y="4261408"/>
            <a:ext cx="2410156" cy="1726194"/>
          </a:xfrm>
          <a:prstGeom prst="rect">
            <a:avLst/>
          </a:prstGeom>
        </p:spPr>
      </p:pic>
    </p:spTree>
    <p:extLst>
      <p:ext uri="{BB962C8B-B14F-4D97-AF65-F5344CB8AC3E}">
        <p14:creationId xmlns:p14="http://schemas.microsoft.com/office/powerpoint/2010/main" val="21210598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Graphs</a:t>
            </a:r>
            <a:r>
              <a:rPr lang="nl-NL" dirty="0"/>
              <a:t> – </a:t>
            </a:r>
            <a:r>
              <a:rPr lang="nl-NL" dirty="0" err="1"/>
              <a:t>Terminology</a:t>
            </a:r>
            <a:r>
              <a:rPr lang="nl-NL" dirty="0"/>
              <a:t> </a:t>
            </a:r>
            <a:endParaRPr lang="en-GB" dirty="0"/>
          </a:p>
        </p:txBody>
      </p:sp>
      <p:sp>
        <p:nvSpPr>
          <p:cNvPr id="3" name="Content Placeholder 2"/>
          <p:cNvSpPr>
            <a:spLocks noGrp="1"/>
          </p:cNvSpPr>
          <p:nvPr>
            <p:ph idx="1"/>
          </p:nvPr>
        </p:nvSpPr>
        <p:spPr/>
        <p:txBody>
          <a:bodyPr/>
          <a:lstStyle/>
          <a:p>
            <a:r>
              <a:rPr lang="nl-NL" dirty="0" err="1"/>
              <a:t>Connected</a:t>
            </a:r>
            <a:r>
              <a:rPr lang="nl-NL" dirty="0"/>
              <a:t> </a:t>
            </a:r>
            <a:r>
              <a:rPr lang="nl-NL" dirty="0" err="1"/>
              <a:t>graph</a:t>
            </a:r>
            <a:endParaRPr lang="nl-NL" dirty="0"/>
          </a:p>
          <a:p>
            <a:pPr lvl="1"/>
            <a:r>
              <a:rPr lang="nl-NL" dirty="0" err="1"/>
              <a:t>Every</a:t>
            </a:r>
            <a:r>
              <a:rPr lang="nl-NL" dirty="0"/>
              <a:t> pair of </a:t>
            </a:r>
            <a:r>
              <a:rPr lang="nl-NL" dirty="0" err="1"/>
              <a:t>its</a:t>
            </a:r>
            <a:r>
              <a:rPr lang="nl-NL" dirty="0"/>
              <a:t> </a:t>
            </a:r>
            <a:r>
              <a:rPr lang="nl-NL" dirty="0" err="1"/>
              <a:t>vertices</a:t>
            </a:r>
            <a:r>
              <a:rPr lang="nl-NL" dirty="0"/>
              <a:t> is </a:t>
            </a:r>
            <a:r>
              <a:rPr lang="nl-NL" dirty="0" err="1"/>
              <a:t>connected</a:t>
            </a:r>
            <a:r>
              <a:rPr lang="nl-NL" dirty="0"/>
              <a:t> </a:t>
            </a:r>
            <a:r>
              <a:rPr lang="nl-NL" dirty="0" err="1"/>
              <a:t>by</a:t>
            </a:r>
            <a:r>
              <a:rPr lang="nl-NL" dirty="0"/>
              <a:t> </a:t>
            </a:r>
            <a:r>
              <a:rPr lang="nl-NL" dirty="0" err="1"/>
              <a:t>some</a:t>
            </a:r>
            <a:r>
              <a:rPr lang="nl-NL" dirty="0"/>
              <a:t> </a:t>
            </a:r>
            <a:r>
              <a:rPr lang="nl-NL" dirty="0" err="1"/>
              <a:t>path</a:t>
            </a:r>
            <a:endParaRPr lang="nl-NL" dirty="0"/>
          </a:p>
          <a:p>
            <a:r>
              <a:rPr lang="nl-NL" dirty="0" err="1"/>
              <a:t>Acyclic</a:t>
            </a:r>
            <a:r>
              <a:rPr lang="nl-NL" dirty="0"/>
              <a:t> </a:t>
            </a:r>
            <a:r>
              <a:rPr lang="nl-NL" dirty="0" err="1"/>
              <a:t>graph</a:t>
            </a:r>
            <a:endParaRPr lang="nl-NL" dirty="0"/>
          </a:p>
          <a:p>
            <a:pPr lvl="1"/>
            <a:r>
              <a:rPr lang="nl-NL" dirty="0"/>
              <a:t>It </a:t>
            </a:r>
            <a:r>
              <a:rPr lang="nl-NL" dirty="0" err="1"/>
              <a:t>contains</a:t>
            </a:r>
            <a:r>
              <a:rPr lang="nl-NL" dirty="0"/>
              <a:t> no </a:t>
            </a:r>
            <a:r>
              <a:rPr lang="nl-NL" dirty="0" err="1"/>
              <a:t>cycles</a:t>
            </a:r>
            <a:endParaRPr lang="nl-NL" dirty="0"/>
          </a:p>
          <a:p>
            <a:r>
              <a:rPr lang="nl-NL" dirty="0"/>
              <a:t>Spanning tree of a </a:t>
            </a:r>
            <a:r>
              <a:rPr lang="nl-NL" dirty="0" err="1"/>
              <a:t>graph</a:t>
            </a:r>
            <a:endParaRPr lang="nl-NL" dirty="0"/>
          </a:p>
          <a:p>
            <a:pPr lvl="1"/>
            <a:r>
              <a:rPr lang="nl-NL" dirty="0"/>
              <a:t> </a:t>
            </a:r>
            <a:r>
              <a:rPr lang="nl-NL" dirty="0" err="1"/>
              <a:t>connected</a:t>
            </a:r>
            <a:r>
              <a:rPr lang="nl-NL" dirty="0"/>
              <a:t> </a:t>
            </a:r>
            <a:r>
              <a:rPr lang="nl-NL" dirty="0" err="1"/>
              <a:t>acyclic</a:t>
            </a:r>
            <a:r>
              <a:rPr lang="nl-NL" dirty="0"/>
              <a:t> spanning </a:t>
            </a:r>
            <a:r>
              <a:rPr lang="nl-NL" dirty="0" err="1"/>
              <a:t>subgraph</a:t>
            </a:r>
            <a:endParaRPr lang="nl-NL" dirty="0"/>
          </a:p>
          <a:p>
            <a:pPr lvl="1"/>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Picture 4"/>
          <p:cNvPicPr>
            <a:picLocks noChangeAspect="1"/>
          </p:cNvPicPr>
          <p:nvPr/>
        </p:nvPicPr>
        <p:blipFill>
          <a:blip r:embed="rId2"/>
          <a:stretch>
            <a:fillRect/>
          </a:stretch>
        </p:blipFill>
        <p:spPr>
          <a:xfrm>
            <a:off x="5479084" y="4100975"/>
            <a:ext cx="6247619" cy="2571429"/>
          </a:xfrm>
          <a:prstGeom prst="rect">
            <a:avLst/>
          </a:prstGeom>
        </p:spPr>
      </p:pic>
    </p:spTree>
    <p:extLst>
      <p:ext uri="{BB962C8B-B14F-4D97-AF65-F5344CB8AC3E}">
        <p14:creationId xmlns:p14="http://schemas.microsoft.com/office/powerpoint/2010/main" val="22646869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Graphs</a:t>
            </a:r>
            <a:r>
              <a:rPr lang="nl-NL" dirty="0"/>
              <a:t> – </a:t>
            </a:r>
            <a:r>
              <a:rPr lang="nl-NL" dirty="0" err="1"/>
              <a:t>Terminology</a:t>
            </a:r>
            <a:r>
              <a:rPr lang="nl-NL" dirty="0"/>
              <a:t>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271457" cy="4245898"/>
              </a:xfrm>
            </p:spPr>
            <p:txBody>
              <a:bodyPr>
                <a:normAutofit/>
              </a:bodyPr>
              <a:lstStyle/>
              <a:p>
                <a:r>
                  <a:rPr lang="nl-NL" b="1" dirty="0"/>
                  <a:t>Degree</a:t>
                </a:r>
                <a:r>
                  <a:rPr lang="nl-NL" dirty="0"/>
                  <a:t> of a vertex</a:t>
                </a:r>
                <a:r>
                  <a:rPr lang="nl-NL" dirty="0">
                    <a:sym typeface="Wingdings" panose="05000000000000000000" pitchFamily="2" charset="2"/>
                  </a:rPr>
                  <a:t> </a:t>
                </a:r>
              </a:p>
              <a:p>
                <a:pPr lvl="1"/>
                <a:r>
                  <a:rPr lang="en-US" dirty="0">
                    <a:sym typeface="Wingdings" panose="05000000000000000000" pitchFamily="2" charset="2"/>
                  </a:rPr>
                  <a:t>number of edges that are incident upon it</a:t>
                </a:r>
              </a:p>
              <a:p>
                <a:r>
                  <a:rPr lang="nl-NL" b="1" dirty="0"/>
                  <a:t>Complete</a:t>
                </a:r>
                <a:r>
                  <a:rPr lang="nl-NL" dirty="0"/>
                  <a:t> </a:t>
                </a:r>
                <a:r>
                  <a:rPr lang="nl-NL" dirty="0" err="1"/>
                  <a:t>graph</a:t>
                </a:r>
                <a:endParaRPr lang="nl-NL" dirty="0"/>
              </a:p>
              <a:p>
                <a:pPr lvl="1"/>
                <a:r>
                  <a:rPr lang="nl-NL" dirty="0"/>
                  <a:t> </a:t>
                </a:r>
                <a:r>
                  <a:rPr lang="en-US" dirty="0">
                    <a:sym typeface="Wingdings" panose="05000000000000000000" pitchFamily="2" charset="2"/>
                  </a:rPr>
                  <a:t>simple graph in which every pair of vertices is connected by an edge</a:t>
                </a:r>
              </a:p>
              <a:p>
                <a:r>
                  <a:rPr lang="nl-NL" b="1" dirty="0"/>
                  <a:t>Walk </a:t>
                </a:r>
                <a:r>
                  <a:rPr lang="nl-NL" dirty="0" err="1"/>
                  <a:t>from</a:t>
                </a:r>
                <a:r>
                  <a:rPr lang="nl-NL" dirty="0"/>
                  <a:t> </a:t>
                </a:r>
                <a14:m>
                  <m:oMath xmlns:m="http://schemas.openxmlformats.org/officeDocument/2006/math">
                    <m:r>
                      <a:rPr lang="nl-NL" b="0" i="1" smtClean="0">
                        <a:latin typeface="Cambria Math" panose="02040503050406030204" pitchFamily="18" charset="0"/>
                      </a:rPr>
                      <m:t>𝑎</m:t>
                    </m:r>
                  </m:oMath>
                </a14:m>
                <a:r>
                  <a:rPr lang="en-GB" dirty="0"/>
                  <a:t> to </a:t>
                </a:r>
                <a14:m>
                  <m:oMath xmlns:m="http://schemas.openxmlformats.org/officeDocument/2006/math">
                    <m:r>
                      <a:rPr lang="nl-NL" b="0" i="1" smtClean="0">
                        <a:latin typeface="Cambria Math" panose="02040503050406030204" pitchFamily="18" charset="0"/>
                      </a:rPr>
                      <m:t>𝑏</m:t>
                    </m:r>
                  </m:oMath>
                </a14:m>
                <a:r>
                  <a:rPr lang="en-GB" dirty="0"/>
                  <a:t> </a:t>
                </a:r>
                <a:endParaRPr lang="en-GB" dirty="0">
                  <a:sym typeface="Wingdings" panose="05000000000000000000" pitchFamily="2" charset="2"/>
                </a:endParaRPr>
              </a:p>
              <a:p>
                <a:pPr lvl="1"/>
                <a:r>
                  <a:rPr lang="en-GB" dirty="0"/>
                  <a:t>sequence of edges which form a chain of connected vertices from </a:t>
                </a:r>
                <a14:m>
                  <m:oMath xmlns:m="http://schemas.openxmlformats.org/officeDocument/2006/math">
                    <m:r>
                      <a:rPr lang="nl-NL" b="0" i="1" smtClean="0">
                        <a:latin typeface="Cambria Math" panose="02040503050406030204" pitchFamily="18" charset="0"/>
                      </a:rPr>
                      <m:t>𝑎</m:t>
                    </m:r>
                  </m:oMath>
                </a14:m>
                <a:r>
                  <a:rPr lang="en-GB" dirty="0"/>
                  <a:t> to </a:t>
                </a:r>
                <a14:m>
                  <m:oMath xmlns:m="http://schemas.openxmlformats.org/officeDocument/2006/math">
                    <m:r>
                      <a:rPr lang="nl-NL" b="0" i="1" smtClean="0">
                        <a:latin typeface="Cambria Math" panose="02040503050406030204" pitchFamily="18" charset="0"/>
                      </a:rPr>
                      <m:t>𝑏</m:t>
                    </m:r>
                  </m:oMath>
                </a14:m>
                <a:endParaRPr lang="en-GB" dirty="0"/>
              </a:p>
              <a:p>
                <a:pPr lvl="2"/>
                <a:r>
                  <a:rPr lang="nl-NL" i="1" dirty="0" err="1"/>
                  <a:t>length</a:t>
                </a:r>
                <a:r>
                  <a:rPr lang="nl-NL" i="1" dirty="0"/>
                  <a:t> </a:t>
                </a:r>
                <a:r>
                  <a:rPr lang="nl-NL" dirty="0">
                    <a:sym typeface="Wingdings" panose="05000000000000000000" pitchFamily="2" charset="2"/>
                  </a:rPr>
                  <a:t></a:t>
                </a:r>
                <a:r>
                  <a:rPr lang="nl-NL" dirty="0"/>
                  <a:t> </a:t>
                </a:r>
                <a:r>
                  <a:rPr lang="nl-NL" dirty="0" err="1"/>
                  <a:t>number</a:t>
                </a:r>
                <a:r>
                  <a:rPr lang="nl-NL" dirty="0"/>
                  <a:t> of </a:t>
                </a:r>
                <a:r>
                  <a:rPr lang="nl-NL" dirty="0" err="1"/>
                  <a:t>edges</a:t>
                </a:r>
                <a:r>
                  <a:rPr lang="nl-NL" dirty="0"/>
                  <a:t> </a:t>
                </a:r>
                <a:r>
                  <a:rPr lang="nl-NL" dirty="0" err="1"/>
                  <a:t>forming</a:t>
                </a:r>
                <a:r>
                  <a:rPr lang="nl-NL" dirty="0"/>
                  <a:t> the walk</a:t>
                </a:r>
              </a:p>
              <a:p>
                <a:pPr lvl="2"/>
                <a:r>
                  <a:rPr lang="nl-NL" i="1" dirty="0" err="1"/>
                  <a:t>closed</a:t>
                </a:r>
                <a:r>
                  <a:rPr lang="nl-NL" i="1" dirty="0"/>
                  <a:t> </a:t>
                </a:r>
                <a:r>
                  <a:rPr lang="nl-NL" dirty="0">
                    <a:sym typeface="Wingdings" panose="05000000000000000000" pitchFamily="2" charset="2"/>
                  </a:rPr>
                  <a:t> </a:t>
                </a:r>
                <a:r>
                  <a:rPr lang="nl-NL" dirty="0" err="1"/>
                  <a:t>if</a:t>
                </a:r>
                <a:r>
                  <a:rPr lang="nl-NL" dirty="0"/>
                  <a:t> </a:t>
                </a:r>
                <a:r>
                  <a:rPr lang="nl-NL" dirty="0" err="1"/>
                  <a:t>it</a:t>
                </a:r>
                <a:r>
                  <a:rPr lang="nl-NL" dirty="0"/>
                  <a:t> starts </a:t>
                </a:r>
                <a:r>
                  <a:rPr lang="nl-NL" dirty="0" err="1"/>
                  <a:t>and</a:t>
                </a:r>
                <a:r>
                  <a:rPr lang="nl-NL" dirty="0"/>
                  <a:t> </a:t>
                </a:r>
                <a:r>
                  <a:rPr lang="nl-NL" dirty="0" err="1"/>
                  <a:t>ends</a:t>
                </a:r>
                <a:r>
                  <a:rPr lang="nl-NL" dirty="0"/>
                  <a:t> at the </a:t>
                </a:r>
                <a:r>
                  <a:rPr lang="nl-NL" dirty="0" err="1"/>
                  <a:t>same</a:t>
                </a:r>
                <a:r>
                  <a:rPr lang="nl-NL" dirty="0"/>
                  <a:t> vertex</a:t>
                </a:r>
              </a:p>
              <a:p>
                <a:pPr lvl="2"/>
                <a:r>
                  <a:rPr lang="nl-NL" i="1" dirty="0" err="1"/>
                  <a:t>cycle</a:t>
                </a:r>
                <a:r>
                  <a:rPr lang="nl-NL" i="1" dirty="0"/>
                  <a:t> </a:t>
                </a:r>
                <a:r>
                  <a:rPr lang="nl-NL" dirty="0">
                    <a:sym typeface="Wingdings" panose="05000000000000000000" pitchFamily="2" charset="2"/>
                  </a:rPr>
                  <a:t> </a:t>
                </a:r>
                <a:r>
                  <a:rPr lang="en-US" dirty="0">
                    <a:sym typeface="Wingdings" panose="05000000000000000000" pitchFamily="2" charset="2"/>
                  </a:rPr>
                  <a:t> walk of length at least 3 whose interior vertices are all distinct</a:t>
                </a:r>
                <a:endParaRPr lang="nl-NL" dirty="0"/>
              </a:p>
              <a:p>
                <a:r>
                  <a:rPr lang="nl-NL" b="1" dirty="0" err="1"/>
                  <a:t>Path</a:t>
                </a:r>
                <a:r>
                  <a:rPr lang="nl-NL" dirty="0"/>
                  <a:t> </a:t>
                </a:r>
                <a:r>
                  <a:rPr lang="nl-NL" dirty="0" err="1"/>
                  <a:t>from</a:t>
                </a:r>
                <a:r>
                  <a:rPr lang="nl-NL" dirty="0"/>
                  <a:t> </a:t>
                </a:r>
                <a14:m>
                  <m:oMath xmlns:m="http://schemas.openxmlformats.org/officeDocument/2006/math">
                    <m:r>
                      <a:rPr lang="nl-NL" i="1" dirty="0" smtClean="0">
                        <a:latin typeface="Cambria Math" panose="02040503050406030204" pitchFamily="18" charset="0"/>
                      </a:rPr>
                      <m:t>𝑎</m:t>
                    </m:r>
                  </m:oMath>
                </a14:m>
                <a:r>
                  <a:rPr lang="nl-NL" dirty="0"/>
                  <a:t> </a:t>
                </a:r>
                <a:r>
                  <a:rPr lang="nl-NL" dirty="0" err="1"/>
                  <a:t>to</a:t>
                </a:r>
                <a:r>
                  <a:rPr lang="nl-NL" dirty="0"/>
                  <a:t> </a:t>
                </a:r>
                <a14:m>
                  <m:oMath xmlns:m="http://schemas.openxmlformats.org/officeDocument/2006/math">
                    <m:r>
                      <a:rPr lang="nl-NL" b="0" i="1" smtClean="0">
                        <a:latin typeface="Cambria Math" panose="02040503050406030204" pitchFamily="18" charset="0"/>
                      </a:rPr>
                      <m:t>𝑏</m:t>
                    </m:r>
                  </m:oMath>
                </a14:m>
                <a:endParaRPr lang="nl-NL" b="0" dirty="0"/>
              </a:p>
              <a:p>
                <a:pPr lvl="1"/>
                <a:r>
                  <a:rPr lang="nl-NL" dirty="0"/>
                  <a:t>walk </a:t>
                </a:r>
                <a:r>
                  <a:rPr lang="nl-NL" dirty="0" err="1"/>
                  <a:t>with</a:t>
                </a:r>
                <a:r>
                  <a:rPr lang="nl-NL" dirty="0"/>
                  <a:t> </a:t>
                </a:r>
                <a:r>
                  <a:rPr lang="nl-NL" dirty="0" err="1"/>
                  <a:t>all</a:t>
                </a:r>
                <a:r>
                  <a:rPr lang="nl-NL" dirty="0"/>
                  <a:t> </a:t>
                </a:r>
                <a:r>
                  <a:rPr lang="nl-NL" i="1" dirty="0" err="1"/>
                  <a:t>distinct</a:t>
                </a:r>
                <a:r>
                  <a:rPr lang="nl-NL" i="1" dirty="0"/>
                  <a:t> </a:t>
                </a:r>
                <a:r>
                  <a:rPr lang="nl-NL" dirty="0" err="1"/>
                  <a:t>vertices</a:t>
                </a:r>
                <a:r>
                  <a:rPr lang="nl-NL" dirty="0"/>
                  <a:t> </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271457" cy="4245898"/>
              </a:xfrm>
              <a:blipFill rotWithShape="0">
                <a:blip r:embed="rId3"/>
                <a:stretch>
                  <a:fillRect l="-147" t="-86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dirty="0"/>
          </a:p>
        </p:txBody>
      </p:sp>
      <p:pic>
        <p:nvPicPr>
          <p:cNvPr id="5" name="Picture 4"/>
          <p:cNvPicPr>
            <a:picLocks noChangeAspect="1"/>
          </p:cNvPicPr>
          <p:nvPr/>
        </p:nvPicPr>
        <p:blipFill>
          <a:blip r:embed="rId4"/>
          <a:stretch>
            <a:fillRect/>
          </a:stretch>
        </p:blipFill>
        <p:spPr>
          <a:xfrm>
            <a:off x="7961254" y="2483569"/>
            <a:ext cx="1573630" cy="1171608"/>
          </a:xfrm>
          <a:prstGeom prst="rect">
            <a:avLst/>
          </a:prstGeom>
        </p:spPr>
      </p:pic>
    </p:spTree>
    <p:extLst>
      <p:ext uri="{BB962C8B-B14F-4D97-AF65-F5344CB8AC3E}">
        <p14:creationId xmlns:p14="http://schemas.microsoft.com/office/powerpoint/2010/main" val="10567363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Terminology</a:t>
            </a:r>
            <a:r>
              <a:rPr lang="nl-NL" dirty="0"/>
              <a:t> </a:t>
            </a:r>
            <a:r>
              <a:rPr lang="nl-NL" dirty="0" err="1"/>
              <a:t>digraph</a:t>
            </a:r>
            <a:endParaRPr lang="nl-NL"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pPr lvl="1"/>
                <a:r>
                  <a:rPr lang="en-US" i="1" dirty="0" err="1"/>
                  <a:t>Outdegree</a:t>
                </a:r>
                <a:r>
                  <a:rPr lang="en-US" i="1" dirty="0"/>
                  <a:t> </a:t>
                </a:r>
                <a:r>
                  <a:rPr lang="en-US" dirty="0"/>
                  <a:t>of a vertex = number of edges emanating from it</a:t>
                </a:r>
              </a:p>
              <a:p>
                <a:pPr lvl="1"/>
                <a:r>
                  <a:rPr lang="en-US" i="1" dirty="0" err="1"/>
                  <a:t>Indegree</a:t>
                </a:r>
                <a:r>
                  <a:rPr lang="en-US" dirty="0"/>
                  <a:t> of a vertex = number of edges terminating in it</a:t>
                </a:r>
              </a:p>
              <a:p>
                <a:pPr lvl="1"/>
                <a:r>
                  <a:rPr lang="en-US" i="1" dirty="0"/>
                  <a:t>Loop</a:t>
                </a:r>
                <a:r>
                  <a:rPr lang="en-US" dirty="0"/>
                  <a:t> </a:t>
                </a:r>
                <a:r>
                  <a:rPr lang="en-US" dirty="0">
                    <a:sym typeface="Wingdings" panose="05000000000000000000" pitchFamily="2" charset="2"/>
                  </a:rPr>
                  <a:t> </a:t>
                </a:r>
                <a14:m>
                  <m:oMath xmlns:m="http://schemas.openxmlformats.org/officeDocument/2006/math">
                    <m:r>
                      <a:rPr lang="en-GB" i="1">
                        <a:latin typeface="Cambria Math" panose="02040503050406030204" pitchFamily="18" charset="0"/>
                        <a:sym typeface="Wingdings" panose="05000000000000000000" pitchFamily="2" charset="2"/>
                      </a:rPr>
                      <m:t>𝑒</m:t>
                    </m:r>
                    <m:r>
                      <a:rPr lang="en-GB" i="1">
                        <a:latin typeface="Cambria Math" panose="02040503050406030204" pitchFamily="18" charset="0"/>
                        <a:sym typeface="Wingdings" panose="05000000000000000000" pitchFamily="2" charset="2"/>
                      </a:rPr>
                      <m:t>=(</m:t>
                    </m:r>
                    <m:r>
                      <a:rPr lang="en-GB" i="1">
                        <a:latin typeface="Cambria Math" panose="02040503050406030204" pitchFamily="18" charset="0"/>
                        <a:sym typeface="Wingdings" panose="05000000000000000000" pitchFamily="2" charset="2"/>
                      </a:rPr>
                      <m:t>𝑎</m:t>
                    </m:r>
                    <m:r>
                      <a:rPr lang="en-GB" i="1">
                        <a:latin typeface="Cambria Math" panose="02040503050406030204" pitchFamily="18" charset="0"/>
                        <a:sym typeface="Wingdings" panose="05000000000000000000" pitchFamily="2" charset="2"/>
                      </a:rPr>
                      <m:t>,</m:t>
                    </m:r>
                    <m:r>
                      <a:rPr lang="en-GB" i="1">
                        <a:latin typeface="Cambria Math" panose="02040503050406030204" pitchFamily="18" charset="0"/>
                        <a:sym typeface="Wingdings" panose="05000000000000000000" pitchFamily="2" charset="2"/>
                      </a:rPr>
                      <m:t>𝑎</m:t>
                    </m:r>
                    <m:r>
                      <a:rPr lang="en-GB" i="1">
                        <a:latin typeface="Cambria Math" panose="02040503050406030204" pitchFamily="18" charset="0"/>
                        <a:sym typeface="Wingdings" panose="05000000000000000000" pitchFamily="2" charset="2"/>
                      </a:rPr>
                      <m:t>)</m:t>
                    </m:r>
                  </m:oMath>
                </a14:m>
                <a:endParaRPr lang="en-US" dirty="0"/>
              </a:p>
              <a:p>
                <a:pPr lvl="1"/>
                <a:endParaRPr lang="en-US" dirty="0"/>
              </a:p>
              <a:p>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2"/>
                <a:stretch>
                  <a:fillRect t="-628"/>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860611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ctrTitle"/>
          </p:nvPr>
        </p:nvSpPr>
        <p:spPr/>
        <p:txBody>
          <a:bodyPr/>
          <a:lstStyle/>
          <a:p>
            <a:r>
              <a:rPr lang="en-GB" dirty="0"/>
              <a:t>Graphs</a:t>
            </a:r>
            <a:endParaRPr lang="nl-NL" dirty="0"/>
          </a:p>
        </p:txBody>
      </p:sp>
      <p:sp>
        <p:nvSpPr>
          <p:cNvPr id="8" name="Ondertitel 7"/>
          <p:cNvSpPr>
            <a:spLocks noGrp="1"/>
          </p:cNvSpPr>
          <p:nvPr>
            <p:ph type="subTitle" idx="1"/>
          </p:nvPr>
        </p:nvSpPr>
        <p:spPr/>
        <p:txBody>
          <a:bodyPr/>
          <a:lstStyle/>
          <a:p>
            <a:endParaRPr lang="nl-NL"/>
          </a:p>
        </p:txBody>
      </p:sp>
      <p:pic>
        <p:nvPicPr>
          <p:cNvPr id="1026" name="Picture 2" descr="http://tctechcrunch2011.files.wordpress.com/2013/01/facebook-social-graph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0788" y="505583"/>
            <a:ext cx="3123215" cy="22814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csit.parkland.edu/~mbrandyberry/CS2Java/Lessons/TreesRecursionGraphs/images/StateGrap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0360" y="200576"/>
            <a:ext cx="2625654" cy="26256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raph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2014" y="4050833"/>
            <a:ext cx="3415243" cy="269079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pages.cs.wisc.edu/~siff/CS367/Notes/class-web.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010" y="2864261"/>
            <a:ext cx="2993383" cy="266669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result for abstract syntax tree">
            <a:extLst>
              <a:ext uri="{FF2B5EF4-FFF2-40B4-BE49-F238E27FC236}">
                <a16:creationId xmlns:a16="http://schemas.microsoft.com/office/drawing/2014/main" id="{98AF3A78-E0A9-4844-8915-2227B78274D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20736" y="4127235"/>
            <a:ext cx="4191659" cy="2296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607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Definition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50315"/>
                <a:ext cx="8596668" cy="3880773"/>
              </a:xfrm>
            </p:spPr>
            <p:txBody>
              <a:bodyPr/>
              <a:lstStyle/>
              <a:p>
                <a:r>
                  <a:rPr lang="en-US" dirty="0"/>
                  <a:t>Nonlinear structure made by</a:t>
                </a:r>
              </a:p>
              <a:p>
                <a:pPr lvl="1"/>
                <a:r>
                  <a:rPr lang="en-US" dirty="0"/>
                  <a:t>finite (and possibly mutable) set of </a:t>
                </a:r>
                <a:r>
                  <a:rPr lang="en-US" b="1" i="1" dirty="0"/>
                  <a:t>nodes</a:t>
                </a:r>
                <a:r>
                  <a:rPr lang="en-US" b="1" dirty="0"/>
                  <a:t> </a:t>
                </a:r>
                <a:r>
                  <a:rPr lang="en-US" dirty="0"/>
                  <a:t>or </a:t>
                </a:r>
                <a:r>
                  <a:rPr lang="en-US" b="1" dirty="0"/>
                  <a:t>vertices</a:t>
                </a:r>
              </a:p>
              <a:p>
                <a:pPr lvl="1"/>
                <a:r>
                  <a:rPr lang="en-US" dirty="0"/>
                  <a:t>set of ordered/unordered pairs of these nodes, known as </a:t>
                </a:r>
                <a:r>
                  <a:rPr lang="en-US" b="1" i="1" dirty="0"/>
                  <a:t>edges </a:t>
                </a:r>
                <a:r>
                  <a:rPr lang="en-US" dirty="0"/>
                  <a:t>or </a:t>
                </a:r>
                <a:r>
                  <a:rPr lang="en-US" b="1" dirty="0"/>
                  <a:t>arcs</a:t>
                </a:r>
              </a:p>
              <a:p>
                <a:pPr lvl="2"/>
                <a:r>
                  <a:rPr lang="en-US" dirty="0"/>
                  <a:t>edge </a:t>
                </a:r>
                <a14:m>
                  <m:oMath xmlns:m="http://schemas.openxmlformats.org/officeDocument/2006/math">
                    <m:r>
                      <a:rPr lang="en-US" i="1" dirty="0" smtClean="0">
                        <a:latin typeface="Cambria Math" panose="02040503050406030204" pitchFamily="18" charset="0"/>
                      </a:rPr>
                      <m:t>(</m:t>
                    </m:r>
                    <m:r>
                      <a:rPr lang="en-US" i="1" dirty="0" err="1">
                        <a:latin typeface="Cambria Math" panose="02040503050406030204" pitchFamily="18" charset="0"/>
                      </a:rPr>
                      <m:t>𝑥</m:t>
                    </m:r>
                    <m:r>
                      <a:rPr lang="en-US" i="1" dirty="0" err="1">
                        <a:latin typeface="Cambria Math" panose="02040503050406030204" pitchFamily="18" charset="0"/>
                      </a:rPr>
                      <m:t>,</m:t>
                    </m:r>
                    <m:r>
                      <a:rPr lang="en-US" i="1" dirty="0" err="1">
                        <a:latin typeface="Cambria Math" panose="02040503050406030204" pitchFamily="18" charset="0"/>
                      </a:rPr>
                      <m:t>𝑦</m:t>
                    </m:r>
                    <m:r>
                      <a:rPr lang="en-US" i="1" dirty="0">
                        <a:latin typeface="Cambria Math" panose="02040503050406030204" pitchFamily="18" charset="0"/>
                      </a:rPr>
                      <m:t>)</m:t>
                    </m:r>
                  </m:oMath>
                </a14:m>
                <a:r>
                  <a:rPr lang="en-US" dirty="0"/>
                  <a:t> is said to </a:t>
                </a:r>
                <a:r>
                  <a:rPr lang="en-US" b="1" dirty="0"/>
                  <a:t>point</a:t>
                </a:r>
                <a:r>
                  <a:rPr lang="en-US" dirty="0"/>
                  <a:t> or </a:t>
                </a:r>
                <a:r>
                  <a:rPr lang="en-US" b="1" dirty="0"/>
                  <a:t>go</a:t>
                </a:r>
                <a:r>
                  <a:rPr lang="en-US" dirty="0"/>
                  <a:t> </a:t>
                </a:r>
                <a:r>
                  <a:rPr lang="en-US" b="1" dirty="0"/>
                  <a:t>from</a:t>
                </a:r>
                <a:r>
                  <a:rPr lang="en-US" dirty="0"/>
                  <a:t> </a:t>
                </a:r>
                <a14:m>
                  <m:oMath xmlns:m="http://schemas.openxmlformats.org/officeDocument/2006/math">
                    <m:r>
                      <a:rPr lang="en-US" i="1" dirty="0" smtClean="0">
                        <a:latin typeface="Cambria Math" panose="02040503050406030204" pitchFamily="18" charset="0"/>
                      </a:rPr>
                      <m:t>𝑥</m:t>
                    </m:r>
                  </m:oMath>
                </a14:m>
                <a:r>
                  <a:rPr lang="en-US" dirty="0"/>
                  <a:t> </a:t>
                </a:r>
                <a:r>
                  <a:rPr lang="en-US" b="1" dirty="0"/>
                  <a:t>to</a:t>
                </a:r>
                <a:r>
                  <a:rPr lang="en-US" dirty="0"/>
                  <a:t> </a:t>
                </a:r>
                <a14:m>
                  <m:oMath xmlns:m="http://schemas.openxmlformats.org/officeDocument/2006/math">
                    <m:r>
                      <a:rPr lang="en-US" i="1" dirty="0" smtClean="0">
                        <a:latin typeface="Cambria Math" panose="02040503050406030204" pitchFamily="18" charset="0"/>
                      </a:rPr>
                      <m:t>𝑦</m:t>
                    </m:r>
                  </m:oMath>
                </a14:m>
                <a:endParaRPr lang="en-US" dirty="0"/>
              </a:p>
              <a:p>
                <a:pPr lvl="2"/>
                <a:r>
                  <a:rPr lang="en-US" dirty="0"/>
                  <a:t>may also associate to each edge some edge </a:t>
                </a:r>
                <a:r>
                  <a:rPr lang="en-US" i="1" dirty="0"/>
                  <a:t>value</a:t>
                </a:r>
                <a:r>
                  <a:rPr lang="en-US" dirty="0"/>
                  <a:t>, such as a symbolic label or a numeric attribute (cost, capacity, length, etc.)</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50315"/>
                <a:ext cx="8596668" cy="3880773"/>
              </a:xfrm>
              <a:blipFill rotWithShape="0">
                <a:blip r:embed="rId2"/>
                <a:stretch>
                  <a:fillRect l="-142" t="-110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2050" name="Picture 2" descr="http://upload.wikimedia.org/wikipedia/commons/thumb/a/a2/Directed.svg/125px-Directed.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372" y="3951089"/>
            <a:ext cx="3098644" cy="2801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387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Definition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84195"/>
                <a:ext cx="8596668" cy="4622292"/>
              </a:xfrm>
            </p:spPr>
            <p:txBody>
              <a:bodyPr>
                <a:normAutofit lnSpcReduction="10000"/>
              </a:bodyPr>
              <a:lstStyle/>
              <a:p>
                <a:r>
                  <a:rPr lang="en-US" b="1" dirty="0"/>
                  <a:t>Simple</a:t>
                </a:r>
                <a:r>
                  <a:rPr lang="en-US" dirty="0"/>
                  <a:t> graph </a:t>
                </a:r>
                <a:r>
                  <a:rPr lang="en-US" dirty="0">
                    <a:sym typeface="Wingdings" panose="05000000000000000000" pitchFamily="2" charset="2"/>
                  </a:rPr>
                  <a:t> </a:t>
                </a:r>
                <a:r>
                  <a:rPr lang="en-US" dirty="0"/>
                  <a:t>pair </a:t>
                </a:r>
                <a14:m>
                  <m:oMath xmlns:m="http://schemas.openxmlformats.org/officeDocument/2006/math">
                    <m:r>
                      <a:rPr lang="en-US" i="1" dirty="0" smtClean="0">
                        <a:latin typeface="Cambria Math" panose="02040503050406030204" pitchFamily="18" charset="0"/>
                      </a:rPr>
                      <m:t>𝐺</m:t>
                    </m:r>
                    <m:r>
                      <a:rPr lang="en-US" i="1" dirty="0" smtClean="0">
                        <a:latin typeface="Cambria Math" panose="02040503050406030204" pitchFamily="18" charset="0"/>
                      </a:rPr>
                      <m:t> = (</m:t>
                    </m:r>
                    <m:r>
                      <a:rPr lang="en-US" i="1" dirty="0" smtClean="0">
                        <a:latin typeface="Cambria Math" panose="02040503050406030204" pitchFamily="18" charset="0"/>
                      </a:rPr>
                      <m:t>𝑉</m:t>
                    </m:r>
                    <m:r>
                      <a:rPr lang="en-US" i="1" dirty="0" smtClean="0">
                        <a:latin typeface="Cambria Math" panose="02040503050406030204" pitchFamily="18" charset="0"/>
                      </a:rPr>
                      <m:t>, </m:t>
                    </m:r>
                    <m:r>
                      <a:rPr lang="en-US" i="1" dirty="0" smtClean="0">
                        <a:latin typeface="Cambria Math" panose="02040503050406030204" pitchFamily="18" charset="0"/>
                      </a:rPr>
                      <m:t>𝐸</m:t>
                    </m:r>
                    <m:r>
                      <a:rPr lang="en-US" i="1" dirty="0" smtClean="0">
                        <a:latin typeface="Cambria Math" panose="02040503050406030204" pitchFamily="18" charset="0"/>
                      </a:rPr>
                      <m:t>)</m:t>
                    </m:r>
                  </m:oMath>
                </a14:m>
                <a:r>
                  <a:rPr lang="en-US" dirty="0"/>
                  <a:t> where </a:t>
                </a:r>
              </a:p>
              <a:p>
                <a:pPr lvl="1"/>
                <a14:m>
                  <m:oMath xmlns:m="http://schemas.openxmlformats.org/officeDocument/2006/math">
                    <m:r>
                      <a:rPr lang="en-US" i="1" dirty="0" smtClean="0">
                        <a:latin typeface="Cambria Math" panose="02040503050406030204" pitchFamily="18" charset="0"/>
                      </a:rPr>
                      <m:t>𝑉</m:t>
                    </m:r>
                  </m:oMath>
                </a14:m>
                <a:r>
                  <a:rPr lang="en-US" dirty="0"/>
                  <a:t> and </a:t>
                </a:r>
                <a14:m>
                  <m:oMath xmlns:m="http://schemas.openxmlformats.org/officeDocument/2006/math">
                    <m:r>
                      <a:rPr lang="en-US" i="1" dirty="0" smtClean="0">
                        <a:latin typeface="Cambria Math" panose="02040503050406030204" pitchFamily="18" charset="0"/>
                      </a:rPr>
                      <m:t>𝐸</m:t>
                    </m:r>
                  </m:oMath>
                </a14:m>
                <a:r>
                  <a:rPr lang="en-US" dirty="0"/>
                  <a:t> are finite sets </a:t>
                </a:r>
              </a:p>
              <a:p>
                <a:pPr lvl="1"/>
                <a14:m>
                  <m:oMath xmlns:m="http://schemas.openxmlformats.org/officeDocument/2006/math">
                    <m:r>
                      <a:rPr lang="en-GB" i="1">
                        <a:latin typeface="Cambria Math" panose="02040503050406030204" pitchFamily="18" charset="0"/>
                      </a:rPr>
                      <m:t>𝑉</m:t>
                    </m:r>
                    <m:r>
                      <a:rPr lang="en-GB" i="1">
                        <a:latin typeface="Cambria Math" panose="02040503050406030204" pitchFamily="18" charset="0"/>
                      </a:rPr>
                      <m:t>=</m:t>
                    </m:r>
                  </m:oMath>
                </a14:m>
                <a:r>
                  <a:rPr lang="en-US" dirty="0"/>
                  <a:t> vertices (nodes); </a:t>
                </a:r>
                <a14:m>
                  <m:oMath xmlns:m="http://schemas.openxmlformats.org/officeDocument/2006/math">
                    <m:r>
                      <a:rPr lang="en-GB" i="1">
                        <a:latin typeface="Cambria Math" panose="02040503050406030204" pitchFamily="18" charset="0"/>
                      </a:rPr>
                      <m:t>𝐸</m:t>
                    </m:r>
                    <m:r>
                      <a:rPr lang="en-GB" i="1">
                        <a:latin typeface="Cambria Math" panose="02040503050406030204" pitchFamily="18" charset="0"/>
                      </a:rPr>
                      <m:t>=</m:t>
                    </m:r>
                  </m:oMath>
                </a14:m>
                <a:r>
                  <a:rPr lang="en-US" dirty="0"/>
                  <a:t> edges (arcs)</a:t>
                </a:r>
              </a:p>
              <a:p>
                <a:pPr lvl="1"/>
                <a:r>
                  <a:rPr lang="en-US" dirty="0"/>
                  <a:t>every element of </a:t>
                </a:r>
                <a14:m>
                  <m:oMath xmlns:m="http://schemas.openxmlformats.org/officeDocument/2006/math">
                    <m:r>
                      <a:rPr lang="en-US" i="1" dirty="0" smtClean="0">
                        <a:latin typeface="Cambria Math" panose="02040503050406030204" pitchFamily="18" charset="0"/>
                      </a:rPr>
                      <m:t>𝐸</m:t>
                    </m:r>
                  </m:oMath>
                </a14:m>
                <a:r>
                  <a:rPr lang="en-US" dirty="0"/>
                  <a:t> is a two-element subset of </a:t>
                </a:r>
                <a14:m>
                  <m:oMath xmlns:m="http://schemas.openxmlformats.org/officeDocument/2006/math">
                    <m:r>
                      <a:rPr lang="en-US" i="1" dirty="0" smtClean="0">
                        <a:latin typeface="Cambria Math" panose="02040503050406030204" pitchFamily="18" charset="0"/>
                      </a:rPr>
                      <m:t>𝑉</m:t>
                    </m:r>
                  </m:oMath>
                </a14:m>
                <a:r>
                  <a:rPr lang="en-US" dirty="0"/>
                  <a:t> </a:t>
                </a:r>
              </a:p>
              <a:p>
                <a:pPr lvl="1"/>
                <a:endParaRPr lang="en-US" dirty="0"/>
              </a:p>
              <a:p>
                <a:r>
                  <a:rPr lang="en-US" dirty="0"/>
                  <a:t>Graph size </a:t>
                </a:r>
                <a:r>
                  <a:rPr lang="en-US" dirty="0">
                    <a:sym typeface="Wingdings" panose="05000000000000000000" pitchFamily="2" charset="2"/>
                  </a:rPr>
                  <a:t> # elements of </a:t>
                </a:r>
                <a14:m>
                  <m:oMath xmlns:m="http://schemas.openxmlformats.org/officeDocument/2006/math">
                    <m:r>
                      <a:rPr lang="en-GB" b="0" i="1" smtClean="0">
                        <a:latin typeface="Cambria Math" panose="02040503050406030204" pitchFamily="18" charset="0"/>
                        <a:sym typeface="Wingdings" panose="05000000000000000000" pitchFamily="2" charset="2"/>
                      </a:rPr>
                      <m:t>𝑉</m:t>
                    </m:r>
                  </m:oMath>
                </a14:m>
                <a:r>
                  <a:rPr lang="en-US" dirty="0"/>
                  <a:t> </a:t>
                </a:r>
                <a:r>
                  <a:rPr lang="en-US" dirty="0">
                    <a:sym typeface="Wingdings" panose="05000000000000000000" pitchFamily="2" charset="2"/>
                  </a:rPr>
                  <a:t> </a:t>
                </a:r>
                <a14:m>
                  <m:oMath xmlns:m="http://schemas.openxmlformats.org/officeDocument/2006/math">
                    <m:r>
                      <a:rPr lang="en-GB" b="0" i="1" smtClean="0">
                        <a:latin typeface="Cambria Math" panose="02040503050406030204" pitchFamily="18" charset="0"/>
                        <a:sym typeface="Wingdings" panose="05000000000000000000" pitchFamily="2" charset="2"/>
                      </a:rPr>
                      <m:t>|</m:t>
                    </m:r>
                    <m:r>
                      <a:rPr lang="en-GB" b="0" i="1" smtClean="0">
                        <a:latin typeface="Cambria Math" panose="02040503050406030204" pitchFamily="18" charset="0"/>
                        <a:sym typeface="Wingdings" panose="05000000000000000000" pitchFamily="2" charset="2"/>
                      </a:rPr>
                      <m:t>𝑉</m:t>
                    </m:r>
                    <m:r>
                      <a:rPr lang="en-GB" b="0" i="1" smtClean="0">
                        <a:latin typeface="Cambria Math" panose="02040503050406030204" pitchFamily="18" charset="0"/>
                        <a:sym typeface="Wingdings" panose="05000000000000000000" pitchFamily="2" charset="2"/>
                      </a:rPr>
                      <m:t>|</m:t>
                    </m:r>
                  </m:oMath>
                </a14:m>
                <a:endParaRPr lang="en-US" dirty="0"/>
              </a:p>
              <a:p>
                <a:r>
                  <a:rPr lang="en-US" dirty="0"/>
                  <a:t>Given an edge </a:t>
                </a:r>
                <a14:m>
                  <m:oMath xmlns:m="http://schemas.openxmlformats.org/officeDocument/2006/math">
                    <m:r>
                      <a:rPr lang="en-GB" b="0" i="1" smtClean="0">
                        <a:latin typeface="Cambria Math" panose="02040503050406030204" pitchFamily="18" charset="0"/>
                      </a:rPr>
                      <m:t>𝑒</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𝑏</m:t>
                        </m:r>
                      </m:e>
                    </m:d>
                    <m:r>
                      <a:rPr lang="en-GB" b="0" i="1" smtClean="0">
                        <a:latin typeface="Cambria Math" panose="02040503050406030204" pitchFamily="18" charset="0"/>
                      </a:rPr>
                      <m:t>=</m:t>
                    </m:r>
                    <m:r>
                      <a:rPr lang="en-GB" b="0" i="1" smtClean="0">
                        <a:latin typeface="Cambria Math" panose="02040503050406030204" pitchFamily="18" charset="0"/>
                      </a:rPr>
                      <m:t>𝑎𝑏</m:t>
                    </m:r>
                    <m:r>
                      <a:rPr lang="en-GB" b="0" i="1" smtClean="0">
                        <a:latin typeface="Cambria Math" panose="02040503050406030204" pitchFamily="18" charset="0"/>
                      </a:rPr>
                      <m:t>=</m:t>
                    </m:r>
                    <m:r>
                      <a:rPr lang="en-GB" b="0" i="1" smtClean="0">
                        <a:latin typeface="Cambria Math" panose="02040503050406030204" pitchFamily="18" charset="0"/>
                      </a:rPr>
                      <m:t>𝑏𝑎</m:t>
                    </m:r>
                  </m:oMath>
                </a14:m>
                <a:endParaRPr lang="en-US" dirty="0"/>
              </a:p>
              <a:p>
                <a:pPr lvl="1"/>
                <a14:m>
                  <m:oMath xmlns:m="http://schemas.openxmlformats.org/officeDocument/2006/math">
                    <m:r>
                      <a:rPr lang="en-US" i="1" dirty="0" smtClean="0">
                        <a:latin typeface="Cambria Math" panose="02040503050406030204" pitchFamily="18" charset="0"/>
                      </a:rPr>
                      <m:t>𝑒</m:t>
                    </m:r>
                  </m:oMath>
                </a14:m>
                <a:r>
                  <a:rPr lang="en-US" dirty="0"/>
                  <a:t> connects/is incident with the two vertices </a:t>
                </a:r>
                <a14:m>
                  <m:oMath xmlns:m="http://schemas.openxmlformats.org/officeDocument/2006/math">
                    <m:r>
                      <a:rPr lang="en-US" i="1" dirty="0" smtClean="0">
                        <a:latin typeface="Cambria Math" panose="02040503050406030204" pitchFamily="18" charset="0"/>
                      </a:rPr>
                      <m:t>𝑎</m:t>
                    </m:r>
                  </m:oMath>
                </a14:m>
                <a:r>
                  <a:rPr lang="en-US" dirty="0"/>
                  <a:t> and </a:t>
                </a:r>
                <a14:m>
                  <m:oMath xmlns:m="http://schemas.openxmlformats.org/officeDocument/2006/math">
                    <m:r>
                      <a:rPr lang="en-US" i="1" dirty="0" smtClean="0">
                        <a:latin typeface="Cambria Math" panose="02040503050406030204" pitchFamily="18" charset="0"/>
                      </a:rPr>
                      <m:t>𝑏</m:t>
                    </m:r>
                  </m:oMath>
                </a14:m>
                <a:endParaRPr lang="en-US" dirty="0"/>
              </a:p>
              <a:p>
                <a:pPr lvl="1"/>
                <a14:m>
                  <m:oMath xmlns:m="http://schemas.openxmlformats.org/officeDocument/2006/math">
                    <m:r>
                      <a:rPr lang="en-US" i="1" dirty="0">
                        <a:latin typeface="Cambria Math" panose="02040503050406030204" pitchFamily="18" charset="0"/>
                      </a:rPr>
                      <m:t>𝑎</m:t>
                    </m:r>
                  </m:oMath>
                </a14:m>
                <a:r>
                  <a:rPr lang="en-US" dirty="0"/>
                  <a:t> and </a:t>
                </a:r>
                <a14:m>
                  <m:oMath xmlns:m="http://schemas.openxmlformats.org/officeDocument/2006/math">
                    <m:r>
                      <a:rPr lang="en-US" i="1" dirty="0">
                        <a:latin typeface="Cambria Math" panose="02040503050406030204" pitchFamily="18" charset="0"/>
                      </a:rPr>
                      <m:t>𝑏</m:t>
                    </m:r>
                  </m:oMath>
                </a14:m>
                <a:r>
                  <a:rPr lang="en-US" dirty="0"/>
                  <a:t> are adjacent/incident upon </a:t>
                </a:r>
                <a14:m>
                  <m:oMath xmlns:m="http://schemas.openxmlformats.org/officeDocument/2006/math">
                    <m:r>
                      <a:rPr lang="en-US" i="1" dirty="0" smtClean="0">
                        <a:latin typeface="Cambria Math" panose="02040503050406030204" pitchFamily="18" charset="0"/>
                      </a:rPr>
                      <m:t>𝑒</m:t>
                    </m:r>
                  </m:oMath>
                </a14:m>
                <a:r>
                  <a:rPr lang="en-US" dirty="0"/>
                  <a:t>/the terminal points of </a:t>
                </a:r>
                <a14:m>
                  <m:oMath xmlns:m="http://schemas.openxmlformats.org/officeDocument/2006/math">
                    <m:r>
                      <a:rPr lang="en-GB" b="0" i="1" smtClean="0">
                        <a:latin typeface="Cambria Math" panose="02040503050406030204" pitchFamily="18" charset="0"/>
                      </a:rPr>
                      <m:t>𝑒</m:t>
                    </m:r>
                  </m:oMath>
                </a14:m>
                <a:endParaRPr lang="en-US" dirty="0"/>
              </a:p>
              <a:p>
                <a:pPr lvl="1"/>
                <a:endParaRPr lang="en-US" dirty="0"/>
              </a:p>
              <a:p>
                <a:r>
                  <a:rPr lang="en-US" b="1" dirty="0"/>
                  <a:t>Path</a:t>
                </a:r>
                <a:r>
                  <a:rPr lang="en-US" dirty="0"/>
                  <a:t> from </a:t>
                </a:r>
                <a14:m>
                  <m:oMath xmlns:m="http://schemas.openxmlformats.org/officeDocument/2006/math">
                    <m:r>
                      <a:rPr lang="en-US" i="1" dirty="0" smtClean="0">
                        <a:latin typeface="Cambria Math" panose="02040503050406030204" pitchFamily="18" charset="0"/>
                      </a:rPr>
                      <m:t>𝑎</m:t>
                    </m:r>
                  </m:oMath>
                </a14:m>
                <a:r>
                  <a:rPr lang="en-US" dirty="0"/>
                  <a:t> to </a:t>
                </a:r>
                <a14:m>
                  <m:oMath xmlns:m="http://schemas.openxmlformats.org/officeDocument/2006/math">
                    <m:r>
                      <a:rPr lang="en-US" i="1" dirty="0" smtClean="0">
                        <a:latin typeface="Cambria Math" panose="02040503050406030204" pitchFamily="18" charset="0"/>
                      </a:rPr>
                      <m:t>𝑏</m:t>
                    </m:r>
                  </m:oMath>
                </a14:m>
                <a:r>
                  <a:rPr lang="en-US" dirty="0"/>
                  <a:t> </a:t>
                </a:r>
                <a:r>
                  <a:rPr lang="en-US" dirty="0">
                    <a:sym typeface="Wingdings" panose="05000000000000000000" pitchFamily="2" charset="2"/>
                  </a:rPr>
                  <a:t> </a:t>
                </a:r>
                <a:r>
                  <a:rPr lang="en-US" dirty="0"/>
                  <a:t>sequence of edges which form a chain of connected vertices from 𝑎 to 𝑏, with all distinct vertices </a:t>
                </a:r>
              </a:p>
              <a:p>
                <a:pPr lvl="1"/>
                <a:r>
                  <a:rPr lang="en-US" dirty="0"/>
                  <a:t>length of a path </a:t>
                </a:r>
                <a:r>
                  <a:rPr lang="en-US" dirty="0">
                    <a:sym typeface="Wingdings" panose="05000000000000000000" pitchFamily="2" charset="2"/>
                  </a:rPr>
                  <a:t>=</a:t>
                </a:r>
                <a:r>
                  <a:rPr lang="en-US" dirty="0"/>
                  <a:t> number of edges forming the path</a:t>
                </a:r>
              </a:p>
              <a:p>
                <a:endParaRPr lang="en-US" dirty="0"/>
              </a:p>
              <a:p>
                <a:pPr marL="45720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84195"/>
                <a:ext cx="8596668" cy="4622292"/>
              </a:xfrm>
              <a:blipFill rotWithShape="0">
                <a:blip r:embed="rId2"/>
                <a:stretch>
                  <a:fillRect l="-142" t="-145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dirty="0"/>
          </a:p>
        </p:txBody>
      </p:sp>
      <p:pic>
        <p:nvPicPr>
          <p:cNvPr id="5" name="Picture 4"/>
          <p:cNvPicPr>
            <a:picLocks noChangeAspect="1"/>
          </p:cNvPicPr>
          <p:nvPr/>
        </p:nvPicPr>
        <p:blipFill>
          <a:blip r:embed="rId3"/>
          <a:stretch>
            <a:fillRect/>
          </a:stretch>
        </p:blipFill>
        <p:spPr>
          <a:xfrm>
            <a:off x="7250724" y="1579667"/>
            <a:ext cx="2023278" cy="1449105"/>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6093435" y="3120060"/>
                <a:ext cx="311822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𝑉</m:t>
                      </m:r>
                      <m:r>
                        <a:rPr lang="en-GB" sz="2000" b="0" i="1" smtClean="0">
                          <a:latin typeface="Cambria Math" panose="02040503050406030204" pitchFamily="18" charset="0"/>
                        </a:rPr>
                        <m:t>=</m:t>
                      </m:r>
                      <m:d>
                        <m:dPr>
                          <m:begChr m:val="{"/>
                          <m:endChr m:val="}"/>
                          <m:ctrlPr>
                            <a:rPr lang="en-GB" sz="2000" b="0" i="1" smtClean="0">
                              <a:latin typeface="Cambria Math" panose="02040503050406030204" pitchFamily="18" charset="0"/>
                            </a:rPr>
                          </m:ctrlPr>
                        </m:dPr>
                        <m:e>
                          <m:r>
                            <a:rPr lang="en-GB" sz="2000" b="0" i="1" smtClean="0">
                              <a:latin typeface="Cambria Math" panose="02040503050406030204" pitchFamily="18" charset="0"/>
                            </a:rPr>
                            <m:t>𝑎</m:t>
                          </m:r>
                          <m:r>
                            <a:rPr lang="en-GB" sz="2000" b="0" i="1" smtClean="0">
                              <a:latin typeface="Cambria Math" panose="02040503050406030204" pitchFamily="18" charset="0"/>
                            </a:rPr>
                            <m:t>,</m:t>
                          </m:r>
                          <m:r>
                            <a:rPr lang="en-GB" sz="2000" b="0" i="1" smtClean="0">
                              <a:latin typeface="Cambria Math" panose="02040503050406030204" pitchFamily="18" charset="0"/>
                            </a:rPr>
                            <m:t>𝑏</m:t>
                          </m:r>
                          <m:r>
                            <a:rPr lang="en-GB" sz="2000" b="0" i="1" smtClean="0">
                              <a:latin typeface="Cambria Math" panose="02040503050406030204" pitchFamily="18" charset="0"/>
                            </a:rPr>
                            <m:t>,</m:t>
                          </m:r>
                          <m:r>
                            <a:rPr lang="en-GB" sz="2000" b="0" i="1" smtClean="0">
                              <a:latin typeface="Cambria Math" panose="02040503050406030204" pitchFamily="18" charset="0"/>
                            </a:rPr>
                            <m:t>𝑐</m:t>
                          </m:r>
                          <m:r>
                            <a:rPr lang="en-GB" sz="2000" b="0" i="1" smtClean="0">
                              <a:latin typeface="Cambria Math" panose="02040503050406030204" pitchFamily="18" charset="0"/>
                            </a:rPr>
                            <m:t>,</m:t>
                          </m:r>
                          <m:r>
                            <a:rPr lang="en-GB" sz="2000" b="0" i="1" smtClean="0">
                              <a:latin typeface="Cambria Math" panose="02040503050406030204" pitchFamily="18" charset="0"/>
                            </a:rPr>
                            <m:t>𝑑</m:t>
                          </m:r>
                        </m:e>
                      </m:d>
                    </m:oMath>
                  </m:oMathPara>
                </a14:m>
                <a:endParaRPr lang="en-GB" sz="2000" b="0" dirty="0"/>
              </a:p>
            </p:txBody>
          </p:sp>
        </mc:Choice>
        <mc:Fallback xmlns="">
          <p:sp>
            <p:nvSpPr>
              <p:cNvPr id="6" name="TextBox 5"/>
              <p:cNvSpPr txBox="1">
                <a:spLocks noRot="1" noChangeAspect="1" noMove="1" noResize="1" noEditPoints="1" noAdjustHandles="1" noChangeArrowheads="1" noChangeShapeType="1" noTextEdit="1"/>
              </p:cNvSpPr>
              <p:nvPr/>
            </p:nvSpPr>
            <p:spPr>
              <a:xfrm>
                <a:off x="6093435" y="3120060"/>
                <a:ext cx="3118221" cy="400110"/>
              </a:xfrm>
              <a:prstGeom prst="rect">
                <a:avLst/>
              </a:prstGeom>
              <a:blipFill rotWithShape="0">
                <a:blip r:embed="rId4"/>
                <a:stretch>
                  <a:fillRect/>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6724976" y="3458900"/>
                <a:ext cx="277460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000" i="1">
                          <a:latin typeface="Cambria Math" panose="02040503050406030204" pitchFamily="18" charset="0"/>
                        </a:rPr>
                        <m:t>𝐸</m:t>
                      </m:r>
                      <m:r>
                        <a:rPr lang="en-GB" sz="2000" i="1">
                          <a:latin typeface="Cambria Math" panose="02040503050406030204" pitchFamily="18" charset="0"/>
                        </a:rPr>
                        <m:t>={</m:t>
                      </m:r>
                      <m:r>
                        <a:rPr lang="en-GB" sz="2000" i="1">
                          <a:latin typeface="Cambria Math" panose="02040503050406030204" pitchFamily="18" charset="0"/>
                        </a:rPr>
                        <m:t>𝑎𝑏</m:t>
                      </m:r>
                      <m:r>
                        <a:rPr lang="en-GB" sz="2000" i="1">
                          <a:latin typeface="Cambria Math" panose="02040503050406030204" pitchFamily="18" charset="0"/>
                        </a:rPr>
                        <m:t>,</m:t>
                      </m:r>
                      <m:r>
                        <a:rPr lang="en-GB" sz="2000" i="1">
                          <a:latin typeface="Cambria Math" panose="02040503050406030204" pitchFamily="18" charset="0"/>
                        </a:rPr>
                        <m:t>𝑎𝑐</m:t>
                      </m:r>
                      <m:r>
                        <a:rPr lang="en-GB" sz="2000" i="1">
                          <a:latin typeface="Cambria Math" panose="02040503050406030204" pitchFamily="18" charset="0"/>
                        </a:rPr>
                        <m:t>,</m:t>
                      </m:r>
                      <m:r>
                        <a:rPr lang="en-GB" sz="2000" i="1">
                          <a:latin typeface="Cambria Math" panose="02040503050406030204" pitchFamily="18" charset="0"/>
                        </a:rPr>
                        <m:t>𝑎𝑑</m:t>
                      </m:r>
                      <m:r>
                        <a:rPr lang="en-GB" sz="2000" i="1">
                          <a:latin typeface="Cambria Math" panose="02040503050406030204" pitchFamily="18" charset="0"/>
                        </a:rPr>
                        <m:t>,</m:t>
                      </m:r>
                      <m:r>
                        <a:rPr lang="en-GB" sz="2000" i="1">
                          <a:latin typeface="Cambria Math" panose="02040503050406030204" pitchFamily="18" charset="0"/>
                        </a:rPr>
                        <m:t>𝑏𝑑</m:t>
                      </m:r>
                      <m:r>
                        <a:rPr lang="en-GB" sz="2000" i="1">
                          <a:latin typeface="Cambria Math" panose="02040503050406030204" pitchFamily="18" charset="0"/>
                        </a:rPr>
                        <m:t>,</m:t>
                      </m:r>
                      <m:r>
                        <a:rPr lang="en-GB" sz="2000" i="1">
                          <a:latin typeface="Cambria Math" panose="02040503050406030204" pitchFamily="18" charset="0"/>
                        </a:rPr>
                        <m:t>𝑐𝑑</m:t>
                      </m:r>
                      <m:r>
                        <a:rPr lang="en-GB" sz="2000" i="1">
                          <a:latin typeface="Cambria Math" panose="02040503050406030204" pitchFamily="18" charset="0"/>
                        </a:rPr>
                        <m:t>}</m:t>
                      </m:r>
                    </m:oMath>
                  </m:oMathPara>
                </a14:m>
                <a:endParaRPr lang="en-GB" sz="2000" dirty="0"/>
              </a:p>
            </p:txBody>
          </p:sp>
        </mc:Choice>
        <mc:Fallback xmlns="">
          <p:sp>
            <p:nvSpPr>
              <p:cNvPr id="7" name="Rectangle 6"/>
              <p:cNvSpPr>
                <a:spLocks noRot="1" noChangeAspect="1" noMove="1" noResize="1" noEditPoints="1" noAdjustHandles="1" noChangeArrowheads="1" noChangeShapeType="1" noTextEdit="1"/>
              </p:cNvSpPr>
              <p:nvPr/>
            </p:nvSpPr>
            <p:spPr>
              <a:xfrm>
                <a:off x="6724976" y="3458900"/>
                <a:ext cx="2774606" cy="400110"/>
              </a:xfrm>
              <a:prstGeom prst="rect">
                <a:avLst/>
              </a:prstGeom>
              <a:blipFill rotWithShape="0">
                <a:blip r:embed="rId5"/>
                <a:stretch>
                  <a:fillRect b="-16667"/>
                </a:stretch>
              </a:blipFill>
            </p:spPr>
            <p:txBody>
              <a:bodyPr/>
              <a:lstStyle/>
              <a:p>
                <a:r>
                  <a:rPr lang="nl-NL">
                    <a:noFill/>
                  </a:rPr>
                  <a:t> </a:t>
                </a:r>
              </a:p>
            </p:txBody>
          </p:sp>
        </mc:Fallback>
      </mc:AlternateContent>
    </p:spTree>
    <p:extLst>
      <p:ext uri="{BB962C8B-B14F-4D97-AF65-F5344CB8AC3E}">
        <p14:creationId xmlns:p14="http://schemas.microsoft.com/office/powerpoint/2010/main" val="392575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Representations</a:t>
            </a:r>
          </a:p>
        </p:txBody>
      </p:sp>
      <p:sp>
        <p:nvSpPr>
          <p:cNvPr id="3" name="Content Placeholder 2"/>
          <p:cNvSpPr>
            <a:spLocks noGrp="1"/>
          </p:cNvSpPr>
          <p:nvPr>
            <p:ph idx="1"/>
          </p:nvPr>
        </p:nvSpPr>
        <p:spPr/>
        <p:txBody>
          <a:bodyPr/>
          <a:lstStyle/>
          <a:p>
            <a:r>
              <a:rPr lang="en-US" dirty="0"/>
              <a:t>Possible data structures for the representation of graphs</a:t>
            </a:r>
          </a:p>
          <a:p>
            <a:pPr lvl="1"/>
            <a:r>
              <a:rPr lang="en-US" b="1" dirty="0"/>
              <a:t>Adjacency list</a:t>
            </a:r>
          </a:p>
          <a:p>
            <a:pPr lvl="2"/>
            <a:r>
              <a:rPr lang="en-US" dirty="0"/>
              <a:t>Vertices are stored as records or objects, and every vertex stores a list of adjacent vertices</a:t>
            </a:r>
          </a:p>
          <a:p>
            <a:pPr lvl="1"/>
            <a:r>
              <a:rPr lang="en-US" b="1" dirty="0"/>
              <a:t>Adjacency matrix </a:t>
            </a:r>
          </a:p>
          <a:p>
            <a:pPr lvl="2"/>
            <a:r>
              <a:rPr lang="en-US" dirty="0"/>
              <a:t>A two-dimensional matrix, in which the rows represent source vertices and columns represent destination vertices</a:t>
            </a:r>
          </a:p>
          <a:p>
            <a:pPr lvl="1"/>
            <a:r>
              <a:rPr lang="en-US" b="1" dirty="0"/>
              <a:t>Incidence matrix</a:t>
            </a:r>
          </a:p>
          <a:p>
            <a:pPr lvl="2"/>
            <a:r>
              <a:rPr lang="en-US" dirty="0"/>
              <a:t>A two-dimensional matrix, in which the rows represent the vertices and columns represent the edges</a:t>
            </a:r>
          </a:p>
          <a:p>
            <a:pPr lvl="2"/>
            <a:r>
              <a:rPr lang="en-US" dirty="0"/>
              <a:t>Not used in practice, we do not study it</a:t>
            </a:r>
          </a:p>
          <a:p>
            <a:endParaRPr lang="en-US"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614652521"/>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2183</TotalTime>
  <Words>3932</Words>
  <Application>Microsoft Office PowerPoint</Application>
  <PresentationFormat>Breedbeeld</PresentationFormat>
  <Paragraphs>816</Paragraphs>
  <Slides>57</Slides>
  <Notes>10</Notes>
  <HiddenSlides>6</HiddenSlides>
  <MMClips>0</MMClips>
  <ScaleCrop>false</ScaleCrop>
  <HeadingPairs>
    <vt:vector size="6" baseType="variant">
      <vt:variant>
        <vt:lpstr>Gebruikte lettertypen</vt:lpstr>
      </vt:variant>
      <vt:variant>
        <vt:i4>8</vt:i4>
      </vt:variant>
      <vt:variant>
        <vt:lpstr>Thema</vt:lpstr>
      </vt:variant>
      <vt:variant>
        <vt:i4>1</vt:i4>
      </vt:variant>
      <vt:variant>
        <vt:lpstr>Diatitels</vt:lpstr>
      </vt:variant>
      <vt:variant>
        <vt:i4>57</vt:i4>
      </vt:variant>
    </vt:vector>
  </HeadingPairs>
  <TitlesOfParts>
    <vt:vector size="66" baseType="lpstr">
      <vt:lpstr>Arial</vt:lpstr>
      <vt:lpstr>Calibri</vt:lpstr>
      <vt:lpstr>Cambria Math</vt:lpstr>
      <vt:lpstr>Consolas</vt:lpstr>
      <vt:lpstr>Courier New</vt:lpstr>
      <vt:lpstr>Trebuchet MS</vt:lpstr>
      <vt:lpstr>Wingdings</vt:lpstr>
      <vt:lpstr>Wingdings 3</vt:lpstr>
      <vt:lpstr>Facet</vt:lpstr>
      <vt:lpstr>INFDEV036A - Algorithms  Lesson Unit 5</vt:lpstr>
      <vt:lpstr>Homework so far…</vt:lpstr>
      <vt:lpstr>Next lesson</vt:lpstr>
      <vt:lpstr>Today</vt:lpstr>
      <vt:lpstr>More detailed agenda</vt:lpstr>
      <vt:lpstr>Graphs</vt:lpstr>
      <vt:lpstr>Graphs – Definition  </vt:lpstr>
      <vt:lpstr>Graphs - Definition </vt:lpstr>
      <vt:lpstr>Graphs – Representations</vt:lpstr>
      <vt:lpstr>Graphs – Representations</vt:lpstr>
      <vt:lpstr>Graphs – Representations</vt:lpstr>
      <vt:lpstr>Graphs – Representations</vt:lpstr>
      <vt:lpstr>Graphs – Representations</vt:lpstr>
      <vt:lpstr>Graphs – Definition of digraph</vt:lpstr>
      <vt:lpstr>Graphs – Representation of digraphs</vt:lpstr>
      <vt:lpstr>Graphs – Representation of digraphs</vt:lpstr>
      <vt:lpstr>Graphs – Representation of digraphs</vt:lpstr>
      <vt:lpstr>Graphs - Some more terminology </vt:lpstr>
      <vt:lpstr>Graphs - Some more terminology </vt:lpstr>
      <vt:lpstr>Graphs – Traversal algorithms </vt:lpstr>
      <vt:lpstr>Graph – BFS traversal algorithm</vt:lpstr>
      <vt:lpstr>Graph – BFS traversal algorithm</vt:lpstr>
      <vt:lpstr>Graph – BFS traversal algorithm</vt:lpstr>
      <vt:lpstr>Graph – BFS traversal algorithm</vt:lpstr>
      <vt:lpstr>Graph – BFS traversal algorithm</vt:lpstr>
      <vt:lpstr>Graph – DFS traversal algorithm</vt:lpstr>
      <vt:lpstr>Graph – DFS traversal algorithm</vt:lpstr>
      <vt:lpstr>Graph – DFS traversal algorithm</vt:lpstr>
      <vt:lpstr>Graph – DFS traversal algorithm</vt:lpstr>
      <vt:lpstr>Graph – DFS traversal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 (pseudocode)</vt:lpstr>
      <vt:lpstr>Graphs – Dijkstra’s algorithm</vt:lpstr>
      <vt:lpstr>Graphs – Dijkstra’s algorithm</vt:lpstr>
      <vt:lpstr>Graphs – Dijkstra’s algorithm</vt:lpstr>
      <vt:lpstr>Homework</vt:lpstr>
      <vt:lpstr>Graphs – Terminology </vt:lpstr>
      <vt:lpstr>Graphs – Terminology </vt:lpstr>
      <vt:lpstr>Graphs – Terminology </vt:lpstr>
      <vt:lpstr>Terminology digraph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INFDEV016A Development 6a - Algoritmiek</dc:title>
  <dc:creator>Giulia Costantini</dc:creator>
  <cp:lastModifiedBy>Giulia Costantini</cp:lastModifiedBy>
  <cp:revision>260</cp:revision>
  <dcterms:created xsi:type="dcterms:W3CDTF">2014-09-19T08:57:35Z</dcterms:created>
  <dcterms:modified xsi:type="dcterms:W3CDTF">2017-12-22T10:56:07Z</dcterms:modified>
</cp:coreProperties>
</file>