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41"/>
  </p:notesMasterIdLst>
  <p:sldIdLst>
    <p:sldId id="256" r:id="rId2"/>
    <p:sldId id="331" r:id="rId3"/>
    <p:sldId id="300" r:id="rId4"/>
    <p:sldId id="272" r:id="rId5"/>
    <p:sldId id="274" r:id="rId6"/>
    <p:sldId id="273" r:id="rId7"/>
    <p:sldId id="267" r:id="rId8"/>
    <p:sldId id="281" r:id="rId9"/>
    <p:sldId id="277" r:id="rId10"/>
    <p:sldId id="326" r:id="rId11"/>
    <p:sldId id="282" r:id="rId12"/>
    <p:sldId id="280" r:id="rId13"/>
    <p:sldId id="327" r:id="rId14"/>
    <p:sldId id="278" r:id="rId15"/>
    <p:sldId id="279" r:id="rId16"/>
    <p:sldId id="285" r:id="rId17"/>
    <p:sldId id="284" r:id="rId18"/>
    <p:sldId id="328" r:id="rId19"/>
    <p:sldId id="283" r:id="rId20"/>
    <p:sldId id="329" r:id="rId21"/>
    <p:sldId id="330" r:id="rId22"/>
    <p:sldId id="268" r:id="rId23"/>
    <p:sldId id="269" r:id="rId24"/>
    <p:sldId id="286" r:id="rId25"/>
    <p:sldId id="289" r:id="rId26"/>
    <p:sldId id="288" r:id="rId27"/>
    <p:sldId id="290" r:id="rId28"/>
    <p:sldId id="332" r:id="rId29"/>
    <p:sldId id="270" r:id="rId30"/>
    <p:sldId id="271" r:id="rId31"/>
    <p:sldId id="291" r:id="rId32"/>
    <p:sldId id="292" r:id="rId33"/>
    <p:sldId id="293" r:id="rId34"/>
    <p:sldId id="295" r:id="rId35"/>
    <p:sldId id="296" r:id="rId36"/>
    <p:sldId id="294" r:id="rId37"/>
    <p:sldId id="333" r:id="rId38"/>
    <p:sldId id="299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1409" autoAdjust="0"/>
  </p:normalViewPr>
  <p:slideViewPr>
    <p:cSldViewPr snapToGrid="0">
      <p:cViewPr varScale="1">
        <p:scale>
          <a:sx n="84" d="100"/>
          <a:sy n="84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4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Unsorted sequences</a:t>
            </a:r>
          </a:p>
          <a:p>
            <a:pPr lvl="1"/>
            <a:r>
              <a:rPr lang="en-GB" dirty="0"/>
              <a:t>Static data (does not change much)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</a:t>
            </a:r>
            <a:r>
              <a:rPr lang="en-US" baseline="0" dirty="0"/>
              <a:t> show an implementation of lists in C# </a:t>
            </a:r>
            <a:r>
              <a:rPr lang="en-US" baseline="0" dirty="0">
                <a:sym typeface="Wingdings" panose="05000000000000000000" pitchFamily="2" charset="2"/>
              </a:rPr>
              <a:t> http://stackoverflow.com/questions/3823848/creating-a-very-simple-linked-list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3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application of a stack is to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a 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push a given word to stack - letter by letter - and then pop letters from the stack.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application is 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"undo" mechanism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text editors; this operation is accomplished by keeping all text changes in a stack.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Backtracking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process when you need to access the most recent data element in a series of elements. Think of a labyrinth or maze - how do you find a way from an entrance to an exit? Once you reach a dead end, you must backtrack. But backtrack to where? to the previous choice point. Therefore, at each choice point you store on a stack all possible choices. Then backtracking simply means popping a next choice from the stack.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processing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3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nice example of the stack use would be the implementation of the “back” and “next” button in a browser.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90A-2EB2-47B0-9F19-095E0F4CAE2E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F433-E3C5-406F-95E0-5347F5410F1A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0994-D892-4C74-B15A-5F6362316C44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62E4-8EF5-45D8-9FDE-0FF43E771C22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E461-DE00-407A-AAD1-C1D0E5AC19B1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C5B2-073F-444E-A8DD-B0BEEAC2F081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392-CB98-481E-B2E9-67F4F5E85884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606-BE12-4A47-AC4F-9225405D8813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05BA-54C1-4988-B409-20E622E7CB4B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C106-E6EE-4935-B79B-58D5A2330348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EE15-B151-4673-B3BD-94D075E86906}" type="datetime1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4B8D-3CC5-439C-BCFE-F05DEE19AB17}" type="datetime1">
              <a:rPr lang="en-GB" smtClean="0"/>
              <a:t>06/12/2018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21B-81ED-483E-AC8A-54892A26C8C5}" type="datetime1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253-8A1B-407F-97DA-07DFE52AB41D}" type="datetime1">
              <a:rPr lang="en-GB" smtClean="0"/>
              <a:t>06/12/2018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37CD-FB98-4458-B4BB-BD72FC557B2C}" type="datetime1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DDB6-D08D-4CCA-90B0-817184E41EB3}" type="datetime1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14C1-8B78-465F-B085-617B8F695A74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list" TargetMode="External"/><Relationship Id="rId2" Type="http://schemas.openxmlformats.org/officeDocument/2006/relationships/hyperlink" Target="http://msdn.microsoft.com/en-us/library/ms379571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perls.com/queue" TargetMode="External"/><Relationship Id="rId4" Type="http://schemas.openxmlformats.org/officeDocument/2006/relationships/hyperlink" Target="http://www.dotnetperls.com/stac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  <a:p>
                <a:pPr lvl="1"/>
                <a:r>
                  <a:rPr lang="en-US" dirty="0"/>
                  <a:t>inserts a new element 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in such position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>
                <a:blip r:embed="rId3"/>
                <a:stretch>
                  <a:fillRect l="-615" t="-1149" b="-26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68539" y="4736387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21" y="459788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80774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inserting 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3" t="16180" r="26310" b="38876"/>
          <a:stretch/>
        </p:blipFill>
        <p:spPr>
          <a:xfrm>
            <a:off x="2948684" y="3948009"/>
            <a:ext cx="4854731" cy="2878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  <a:blipFill>
                <a:blip r:embed="rId3"/>
                <a:stretch>
                  <a:fillRect l="-492" t="-1149" b="-26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>
            <a:off x="2948684" y="2568540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51424" y="3369925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2350" y="273966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706" y="3231425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05150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31168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lvl="1"/>
            <a:r>
              <a:rPr lang="en-GB" dirty="0"/>
              <a:t>Special case: insertion </a:t>
            </a:r>
            <a:r>
              <a:rPr lang="en-GB" i="1" u="sng" dirty="0"/>
              <a:t>AT THE FRONT</a:t>
            </a:r>
            <a:r>
              <a:rPr lang="en-GB" dirty="0"/>
              <a:t> of the list</a:t>
            </a:r>
          </a:p>
          <a:p>
            <a:pPr lvl="2"/>
            <a:r>
              <a:rPr lang="en-GB" dirty="0"/>
              <a:t>If the element to insert is smaller than the starting one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453815" y="3861373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17481" y="4032494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</p:spTree>
    <p:extLst>
      <p:ext uri="{BB962C8B-B14F-4D97-AF65-F5344CB8AC3E}">
        <p14:creationId xmlns:p14="http://schemas.microsoft.com/office/powerpoint/2010/main" val="40074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dirty="0"/>
              <a:t>Inserting 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  <a:blipFill>
                <a:blip r:embed="rId2"/>
                <a:stretch>
                  <a:fillRect l="-492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3986374" y="2917858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9114" y="3719243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0040" y="3088979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8396" y="358074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974390" y="1919554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38056" y="2090675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9" t="26816" r="10518" b="39626"/>
          <a:stretch/>
        </p:blipFill>
        <p:spPr>
          <a:xfrm>
            <a:off x="3699269" y="4462666"/>
            <a:ext cx="3431570" cy="2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first occurrence of the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through a simple linear search</a:t>
                </a:r>
              </a:p>
              <a:p>
                <a:pPr lvl="1"/>
                <a:r>
                  <a:rPr lang="en-US" dirty="0"/>
                  <a:t>deletes such element (if it exists!)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  <a:blipFill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53986" y="3937681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89780" y="4736386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843" y="420865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060" y="4597887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244856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55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4" t="50637" r="31398" b="10565"/>
          <a:stretch/>
        </p:blipFill>
        <p:spPr>
          <a:xfrm>
            <a:off x="1290091" y="2900854"/>
            <a:ext cx="4718160" cy="3024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  <a:blipFill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63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64592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  <a:p>
            <a:pPr lvl="1"/>
            <a:r>
              <a:rPr lang="en-US" dirty="0"/>
              <a:t>Special case: deleting </a:t>
            </a:r>
            <a:r>
              <a:rPr lang="en-US" i="1" dirty="0"/>
              <a:t>the first element </a:t>
            </a:r>
            <a:r>
              <a:rPr lang="en-US" dirty="0"/>
              <a:t>of the list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4" y="398698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deleting the first element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11113" y="4125480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334" y="347465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element not in the list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11113" y="361315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22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3" t="4275" r="38317" b="58446"/>
          <a:stretch/>
        </p:blipFill>
        <p:spPr>
          <a:xfrm>
            <a:off x="1180585" y="2638097"/>
            <a:ext cx="3237186" cy="3173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  <a:blipFill>
                <a:blip r:embed="rId3"/>
                <a:stretch>
                  <a:fillRect l="-491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9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3747-F7EA-4AD4-B12B-4D47786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87362" cy="1320800"/>
          </a:xfrm>
        </p:spPr>
        <p:txBody>
          <a:bodyPr/>
          <a:lstStyle/>
          <a:p>
            <a:r>
              <a:rPr lang="nl-NL" dirty="0"/>
              <a:t>A few important reminders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C9DE33-12E5-4781-9200-54FB3E23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33405" cy="3880773"/>
          </a:xfrm>
        </p:spPr>
        <p:txBody>
          <a:bodyPr>
            <a:normAutofit fontScale="92500"/>
          </a:bodyPr>
          <a:lstStyle/>
          <a:p>
            <a:r>
              <a:rPr lang="nl-NL" dirty="0"/>
              <a:t>Check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progress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dashboard of GO</a:t>
            </a:r>
          </a:p>
          <a:p>
            <a:pPr lvl="1"/>
            <a:r>
              <a:rPr lang="nl-NL" dirty="0"/>
              <a:t>Every set of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r>
              <a:rPr lang="nl-NL" dirty="0"/>
              <a:t>,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dots</a:t>
            </a:r>
            <a:r>
              <a:rPr lang="nl-NL" dirty="0"/>
              <a:t> are green (without </a:t>
            </a:r>
            <a:r>
              <a:rPr lang="nl-NL" dirty="0" err="1"/>
              <a:t>any</a:t>
            </a:r>
            <a:r>
              <a:rPr lang="nl-NL" dirty="0"/>
              <a:t> red in </a:t>
            </a:r>
            <a:r>
              <a:rPr lang="nl-NL" dirty="0" err="1"/>
              <a:t>between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see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lectures</a:t>
            </a:r>
            <a:endParaRPr lang="nl-NL" dirty="0"/>
          </a:p>
          <a:p>
            <a:pPr lvl="1"/>
            <a:r>
              <a:rPr lang="nl-NL" dirty="0"/>
              <a:t>As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more details in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homework</a:t>
            </a:r>
            <a:r>
              <a:rPr lang="nl-NL" dirty="0"/>
              <a:t>” slides</a:t>
            </a:r>
          </a:p>
          <a:p>
            <a:pPr lvl="1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your</a:t>
            </a:r>
            <a:r>
              <a:rPr lang="nl-NL" dirty="0"/>
              <a:t>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inputs</a:t>
            </a:r>
            <a:r>
              <a:rPr lang="nl-NL" dirty="0"/>
              <a:t>!!!</a:t>
            </a:r>
          </a:p>
          <a:p>
            <a:pPr lvl="1"/>
            <a:endParaRPr lang="nl-NL" dirty="0"/>
          </a:p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doubts</a:t>
            </a:r>
            <a:r>
              <a:rPr lang="nl-NL" dirty="0"/>
              <a:t> /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understand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27DE37-EE84-428E-B9B1-401B07AA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959629-39F6-4739-ADCD-2BEB546E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3" y="50862"/>
            <a:ext cx="2736874" cy="29586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E18B9B-C992-4371-A1A7-2924506E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600" y="142577"/>
            <a:ext cx="1707729" cy="28669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2996DF5-8FC7-436C-84E7-5DA659BC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82" y="3534078"/>
            <a:ext cx="2478826" cy="309532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1FCD11C-342B-4C05-8043-C681F00D7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108" y="3023080"/>
            <a:ext cx="5353056" cy="4253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DA1BE4-108D-4AD3-AA2F-50E5FA1B8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946" y="3534078"/>
            <a:ext cx="2518364" cy="296644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A258ED0-3076-43DA-A7BD-0E11A15B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759" y="50862"/>
            <a:ext cx="2563837" cy="19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both</a:t>
            </a:r>
            <a:r>
              <a:rPr lang="nl-NL" dirty="0"/>
              <a:t> forward </a:t>
            </a:r>
            <a:r>
              <a:rPr lang="nl-NL" dirty="0" err="1"/>
              <a:t>and</a:t>
            </a:r>
            <a:r>
              <a:rPr lang="nl-NL" dirty="0"/>
              <a:t> backward?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node: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u="sng" dirty="0" err="1"/>
              <a:t>previous</a:t>
            </a:r>
            <a:r>
              <a:rPr lang="nl-NL" dirty="0"/>
              <a:t> element in </a:t>
            </a:r>
            <a:r>
              <a:rPr lang="nl-NL" dirty="0" err="1"/>
              <a:t>the</a:t>
            </a:r>
            <a:r>
              <a:rPr lang="nl-NL" dirty="0"/>
              <a:t> list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s://staff.science.uva.nl/a.j.p.heck/Courses/JAVAcourse/ch4/linked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19" y="3123345"/>
            <a:ext cx="5067318" cy="9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cise.ufl.edu/~mssz/DatStrucAlg/D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58564" r="14281" b="12910"/>
          <a:stretch/>
        </p:blipFill>
        <p:spPr bwMode="auto">
          <a:xfrm>
            <a:off x="1345812" y="4307770"/>
            <a:ext cx="6889531" cy="14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1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</a:t>
            </a:r>
            <a:r>
              <a:rPr lang="nl-NL" dirty="0" err="1"/>
              <a:t>the</a:t>
            </a:r>
            <a:r>
              <a:rPr lang="nl-NL" dirty="0"/>
              <a:t> code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i="1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…</a:t>
            </a:r>
          </a:p>
          <a:p>
            <a:pPr lvl="1"/>
            <a:r>
              <a:rPr lang="nl-NL" dirty="0" err="1"/>
              <a:t>Insert</a:t>
            </a:r>
            <a:r>
              <a:rPr lang="nl-NL" dirty="0"/>
              <a:t> a new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/</a:t>
            </a:r>
            <a:r>
              <a:rPr lang="nl-NL" dirty="0" err="1"/>
              <a:t>before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node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(List&lt;T&gt; list, Node&lt;T&gt; node,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(List&lt;T&gt; list, Node&lt;T&gt; node,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nl-NL" dirty="0"/>
              <a:t>Insert a new </a:t>
            </a:r>
            <a:r>
              <a:rPr lang="nl-NL" dirty="0" err="1"/>
              <a:t>value</a:t>
            </a:r>
            <a:r>
              <a:rPr lang="nl-NL" dirty="0"/>
              <a:t> at the beginning and end of a doubly linked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(List&lt;T&gt; list,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insertLast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(List&lt;T&gt; list,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nl-NL" dirty="0"/>
              <a:t>Delete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(List&lt;T&gt; list,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8" name="Rechthoek 7"/>
          <p:cNvSpPr/>
          <p:nvPr/>
        </p:nvSpPr>
        <p:spPr>
          <a:xfrm>
            <a:off x="6013939" y="4738757"/>
            <a:ext cx="6178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next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next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data // Data or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DoublyLinkedList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first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last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22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pic>
        <p:nvPicPr>
          <p:cNvPr id="7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26" y="618746"/>
            <a:ext cx="4084961" cy="44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Definition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LIFO protocol</a:t>
            </a:r>
          </a:p>
          <a:p>
            <a:pPr lvl="1"/>
            <a:r>
              <a:rPr lang="en-GB" dirty="0"/>
              <a:t>LIFO = </a:t>
            </a:r>
            <a:r>
              <a:rPr lang="en-GB" b="1" dirty="0"/>
              <a:t>L</a:t>
            </a:r>
            <a:r>
              <a:rPr lang="en-GB" dirty="0"/>
              <a:t>ast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last one inserted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onto the top of the stack (</a:t>
            </a:r>
            <a:r>
              <a:rPr lang="en-GB" b="1" dirty="0"/>
              <a:t>PUSH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on the top of the stack (</a:t>
            </a:r>
            <a:r>
              <a:rPr lang="en-GB" b="1" dirty="0"/>
              <a:t>PEEK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Removing the current element on the top of the stack (</a:t>
            </a:r>
            <a:r>
              <a:rPr lang="en-GB" b="1" dirty="0"/>
              <a:t>POP</a:t>
            </a:r>
            <a:r>
              <a:rPr lang="en-GB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1" y="2442736"/>
            <a:ext cx="1223144" cy="133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2103" y="3818908"/>
            <a:ext cx="411202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void push(T 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pop();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T peek();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9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8194" name="Picture 2" descr="http://www.cs.cmu.edu/~adamchik/15-121/lectures/Stacks%20and%20Queues/pix/stack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37" y="2699673"/>
            <a:ext cx="44386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6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 of the implementation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of a default size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GB" dirty="0"/>
                  <a:t> (reference to the top element)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r>
                  <a:rPr lang="en-GB" dirty="0"/>
                  <a:t> (last index of the array)</a:t>
                </a:r>
              </a:p>
              <a:p>
                <a:endParaRPr lang="en-GB" dirty="0"/>
              </a:p>
              <a:p>
                <a:r>
                  <a:rPr lang="en-GB" dirty="0"/>
                  <a:t>Stack empty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Stack full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Static implementation </a:t>
                </a:r>
                <a:r>
                  <a:rPr lang="en-GB" dirty="0">
                    <a:sym typeface="Wingdings" panose="05000000000000000000" pitchFamily="2" charset="2"/>
                  </a:rPr>
                  <a:t> adding another element throws exception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Dynamic implementation  double the size of the stack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9218" name="Picture 2" descr="http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0" y="2956585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2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(in efficiency) dynamic stack implementation</a:t>
            </a:r>
          </a:p>
          <a:p>
            <a:pPr lvl="1"/>
            <a:r>
              <a:rPr lang="en-GB" dirty="0"/>
              <a:t>Be careful at the special case of empty stack</a:t>
            </a:r>
          </a:p>
          <a:p>
            <a:r>
              <a:rPr lang="en-GB" dirty="0"/>
              <a:t>Top?</a:t>
            </a:r>
          </a:p>
          <a:p>
            <a:pPr lvl="1"/>
            <a:r>
              <a:rPr lang="en-GB" dirty="0"/>
              <a:t>starting element of the list </a:t>
            </a:r>
          </a:p>
          <a:p>
            <a:r>
              <a:rPr lang="en-GB" dirty="0"/>
              <a:t>Access (peek)?</a:t>
            </a:r>
          </a:p>
          <a:p>
            <a:pPr lvl="1"/>
            <a:r>
              <a:rPr lang="en-GB" dirty="0"/>
              <a:t>Read the content of the top </a:t>
            </a:r>
          </a:p>
          <a:p>
            <a:r>
              <a:rPr lang="en-GB" dirty="0"/>
              <a:t>Push?</a:t>
            </a:r>
          </a:p>
          <a:p>
            <a:pPr lvl="1"/>
            <a:r>
              <a:rPr lang="en-GB" dirty="0"/>
              <a:t>Create a new node and add it at the beginning of the list</a:t>
            </a:r>
          </a:p>
          <a:p>
            <a:r>
              <a:rPr lang="en-GB" dirty="0"/>
              <a:t>Pop?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42" name="Picture 2" descr="http://www.cs.cmu.edu/~adamchik/15-121/lectures/Stacks%20and%20Queues/pix/LL-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85" y="3184989"/>
            <a:ext cx="6177285" cy="13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996C4-06AE-4B66-A419-6CB10539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Stack –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F8762D-DB74-48F8-837D-D11FB445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33196" cy="3880773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the</a:t>
            </a:r>
            <a:r>
              <a:rPr lang="nl-NL" dirty="0"/>
              <a:t> stack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executing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operations?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											</a:t>
            </a:r>
            <a:r>
              <a:rPr lang="nl-NL" dirty="0" err="1"/>
              <a:t>Answer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								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top of </a:t>
            </a:r>
            <a:r>
              <a:rPr lang="nl-NL" dirty="0" err="1"/>
              <a:t>the</a:t>
            </a:r>
            <a:r>
              <a:rPr lang="nl-NL" dirty="0"/>
              <a:t> stack is 												       </a:t>
            </a:r>
            <a:r>
              <a:rPr lang="nl-NL" dirty="0" err="1"/>
              <a:t>written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4D50F2-CB51-4E62-9DD8-8C679C8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683F19-FA0B-4723-89AC-7394B117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64" y="2791750"/>
            <a:ext cx="1420334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Push(8)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Push(7)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0D5771-E3CB-4A0C-9024-3EA1127F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003" y="3389244"/>
            <a:ext cx="113056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7, 2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</a:t>
            </a:r>
          </a:p>
        </p:txBody>
      </p:sp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94" y="1586956"/>
            <a:ext cx="5089715" cy="36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b="1" dirty="0">
                <a:solidFill>
                  <a:schemeClr val="accent1"/>
                </a:solidFill>
              </a:rPr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5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4525680" y="352589"/>
            <a:ext cx="3723736" cy="10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53" y="2899670"/>
            <a:ext cx="1540679" cy="16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32" y="428288"/>
            <a:ext cx="2157862" cy="15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2686" y="158643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8999" y="4587973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6094" y="203224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QUEUE</a:t>
            </a:r>
          </a:p>
        </p:txBody>
      </p:sp>
      <p:pic>
        <p:nvPicPr>
          <p:cNvPr id="11" name="Picture 2" descr="http://s.s-bol.com/imgbase0/imagebase/large/FC/8/7/9/0/100100400282097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/>
          <a:stretch/>
        </p:blipFill>
        <p:spPr bwMode="auto">
          <a:xfrm>
            <a:off x="9413629" y="4024111"/>
            <a:ext cx="1487154" cy="1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9"/>
          <p:cNvSpPr txBox="1"/>
          <p:nvPr/>
        </p:nvSpPr>
        <p:spPr>
          <a:xfrm>
            <a:off x="9536094" y="6008192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38758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FIFO protocol</a:t>
            </a:r>
          </a:p>
          <a:p>
            <a:pPr lvl="1"/>
            <a:r>
              <a:rPr lang="en-GB" dirty="0"/>
              <a:t>FIFO =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</a:t>
            </a:r>
            <a:r>
              <a:rPr lang="en-GB" u="sng" dirty="0"/>
              <a:t>first one</a:t>
            </a:r>
            <a:r>
              <a:rPr lang="en-GB" dirty="0"/>
              <a:t> inserted</a:t>
            </a:r>
          </a:p>
          <a:p>
            <a:pPr lvl="2"/>
            <a:r>
              <a:rPr lang="en-GB" dirty="0"/>
              <a:t>In the stack it’s the opposite (last one inserted)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to the back of the queue (</a:t>
            </a:r>
            <a:r>
              <a:rPr lang="en-GB" b="1" dirty="0"/>
              <a:t>ENQUEUE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at the front of the queue (PEEK)</a:t>
            </a:r>
          </a:p>
          <a:p>
            <a:pPr lvl="1"/>
            <a:r>
              <a:rPr lang="en-GB" dirty="0"/>
              <a:t>Removing the current element at the front of the queue (</a:t>
            </a:r>
            <a:r>
              <a:rPr lang="en-GB" b="1" dirty="0"/>
              <a:t>DEQUEUE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13" y="2160589"/>
            <a:ext cx="2013734" cy="1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73339" y="3749070"/>
            <a:ext cx="46576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QueueInterface‹T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enqueue(T e); 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peek();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dequeue();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93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3314" name="Picture 2" descr="http://www.cs.cmu.edu/~adamchik/15-121/lectures/Stacks%20and%20Queues/pix/queue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80" y="2796511"/>
            <a:ext cx="4371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4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 (reference to the front of the queue)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(reference to the back of the queue)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queue moves in the array from left to right</a:t>
                </a:r>
              </a:p>
              <a:p>
                <a:r>
                  <a:rPr lang="en-GB" dirty="0"/>
                  <a:t>Inserting a new item (</a:t>
                </a:r>
                <a:r>
                  <a:rPr lang="en-GB" dirty="0" err="1"/>
                  <a:t>enqueue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back index</a:t>
                </a:r>
              </a:p>
              <a:p>
                <a:r>
                  <a:rPr lang="en-GB" dirty="0"/>
                  <a:t>Removing an item (</a:t>
                </a:r>
                <a:r>
                  <a:rPr lang="en-GB" dirty="0" err="1"/>
                  <a:t>dequeue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front index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2290" name="Picture 2" descr="http://www.cs.cmu.edu/~adamchik/15-121/lectures/Stacks%20and%20Queues/pix/array_queue_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26" y="2452276"/>
            <a:ext cx="2867696" cy="17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</p:spPr>
            <p:txBody>
              <a:bodyPr/>
              <a:lstStyle/>
              <a:p>
                <a:r>
                  <a:rPr lang="en-GB" dirty="0"/>
                  <a:t>What happens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reaches the end of the array?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We can use the free space before the front index to store new items</a:t>
                </a:r>
              </a:p>
              <a:p>
                <a:pPr lvl="1"/>
                <a:r>
                  <a:rPr lang="en-GB" i="1" dirty="0"/>
                  <a:t>Wrap around queue</a:t>
                </a:r>
                <a:r>
                  <a:rPr lang="en-GB" dirty="0"/>
                  <a:t> or </a:t>
                </a:r>
                <a:r>
                  <a:rPr lang="en-GB" i="1" dirty="0"/>
                  <a:t>Circular queue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  <a:blipFill rotWithShape="0">
                <a:blip r:embed="rId2"/>
                <a:stretch>
                  <a:fillRect l="-241" t="-942" r="-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5362" name="Picture 2" descr="http://www.cs.cmu.edu/~adamchik/15-121/lectures/Stacks%20and%20Queues/pix/array_queue_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53" y="2037299"/>
            <a:ext cx="26098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cs.cmu.edu/~adamchik/15-121/lectures/Stacks%20and%20Queues/pix/array_queue_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28" y="4077430"/>
            <a:ext cx="25812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And what happens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reaches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?</a:t>
                </a:r>
              </a:p>
              <a:p>
                <a:pPr lvl="1"/>
                <a:r>
                  <a:rPr lang="en-GB" dirty="0"/>
                  <a:t>The queue is completely full</a:t>
                </a:r>
              </a:p>
              <a:p>
                <a:pPr lvl="1"/>
                <a:r>
                  <a:rPr lang="en-GB" dirty="0"/>
                  <a:t>Two choices to handle this situation (as with the stack)</a:t>
                </a:r>
              </a:p>
              <a:p>
                <a:pPr lvl="2"/>
                <a:r>
                  <a:rPr lang="en-GB" dirty="0"/>
                  <a:t>Throw exception</a:t>
                </a:r>
              </a:p>
              <a:p>
                <a:pPr lvl="2"/>
                <a:r>
                  <a:rPr lang="en-GB" dirty="0"/>
                  <a:t>Double the array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90890"/>
          </a:xfrm>
        </p:spPr>
        <p:txBody>
          <a:bodyPr>
            <a:normAutofit/>
          </a:bodyPr>
          <a:lstStyle/>
          <a:p>
            <a:r>
              <a:rPr lang="en-GB" dirty="0"/>
              <a:t>Almost the same as the stack linked implementation</a:t>
            </a:r>
          </a:p>
          <a:p>
            <a:pPr lvl="1"/>
            <a:r>
              <a:rPr lang="en-GB" dirty="0"/>
              <a:t>Here we maintain also a pointer to the last element</a:t>
            </a:r>
          </a:p>
          <a:p>
            <a:endParaRPr lang="en-GB" dirty="0"/>
          </a:p>
          <a:p>
            <a:r>
              <a:rPr lang="en-GB" dirty="0"/>
              <a:t>Front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starting element of the list </a:t>
            </a:r>
          </a:p>
          <a:p>
            <a:r>
              <a:rPr lang="en-GB" dirty="0"/>
              <a:t>Rear </a:t>
            </a:r>
            <a:r>
              <a:rPr lang="en-GB" dirty="0">
                <a:sym typeface="Wingdings" panose="05000000000000000000" pitchFamily="2" charset="2"/>
              </a:rPr>
              <a:t> last element of the list 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Create a new node and add it at the end of the list</a:t>
            </a:r>
          </a:p>
          <a:p>
            <a:r>
              <a:rPr lang="en-GB" dirty="0" err="1"/>
              <a:t>Dequeue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www.cs.grinnell.edu/~walker/courses/201.sp05/labs/queues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8424" r="5549" b="20246"/>
          <a:stretch/>
        </p:blipFill>
        <p:spPr bwMode="auto">
          <a:xfrm>
            <a:off x="6083876" y="3195264"/>
            <a:ext cx="5619964" cy="13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996C4-06AE-4B66-A419-6CB10539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 –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F8762D-DB74-48F8-837D-D11FB445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2456" cy="3880773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the</a:t>
            </a:r>
            <a:r>
              <a:rPr lang="nl-NL" dirty="0"/>
              <a:t> queue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executing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operations?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											</a:t>
            </a:r>
            <a:r>
              <a:rPr lang="nl-NL" dirty="0" err="1"/>
              <a:t>Answer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								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front of </a:t>
            </a:r>
            <a:r>
              <a:rPr lang="nl-NL" dirty="0" err="1"/>
              <a:t>the</a:t>
            </a:r>
            <a:r>
              <a:rPr lang="nl-NL" dirty="0"/>
              <a:t> queue is 												  </a:t>
            </a:r>
            <a:r>
              <a:rPr lang="nl-NL" dirty="0" err="1"/>
              <a:t>written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4D50F2-CB51-4E62-9DD8-8C679C8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683F19-FA0B-4723-89AC-7394B117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64" y="2914861"/>
            <a:ext cx="1420334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(8)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0D5771-E3CB-4A0C-9024-3EA1127F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003" y="3389244"/>
            <a:ext cx="1420334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2, 4, 7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Lists, stacks, queues in 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http://msdn.microsoft.com/en-US/library/ms379570(v=vs.80).aspx </a:t>
            </a:r>
          </a:p>
          <a:p>
            <a:r>
              <a:rPr lang="en-GB" dirty="0">
                <a:hlinkClick r:id="rId2"/>
              </a:rPr>
              <a:t>http://msdn.microsoft.com/en-us/library/ms379571(v=vs.80).aspx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3"/>
              </a:rPr>
              <a:t>http://www.dotnetperls.com/list</a:t>
            </a:r>
            <a:endParaRPr lang="en-GB" dirty="0"/>
          </a:p>
          <a:p>
            <a:r>
              <a:rPr lang="en-GB" dirty="0">
                <a:hlinkClick r:id="rId4"/>
              </a:rPr>
              <a:t>http://www.dotnetperls.com/stack</a:t>
            </a:r>
            <a:endParaRPr lang="en-GB" dirty="0"/>
          </a:p>
          <a:p>
            <a:r>
              <a:rPr lang="en-GB" dirty="0">
                <a:hlinkClick r:id="rId5"/>
              </a:rPr>
              <a:t>http://www.dotnetperls.com/queue</a:t>
            </a:r>
            <a:r>
              <a:rPr lang="en-GB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2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484976" cy="438568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</a:t>
                </a:r>
                <a:r>
                  <a:rPr lang="en-GB" b="1" i="1" dirty="0"/>
                  <a:t>MC questions</a:t>
                </a:r>
                <a:r>
                  <a:rPr lang="en-GB" dirty="0"/>
                  <a:t>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b="1" i="1" dirty="0"/>
                  <a:t>Implement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𝑆𝑜𝑟𝑡𝑒𝑑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(with the associated insert/search/delete operations)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𝐷𝑜𝑢𝑏𝑙𝑦𝐿𝑖𝑛𝑘𝑒𝑑𝐿𝑖𝑠𝑡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(operations specified in the slide “implementation exercises”)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484976" cy="4385684"/>
              </a:xfrm>
              <a:blipFill>
                <a:blip r:embed="rId2"/>
                <a:stretch>
                  <a:fillRect l="-129" t="-8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arrays are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Arrays are good for…</a:t>
            </a:r>
          </a:p>
          <a:p>
            <a:pPr lvl="1"/>
            <a:r>
              <a:rPr lang="en-GB" dirty="0"/>
              <a:t>Sequential access (cache)</a:t>
            </a:r>
          </a:p>
          <a:p>
            <a:r>
              <a:rPr lang="en-GB" dirty="0"/>
              <a:t>But not for…</a:t>
            </a:r>
          </a:p>
          <a:p>
            <a:pPr lvl="1"/>
            <a:r>
              <a:rPr lang="en-GB" dirty="0"/>
              <a:t>Algorithmic stuff on dynamic data </a:t>
            </a:r>
          </a:p>
          <a:p>
            <a:endParaRPr lang="en-GB" dirty="0"/>
          </a:p>
          <a:p>
            <a:r>
              <a:rPr lang="en-GB" dirty="0"/>
              <a:t>Why? </a:t>
            </a:r>
          </a:p>
          <a:p>
            <a:pPr lvl="1"/>
            <a:r>
              <a:rPr lang="en-GB" dirty="0"/>
              <a:t>In an unsorted array, </a:t>
            </a:r>
            <a:r>
              <a:rPr lang="en-GB" i="1" dirty="0">
                <a:solidFill>
                  <a:srgbClr val="FF0000"/>
                </a:solidFill>
              </a:rPr>
              <a:t>searching</a:t>
            </a:r>
            <a:r>
              <a:rPr lang="en-GB" dirty="0"/>
              <a:t> is slow</a:t>
            </a:r>
          </a:p>
          <a:p>
            <a:pPr lvl="2"/>
            <a:r>
              <a:rPr lang="en-GB" dirty="0"/>
              <a:t>Linear search instead of binary search</a:t>
            </a:r>
          </a:p>
          <a:p>
            <a:pPr lvl="1"/>
            <a:r>
              <a:rPr lang="en-GB" dirty="0"/>
              <a:t>But to maintain an array sorted, </a:t>
            </a:r>
            <a:r>
              <a:rPr lang="en-GB" i="1" dirty="0">
                <a:solidFill>
                  <a:srgbClr val="FF0000"/>
                </a:solidFill>
              </a:rPr>
              <a:t>inserting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&amp; </a:t>
            </a:r>
            <a:r>
              <a:rPr lang="en-GB" i="1" dirty="0">
                <a:solidFill>
                  <a:srgbClr val="FF0000"/>
                </a:solidFill>
              </a:rPr>
              <a:t>deleting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elements is slow</a:t>
            </a:r>
          </a:p>
          <a:p>
            <a:pPr lvl="2"/>
            <a:r>
              <a:rPr lang="en-GB" dirty="0"/>
              <a:t>Need to shift all elements bigger than the one to insert/delete</a:t>
            </a:r>
          </a:p>
          <a:p>
            <a:pPr lvl="2"/>
            <a:r>
              <a:rPr lang="en-GB" dirty="0"/>
              <a:t>Possible resize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 t="71065" r="30576" b="9443"/>
          <a:stretch/>
        </p:blipFill>
        <p:spPr>
          <a:xfrm>
            <a:off x="7708925" y="3344230"/>
            <a:ext cx="4325420" cy="133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5581" r="29575" b="56906"/>
          <a:stretch/>
        </p:blipFill>
        <p:spPr>
          <a:xfrm>
            <a:off x="6779173" y="1344340"/>
            <a:ext cx="5255172" cy="18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</a:p>
        </p:txBody>
      </p:sp>
      <p:pic>
        <p:nvPicPr>
          <p:cNvPr id="7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1244635" y="658655"/>
            <a:ext cx="7913744" cy="22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3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flexible representation</a:t>
            </a:r>
          </a:p>
          <a:p>
            <a:r>
              <a:rPr lang="en-GB" dirty="0"/>
              <a:t>Objects are arranged in linear order</a:t>
            </a:r>
          </a:p>
          <a:p>
            <a:pPr lvl="1"/>
            <a:r>
              <a:rPr lang="en-GB" dirty="0"/>
              <a:t>Order is maintained through the use of </a:t>
            </a:r>
            <a:r>
              <a:rPr lang="en-GB" i="1" dirty="0"/>
              <a:t>references </a:t>
            </a:r>
            <a:r>
              <a:rPr lang="en-GB" dirty="0"/>
              <a:t>inside elements</a:t>
            </a:r>
          </a:p>
          <a:p>
            <a:pPr lvl="1"/>
            <a:endParaRPr lang="en-GB" dirty="0"/>
          </a:p>
          <a:p>
            <a:r>
              <a:rPr lang="en-GB" dirty="0"/>
              <a:t>Each element (</a:t>
            </a:r>
            <a:r>
              <a:rPr lang="en-GB" i="1" dirty="0">
                <a:solidFill>
                  <a:srgbClr val="FF0000"/>
                </a:solidFill>
              </a:rPr>
              <a:t>node</a:t>
            </a:r>
            <a:r>
              <a:rPr lang="en-GB" dirty="0"/>
              <a:t>) of a list is made by</a:t>
            </a:r>
          </a:p>
          <a:p>
            <a:pPr lvl="1"/>
            <a:r>
              <a:rPr lang="en-GB" dirty="0"/>
              <a:t>Its value </a:t>
            </a:r>
          </a:p>
          <a:p>
            <a:pPr lvl="1"/>
            <a:r>
              <a:rPr lang="en-GB" dirty="0"/>
              <a:t>A reference to the </a:t>
            </a:r>
            <a:r>
              <a:rPr lang="en-GB" i="1" u="sng" dirty="0"/>
              <a:t>next</a:t>
            </a:r>
            <a:r>
              <a:rPr lang="en-GB" dirty="0"/>
              <a:t> element of the list</a:t>
            </a:r>
          </a:p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list</a:t>
            </a:r>
            <a:r>
              <a:rPr lang="en-GB" dirty="0"/>
              <a:t> is then defined by</a:t>
            </a:r>
          </a:p>
          <a:p>
            <a:pPr lvl="1"/>
            <a:r>
              <a:rPr lang="en-GB" dirty="0"/>
              <a:t>The starting element</a:t>
            </a:r>
          </a:p>
          <a:p>
            <a:pPr lvl="1"/>
            <a:r>
              <a:rPr lang="en-GB" dirty="0"/>
              <a:t>All other elements can be reached from there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43709" r="38002" b="39026"/>
          <a:stretch/>
        </p:blipFill>
        <p:spPr>
          <a:xfrm>
            <a:off x="6511194" y="5161047"/>
            <a:ext cx="3387216" cy="150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72657" r="21660" b="18202"/>
          <a:stretch/>
        </p:blipFill>
        <p:spPr>
          <a:xfrm>
            <a:off x="6164494" y="3724745"/>
            <a:ext cx="3452117" cy="1077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10056918" y="4534325"/>
            <a:ext cx="2011792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/>
                  <a:t>Given a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list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ﬁrst element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a simple linear search</a:t>
                </a:r>
              </a:p>
              <a:p>
                <a:pPr lvl="1"/>
                <a:r>
                  <a:rPr lang="en-US" dirty="0"/>
                  <a:t>if no object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appears, the procedure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Complexity (worst case)?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since it may have to search the entire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  <a:blipFill rotWithShape="0">
                <a:blip r:embed="rId2"/>
                <a:stretch>
                  <a:fillRect l="-142" t="-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74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21" y="3814072"/>
            <a:ext cx="1808609" cy="1724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09" y="1930400"/>
            <a:ext cx="1851756" cy="178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Example: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First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start node (containing 22)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Second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second node (containing 33)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Third (and last)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third node (containing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44)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618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15" t="-11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</p:spTree>
    <p:extLst>
      <p:ext uri="{BB962C8B-B14F-4D97-AF65-F5344CB8AC3E}">
        <p14:creationId xmlns:p14="http://schemas.microsoft.com/office/powerpoint/2010/main" val="14090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1614</TotalTime>
  <Words>3121</Words>
  <Application>Microsoft Office PowerPoint</Application>
  <PresentationFormat>Breedbeeld</PresentationFormat>
  <Paragraphs>473</Paragraphs>
  <Slides>39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INFDEV036A - Algorithms  Lesson Unit 3</vt:lpstr>
      <vt:lpstr>A few important reminders</vt:lpstr>
      <vt:lpstr>Today</vt:lpstr>
      <vt:lpstr>Why arrays are not enough?</vt:lpstr>
      <vt:lpstr>Linked lists</vt:lpstr>
      <vt:lpstr>Linked list </vt:lpstr>
      <vt:lpstr>Linked list operations: SEARCH</vt:lpstr>
      <vt:lpstr>Linked list operations: SEARCH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DELETE</vt:lpstr>
      <vt:lpstr>Linked list operations: DELETE</vt:lpstr>
      <vt:lpstr>Linked list operations: DELETE</vt:lpstr>
      <vt:lpstr>Linked list operations: DELETE</vt:lpstr>
      <vt:lpstr>Linked list operations: DELETE</vt:lpstr>
      <vt:lpstr>Doubly linked list</vt:lpstr>
      <vt:lpstr>Implementation exercises</vt:lpstr>
      <vt:lpstr>Stack</vt:lpstr>
      <vt:lpstr>Stack – Definition  </vt:lpstr>
      <vt:lpstr>Stack – Implementation</vt:lpstr>
      <vt:lpstr>Stack – Implementation</vt:lpstr>
      <vt:lpstr>Stack – Indexed implementation </vt:lpstr>
      <vt:lpstr>Stack – Linked implementation </vt:lpstr>
      <vt:lpstr>Stack – Exercise</vt:lpstr>
      <vt:lpstr>Queue</vt:lpstr>
      <vt:lpstr>Queue – Definition </vt:lpstr>
      <vt:lpstr>Queue – Implementation</vt:lpstr>
      <vt:lpstr>Queue – Implementation</vt:lpstr>
      <vt:lpstr>Queue – Indexed implementation </vt:lpstr>
      <vt:lpstr>Queue – Indexed implementation </vt:lpstr>
      <vt:lpstr>Queue – Indexed implementation </vt:lpstr>
      <vt:lpstr>Queue – Linked implementation </vt:lpstr>
      <vt:lpstr>Queue – Exercise</vt:lpstr>
      <vt:lpstr>Lists, stacks, queues in .NET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208</cp:revision>
  <dcterms:created xsi:type="dcterms:W3CDTF">2014-09-19T08:57:35Z</dcterms:created>
  <dcterms:modified xsi:type="dcterms:W3CDTF">2018-12-06T10:31:06Z</dcterms:modified>
</cp:coreProperties>
</file>