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8"/>
  </p:notesMasterIdLst>
  <p:sldIdLst>
    <p:sldId id="256" r:id="rId2"/>
    <p:sldId id="260" r:id="rId3"/>
    <p:sldId id="266" r:id="rId4"/>
    <p:sldId id="265" r:id="rId5"/>
    <p:sldId id="306" r:id="rId6"/>
    <p:sldId id="308" r:id="rId7"/>
    <p:sldId id="307" r:id="rId8"/>
    <p:sldId id="350" r:id="rId9"/>
    <p:sldId id="310" r:id="rId10"/>
    <p:sldId id="311" r:id="rId11"/>
    <p:sldId id="314" r:id="rId12"/>
    <p:sldId id="316" r:id="rId13"/>
    <p:sldId id="318" r:id="rId14"/>
    <p:sldId id="317" r:id="rId15"/>
    <p:sldId id="320" r:id="rId16"/>
    <p:sldId id="322" r:id="rId17"/>
    <p:sldId id="323" r:id="rId18"/>
    <p:sldId id="319" r:id="rId19"/>
    <p:sldId id="321" r:id="rId20"/>
    <p:sldId id="327" r:id="rId21"/>
    <p:sldId id="325" r:id="rId22"/>
    <p:sldId id="329" r:id="rId23"/>
    <p:sldId id="340" r:id="rId24"/>
    <p:sldId id="349" r:id="rId25"/>
    <p:sldId id="353" r:id="rId26"/>
    <p:sldId id="312" r:id="rId27"/>
    <p:sldId id="313" r:id="rId28"/>
    <p:sldId id="351" r:id="rId29"/>
    <p:sldId id="315" r:id="rId30"/>
    <p:sldId id="332" r:id="rId31"/>
    <p:sldId id="333" r:id="rId32"/>
    <p:sldId id="331" r:id="rId33"/>
    <p:sldId id="352" r:id="rId34"/>
    <p:sldId id="330" r:id="rId35"/>
    <p:sldId id="335" r:id="rId36"/>
    <p:sldId id="334" r:id="rId37"/>
    <p:sldId id="336" r:id="rId38"/>
    <p:sldId id="337" r:id="rId39"/>
    <p:sldId id="341" r:id="rId40"/>
    <p:sldId id="338" r:id="rId41"/>
    <p:sldId id="339" r:id="rId42"/>
    <p:sldId id="342" r:id="rId43"/>
    <p:sldId id="343" r:id="rId44"/>
    <p:sldId id="344" r:id="rId45"/>
    <p:sldId id="345" r:id="rId46"/>
    <p:sldId id="3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p:cViewPr varScale="1">
        <p:scale>
          <a:sx n="93" d="100"/>
          <a:sy n="93" d="100"/>
        </p:scale>
        <p:origin x="6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26/11/2018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nstable_sor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11002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practical implementations a few algorithms predominate. Insertion sort is widely used for small data sets, while for large data sets an asymptotically efficient sort is used, primarily heap sort, merge sort, or quicksort (the overhead of these algorithms becomes significant on smaller data; the algorithms often perform poorly on already sorted data or almost sorted data;  they may also be </a:t>
            </a:r>
            <a:r>
              <a:rPr lang="en-US" sz="1200" b="0" i="0" u="none" strike="noStrike" kern="1200" dirty="0">
                <a:solidFill>
                  <a:schemeClr val="tx1"/>
                </a:solidFill>
                <a:effectLst/>
                <a:latin typeface="+mn-lt"/>
                <a:ea typeface="+mn-ea"/>
                <a:cs typeface="+mn-cs"/>
                <a:hlinkClick r:id="rId3" tooltip="Unstable sort"/>
              </a:rPr>
              <a:t>unstable</a:t>
            </a:r>
            <a:r>
              <a:rPr lang="en-US"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263553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at each array-position, check the value there against the largest value in the sorted list (i.e., next to it, in the previous array-position checked)</a:t>
            </a:r>
          </a:p>
          <a:p>
            <a:pPr lvl="2"/>
            <a:r>
              <a:rPr lang="en-US" dirty="0"/>
              <a:t>if larger, it leaves the element in place and moves to the next </a:t>
            </a:r>
          </a:p>
          <a:p>
            <a:pPr lvl="2"/>
            <a:r>
              <a:rPr lang="en-US" dirty="0"/>
              <a:t>if smaller, it finds the correct position within the sorted list, shifts all the larger values up to make a space, and inserts into that correct position</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13</a:t>
            </a:fld>
            <a:endParaRPr lang="en-GB"/>
          </a:p>
        </p:txBody>
      </p:sp>
    </p:spTree>
    <p:extLst>
      <p:ext uri="{BB962C8B-B14F-4D97-AF65-F5344CB8AC3E}">
        <p14:creationId xmlns:p14="http://schemas.microsoft.com/office/powerpoint/2010/main" val="345830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4358F-5A8D-46F5-A4F4-9916ECB46847}"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D2BD8-08C5-43F0-A6EA-07187D749947}"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8D4E04-40DC-4187-B310-DB612C5CED42}"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C8B5D-CF85-4985-A133-6C1E3B3ED983}"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FC69D-FC2F-49BC-8FD1-A9BA7A58F6ED}"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EB4E7-85E4-4754-9E9F-C3E17A76F11D}"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1E81A-ED72-4708-ADB5-2F0283D39A1C}"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B4761-69B0-4809-9570-AFF8CB97D952}"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E0577-493C-43D8-A6FA-5BE2C58220B1}"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6F30-9825-4794-9545-D073367068F8}" type="datetime1">
              <a:rPr lang="en-GB" smtClean="0"/>
              <a:t>26/11/2018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2C86E-604C-4D60-828D-D12199E8B306}" type="datetime1">
              <a:rPr lang="en-GB" smtClean="0"/>
              <a:t>26/11/2018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04E0-B8AF-408E-9C33-E58446FD7352}" type="datetime1">
              <a:rPr lang="en-GB" smtClean="0"/>
              <a:t>26/11/2018</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43573A-0A91-4FB4-8885-1EB4FE5B1E54}" type="datetime1">
              <a:rPr lang="en-GB" smtClean="0"/>
              <a:t>26/11/2018</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10004-43A1-4DBA-A644-554D1059FD1C}" type="datetime1">
              <a:rPr lang="en-GB" smtClean="0"/>
              <a:t>26/11/2018</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9720D1-9F76-4FA1-8657-AC1E8E0981A6}" type="datetime1">
              <a:rPr lang="en-GB" smtClean="0"/>
              <a:t>26/11/2018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E20631-DE8B-4701-976E-E03410B1997C}" type="datetime1">
              <a:rPr lang="en-GB" smtClean="0"/>
              <a:t>26/11/2018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424B04-571C-4D6B-BA35-700508E94D99}" type="datetime1">
              <a:rPr lang="en-GB" smtClean="0"/>
              <a:t>26/11/2018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spervonb.github.io/toneofsorting/" TargetMode="External"/><Relationship Id="rId2" Type="http://schemas.openxmlformats.org/officeDocument/2006/relationships/hyperlink" Target="http://www.youtube.com/watch?v=INHF_5RIxT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a:t>
            </a:r>
            <a:br>
              <a:rPr lang="en-GB" dirty="0"/>
            </a:br>
            <a:r>
              <a:rPr lang="en-GB" dirty="0"/>
              <a:t>Lesson Unit 2</a:t>
            </a:r>
          </a:p>
        </p:txBody>
      </p:sp>
      <p:sp>
        <p:nvSpPr>
          <p:cNvPr id="3" name="Subtitle 2"/>
          <p:cNvSpPr>
            <a:spLocks noGrp="1"/>
          </p:cNvSpPr>
          <p:nvPr>
            <p:ph type="subTitle" idx="1"/>
          </p:nvPr>
        </p:nvSpPr>
        <p:spPr>
          <a:xfrm>
            <a:off x="1507067" y="4050833"/>
            <a:ext cx="7766936" cy="1096899"/>
          </a:xfrm>
        </p:spPr>
        <p:txBody>
          <a:bodyPr>
            <a:normAutofit/>
          </a:bodyPr>
          <a:lstStyle/>
          <a:p>
            <a:r>
              <a:rPr lang="en-GB" sz="2000" dirty="0"/>
              <a:t>G. Costantini, F. Di Giacomo</a:t>
            </a:r>
          </a:p>
          <a:p>
            <a:r>
              <a:rPr lang="en-GB" sz="2000" dirty="0">
                <a:hlinkClick r:id="rId2"/>
              </a:rPr>
              <a:t>costg@hr.nl</a:t>
            </a:r>
            <a:r>
              <a:rPr lang="en-GB" sz="2000" dirty="0"/>
              <a:t>, </a:t>
            </a:r>
            <a:r>
              <a:rPr lang="en-GB" sz="2000" dirty="0">
                <a:hlinkClick r:id="rId3"/>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15987" cy="4245898"/>
          </a:xfrm>
        </p:spPr>
        <p:txBody>
          <a:bodyPr>
            <a:normAutofit/>
          </a:bodyPr>
          <a:lstStyle/>
          <a:p>
            <a:r>
              <a:rPr lang="en-US" dirty="0"/>
              <a:t>Basic idea</a:t>
            </a:r>
          </a:p>
          <a:p>
            <a:pPr lvl="1"/>
            <a:r>
              <a:rPr lang="en-US" dirty="0"/>
              <a:t>When people manually sort something (for example, a deck of playing cards), most use a method that is similar to insertion sort </a:t>
            </a:r>
          </a:p>
          <a:p>
            <a:pPr lvl="1"/>
            <a:r>
              <a:rPr lang="en-US" dirty="0"/>
              <a:t>Put one element at a time in its right position in the sorted sub-array</a:t>
            </a:r>
          </a:p>
          <a:p>
            <a:pPr lvl="1"/>
            <a:r>
              <a:rPr lang="en-US" dirty="0"/>
              <a:t>The final sorted array (or list) is built one item at a time</a:t>
            </a:r>
          </a:p>
          <a:p>
            <a:endParaRPr lang="en-GB"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0B4DDCA4-D296-4D13-8734-010C1E069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862" y="3883631"/>
            <a:ext cx="3458928" cy="297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7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dirty="0"/>
              <a:t>Graphical example</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339101"/>
            <a:ext cx="3853312" cy="23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67359" cy="3880773"/>
          </a:xfrm>
        </p:spPr>
        <p:txBody>
          <a:bodyPr/>
          <a:lstStyle/>
          <a:p>
            <a:r>
              <a:rPr lang="en-US" dirty="0"/>
              <a:t>Iterative algorithm </a:t>
            </a:r>
          </a:p>
          <a:p>
            <a:pPr lvl="1"/>
            <a:r>
              <a:rPr lang="en-US" dirty="0"/>
              <a:t>At each iteration one input element is consumed, growing a sorted output sequence</a:t>
            </a:r>
          </a:p>
          <a:p>
            <a:endParaRPr lang="en-US" dirty="0"/>
          </a:p>
          <a:p>
            <a:r>
              <a:rPr lang="en-US" dirty="0"/>
              <a:t>Iteration</a:t>
            </a:r>
          </a:p>
          <a:p>
            <a:pPr marL="857250" lvl="1" indent="-400050">
              <a:buFont typeface="+mj-lt"/>
              <a:buAutoNum type="romanLcPeriod"/>
            </a:pPr>
            <a:r>
              <a:rPr lang="en-US" dirty="0"/>
              <a:t>remove one element from the input data </a:t>
            </a:r>
          </a:p>
          <a:p>
            <a:pPr marL="857250" lvl="1" indent="-400050">
              <a:buFont typeface="+mj-lt"/>
              <a:buAutoNum type="romanLcPeriod"/>
            </a:pPr>
            <a:r>
              <a:rPr lang="en-US" dirty="0"/>
              <a:t>find the location it belongs within the sorted sequence</a:t>
            </a:r>
          </a:p>
          <a:p>
            <a:pPr marL="857250" lvl="1" indent="-400050">
              <a:buFont typeface="+mj-lt"/>
              <a:buAutoNum type="romanLcPeriod"/>
            </a:pPr>
            <a:r>
              <a:rPr lang="en-US" dirty="0"/>
              <a:t>insert it there</a:t>
            </a:r>
          </a:p>
          <a:p>
            <a:r>
              <a:rPr lang="en-US" dirty="0"/>
              <a:t>Repeat until no input elements remain</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descr="http://freefeast.info/wp-content/uploads/2013/01/Insertion-Sort-Model11.jpg"/>
          <p:cNvPicPr>
            <a:picLocks noChangeAspect="1" noChangeArrowheads="1"/>
          </p:cNvPicPr>
          <p:nvPr/>
        </p:nvPicPr>
        <p:blipFill rotWithShape="1">
          <a:blip r:embed="rId2">
            <a:extLst>
              <a:ext uri="{28A0092B-C50C-407E-A947-70E740481C1C}">
                <a14:useLocalDpi xmlns:a14="http://schemas.microsoft.com/office/drawing/2010/main" val="0"/>
              </a:ext>
            </a:extLst>
          </a:blip>
          <a:srcRect r="33559"/>
          <a:stretch/>
        </p:blipFill>
        <p:spPr bwMode="auto">
          <a:xfrm>
            <a:off x="6801258" y="3142608"/>
            <a:ext cx="3159072" cy="335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5113867" cy="3880773"/>
          </a:xfrm>
        </p:spPr>
        <p:txBody>
          <a:bodyPr/>
          <a:lstStyle/>
          <a:p>
            <a:r>
              <a:rPr lang="en-US" dirty="0"/>
              <a:t>Sorting is typically done in-place</a:t>
            </a:r>
          </a:p>
          <a:p>
            <a:pPr lvl="1"/>
            <a:endParaRPr lang="en-US" dirty="0"/>
          </a:p>
          <a:p>
            <a:r>
              <a:rPr lang="en-US" dirty="0"/>
              <a:t>For each unsorted item</a:t>
            </a:r>
          </a:p>
          <a:p>
            <a:pPr lvl="1"/>
            <a:r>
              <a:rPr lang="en-US" dirty="0"/>
              <a:t>shift all the larger values up to make a space</a:t>
            </a:r>
          </a:p>
          <a:p>
            <a:pPr lvl="1"/>
            <a:r>
              <a:rPr lang="en-US" dirty="0"/>
              <a:t>then insert it into the correct position</a:t>
            </a:r>
            <a:endParaRPr lang="en-GB" dirty="0"/>
          </a:p>
          <a:p>
            <a:pPr lvl="1"/>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4102" name="Picture 6" descr="http://math.hws.edu/eck/cs124/javanotes6/c7/insertion_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31" y="717275"/>
            <a:ext cx="5908245" cy="589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4" y="2160589"/>
            <a:ext cx="8596668" cy="4363501"/>
          </a:xfrm>
        </p:spPr>
        <p:txBody>
          <a:bodyPr>
            <a:normAutofit/>
          </a:bodyPr>
          <a:lstStyle/>
          <a:p>
            <a:r>
              <a:rPr lang="en-GB" dirty="0"/>
              <a:t>Pseudo-code of the algorithm (</a:t>
            </a:r>
            <a:r>
              <a:rPr lang="en-GB" u="sng" dirty="0"/>
              <a:t>supposing the origin of the array is 1</a:t>
            </a:r>
            <a:r>
              <a:rPr lang="en-GB" dirty="0"/>
              <a:t>)</a:t>
            </a:r>
          </a:p>
          <a:p>
            <a:pPr marL="0" indent="0">
              <a:buNone/>
            </a:pPr>
            <a:endParaRPr lang="en-GB" dirty="0"/>
          </a:p>
          <a:p>
            <a:pPr marL="0" indent="0">
              <a:buNone/>
            </a:pPr>
            <a:r>
              <a:rPr lang="en-US" dirty="0">
                <a:latin typeface="Consolas" panose="020B0609020204030204" pitchFamily="49" charset="0"/>
                <a:cs typeface="Consolas" panose="020B0609020204030204" pitchFamily="49" charset="0"/>
              </a:rPr>
              <a:t>FOR j = 2 to length(A)</a:t>
            </a:r>
          </a:p>
          <a:p>
            <a:pPr marL="0" indent="0">
              <a:buNone/>
            </a:pPr>
            <a:r>
              <a:rPr lang="en-US" dirty="0">
                <a:latin typeface="Consolas" panose="020B0609020204030204" pitchFamily="49" charset="0"/>
                <a:cs typeface="Consolas" panose="020B0609020204030204" pitchFamily="49" charset="0"/>
              </a:rPr>
              <a:t>  key = A[j]</a:t>
            </a:r>
          </a:p>
          <a:p>
            <a:pPr marL="0" indent="0">
              <a:buNone/>
            </a:pPr>
            <a:r>
              <a:rPr lang="en-US" dirty="0">
                <a:latin typeface="Consolas" panose="020B0609020204030204" pitchFamily="49" charset="0"/>
                <a:cs typeface="Consolas" panose="020B0609020204030204" pitchFamily="49" charset="0"/>
              </a:rPr>
              <a:t>  % put A[j] into the sorted sequence A[1..j-1]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j - 1</a:t>
            </a:r>
          </a:p>
          <a:p>
            <a:pPr marL="0" indent="0">
              <a:buNone/>
            </a:pPr>
            <a:r>
              <a:rPr lang="en-US" dirty="0">
                <a:latin typeface="Consolas" panose="020B0609020204030204" pitchFamily="49" charset="0"/>
                <a:cs typeface="Consolas" panose="020B0609020204030204" pitchFamily="49" charset="0"/>
              </a:rPr>
              <a:t>  WHILE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0 and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key</a:t>
            </a:r>
          </a:p>
          <a:p>
            <a:pPr marL="0" indent="0">
              <a:buNone/>
            </a:pPr>
            <a:r>
              <a:rPr lang="en-US" dirty="0">
                <a:latin typeface="Consolas" panose="020B0609020204030204" pitchFamily="49" charset="0"/>
                <a:cs typeface="Consolas" panose="020B0609020204030204" pitchFamily="49" charset="0"/>
              </a:rPr>
              <a:t>    A[i+1]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A[i+1] = key</a:t>
            </a: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171" name="Picture 3" descr="The operation of INSERTION-SORT on the array A = &lt;5, 2, 4, 6, 1, 3&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49" y="344022"/>
            <a:ext cx="5514553" cy="15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1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First iteration trace</a:t>
                </a:r>
              </a:p>
              <a:p>
                <a:pPr lvl="1"/>
                <a:r>
                  <a:rPr lang="en-GB" dirty="0"/>
                  <a:t>j = 2</a:t>
                </a:r>
              </a:p>
              <a:p>
                <a:pPr lvl="1"/>
                <a:r>
                  <a:rPr lang="en-GB" dirty="0"/>
                  <a:t>key = A[2] = 2</a:t>
                </a:r>
              </a:p>
              <a:p>
                <a:pPr lvl="1"/>
                <a:r>
                  <a:rPr lang="en-GB" dirty="0" err="1"/>
                  <a:t>i</a:t>
                </a:r>
                <a:r>
                  <a:rPr lang="en-GB" dirty="0"/>
                  <a:t> = 1</a:t>
                </a:r>
              </a:p>
              <a:p>
                <a:pPr lvl="2"/>
                <a:r>
                  <a:rPr lang="en-GB" dirty="0" err="1"/>
                  <a:t>i</a:t>
                </a:r>
                <a:r>
                  <a:rPr lang="en-GB" dirty="0"/>
                  <a:t> &gt; 0  &amp;&amp; A[</a:t>
                </a:r>
                <a:r>
                  <a:rPr lang="en-GB" dirty="0" err="1"/>
                  <a:t>i</a:t>
                </a:r>
                <a:r>
                  <a:rPr lang="en-GB" dirty="0"/>
                  <a:t>] &gt; 2 ? YES</a:t>
                </a:r>
              </a:p>
              <a:p>
                <a:pPr lvl="3"/>
                <a:r>
                  <a:rPr lang="en-GB" dirty="0"/>
                  <a:t>A[2] = A[1] </a:t>
                </a:r>
                <a14:m>
                  <m:oMath xmlns:m="http://schemas.openxmlformats.org/officeDocument/2006/math">
                    <m:r>
                      <a:rPr lang="en-GB" i="1" dirty="0" smtClean="0">
                        <a:latin typeface="Cambria Math" panose="02040503050406030204" pitchFamily="18" charset="0"/>
                      </a:rPr>
                      <m:t>→</m:t>
                    </m:r>
                  </m:oMath>
                </a14:m>
                <a:r>
                  <a:rPr lang="en-GB" dirty="0"/>
                  <a:t> A[2] = 5</a:t>
                </a:r>
              </a:p>
              <a:p>
                <a:pPr lvl="3"/>
                <a:r>
                  <a:rPr lang="en-GB" dirty="0" err="1"/>
                  <a:t>i</a:t>
                </a:r>
                <a:r>
                  <a:rPr lang="en-GB" dirty="0"/>
                  <a:t> = </a:t>
                </a:r>
                <a:r>
                  <a:rPr lang="en-GB" dirty="0" err="1"/>
                  <a:t>i</a:t>
                </a:r>
                <a:r>
                  <a:rPr lang="en-GB" dirty="0"/>
                  <a:t> – 1 = 0</a:t>
                </a:r>
              </a:p>
              <a:p>
                <a:pPr lvl="2"/>
                <a:r>
                  <a:rPr lang="en-GB" dirty="0" err="1"/>
                  <a:t>i</a:t>
                </a:r>
                <a:r>
                  <a:rPr lang="en-GB" dirty="0"/>
                  <a:t> &gt; 0  &amp;&amp; A[</a:t>
                </a:r>
                <a:r>
                  <a:rPr lang="en-GB" dirty="0" err="1"/>
                  <a:t>i</a:t>
                </a:r>
                <a:r>
                  <a:rPr lang="en-GB" dirty="0"/>
                  <a:t>] &gt; 2 ? NO because </a:t>
                </a:r>
                <a:r>
                  <a:rPr lang="en-GB" dirty="0" err="1"/>
                  <a:t>i</a:t>
                </a:r>
                <a:r>
                  <a:rPr lang="en-GB" dirty="0"/>
                  <a:t> = 0</a:t>
                </a:r>
              </a:p>
              <a:p>
                <a:pPr lvl="1"/>
                <a:r>
                  <a:rPr lang="en-GB" dirty="0"/>
                  <a:t>A[i+1] = 2 </a:t>
                </a:r>
                <a14:m>
                  <m:oMath xmlns:m="http://schemas.openxmlformats.org/officeDocument/2006/math">
                    <m:r>
                      <a:rPr lang="en-GB" i="1" dirty="0">
                        <a:latin typeface="Cambria Math" panose="02040503050406030204" pitchFamily="18" charset="0"/>
                      </a:rPr>
                      <m:t>→</m:t>
                    </m:r>
                  </m:oMath>
                </a14:m>
                <a:r>
                  <a:rPr lang="en-GB" dirty="0"/>
                  <a:t> A[1]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r="68775" b="50779"/>
          <a:stretch/>
        </p:blipFill>
        <p:spPr bwMode="auto">
          <a:xfrm>
            <a:off x="5791534" y="2547991"/>
            <a:ext cx="3054516"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99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Second iteration trace</a:t>
                </a:r>
              </a:p>
              <a:p>
                <a:pPr lvl="1"/>
                <a:r>
                  <a:rPr lang="en-GB" dirty="0"/>
                  <a:t>j = 3</a:t>
                </a:r>
              </a:p>
              <a:p>
                <a:pPr lvl="1"/>
                <a:r>
                  <a:rPr lang="en-GB" dirty="0"/>
                  <a:t>key = A[3] = 4</a:t>
                </a:r>
              </a:p>
              <a:p>
                <a:pPr lvl="1"/>
                <a:r>
                  <a:rPr lang="en-GB" dirty="0" err="1"/>
                  <a:t>i</a:t>
                </a:r>
                <a:r>
                  <a:rPr lang="en-GB" dirty="0"/>
                  <a:t> = 2</a:t>
                </a:r>
              </a:p>
              <a:p>
                <a:pPr lvl="2"/>
                <a:r>
                  <a:rPr lang="en-GB" dirty="0" err="1"/>
                  <a:t>i</a:t>
                </a:r>
                <a:r>
                  <a:rPr lang="en-GB" dirty="0"/>
                  <a:t> &gt; 0  &amp;&amp; A[</a:t>
                </a:r>
                <a:r>
                  <a:rPr lang="en-GB" dirty="0" err="1"/>
                  <a:t>i</a:t>
                </a:r>
                <a:r>
                  <a:rPr lang="en-GB" dirty="0"/>
                  <a:t>] &gt; 4 ? YES</a:t>
                </a:r>
              </a:p>
              <a:p>
                <a:pPr lvl="3"/>
                <a:r>
                  <a:rPr lang="en-GB" dirty="0"/>
                  <a:t>A[3] = A[2] </a:t>
                </a:r>
                <a14:m>
                  <m:oMath xmlns:m="http://schemas.openxmlformats.org/officeDocument/2006/math">
                    <m:r>
                      <a:rPr lang="en-GB" i="1" dirty="0" smtClean="0">
                        <a:latin typeface="Cambria Math" panose="02040503050406030204" pitchFamily="18" charset="0"/>
                      </a:rPr>
                      <m:t>→</m:t>
                    </m:r>
                  </m:oMath>
                </a14:m>
                <a:r>
                  <a:rPr lang="en-GB" dirty="0"/>
                  <a:t> A[3] = 5</a:t>
                </a:r>
              </a:p>
              <a:p>
                <a:pPr lvl="3"/>
                <a:r>
                  <a:rPr lang="en-GB" dirty="0" err="1"/>
                  <a:t>i</a:t>
                </a:r>
                <a:r>
                  <a:rPr lang="en-GB" dirty="0"/>
                  <a:t> = </a:t>
                </a:r>
                <a:r>
                  <a:rPr lang="en-GB" dirty="0" err="1"/>
                  <a:t>i</a:t>
                </a:r>
                <a:r>
                  <a:rPr lang="en-GB" dirty="0"/>
                  <a:t> – 1 = 1</a:t>
                </a:r>
              </a:p>
              <a:p>
                <a:pPr lvl="2"/>
                <a:r>
                  <a:rPr lang="en-GB" dirty="0" err="1"/>
                  <a:t>i</a:t>
                </a:r>
                <a:r>
                  <a:rPr lang="en-GB" dirty="0"/>
                  <a:t> &gt; 0  &amp;&amp; A[</a:t>
                </a:r>
                <a:r>
                  <a:rPr lang="en-GB" dirty="0" err="1"/>
                  <a:t>i</a:t>
                </a:r>
                <a:r>
                  <a:rPr lang="en-GB" dirty="0"/>
                  <a:t>] &gt; 4 ? NO because 2 &gt; 4 is false</a:t>
                </a:r>
              </a:p>
              <a:p>
                <a:pPr lvl="1"/>
                <a:r>
                  <a:rPr lang="en-GB" dirty="0"/>
                  <a:t>A[i+1] = 4 </a:t>
                </a:r>
                <a14:m>
                  <m:oMath xmlns:m="http://schemas.openxmlformats.org/officeDocument/2006/math">
                    <m:r>
                      <a:rPr lang="en-GB" i="1" dirty="0">
                        <a:latin typeface="Cambria Math" panose="02040503050406030204" pitchFamily="18" charset="0"/>
                      </a:rPr>
                      <m:t>→</m:t>
                    </m:r>
                  </m:oMath>
                </a14:m>
                <a:r>
                  <a:rPr lang="en-GB" dirty="0"/>
                  <a:t> A[2] = 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34809" r="35967" b="50779"/>
          <a:stretch/>
        </p:blipFill>
        <p:spPr bwMode="auto">
          <a:xfrm>
            <a:off x="5545539" y="2579592"/>
            <a:ext cx="2858814" cy="13851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110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GB" dirty="0"/>
                  <a:t>Third iteration trace</a:t>
                </a:r>
              </a:p>
              <a:p>
                <a:pPr lvl="1"/>
                <a:r>
                  <a:rPr lang="en-GB" dirty="0"/>
                  <a:t>j = 4</a:t>
                </a:r>
              </a:p>
              <a:p>
                <a:pPr lvl="1"/>
                <a:r>
                  <a:rPr lang="en-GB" dirty="0"/>
                  <a:t>key = A[4] = 6</a:t>
                </a:r>
              </a:p>
              <a:p>
                <a:pPr lvl="1"/>
                <a:r>
                  <a:rPr lang="en-GB" dirty="0" err="1"/>
                  <a:t>i</a:t>
                </a:r>
                <a:r>
                  <a:rPr lang="en-GB" dirty="0"/>
                  <a:t> = 3</a:t>
                </a:r>
              </a:p>
              <a:p>
                <a:pPr lvl="2"/>
                <a:r>
                  <a:rPr lang="en-GB" dirty="0" err="1"/>
                  <a:t>i</a:t>
                </a:r>
                <a:r>
                  <a:rPr lang="en-GB" dirty="0"/>
                  <a:t> &gt; 0  &amp;&amp; A[</a:t>
                </a:r>
                <a:r>
                  <a:rPr lang="en-GB" dirty="0" err="1"/>
                  <a:t>i</a:t>
                </a:r>
                <a:r>
                  <a:rPr lang="en-GB" dirty="0"/>
                  <a:t>] &gt; 6 ? NO because 5 &gt; 6 is false</a:t>
                </a:r>
              </a:p>
              <a:p>
                <a:pPr lvl="1"/>
                <a:r>
                  <a:rPr lang="en-GB" dirty="0"/>
                  <a:t>A[i+1] = 6 </a:t>
                </a:r>
                <a14:m>
                  <m:oMath xmlns:m="http://schemas.openxmlformats.org/officeDocument/2006/math">
                    <m:r>
                      <a:rPr lang="en-GB" i="1" dirty="0">
                        <a:latin typeface="Cambria Math" panose="02040503050406030204" pitchFamily="18" charset="0"/>
                      </a:rPr>
                      <m:t>→</m:t>
                    </m:r>
                  </m:oMath>
                </a14:m>
                <a:r>
                  <a:rPr lang="en-GB" dirty="0"/>
                  <a:t> A[4] = 6</a:t>
                </a:r>
              </a:p>
              <a:p>
                <a:pPr lvl="1"/>
                <a:endParaRPr lang="en-GB" dirty="0"/>
              </a:p>
              <a:p>
                <a:pPr lvl="1"/>
                <a:endParaRPr lang="en-GB" dirty="0"/>
              </a:p>
              <a:p>
                <a:r>
                  <a:rPr lang="en-GB" dirty="0"/>
                  <a:t>… and so 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71594" r="-1107" b="50779"/>
          <a:stretch/>
        </p:blipFill>
        <p:spPr bwMode="auto">
          <a:xfrm>
            <a:off x="5613479" y="2589088"/>
            <a:ext cx="2894250" cy="13885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34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normAutofit/>
          </a:bodyPr>
          <a:lstStyle/>
          <a:p>
            <a:r>
              <a:rPr lang="en-US" dirty="0"/>
              <a:t>In each iteration the first remaining entry of the input is removed, and inserted into the result at the correct position, thus extending the result</a:t>
            </a:r>
          </a:p>
          <a:p>
            <a:endParaRPr lang="en-US" dirty="0"/>
          </a:p>
          <a:p>
            <a:endParaRPr lang="en-US" dirty="0"/>
          </a:p>
          <a:p>
            <a:endParaRPr lang="en-US"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122" name="Picture 2" descr="Array prior to the insertion of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6"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rray after the insertion of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310"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60502" y="3848412"/>
            <a:ext cx="1545020" cy="7241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7835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32393"/>
              </a:xfrm>
            </p:spPr>
            <p:txBody>
              <a:bodyPr>
                <a:normAutofit lnSpcReduction="10000"/>
              </a:bodyPr>
              <a:lstStyle/>
              <a:p>
                <a:r>
                  <a:rPr lang="en-US" b="1" dirty="0"/>
                  <a:t>Correctness </a:t>
                </a:r>
              </a:p>
              <a:p>
                <a:pPr lvl="1"/>
                <a:r>
                  <a:rPr lang="en-US" dirty="0"/>
                  <a:t>After </a:t>
                </a:r>
                <a14:m>
                  <m:oMath xmlns:m="http://schemas.openxmlformats.org/officeDocument/2006/math">
                    <m:r>
                      <a:rPr lang="en-US" i="1" dirty="0">
                        <a:latin typeface="Cambria Math" panose="02040503050406030204" pitchFamily="18" charset="0"/>
                      </a:rPr>
                      <m:t>𝑘</m:t>
                    </m:r>
                  </m:oMath>
                </a14:m>
                <a:r>
                  <a:rPr lang="en-US" dirty="0"/>
                  <a:t> iterations, the following property holds:</a:t>
                </a:r>
              </a:p>
              <a:p>
                <a:pPr marL="0" indent="0" algn="ctr">
                  <a:buNone/>
                </a:pPr>
                <a:r>
                  <a:rPr lang="en-US" i="1" u="sng" dirty="0"/>
                  <a:t>The first </a:t>
                </a:r>
                <a14:m>
                  <m:oMath xmlns:m="http://schemas.openxmlformats.org/officeDocument/2006/math">
                    <m:r>
                      <a:rPr lang="en-US" i="1" u="sng" dirty="0">
                        <a:latin typeface="Cambria Math" panose="02040503050406030204" pitchFamily="18" charset="0"/>
                      </a:rPr>
                      <m:t>𝑘</m:t>
                    </m:r>
                    <m:r>
                      <a:rPr lang="en-US" i="1" u="sng" dirty="0">
                        <a:latin typeface="Cambria Math" panose="02040503050406030204" pitchFamily="18" charset="0"/>
                      </a:rPr>
                      <m:t> + 1</m:t>
                    </m:r>
                  </m:oMath>
                </a14:m>
                <a:r>
                  <a:rPr lang="en-US" i="1" u="sng" dirty="0"/>
                  <a:t> entries are sorted</a:t>
                </a:r>
                <a:r>
                  <a:rPr lang="en-US" i="1" dirty="0"/>
                  <a:t> </a:t>
                </a:r>
              </a:p>
              <a:p>
                <a:pPr marL="0" indent="0" algn="ctr">
                  <a:buNone/>
                </a:pPr>
                <a:r>
                  <a:rPr lang="en-US" sz="1400" i="1" dirty="0"/>
                  <a:t>("+1" because the first entry is skipped)</a:t>
                </a:r>
                <a:endParaRPr lang="en-GB" dirty="0"/>
              </a:p>
              <a:p>
                <a:pPr lvl="1"/>
                <a:r>
                  <a:rPr lang="en-US" dirty="0"/>
                  <a:t>this property (</a:t>
                </a:r>
                <a:r>
                  <a:rPr lang="en-GB" dirty="0"/>
                  <a:t>called </a:t>
                </a:r>
                <a:r>
                  <a:rPr lang="en-GB" b="1" dirty="0"/>
                  <a:t>INVARIANT</a:t>
                </a:r>
                <a:r>
                  <a:rPr lang="en-US" dirty="0"/>
                  <a:t>) holds true for every </a:t>
                </a:r>
                <a14:m>
                  <m:oMath xmlns:m="http://schemas.openxmlformats.org/officeDocument/2006/math">
                    <m:r>
                      <a:rPr lang="en-GB" i="1">
                        <a:latin typeface="Cambria Math" panose="02040503050406030204" pitchFamily="18" charset="0"/>
                      </a:rPr>
                      <m:t>𝑘</m:t>
                    </m:r>
                  </m:oMath>
                </a14:m>
                <a:r>
                  <a:rPr lang="en-GB" dirty="0"/>
                  <a:t>, i.e. for the whole run of the algorithm</a:t>
                </a:r>
              </a:p>
              <a:p>
                <a:pPr lvl="2"/>
                <a:r>
                  <a:rPr lang="en-GB" dirty="0"/>
                  <a:t>can be proved formally by induction (for us, intuition only)</a:t>
                </a:r>
              </a:p>
              <a:p>
                <a:pPr lvl="1"/>
                <a:endParaRPr lang="en-GB" dirty="0"/>
              </a:p>
              <a:p>
                <a:r>
                  <a:rPr lang="en-GB" dirty="0"/>
                  <a:t>How many iterations does the algorithm?</a:t>
                </a:r>
              </a:p>
              <a:p>
                <a:pPr lvl="1"/>
                <a14:m>
                  <m:oMath xmlns:m="http://schemas.openxmlformats.org/officeDocument/2006/math">
                    <m:r>
                      <a:rPr lang="en-GB" b="0" i="1" smtClean="0">
                        <a:latin typeface="Cambria Math" panose="02040503050406030204" pitchFamily="18" charset="0"/>
                      </a:rPr>
                      <m:t>𝑙𝑒𝑛𝑔𝑡h</m:t>
                    </m:r>
                    <m:r>
                      <a:rPr lang="en-GB" b="0" i="1" smtClean="0">
                        <a:latin typeface="Cambria Math" panose="02040503050406030204" pitchFamily="18" charset="0"/>
                      </a:rPr>
                      <m:t>−1</m:t>
                    </m:r>
                  </m:oMath>
                </a14:m>
                <a:endParaRPr lang="en-GB" dirty="0"/>
              </a:p>
              <a:p>
                <a:pPr lvl="1"/>
                <a:r>
                  <a:rPr lang="en-GB" dirty="0"/>
                  <a:t>After the last iteration, then: “</a:t>
                </a:r>
                <a:r>
                  <a:rPr lang="en-US" i="1" dirty="0"/>
                  <a:t>The first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𝑙𝑒𝑛𝑔𝑡h</m:t>
                    </m:r>
                    <m:r>
                      <a:rPr lang="en-GB" b="0" i="1" dirty="0" smtClean="0">
                        <a:latin typeface="Cambria Math" panose="02040503050406030204" pitchFamily="18" charset="0"/>
                      </a:rPr>
                      <m:t>−1) + 1</m:t>
                    </m:r>
                  </m:oMath>
                </a14:m>
                <a:r>
                  <a:rPr lang="en-US" i="1" dirty="0"/>
                  <a:t> entries are sorted</a:t>
                </a:r>
                <a:r>
                  <a:rPr lang="en-GB" dirty="0"/>
                  <a:t>” </a:t>
                </a:r>
                <a:r>
                  <a:rPr lang="en-GB" dirty="0">
                    <a:sym typeface="Wingdings" panose="05000000000000000000" pitchFamily="2" charset="2"/>
                  </a:rPr>
                  <a:t> </a:t>
                </a:r>
                <a:r>
                  <a:rPr lang="en-GB" dirty="0"/>
                  <a:t>“</a:t>
                </a:r>
                <a:r>
                  <a:rPr lang="en-US" i="1" dirty="0"/>
                  <a:t>The first </a:t>
                </a:r>
                <a14:m>
                  <m:oMath xmlns:m="http://schemas.openxmlformats.org/officeDocument/2006/math">
                    <m:r>
                      <a:rPr lang="en-GB" i="1" dirty="0">
                        <a:latin typeface="Cambria Math" panose="02040503050406030204" pitchFamily="18" charset="0"/>
                      </a:rPr>
                      <m:t>𝑙𝑒𝑛𝑔𝑡h</m:t>
                    </m:r>
                  </m:oMath>
                </a14:m>
                <a:r>
                  <a:rPr lang="en-US" i="1" dirty="0"/>
                  <a:t> entries are sorted</a:t>
                </a:r>
                <a:r>
                  <a:rPr lang="en-GB" dirty="0"/>
                  <a:t>” </a:t>
                </a:r>
                <a:r>
                  <a:rPr lang="en-GB" dirty="0">
                    <a:sym typeface="Wingdings" panose="05000000000000000000" pitchFamily="2" charset="2"/>
                  </a:rPr>
                  <a:t> All entries are sorted!!!</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32393"/>
              </a:xfrm>
              <a:blipFill rotWithShape="0">
                <a:blip r:embed="rId2"/>
                <a:stretch>
                  <a:fillRect l="-142" t="-151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6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dirty="0">
                <a:solidFill>
                  <a:schemeClr val="accent1"/>
                </a:solidFill>
              </a:rPr>
              <a:t>How do I order my data?</a:t>
            </a:r>
          </a:p>
          <a:p>
            <a:pPr lvl="1"/>
            <a:r>
              <a:rPr lang="en-GB" b="1" dirty="0">
                <a:solidFill>
                  <a:schemeClr val="accent1"/>
                </a:solidFill>
              </a:rPr>
              <a:t>Sorting algorithms</a:t>
            </a:r>
          </a:p>
          <a:p>
            <a:r>
              <a:rPr lang="en-GB" dirty="0"/>
              <a:t>How do I structure my data?</a:t>
            </a:r>
          </a:p>
          <a:p>
            <a:pPr lvl="1"/>
            <a:r>
              <a:rPr lang="en-GB" b="1" dirty="0"/>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INFDEV036A - G. Costantini, F. Di Giacomo</a:t>
            </a:r>
            <a:endParaRPr lang="en-GB" dirty="0"/>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b="1" dirty="0"/>
              <a:t>Performance</a:t>
            </a:r>
          </a:p>
          <a:p>
            <a:endParaRPr lang="en-GB" dirty="0"/>
          </a:p>
          <a:p>
            <a:r>
              <a:rPr lang="en-GB" b="0" dirty="0"/>
              <a:t>Even with the same input </a:t>
            </a:r>
            <a:r>
              <a:rPr lang="en-GB" b="0" i="1" dirty="0"/>
              <a:t>size</a:t>
            </a:r>
            <a:r>
              <a:rPr lang="en-GB" b="0" dirty="0"/>
              <a:t>, runtime may differ</a:t>
            </a:r>
          </a:p>
          <a:p>
            <a:pPr lvl="1"/>
            <a:r>
              <a:rPr lang="en-GB" dirty="0"/>
              <a:t>Depends on the </a:t>
            </a:r>
            <a:r>
              <a:rPr lang="en-GB" i="1" u="sng" dirty="0"/>
              <a:t>shape</a:t>
            </a:r>
            <a:r>
              <a:rPr lang="en-GB" dirty="0"/>
              <a:t> of the data!</a:t>
            </a:r>
          </a:p>
          <a:p>
            <a:pPr lvl="2"/>
            <a:r>
              <a:rPr lang="en-GB" dirty="0"/>
              <a:t>what varies is how many times we execute the loop test</a:t>
            </a:r>
          </a:p>
          <a:p>
            <a:pPr lvl="2"/>
            <a:r>
              <a:rPr lang="en-GB" b="0" dirty="0"/>
              <a:t>we can distinguish best, </a:t>
            </a:r>
            <a:r>
              <a:rPr lang="en-GB" b="1" dirty="0"/>
              <a:t>worst</a:t>
            </a:r>
            <a:r>
              <a:rPr lang="en-GB" b="0" dirty="0"/>
              <a:t>, average case</a:t>
            </a:r>
          </a:p>
          <a:p>
            <a:pPr lvl="2"/>
            <a:r>
              <a:rPr lang="en-GB" dirty="0"/>
              <a:t>for each one, we can use the Big O notation (upper bound)</a:t>
            </a:r>
            <a:endParaRPr lang="en-GB" b="0"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6609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137469"/>
              </a:xfrm>
            </p:spPr>
            <p:txBody>
              <a:bodyPr>
                <a:normAutofit/>
              </a:bodyPr>
              <a:lstStyle/>
              <a:p>
                <a:r>
                  <a:rPr lang="en-GB" sz="2000" dirty="0"/>
                  <a:t>Best case (when the array is already sorted)</a:t>
                </a:r>
              </a:p>
              <a:p>
                <a:pPr lvl="1"/>
                <a:endParaRPr lang="en-GB" dirty="0"/>
              </a:p>
              <a:p>
                <a:pPr lvl="1"/>
                <a:endParaRPr lang="en-GB" dirty="0"/>
              </a:p>
              <a:p>
                <a:pPr lvl="1"/>
                <a:endParaRPr lang="en-GB" dirty="0"/>
              </a:p>
              <a:p>
                <a:pPr lvl="1"/>
                <a:r>
                  <a:rPr lang="en-GB" sz="1800" dirty="0"/>
                  <a:t>The condition of the </a:t>
                </a:r>
                <a:r>
                  <a:rPr lang="en-GB" sz="1800" b="1" dirty="0"/>
                  <a:t>while </a:t>
                </a:r>
                <a:r>
                  <a:rPr lang="en-GB" sz="1800" dirty="0"/>
                  <a:t>loop then is false (the body is not executed) </a:t>
                </a:r>
              </a:p>
              <a:p>
                <a:pPr lvl="1"/>
                <a:r>
                  <a:rPr lang="en-GB" sz="1800" dirty="0"/>
                  <a:t>We just verify that every element is in the correct position (through the “for” loop)</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r>
                      <a:rPr lang="en-GB" sz="1800" b="0" i="1" smtClean="0">
                        <a:latin typeface="Cambria Math" panose="02040503050406030204" pitchFamily="18" charset="0"/>
                        <a:sym typeface="Wingdings" panose="05000000000000000000" pitchFamily="2" charset="2"/>
                      </a:rPr>
                      <m:t>𝑛</m:t>
                    </m:r>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37469"/>
              </a:xfrm>
              <a:blipFill rotWithShape="0">
                <a:blip r:embed="rId2"/>
                <a:stretch>
                  <a:fillRect l="-284" t="-884"/>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Tree>
    <p:extLst>
      <p:ext uri="{BB962C8B-B14F-4D97-AF65-F5344CB8AC3E}">
        <p14:creationId xmlns:p14="http://schemas.microsoft.com/office/powerpoint/2010/main" val="43684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369685" cy="4137469"/>
              </a:xfrm>
            </p:spPr>
            <p:txBody>
              <a:bodyPr>
                <a:normAutofit/>
              </a:bodyPr>
              <a:lstStyle/>
              <a:p>
                <a:r>
                  <a:rPr lang="en-GB" sz="2000" dirty="0"/>
                  <a:t>Worst case (when the array is in reverse sorted order)</a:t>
                </a:r>
              </a:p>
              <a:p>
                <a:pPr lvl="1"/>
                <a:endParaRPr lang="en-GB" sz="2000" dirty="0"/>
              </a:p>
              <a:p>
                <a:pPr lvl="1"/>
                <a:endParaRPr lang="en-GB" dirty="0"/>
              </a:p>
              <a:p>
                <a:pPr lvl="1"/>
                <a:endParaRPr lang="en-GB" dirty="0"/>
              </a:p>
              <a:p>
                <a:pPr lvl="1"/>
                <a:r>
                  <a:rPr lang="en-GB" sz="1800" dirty="0"/>
                  <a:t>The </a:t>
                </a:r>
                <a:r>
                  <a:rPr lang="en-GB" sz="1800" b="1" dirty="0"/>
                  <a:t>while </a:t>
                </a:r>
                <a:r>
                  <a:rPr lang="en-GB" sz="1800" dirty="0"/>
                  <a:t>loop is executed the maximum possible # of times</a:t>
                </a:r>
                <a:endParaRPr lang="en-GB" sz="1800" i="1" dirty="0">
                  <a:latin typeface="Cambria Math" panose="02040503050406030204" pitchFamily="18" charset="0"/>
                </a:endParaRPr>
              </a:p>
              <a:p>
                <a:pPr lvl="1"/>
                <a:r>
                  <a:rPr lang="en-GB" sz="1800" dirty="0"/>
                  <a:t>For each element we have to insert it into the right position by shifting all the elements to its left</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sSup>
                      <m:sSupPr>
                        <m:ctrlPr>
                          <a:rPr lang="en-GB" sz="1800" b="0" i="1" smtClean="0">
                            <a:latin typeface="Cambria Math" panose="02040503050406030204" pitchFamily="18" charset="0"/>
                            <a:sym typeface="Wingdings" panose="05000000000000000000" pitchFamily="2" charset="2"/>
                          </a:rPr>
                        </m:ctrlPr>
                      </m:sSupPr>
                      <m:e>
                        <m:r>
                          <a:rPr lang="en-GB" sz="1800" b="0" i="1" smtClean="0">
                            <a:latin typeface="Cambria Math" panose="02040503050406030204" pitchFamily="18" charset="0"/>
                            <a:sym typeface="Wingdings" panose="05000000000000000000" pitchFamily="2" charset="2"/>
                          </a:rPr>
                          <m:t>𝑛</m:t>
                        </m:r>
                      </m:e>
                      <m:sup>
                        <m:r>
                          <a:rPr lang="en-GB" sz="1800" b="0" i="1" smtClean="0">
                            <a:latin typeface="Cambria Math" panose="02040503050406030204" pitchFamily="18" charset="0"/>
                            <a:sym typeface="Wingdings" panose="05000000000000000000" pitchFamily="2" charset="2"/>
                          </a:rPr>
                          <m:t>2</m:t>
                        </m:r>
                      </m:sup>
                    </m:sSup>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369685" cy="4137469"/>
              </a:xfrm>
              <a:blipFill rotWithShape="0">
                <a:blip r:embed="rId2"/>
                <a:stretch>
                  <a:fillRect l="-291" t="-884" r="-7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Tree>
    <p:extLst>
      <p:ext uri="{BB962C8B-B14F-4D97-AF65-F5344CB8AC3E}">
        <p14:creationId xmlns:p14="http://schemas.microsoft.com/office/powerpoint/2010/main" val="476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Complexity</a:t>
                </a:r>
                <a:r>
                  <a:rPr lang="en-GB" dirty="0"/>
                  <a:t> analysis: summary</a:t>
                </a:r>
              </a:p>
              <a:p>
                <a:endParaRPr lang="en-GB" dirty="0"/>
              </a:p>
              <a:p>
                <a:pPr lvl="1"/>
                <a:r>
                  <a:rPr lang="en-GB" i="1" dirty="0"/>
                  <a:t>Best case</a:t>
                </a:r>
                <a:r>
                  <a:rPr lang="en-GB" dirty="0"/>
                  <a:t> </a:t>
                </a:r>
                <a:r>
                  <a:rPr lang="en-GB" dirty="0">
                    <a:sym typeface="Wingdings" panose="05000000000000000000" pitchFamily="2" charset="2"/>
                  </a:rPr>
                  <a:t> </a:t>
                </a:r>
                <a:r>
                  <a:rPr lang="en-GB" dirty="0"/>
                  <a:t>sequence already sorted</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a:p>
                <a:pPr lvl="1"/>
                <a:endParaRPr lang="en-GB" dirty="0"/>
              </a:p>
              <a:p>
                <a:pPr lvl="1"/>
                <a:r>
                  <a:rPr lang="en-GB" i="1" dirty="0"/>
                  <a:t>Worst case</a:t>
                </a:r>
                <a:r>
                  <a:rPr lang="en-GB" dirty="0"/>
                  <a:t> </a:t>
                </a:r>
                <a:r>
                  <a:rPr lang="en-GB" dirty="0">
                    <a:sym typeface="Wingdings" panose="05000000000000000000" pitchFamily="2" charset="2"/>
                  </a:rPr>
                  <a:t> </a:t>
                </a:r>
                <a:r>
                  <a:rPr lang="en-GB" dirty="0"/>
                  <a:t>sequence in reverse sorted order</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𝒏</m:t>
                              </m:r>
                            </m:e>
                            <m:sup>
                              <m:r>
                                <a:rPr lang="en-GB" b="1" i="1" smtClean="0">
                                  <a:latin typeface="Cambria Math" panose="02040503050406030204" pitchFamily="18" charset="0"/>
                                </a:rPr>
                                <m:t>𝟐</m:t>
                              </m:r>
                            </m:sup>
                          </m:sSup>
                        </m:e>
                      </m:d>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698223150"/>
              </p:ext>
            </p:extLst>
          </p:nvPr>
        </p:nvGraphicFramePr>
        <p:xfrm>
          <a:off x="6359705" y="2908061"/>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3</a:t>
                      </a:r>
                    </a:p>
                  </a:txBody>
                  <a:tcPr/>
                </a:tc>
                <a:tc>
                  <a:txBody>
                    <a:bodyPr/>
                    <a:lstStyle/>
                    <a:p>
                      <a:r>
                        <a:rPr lang="en-GB" dirty="0"/>
                        <a:t>5</a:t>
                      </a:r>
                    </a:p>
                  </a:txBody>
                  <a:tcPr/>
                </a:tc>
                <a:tc>
                  <a:txBody>
                    <a:bodyPr/>
                    <a:lstStyle/>
                    <a:p>
                      <a:r>
                        <a:rPr lang="en-GB" dirty="0"/>
                        <a:t>6</a:t>
                      </a:r>
                    </a:p>
                  </a:txBody>
                  <a:tcPr/>
                </a:tc>
                <a:tc>
                  <a:txBody>
                    <a:bodyPr/>
                    <a:lstStyle/>
                    <a:p>
                      <a:r>
                        <a:rPr lang="en-GB" dirty="0"/>
                        <a:t>9</a:t>
                      </a:r>
                    </a:p>
                  </a:txBody>
                  <a:tcPr/>
                </a:tc>
                <a:tc>
                  <a:txBody>
                    <a:bodyPr/>
                    <a:lstStyle/>
                    <a:p>
                      <a:r>
                        <a:rPr lang="en-GB" dirty="0"/>
                        <a:t>11</a:t>
                      </a:r>
                    </a:p>
                  </a:txBody>
                  <a:tcPr/>
                </a:tc>
                <a:tc>
                  <a:txBody>
                    <a:bodyPr/>
                    <a:lstStyle/>
                    <a:p>
                      <a:r>
                        <a:rPr lang="en-GB" dirty="0"/>
                        <a:t>15</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3867640"/>
              </p:ext>
            </p:extLst>
          </p:nvPr>
        </p:nvGraphicFramePr>
        <p:xfrm>
          <a:off x="6378541" y="4293360"/>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15</a:t>
                      </a:r>
                    </a:p>
                  </a:txBody>
                  <a:tcPr/>
                </a:tc>
                <a:tc>
                  <a:txBody>
                    <a:bodyPr/>
                    <a:lstStyle/>
                    <a:p>
                      <a:r>
                        <a:rPr lang="en-GB" dirty="0"/>
                        <a:t>11</a:t>
                      </a:r>
                    </a:p>
                  </a:txBody>
                  <a:tcPr/>
                </a:tc>
                <a:tc>
                  <a:txBody>
                    <a:bodyPr/>
                    <a:lstStyle/>
                    <a:p>
                      <a:r>
                        <a:rPr lang="en-GB" dirty="0"/>
                        <a:t>9</a:t>
                      </a:r>
                    </a:p>
                  </a:txBody>
                  <a:tcPr/>
                </a:tc>
                <a:tc>
                  <a:txBody>
                    <a:bodyPr/>
                    <a:lstStyle/>
                    <a:p>
                      <a:r>
                        <a:rPr lang="en-GB" dirty="0"/>
                        <a:t>6</a:t>
                      </a:r>
                    </a:p>
                  </a:txBody>
                  <a:tcPr/>
                </a:tc>
                <a:tc>
                  <a:txBody>
                    <a:bodyPr/>
                    <a:lstStyle/>
                    <a:p>
                      <a:r>
                        <a:rPr lang="en-GB" dirty="0"/>
                        <a:t>5</a:t>
                      </a:r>
                    </a:p>
                  </a:txBody>
                  <a:tcPr/>
                </a:tc>
                <a:tc>
                  <a:txBody>
                    <a:bodyPr/>
                    <a:lstStyle/>
                    <a:p>
                      <a:r>
                        <a:rPr lang="en-GB" dirty="0"/>
                        <a:t>3</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638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930401"/>
                <a:ext cx="8815987" cy="4276436"/>
              </a:xfrm>
            </p:spPr>
            <p:txBody>
              <a:bodyPr>
                <a:normAutofit/>
              </a:bodyPr>
              <a:lstStyle/>
              <a:p>
                <a:r>
                  <a:rPr lang="en-GB" dirty="0"/>
                  <a:t>Advantages </a:t>
                </a:r>
              </a:p>
              <a:p>
                <a:pPr lvl="1"/>
                <a:r>
                  <a:rPr lang="en-US" dirty="0"/>
                  <a:t>very intuitive algorithm ; simple implementation </a:t>
                </a:r>
              </a:p>
              <a:p>
                <a:pPr lvl="1"/>
                <a:r>
                  <a:rPr lang="en-US" dirty="0"/>
                  <a:t>efficient for (quite) small data sets</a:t>
                </a:r>
              </a:p>
              <a:p>
                <a:pPr lvl="2"/>
                <a:r>
                  <a:rPr lang="en-US" dirty="0"/>
                  <a:t>very efficient for data sets that are already substantially sorted and more efficient in practice than most other simple quadratic (i.e.,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e>
                    </m:d>
                  </m:oMath>
                </a14:m>
                <a:r>
                  <a:rPr lang="en-US" dirty="0"/>
                  <a:t>) algorithms; the best case (nearly sorted input)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r>
                  <a:rPr lang="en-US" dirty="0"/>
                  <a:t>stable</a:t>
                </a:r>
              </a:p>
              <a:p>
                <a:pPr lvl="1"/>
                <a:r>
                  <a:rPr lang="en-US" dirty="0"/>
                  <a:t>in-place</a:t>
                </a:r>
              </a:p>
              <a:p>
                <a:pPr lvl="1"/>
                <a:r>
                  <a:rPr lang="en-US" dirty="0"/>
                  <a:t>online (can sort a sequence </a:t>
                </a:r>
                <a:r>
                  <a:rPr lang="en-US" i="1" dirty="0"/>
                  <a:t>as </a:t>
                </a:r>
                <a:r>
                  <a:rPr lang="en-US" dirty="0"/>
                  <a:t>it receives it, one element at a time)</a:t>
                </a: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930401"/>
                <a:ext cx="8815987" cy="4276436"/>
              </a:xfrm>
              <a:blipFill>
                <a:blip r:embed="rId2"/>
                <a:stretch>
                  <a:fillRect l="-138" t="-999"/>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54233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A2BD3E-1F51-4050-B64B-0A24FD9EEF93}"/>
              </a:ext>
            </a:extLst>
          </p:cNvPr>
          <p:cNvSpPr>
            <a:spLocks noGrp="1"/>
          </p:cNvSpPr>
          <p:nvPr>
            <p:ph type="title"/>
          </p:nvPr>
        </p:nvSpPr>
        <p:spPr/>
        <p:txBody>
          <a:bodyPr/>
          <a:lstStyle/>
          <a:p>
            <a:r>
              <a:rPr lang="nl-NL" dirty="0" err="1"/>
              <a:t>Bubble</a:t>
            </a:r>
            <a:r>
              <a:rPr lang="nl-NL" dirty="0"/>
              <a:t> </a:t>
            </a:r>
            <a:r>
              <a:rPr lang="nl-NL" dirty="0" err="1"/>
              <a:t>sort</a:t>
            </a:r>
            <a:endParaRPr lang="nl-NL" dirty="0"/>
          </a:p>
        </p:txBody>
      </p:sp>
      <p:sp>
        <p:nvSpPr>
          <p:cNvPr id="3" name="Tijdelijke aanduiding voor inhoud 2">
            <a:extLst>
              <a:ext uri="{FF2B5EF4-FFF2-40B4-BE49-F238E27FC236}">
                <a16:creationId xmlns:a16="http://schemas.microsoft.com/office/drawing/2014/main" id="{7450E5CF-DF8F-47CE-9843-ACEE493EEB98}"/>
              </a:ext>
            </a:extLst>
          </p:cNvPr>
          <p:cNvSpPr>
            <a:spLocks noGrp="1"/>
          </p:cNvSpPr>
          <p:nvPr>
            <p:ph idx="1"/>
          </p:nvPr>
        </p:nvSpPr>
        <p:spPr>
          <a:xfrm>
            <a:off x="677334" y="2160589"/>
            <a:ext cx="8596668" cy="4014180"/>
          </a:xfrm>
        </p:spPr>
        <p:txBody>
          <a:bodyPr>
            <a:normAutofit/>
          </a:bodyPr>
          <a:lstStyle/>
          <a:p>
            <a:r>
              <a:rPr lang="nl-NL" dirty="0"/>
              <a:t>A “</a:t>
            </a:r>
            <a:r>
              <a:rPr lang="nl-NL" dirty="0" err="1"/>
              <a:t>similar</a:t>
            </a:r>
            <a:r>
              <a:rPr lang="nl-NL" dirty="0"/>
              <a:t>” </a:t>
            </a:r>
            <a:r>
              <a:rPr lang="nl-NL" dirty="0" err="1"/>
              <a:t>simple</a:t>
            </a:r>
            <a:r>
              <a:rPr lang="nl-NL" dirty="0"/>
              <a:t> </a:t>
            </a:r>
            <a:r>
              <a:rPr lang="nl-NL" dirty="0" err="1"/>
              <a:t>sorting</a:t>
            </a:r>
            <a:r>
              <a:rPr lang="nl-NL" dirty="0"/>
              <a:t> </a:t>
            </a:r>
            <a:r>
              <a:rPr lang="nl-NL" dirty="0" err="1"/>
              <a:t>algorithm</a:t>
            </a:r>
            <a:r>
              <a:rPr lang="nl-NL" dirty="0"/>
              <a:t> is </a:t>
            </a:r>
            <a:r>
              <a:rPr lang="nl-NL" dirty="0" err="1"/>
              <a:t>called</a:t>
            </a:r>
            <a:r>
              <a:rPr lang="nl-NL" dirty="0"/>
              <a:t> </a:t>
            </a:r>
            <a:r>
              <a:rPr lang="nl-NL" dirty="0" err="1"/>
              <a:t>Bubble</a:t>
            </a:r>
            <a:r>
              <a:rPr lang="nl-NL" dirty="0"/>
              <a:t> </a:t>
            </a:r>
            <a:r>
              <a:rPr lang="nl-NL" dirty="0" err="1"/>
              <a:t>Sort</a:t>
            </a:r>
            <a:endParaRPr lang="nl-NL" dirty="0"/>
          </a:p>
          <a:p>
            <a:r>
              <a:rPr lang="nl-NL" dirty="0"/>
              <a:t>It </a:t>
            </a:r>
            <a:r>
              <a:rPr lang="nl-NL" dirty="0" err="1"/>
              <a:t>works</a:t>
            </a:r>
            <a:r>
              <a:rPr lang="nl-NL" dirty="0"/>
              <a:t> </a:t>
            </a:r>
            <a:r>
              <a:rPr lang="nl-NL" dirty="0" err="1"/>
              <a:t>by</a:t>
            </a:r>
            <a:r>
              <a:rPr lang="nl-NL" dirty="0"/>
              <a:t> </a:t>
            </a:r>
            <a:r>
              <a:rPr lang="nl-NL" dirty="0" err="1"/>
              <a:t>repeatedly</a:t>
            </a:r>
            <a:r>
              <a:rPr lang="nl-NL" dirty="0"/>
              <a:t> swapping </a:t>
            </a:r>
            <a:r>
              <a:rPr lang="nl-NL" dirty="0" err="1"/>
              <a:t>adjacent</a:t>
            </a:r>
            <a:r>
              <a:rPr lang="nl-NL" dirty="0"/>
              <a:t> </a:t>
            </a:r>
            <a:r>
              <a:rPr lang="nl-NL" dirty="0" err="1"/>
              <a:t>elements</a:t>
            </a:r>
            <a:r>
              <a:rPr lang="nl-NL" dirty="0"/>
              <a:t> </a:t>
            </a:r>
            <a:r>
              <a:rPr lang="nl-NL" dirty="0" err="1"/>
              <a:t>that</a:t>
            </a:r>
            <a:r>
              <a:rPr lang="nl-NL" dirty="0"/>
              <a:t> are out of order</a:t>
            </a:r>
          </a:p>
          <a:p>
            <a:endParaRPr lang="nl-NL" dirty="0"/>
          </a:p>
          <a:p>
            <a:r>
              <a:rPr lang="nl-NL" dirty="0"/>
              <a:t>Pseudocode:</a:t>
            </a:r>
          </a:p>
          <a:p>
            <a:pPr marL="0" indent="0">
              <a:buNone/>
            </a:pPr>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to length(A)</a:t>
            </a:r>
          </a:p>
          <a:p>
            <a:pPr marL="0" indent="0">
              <a:buNone/>
            </a:pPr>
            <a:r>
              <a:rPr lang="en-US" dirty="0">
                <a:latin typeface="Consolas" panose="020B0609020204030204" pitchFamily="49" charset="0"/>
                <a:cs typeface="Consolas" panose="020B0609020204030204" pitchFamily="49" charset="0"/>
              </a:rPr>
              <a:t>	FOR j = length(A) </a:t>
            </a:r>
            <a:r>
              <a:rPr lang="en-US" dirty="0" err="1">
                <a:latin typeface="Consolas" panose="020B0609020204030204" pitchFamily="49" charset="0"/>
                <a:cs typeface="Consolas" panose="020B0609020204030204" pitchFamily="49" charset="0"/>
              </a:rPr>
              <a:t>downto</a:t>
            </a:r>
            <a:r>
              <a:rPr lang="en-US" dirty="0">
                <a:latin typeface="Consolas" panose="020B0609020204030204" pitchFamily="49" charset="0"/>
                <a:cs typeface="Consolas" panose="020B0609020204030204" pitchFamily="49" charset="0"/>
              </a:rPr>
              <a:t> i+1</a:t>
            </a:r>
          </a:p>
          <a:p>
            <a:pPr marL="0" indent="0">
              <a:buNone/>
            </a:pPr>
            <a:r>
              <a:rPr lang="en-US" dirty="0">
                <a:latin typeface="Consolas" panose="020B0609020204030204" pitchFamily="49" charset="0"/>
                <a:cs typeface="Consolas" panose="020B0609020204030204" pitchFamily="49" charset="0"/>
              </a:rPr>
              <a:t>    	if A[j] &lt; A[j-1]</a:t>
            </a:r>
          </a:p>
          <a:p>
            <a:pPr marL="0" indent="0">
              <a:buNone/>
            </a:pPr>
            <a:r>
              <a:rPr lang="en-US" dirty="0">
                <a:latin typeface="Consolas" panose="020B0609020204030204" pitchFamily="49" charset="0"/>
                <a:cs typeface="Consolas" panose="020B0609020204030204" pitchFamily="49" charset="0"/>
              </a:rPr>
              <a:t>		    exchange A[j] with A[j-1]</a:t>
            </a:r>
          </a:p>
          <a:p>
            <a:pPr marL="0" indent="0">
              <a:buNone/>
            </a:pPr>
            <a:endParaRPr lang="nl-NL" dirty="0"/>
          </a:p>
          <a:p>
            <a:r>
              <a:rPr lang="nl-NL" dirty="0" err="1"/>
              <a:t>What</a:t>
            </a:r>
            <a:r>
              <a:rPr lang="nl-NL" dirty="0"/>
              <a:t> is </a:t>
            </a:r>
            <a:r>
              <a:rPr lang="nl-NL" dirty="0" err="1"/>
              <a:t>the</a:t>
            </a:r>
            <a:r>
              <a:rPr lang="nl-NL" dirty="0"/>
              <a:t> </a:t>
            </a:r>
            <a:r>
              <a:rPr lang="nl-NL" dirty="0" err="1"/>
              <a:t>complexity</a:t>
            </a:r>
            <a:r>
              <a:rPr lang="nl-NL" dirty="0"/>
              <a:t> of </a:t>
            </a:r>
            <a:r>
              <a:rPr lang="nl-NL" dirty="0" err="1"/>
              <a:t>this</a:t>
            </a:r>
            <a:r>
              <a:rPr lang="nl-NL" dirty="0"/>
              <a:t> </a:t>
            </a:r>
            <a:r>
              <a:rPr lang="nl-NL" dirty="0" err="1"/>
              <a:t>algorithm</a:t>
            </a:r>
            <a:r>
              <a:rPr lang="nl-NL" dirty="0"/>
              <a:t>? </a:t>
            </a:r>
          </a:p>
        </p:txBody>
      </p:sp>
      <p:sp>
        <p:nvSpPr>
          <p:cNvPr id="4" name="Tijdelijke aanduiding voor voettekst 3">
            <a:extLst>
              <a:ext uri="{FF2B5EF4-FFF2-40B4-BE49-F238E27FC236}">
                <a16:creationId xmlns:a16="http://schemas.microsoft.com/office/drawing/2014/main" id="{63E57323-C1E0-4950-83D1-321353D5987A}"/>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61102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Merge sort</a:t>
            </a:r>
          </a:p>
        </p:txBody>
      </p:sp>
      <p:sp>
        <p:nvSpPr>
          <p:cNvPr id="5" name="Subtitle 4"/>
          <p:cNvSpPr>
            <a:spLocks noGrp="1"/>
          </p:cNvSpPr>
          <p:nvPr>
            <p:ph type="subTitle" idx="1"/>
          </p:nvPr>
        </p:nvSpPr>
        <p:spPr/>
        <p:txBody>
          <a:bodyPr/>
          <a:lstStyle/>
          <a:p>
            <a:endParaRPr lang="en-GB" dirty="0"/>
          </a:p>
        </p:txBody>
      </p:sp>
      <p:pic>
        <p:nvPicPr>
          <p:cNvPr id="1026" name="Picture 2" descr="http://img.sparknotes.com/figures/B/becc4efefde067dce51a326cca23c5f0/merge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25" y="703843"/>
            <a:ext cx="399097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83826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a:p>
                <a:r>
                  <a:rPr lang="en-US" dirty="0"/>
                  <a:t>Merge sort idea</a:t>
                </a:r>
                <a:endParaRPr lang="en-GB" dirty="0"/>
              </a:p>
              <a:p>
                <a:pPr marL="800100" lvl="1" indent="-342900">
                  <a:buFont typeface="+mj-lt"/>
                  <a:buAutoNum type="arabicPeriod"/>
                </a:pPr>
                <a:r>
                  <a:rPr lang="en-US" dirty="0"/>
                  <a:t>[DIVIDE] </a:t>
                </a:r>
                <a:r>
                  <a:rPr lang="en-GB" dirty="0"/>
                  <a:t>Split the sequence to sort (</a:t>
                </a:r>
                <a14:m>
                  <m:oMath xmlns:m="http://schemas.openxmlformats.org/officeDocument/2006/math">
                    <m:r>
                      <a:rPr lang="en-GB" b="0" i="1" smtClean="0">
                        <a:latin typeface="Cambria Math" panose="02040503050406030204" pitchFamily="18" charset="0"/>
                      </a:rPr>
                      <m:t>𝑛</m:t>
                    </m:r>
                  </m:oMath>
                </a14:m>
                <a:r>
                  <a:rPr lang="en-GB" dirty="0"/>
                  <a:t> elements) into two sub-sequences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1200150" lvl="2" indent="-342900"/>
                <a:r>
                  <a:rPr lang="en-GB" dirty="0"/>
                  <a:t>If the sub-sequence has length 1, it is already sorted (recursion stops here)</a:t>
                </a:r>
              </a:p>
              <a:p>
                <a:pPr marL="800100" lvl="1" indent="-342900">
                  <a:buFont typeface="+mj-lt"/>
                  <a:buAutoNum type="arabicPeriod"/>
                </a:pPr>
                <a:r>
                  <a:rPr lang="en-US" dirty="0"/>
                  <a:t>[COMBINE] </a:t>
                </a:r>
                <a:r>
                  <a:rPr lang="en-GB" dirty="0"/>
                  <a:t>Merge the two sorted sub-sequences to produce the complete sorted sequence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10172176" cy="4245898"/>
              </a:xfrm>
              <a:blipFill rotWithShape="0">
                <a:blip r:embed="rId2"/>
                <a:stretch>
                  <a:fillRect l="-120"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378896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solidFill>
                      <a:srgbClr val="FF0000"/>
                    </a:solidFill>
                  </a:rPr>
                  <a:t>[DIVIDE] </a:t>
                </a:r>
                <a:r>
                  <a:rPr lang="en-GB" dirty="0">
                    <a:solidFill>
                      <a:srgbClr val="FF0000"/>
                    </a:solidFill>
                  </a:rPr>
                  <a:t>Split the sequence to sort into two sub-sequences (</a:t>
                </a:r>
                <a14:m>
                  <m:oMath xmlns:m="http://schemas.openxmlformats.org/officeDocument/2006/math">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𝑛</m:t>
                        </m:r>
                      </m:num>
                      <m:den>
                        <m:r>
                          <a:rPr lang="en-GB" i="1">
                            <a:solidFill>
                              <a:srgbClr val="FF0000"/>
                            </a:solidFill>
                            <a:latin typeface="Cambria Math" panose="02040503050406030204" pitchFamily="18" charset="0"/>
                          </a:rPr>
                          <m:t>2</m:t>
                        </m:r>
                      </m:den>
                    </m:f>
                  </m:oMath>
                </a14:m>
                <a:r>
                  <a:rPr lang="en-GB" dirty="0">
                    <a:solidFill>
                      <a:srgbClr val="FF0000"/>
                    </a:solidFill>
                  </a:rPr>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if p &lt; r </a:t>
            </a:r>
          </a:p>
          <a:p>
            <a:r>
              <a:rPr lang="en-GB" sz="1600" dirty="0">
                <a:solidFill>
                  <a:srgbClr val="FF0000"/>
                </a:solidFill>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194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Sorting algorithms</a:t>
            </a:r>
          </a:p>
        </p:txBody>
      </p:sp>
      <p:sp>
        <p:nvSpPr>
          <p:cNvPr id="6" name="Subtitle 5"/>
          <p:cNvSpPr>
            <a:spLocks noGrp="1"/>
          </p:cNvSpPr>
          <p:nvPr>
            <p:ph type="subTitle" idx="1"/>
          </p:nvPr>
        </p:nvSpPr>
        <p:spPr/>
        <p:txBody>
          <a:bodyPr>
            <a:normAutofit lnSpcReduction="10000"/>
          </a:bodyPr>
          <a:lstStyle/>
          <a:p>
            <a:r>
              <a:rPr lang="en-GB" dirty="0"/>
              <a:t>Insertion sort, Merge sort</a:t>
            </a:r>
          </a:p>
          <a:p>
            <a:r>
              <a:rPr lang="en-GB" dirty="0">
                <a:hlinkClick r:id="rId2"/>
              </a:rPr>
              <a:t>http://www.youtube.com/watch?v=INHF_5RIxTE</a:t>
            </a:r>
            <a:endParaRPr lang="en-GB" dirty="0"/>
          </a:p>
          <a:p>
            <a:r>
              <a:rPr lang="nl-NL" dirty="0">
                <a:hlinkClick r:id="rId3"/>
              </a:rPr>
              <a:t>https://caspervonb.github.io/toneofsorting/</a:t>
            </a:r>
            <a:r>
              <a:rPr lang="en-GB" dirty="0"/>
              <a:t> </a:t>
            </a:r>
          </a:p>
        </p:txBody>
      </p:sp>
    </p:spTree>
    <p:extLst>
      <p:ext uri="{BB962C8B-B14F-4D97-AF65-F5344CB8AC3E}">
        <p14:creationId xmlns:p14="http://schemas.microsoft.com/office/powerpoint/2010/main" val="68482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solidFill>
                      <a:srgbClr val="FF0000"/>
                    </a:solidFill>
                  </a:rPr>
                  <a:t>[CONQUER] </a:t>
                </a:r>
                <a:r>
                  <a:rPr lang="en-GB" dirty="0">
                    <a:solidFill>
                      <a:srgbClr val="FF0000"/>
                    </a:solidFill>
                  </a:rPr>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MERGE-SORT(</a:t>
            </a:r>
            <a:r>
              <a:rPr lang="en-GB" sz="1600" dirty="0" err="1">
                <a:solidFill>
                  <a:srgbClr val="FF0000"/>
                </a:solidFill>
                <a:latin typeface="Consolas" panose="020B0609020204030204" pitchFamily="49" charset="0"/>
                <a:cs typeface="Consolas" panose="020B0609020204030204" pitchFamily="49" charset="0"/>
              </a:rPr>
              <a:t>A,p,q</a:t>
            </a:r>
            <a:r>
              <a:rPr lang="en-GB" sz="1600" dirty="0">
                <a:solidFill>
                  <a:srgbClr val="FF0000"/>
                </a:solidFill>
                <a:latin typeface="Consolas" panose="020B0609020204030204" pitchFamily="49" charset="0"/>
                <a:cs typeface="Consolas" panose="020B0609020204030204" pitchFamily="49" charset="0"/>
              </a:rPr>
              <a:t>) </a:t>
            </a:r>
          </a:p>
          <a:p>
            <a:r>
              <a:rPr lang="en-GB" sz="1600" dirty="0">
                <a:solidFill>
                  <a:srgbClr val="FF0000"/>
                </a:solidFill>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3832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solidFill>
                      <a:srgbClr val="FF0000"/>
                    </a:solidFill>
                  </a:rPr>
                  <a:t>[COMBINE] </a:t>
                </a:r>
                <a:r>
                  <a:rPr lang="en-GB" dirty="0">
                    <a:solidFill>
                      <a:srgbClr val="FF0000"/>
                    </a:solidFill>
                  </a:rPr>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a:t>
            </a:r>
            <a:r>
              <a:rPr lang="en-GB" sz="1600" dirty="0" err="1">
                <a:solidFill>
                  <a:srgbClr val="FF0000"/>
                </a:solidFill>
                <a:latin typeface="Consolas" panose="020B0609020204030204" pitchFamily="49" charset="0"/>
                <a:cs typeface="Consolas" panose="020B0609020204030204" pitchFamily="49" charset="0"/>
              </a:rPr>
              <a:t>A,p,q,r</a:t>
            </a:r>
            <a:r>
              <a:rPr lang="en-GB" sz="1600"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3701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42436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a:p>
            <a:r>
              <a:rPr lang="en-GB" dirty="0"/>
              <a:t>Procedure</a:t>
            </a:r>
          </a:p>
          <a:p>
            <a:pPr lvl="1"/>
            <a:r>
              <a:rPr lang="en-GB" dirty="0"/>
              <a:t>Choose the smallest of the two cards on top and remove it from its pile</a:t>
            </a:r>
          </a:p>
          <a:p>
            <a:pPr lvl="2"/>
            <a:r>
              <a:rPr lang="en-GB" dirty="0"/>
              <a:t>Place this card into the output pile (face down)</a:t>
            </a:r>
          </a:p>
          <a:p>
            <a:pPr lvl="1"/>
            <a:r>
              <a:rPr lang="en-GB" dirty="0"/>
              <a:t>Repeat the previous step until one of the two piles is empty</a:t>
            </a:r>
          </a:p>
          <a:p>
            <a:pPr lvl="1"/>
            <a:r>
              <a:rPr lang="en-GB" dirty="0"/>
              <a:t>Take the remaining input pile and move it into the output one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7191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Compare 2 and 1 </a:t>
            </a:r>
            <a:r>
              <a:rPr lang="en-GB" dirty="0">
                <a:sym typeface="Wingdings" panose="05000000000000000000" pitchFamily="2" charset="2"/>
              </a:rPr>
              <a:t> Put 1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2</a:t>
            </a:r>
            <a:r>
              <a:rPr lang="en-GB" dirty="0">
                <a:solidFill>
                  <a:schemeClr val="accent3"/>
                </a:solidFill>
                <a:sym typeface="Wingdings" panose="05000000000000000000" pitchFamily="2" charset="2"/>
              </a:rPr>
              <a:t> 3 8 9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a:t>
            </a:r>
          </a:p>
          <a:p>
            <a:pPr lvl="1"/>
            <a:r>
              <a:rPr lang="en-GB" dirty="0">
                <a:sym typeface="Wingdings" panose="05000000000000000000" pitchFamily="2" charset="2"/>
              </a:rPr>
              <a:t>Compare 2 and 4  Put 2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3</a:t>
            </a:r>
            <a:r>
              <a:rPr lang="en-GB" dirty="0">
                <a:solidFill>
                  <a:schemeClr val="accent3"/>
                </a:solidFill>
                <a:sym typeface="Wingdings" panose="05000000000000000000" pitchFamily="2" charset="2"/>
              </a:rPr>
              <a:t>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a:t>
            </a:r>
          </a:p>
          <a:p>
            <a:pPr lvl="1"/>
            <a:r>
              <a:rPr lang="en-GB" dirty="0">
                <a:sym typeface="Wingdings" panose="05000000000000000000" pitchFamily="2" charset="2"/>
              </a:rPr>
              <a:t>Compare 3 and 4  Put 3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1 2 3</a:t>
            </a:r>
          </a:p>
          <a:p>
            <a:pPr lvl="1"/>
            <a:r>
              <a:rPr lang="en-GB" dirty="0">
                <a:sym typeface="Wingdings" panose="05000000000000000000" pitchFamily="2" charset="2"/>
              </a:rPr>
              <a:t>Compare 8 and 4  Put 4 into the output sequence</a:t>
            </a:r>
          </a:p>
          <a:p>
            <a:pPr lvl="2"/>
            <a:r>
              <a:rPr lang="en-GB" dirty="0">
                <a:sym typeface="Wingdings" panose="05000000000000000000" pitchFamily="2" charset="2"/>
              </a:rPr>
              <a:t>S1: </a:t>
            </a:r>
            <a:r>
              <a:rPr lang="en-GB" dirty="0">
                <a:solidFill>
                  <a:schemeClr val="accent3"/>
                </a:solidFill>
                <a:sym typeface="Wingdings" panose="05000000000000000000" pitchFamily="2" charset="2"/>
              </a:rPr>
              <a:t>8 9</a:t>
            </a:r>
            <a:r>
              <a:rPr lang="en-GB" dirty="0">
                <a:sym typeface="Wingdings" panose="05000000000000000000" pitchFamily="2" charset="2"/>
              </a:rPr>
              <a:t>; S2: </a:t>
            </a:r>
            <a:r>
              <a:rPr lang="en-GB" dirty="0">
                <a:solidFill>
                  <a:srgbClr val="FF0000"/>
                </a:solidFill>
                <a:sym typeface="Wingdings" panose="05000000000000000000" pitchFamily="2" charset="2"/>
              </a:rPr>
              <a:t>5 7</a:t>
            </a:r>
            <a:r>
              <a:rPr lang="en-GB" dirty="0">
                <a:sym typeface="Wingdings" panose="05000000000000000000" pitchFamily="2" charset="2"/>
              </a:rPr>
              <a:t>; OUTPUT: </a:t>
            </a:r>
            <a:r>
              <a:rPr lang="en-GB" b="1" dirty="0">
                <a:sym typeface="Wingdings" panose="05000000000000000000" pitchFamily="2" charset="2"/>
              </a:rPr>
              <a:t>1 2 3 4 </a:t>
            </a:r>
          </a:p>
          <a:p>
            <a:pPr lvl="1"/>
            <a:r>
              <a:rPr lang="en-GB" b="1" dirty="0">
                <a:sym typeface="Wingdings" panose="05000000000000000000" pitchFamily="2" charset="2"/>
              </a:rPr>
              <a:t>…</a:t>
            </a:r>
          </a:p>
          <a:p>
            <a:pPr lvl="1"/>
            <a:endParaRPr lang="en-GB" b="1" dirty="0">
              <a:sym typeface="Wingdings" panose="05000000000000000000" pitchFamily="2" charset="2"/>
            </a:endParaRPr>
          </a:p>
          <a:p>
            <a:pPr lvl="2"/>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6" name="Group 5"/>
          <p:cNvGrpSpPr/>
          <p:nvPr/>
        </p:nvGrpSpPr>
        <p:grpSpPr>
          <a:xfrm>
            <a:off x="7232597" y="609600"/>
            <a:ext cx="4270358" cy="5431762"/>
            <a:chOff x="7232597" y="609600"/>
            <a:chExt cx="4270358" cy="5431762"/>
          </a:xfrm>
        </p:grpSpPr>
        <p:pic>
          <p:nvPicPr>
            <p:cNvPr id="7" name="Picture 6"/>
            <p:cNvPicPr>
              <a:picLocks noChangeAspect="1"/>
            </p:cNvPicPr>
            <p:nvPr/>
          </p:nvPicPr>
          <p:blipFill>
            <a:blip r:embed="rId2"/>
            <a:stretch>
              <a:fillRect/>
            </a:stretch>
          </p:blipFill>
          <p:spPr>
            <a:xfrm>
              <a:off x="7232597" y="609600"/>
              <a:ext cx="4270358" cy="5398377"/>
            </a:xfrm>
            <a:prstGeom prst="rect">
              <a:avLst/>
            </a:prstGeom>
          </p:spPr>
        </p:pic>
        <p:sp>
          <p:nvSpPr>
            <p:cNvPr id="8" name="TextBox 7"/>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9" name="TextBox 8"/>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65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86099"/>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 </a:t>
                </a:r>
                <a:endParaRPr lang="en-GB" dirty="0">
                  <a:sym typeface="Wingdings" panose="05000000000000000000" pitchFamily="2" charset="2"/>
                </a:endParaRP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5</a:t>
                </a:r>
                <a:r>
                  <a:rPr lang="en-GB" dirty="0">
                    <a:solidFill>
                      <a:srgbClr val="FF0000"/>
                    </a:solidFill>
                    <a:sym typeface="Wingdings" panose="05000000000000000000" pitchFamily="2" charset="2"/>
                  </a:rPr>
                  <a:t> 7</a:t>
                </a:r>
                <a:r>
                  <a:rPr lang="en-GB" dirty="0">
                    <a:sym typeface="Wingdings" panose="05000000000000000000" pitchFamily="2" charset="2"/>
                  </a:rPr>
                  <a:t>; OUTPUT: </a:t>
                </a:r>
                <a:r>
                  <a:rPr lang="en-GB" b="1" dirty="0">
                    <a:sym typeface="Wingdings" panose="05000000000000000000" pitchFamily="2" charset="2"/>
                  </a:rPr>
                  <a:t>1 2 3 4 </a:t>
                </a:r>
              </a:p>
              <a:p>
                <a:pPr lvl="1"/>
                <a:r>
                  <a:rPr lang="en-GB" dirty="0">
                    <a:sym typeface="Wingdings" panose="05000000000000000000" pitchFamily="2" charset="2"/>
                  </a:rPr>
                  <a:t>Compare 8 and 5  Put 5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1 2 3 4 5</a:t>
                </a:r>
              </a:p>
              <a:p>
                <a:pPr lvl="1"/>
                <a:r>
                  <a:rPr lang="en-GB" dirty="0">
                    <a:sym typeface="Wingdings" panose="05000000000000000000" pitchFamily="2" charset="2"/>
                  </a:rPr>
                  <a:t>Compare 8 and 7  Put 7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14:m>
                  <m:oMath xmlns:m="http://schemas.openxmlformats.org/officeDocument/2006/math">
                    <m:r>
                      <a:rPr lang="en-GB" b="0" i="1" dirty="0" smtClean="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a:t>
                </a:r>
              </a:p>
              <a:p>
                <a:pPr lvl="1"/>
                <a:r>
                  <a:rPr lang="en-GB" dirty="0">
                    <a:sym typeface="Wingdings" panose="05000000000000000000" pitchFamily="2" charset="2"/>
                  </a:rPr>
                  <a:t>One pile is empty</a:t>
                </a:r>
              </a:p>
              <a:p>
                <a:pPr lvl="2"/>
                <a:r>
                  <a:rPr lang="en-GB" dirty="0">
                    <a:sym typeface="Wingdings" panose="05000000000000000000" pitchFamily="2" charset="2"/>
                  </a:rPr>
                  <a:t>Put all the elements of the other pile (8 9) in the output sequence</a:t>
                </a:r>
              </a:p>
              <a:p>
                <a:pPr lvl="2"/>
                <a:r>
                  <a:rPr lang="en-GB" dirty="0">
                    <a:sym typeface="Wingdings" panose="05000000000000000000" pitchFamily="2" charset="2"/>
                  </a:rPr>
                  <a:t>S1: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S2: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1 2 3 4 5 7 8 9 </a:t>
                </a:r>
              </a:p>
              <a:p>
                <a:pPr lvl="2"/>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86099"/>
              </a:xfrm>
              <a:blipFill rotWithShape="0">
                <a:blip r:embed="rId2"/>
                <a:stretch>
                  <a:fillRect l="-142" t="-89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9" name="Group 8"/>
          <p:cNvGrpSpPr/>
          <p:nvPr/>
        </p:nvGrpSpPr>
        <p:grpSpPr>
          <a:xfrm>
            <a:off x="7232597" y="609600"/>
            <a:ext cx="4270358" cy="5431762"/>
            <a:chOff x="7232597" y="609600"/>
            <a:chExt cx="4270358" cy="5431762"/>
          </a:xfrm>
        </p:grpSpPr>
        <p:pic>
          <p:nvPicPr>
            <p:cNvPr id="5" name="Picture 4"/>
            <p:cNvPicPr>
              <a:picLocks noChangeAspect="1"/>
            </p:cNvPicPr>
            <p:nvPr/>
          </p:nvPicPr>
          <p:blipFill>
            <a:blip r:embed="rId3"/>
            <a:stretch>
              <a:fillRect/>
            </a:stretch>
          </p:blipFill>
          <p:spPr>
            <a:xfrm>
              <a:off x="7232597" y="609600"/>
              <a:ext cx="4270358" cy="5398377"/>
            </a:xfrm>
            <a:prstGeom prst="rect">
              <a:avLst/>
            </a:prstGeom>
          </p:spPr>
        </p:pic>
        <p:sp>
          <p:nvSpPr>
            <p:cNvPr id="6" name="TextBox 5"/>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8" name="TextBox 7"/>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266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4820380" cy="3880773"/>
              </a:xfrm>
            </p:spPr>
            <p:txBody>
              <a:bodyPr/>
              <a:lstStyle/>
              <a:p>
                <a:r>
                  <a:rPr lang="en-GB" dirty="0"/>
                  <a:t>A possible way to put it into code</a:t>
                </a:r>
              </a:p>
              <a:p>
                <a:pPr lvl="1"/>
                <a:r>
                  <a:rPr lang="en-GB" dirty="0"/>
                  <a:t>Start by creating two arrays L,R</a:t>
                </a:r>
              </a:p>
              <a:p>
                <a:pPr lvl="2"/>
                <a:r>
                  <a:rPr lang="en-GB" dirty="0"/>
                  <a:t>L contains the left part of A (one pile)</a:t>
                </a:r>
              </a:p>
              <a:p>
                <a:pPr lvl="2"/>
                <a:r>
                  <a:rPr lang="en-GB" dirty="0"/>
                  <a:t>R contains the right part of A (other pile)</a:t>
                </a:r>
              </a:p>
              <a:p>
                <a:pPr lvl="2"/>
                <a:r>
                  <a:rPr lang="en-GB" dirty="0"/>
                  <a:t>Both parts are sorted!</a:t>
                </a:r>
              </a:p>
              <a:p>
                <a:pPr lvl="2"/>
                <a:r>
                  <a:rPr lang="en-GB" dirty="0"/>
                  <a:t>Last element of both L/R is </a:t>
                </a:r>
                <a14:m>
                  <m:oMath xmlns:m="http://schemas.openxmlformats.org/officeDocument/2006/math">
                    <m:r>
                      <a:rPr lang="en-GB" b="0" i="1" smtClean="0">
                        <a:latin typeface="Cambria Math" panose="02040503050406030204" pitchFamily="18" charset="0"/>
                      </a:rPr>
                      <m:t>∞</m:t>
                    </m:r>
                  </m:oMath>
                </a14:m>
                <a:endParaRPr lang="en-GB" dirty="0"/>
              </a:p>
              <a:p>
                <a:pPr lvl="1"/>
                <a:r>
                  <a:rPr lang="en-GB" dirty="0"/>
                  <a:t>Then, choose &amp; copy the smallest element from the two arrays</a:t>
                </a:r>
              </a:p>
              <a:p>
                <a:pPr lvl="2"/>
                <a:r>
                  <a:rPr lang="en-GB" dirty="0"/>
                  <a:t>No need to check if one part is empty, thanks to the use of </a:t>
                </a:r>
                <a14:m>
                  <m:oMath xmlns:m="http://schemas.openxmlformats.org/officeDocument/2006/math">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4820380" cy="3880773"/>
              </a:xfrm>
              <a:blipFill rotWithShape="0">
                <a:blip r:embed="rId2"/>
                <a:stretch>
                  <a:fillRect l="-253"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mc:AlternateContent xmlns:mc="http://schemas.openxmlformats.org/markup-compatibility/2006" xmlns:a14="http://schemas.microsoft.com/office/drawing/2010/main">
        <mc:Choice Requires="a14">
          <p:sp>
            <p:nvSpPr>
              <p:cNvPr id="5" name="Rectangle 4"/>
              <p:cNvSpPr/>
              <p:nvPr/>
            </p:nvSpPr>
            <p:spPr>
              <a:xfrm>
                <a:off x="5497714" y="1145611"/>
                <a:ext cx="6266196" cy="5355312"/>
              </a:xfrm>
              <a:prstGeom prst="rect">
                <a:avLst/>
              </a:prstGeom>
              <a:gradFill>
                <a:gsLst>
                  <a:gs pos="0">
                    <a:schemeClr val="accent1">
                      <a:tint val="65000"/>
                      <a:lumMod val="110000"/>
                      <a:alpha val="50000"/>
                    </a:schemeClr>
                  </a:gs>
                  <a:gs pos="88000">
                    <a:schemeClr val="accent1">
                      <a:tint val="90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pt-BR" b="1" dirty="0">
                    <a:solidFill>
                      <a:srgbClr val="555555"/>
                    </a:solidFill>
                    <a:latin typeface="Consolas" panose="020B0609020204030204" pitchFamily="49" charset="0"/>
                    <a:cs typeface="Consolas" panose="020B0609020204030204" pitchFamily="49" charset="0"/>
                  </a:rPr>
                  <a:t>MERGE(A, p, q, r)</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 q – p + 1</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2</a:t>
                </a:r>
                <a:r>
                  <a:rPr lang="pt-BR" dirty="0">
                    <a:solidFill>
                      <a:srgbClr val="555555"/>
                    </a:solidFill>
                    <a:latin typeface="Consolas" panose="020B0609020204030204" pitchFamily="49" charset="0"/>
                    <a:cs typeface="Consolas" panose="020B0609020204030204" pitchFamily="49" charset="0"/>
                  </a:rPr>
                  <a:t> = r – q</a:t>
                </a:r>
              </a:p>
              <a:p>
                <a:pPr fontAlgn="base"/>
                <a:r>
                  <a:rPr lang="pt-BR" dirty="0">
                    <a:solidFill>
                      <a:srgbClr val="555555"/>
                    </a:solidFill>
                    <a:latin typeface="Consolas" panose="020B0609020204030204" pitchFamily="49" charset="0"/>
                    <a:cs typeface="Consolas" panose="020B0609020204030204" pitchFamily="49" charset="0"/>
                  </a:rPr>
                  <a:t>let L[1..n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and L[1..n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be new arrays</a:t>
                </a:r>
              </a:p>
              <a:p>
                <a:pPr fontAlgn="base"/>
                <a:r>
                  <a:rPr lang="pt-BR" dirty="0">
                    <a:solidFill>
                      <a:srgbClr val="555555"/>
                    </a:solidFill>
                    <a:latin typeface="Consolas" panose="020B0609020204030204" pitchFamily="49" charset="0"/>
                    <a:cs typeface="Consolas" panose="020B0609020204030204" pitchFamily="49" charset="0"/>
                  </a:rPr>
                  <a:t>FOR i = 1 TO n</a:t>
                </a:r>
                <a:r>
                  <a:rPr lang="pt-BR" baseline="-25000" dirty="0">
                    <a:solidFill>
                      <a:srgbClr val="555555"/>
                    </a:solidFill>
                    <a:latin typeface="Consolas" panose="020B0609020204030204" pitchFamily="49" charset="0"/>
                    <a:cs typeface="Consolas" panose="020B0609020204030204" pitchFamily="49" charset="0"/>
                  </a:rPr>
                  <a:t>1 </a:t>
                </a:r>
              </a:p>
              <a:p>
                <a:pPr fontAlgn="base"/>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L[i] = A[p + i - 1]</a:t>
                </a:r>
              </a:p>
              <a:p>
                <a:pPr fontAlgn="base"/>
                <a:r>
                  <a:rPr lang="pt-BR" dirty="0">
                    <a:solidFill>
                      <a:srgbClr val="555555"/>
                    </a:solidFill>
                    <a:latin typeface="Consolas" panose="020B0609020204030204" pitchFamily="49" charset="0"/>
                    <a:cs typeface="Consolas" panose="020B0609020204030204" pitchFamily="49" charset="0"/>
                  </a:rPr>
                  <a:t>FOR j = 1 TO n</a:t>
                </a:r>
                <a:r>
                  <a:rPr lang="pt-BR" baseline="-25000" dirty="0">
                    <a:solidFill>
                      <a:srgbClr val="555555"/>
                    </a:solidFill>
                    <a:latin typeface="Consolas" panose="020B0609020204030204" pitchFamily="49" charset="0"/>
                    <a:cs typeface="Consolas" panose="020B0609020204030204" pitchFamily="49" charset="0"/>
                  </a:rPr>
                  <a:t>2</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a:solidFill>
                      <a:srgbClr val="555555"/>
                    </a:solidFill>
                    <a:latin typeface="Consolas" panose="020B0609020204030204" pitchFamily="49" charset="0"/>
                    <a:cs typeface="Consolas" panose="020B0609020204030204" pitchFamily="49" charset="0"/>
                  </a:rPr>
                  <a:t>  R[j] = A[q + j]</a:t>
                </a:r>
              </a:p>
              <a:p>
                <a:pPr fontAlgn="base"/>
                <a:r>
                  <a:rPr lang="pt-BR" dirty="0">
                    <a:solidFill>
                      <a:srgbClr val="555555"/>
                    </a:solidFill>
                    <a:latin typeface="Consolas" panose="020B0609020204030204" pitchFamily="49" charset="0"/>
                    <a:cs typeface="Consolas" panose="020B0609020204030204" pitchFamily="49" charset="0"/>
                  </a:rPr>
                  <a:t>L[n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R[n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i = 1</a:t>
                </a:r>
              </a:p>
              <a:p>
                <a:pPr fontAlgn="base"/>
                <a:r>
                  <a:rPr lang="pt-BR" dirty="0">
                    <a:solidFill>
                      <a:srgbClr val="555555"/>
                    </a:solidFill>
                    <a:latin typeface="Consolas" panose="020B0609020204030204" pitchFamily="49" charset="0"/>
                    <a:cs typeface="Consolas" panose="020B0609020204030204" pitchFamily="49" charset="0"/>
                  </a:rPr>
                  <a:t>j = 1</a:t>
                </a:r>
              </a:p>
              <a:p>
                <a:pPr fontAlgn="base"/>
                <a:r>
                  <a:rPr lang="pt-BR" dirty="0">
                    <a:solidFill>
                      <a:srgbClr val="555555"/>
                    </a:solidFill>
                    <a:latin typeface="Consolas" panose="020B0609020204030204" pitchFamily="49" charset="0"/>
                    <a:cs typeface="Consolas" panose="020B0609020204030204" pitchFamily="49" charset="0"/>
                  </a:rPr>
                  <a:t>FOR k = p TO r</a:t>
                </a:r>
              </a:p>
              <a:p>
                <a:pPr fontAlgn="base"/>
                <a:r>
                  <a:rPr lang="pt-BR" dirty="0">
                    <a:solidFill>
                      <a:srgbClr val="555555"/>
                    </a:solidFill>
                    <a:latin typeface="Consolas" panose="020B0609020204030204" pitchFamily="49" charset="0"/>
                    <a:cs typeface="Consolas" panose="020B0609020204030204" pitchFamily="49" charset="0"/>
                  </a:rPr>
                  <a:t>  IF L[i] </a:t>
                </a:r>
                <a14:m>
                  <m:oMath xmlns:m="http://schemas.openxmlformats.org/officeDocument/2006/math">
                    <m:r>
                      <a:rPr lang="pt-BR" i="1" dirty="0" smtClean="0">
                        <a:solidFill>
                          <a:srgbClr val="555555"/>
                        </a:solidFill>
                        <a:latin typeface="Cambria Math" panose="02040503050406030204" pitchFamily="18" charset="0"/>
                        <a:cs typeface="Consolas" panose="020B0609020204030204" pitchFamily="49" charset="0"/>
                      </a:rPr>
                      <m:t>≤</m:t>
                    </m:r>
                  </m:oMath>
                </a14:m>
                <a:r>
                  <a:rPr lang="pt-BR" dirty="0">
                    <a:solidFill>
                      <a:srgbClr val="555555"/>
                    </a:solidFill>
                    <a:latin typeface="Consolas" panose="020B0609020204030204" pitchFamily="49" charset="0"/>
                    <a:cs typeface="Consolas" panose="020B0609020204030204" pitchFamily="49" charset="0"/>
                  </a:rPr>
                  <a:t> R[j]</a:t>
                </a:r>
              </a:p>
              <a:p>
                <a:pPr fontAlgn="base"/>
                <a:r>
                  <a:rPr lang="pt-BR" dirty="0">
                    <a:solidFill>
                      <a:srgbClr val="555555"/>
                    </a:solidFill>
                    <a:latin typeface="Consolas" panose="020B0609020204030204" pitchFamily="49" charset="0"/>
                    <a:cs typeface="Consolas" panose="020B0609020204030204" pitchFamily="49" charset="0"/>
                  </a:rPr>
                  <a:t>    A[k] = L[i]</a:t>
                </a:r>
              </a:p>
              <a:p>
                <a:pPr fontAlgn="base"/>
                <a:r>
                  <a:rPr lang="pt-BR" dirty="0">
                    <a:solidFill>
                      <a:srgbClr val="555555"/>
                    </a:solidFill>
                    <a:latin typeface="Consolas" panose="020B0609020204030204" pitchFamily="49" charset="0"/>
                    <a:cs typeface="Consolas" panose="020B0609020204030204" pitchFamily="49" charset="0"/>
                  </a:rPr>
                  <a:t>    i = i + 1</a:t>
                </a:r>
              </a:p>
              <a:p>
                <a:pPr fontAlgn="base"/>
                <a:r>
                  <a:rPr lang="pt-BR" dirty="0">
                    <a:solidFill>
                      <a:srgbClr val="555555"/>
                    </a:solidFill>
                    <a:latin typeface="Consolas" panose="020B0609020204030204" pitchFamily="49" charset="0"/>
                    <a:cs typeface="Consolas" panose="020B0609020204030204" pitchFamily="49" charset="0"/>
                  </a:rPr>
                  <a:t>  ELSE</a:t>
                </a:r>
              </a:p>
              <a:p>
                <a:pPr fontAlgn="base"/>
                <a:r>
                  <a:rPr lang="pt-BR" dirty="0">
                    <a:solidFill>
                      <a:srgbClr val="555555"/>
                    </a:solidFill>
                    <a:latin typeface="Consolas" panose="020B0609020204030204" pitchFamily="49" charset="0"/>
                    <a:cs typeface="Consolas" panose="020B0609020204030204" pitchFamily="49" charset="0"/>
                  </a:rPr>
                  <a:t>    A[k] = R[j]</a:t>
                </a:r>
              </a:p>
              <a:p>
                <a:pPr fontAlgn="base"/>
                <a:r>
                  <a:rPr lang="pt-BR" dirty="0">
                    <a:solidFill>
                      <a:srgbClr val="555555"/>
                    </a:solidFill>
                    <a:latin typeface="Consolas" panose="020B0609020204030204" pitchFamily="49" charset="0"/>
                    <a:cs typeface="Consolas" panose="020B0609020204030204" pitchFamily="49" charset="0"/>
                  </a:rPr>
                  <a:t>    j = j + 1</a:t>
                </a:r>
                <a:endParaRPr lang="pt-BR" b="0" i="0" dirty="0">
                  <a:solidFill>
                    <a:srgbClr val="555555"/>
                  </a:solidFill>
                  <a:effectLst/>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497714" y="1145611"/>
                <a:ext cx="6266196" cy="5355312"/>
              </a:xfrm>
              <a:prstGeom prst="rect">
                <a:avLst/>
              </a:prstGeom>
              <a:blipFill rotWithShape="0">
                <a:blip r:embed="rId3"/>
                <a:stretch>
                  <a:fillRect l="-777" t="-568" b="-795"/>
                </a:stretch>
              </a:blipFill>
            </p:spPr>
            <p:txBody>
              <a:bodyPr/>
              <a:lstStyle/>
              <a:p>
                <a:r>
                  <a:rPr lang="nl-NL">
                    <a:noFill/>
                  </a:rPr>
                  <a:t> </a:t>
                </a:r>
              </a:p>
            </p:txBody>
          </p:sp>
        </mc:Fallback>
      </mc:AlternateContent>
    </p:spTree>
    <p:extLst>
      <p:ext uri="{BB962C8B-B14F-4D97-AF65-F5344CB8AC3E}">
        <p14:creationId xmlns:p14="http://schemas.microsoft.com/office/powerpoint/2010/main" val="139442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22"/>
          <a:stretch/>
        </p:blipFill>
        <p:spPr>
          <a:xfrm>
            <a:off x="1116243" y="1729073"/>
            <a:ext cx="7616791" cy="3881437"/>
          </a:xfrm>
        </p:spPr>
      </p:pic>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30861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7964" y="1401596"/>
            <a:ext cx="7011780" cy="505626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018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6991" y="1659632"/>
            <a:ext cx="6110141" cy="423475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93930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a:xfrm>
            <a:off x="677334" y="2160589"/>
            <a:ext cx="6381012" cy="4245898"/>
          </a:xfrm>
        </p:spPr>
        <p:txBody>
          <a:bodyPr>
            <a:normAutofit/>
          </a:bodyPr>
          <a:lstStyle/>
          <a:p>
            <a:r>
              <a:rPr lang="en-US" dirty="0"/>
              <a:t>Algorithms that put elements of a sequence in a certain order (numerical/lexicographical)</a:t>
            </a:r>
            <a:endParaRPr lang="en-GB" dirty="0"/>
          </a:p>
          <a:p>
            <a:pPr lvl="1"/>
            <a:r>
              <a:rPr lang="en-GB" dirty="0"/>
              <a:t>fundamental problem in computer science</a:t>
            </a:r>
          </a:p>
          <a:p>
            <a:pPr lvl="2"/>
            <a:r>
              <a:rPr lang="en-GB" dirty="0"/>
              <a:t>as a standalone algorithm (i.e., producing human readable output)</a:t>
            </a:r>
          </a:p>
          <a:p>
            <a:pPr lvl="2"/>
            <a:r>
              <a:rPr lang="en-GB" dirty="0"/>
              <a:t>as part of more complex algorithms which require sorted data (i.e., binary search!)</a:t>
            </a:r>
          </a:p>
          <a:p>
            <a:pPr lvl="1"/>
            <a:r>
              <a:rPr lang="en-GB" dirty="0"/>
              <a:t>usually, data is considered to be stored in an array</a:t>
            </a:r>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jamie-wong.com/images/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251" y="474099"/>
            <a:ext cx="2894785" cy="315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csonstingrays.com/aztjccs/UserFiles/Image/3663734-success-word-in-english-spanish-dictionary-with-penc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456" y="3768781"/>
            <a:ext cx="3692580" cy="276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b="1" dirty="0"/>
                  <a:t>Performance</a:t>
                </a:r>
              </a:p>
              <a:p>
                <a:pPr lvl="1"/>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a:t>
                </a:r>
                <a:r>
                  <a:rPr lang="en-GB" dirty="0">
                    <a:sym typeface="Wingdings" panose="05000000000000000000" pitchFamily="2" charset="2"/>
                  </a:rPr>
                  <a:t> running time of Merge Sort on an input of size </a:t>
                </a:r>
                <a14:m>
                  <m:oMath xmlns:m="http://schemas.openxmlformats.org/officeDocument/2006/math">
                    <m:r>
                      <a:rPr lang="en-GB" b="0" i="1" smtClean="0">
                        <a:latin typeface="Cambria Math" panose="02040503050406030204" pitchFamily="18" charset="0"/>
                        <a:sym typeface="Wingdings" panose="05000000000000000000" pitchFamily="2" charset="2"/>
                      </a:rPr>
                      <m:t>𝑛</m:t>
                    </m:r>
                  </m:oMath>
                </a14:m>
                <a:endParaRPr lang="en-GB" dirty="0"/>
              </a:p>
              <a:p>
                <a:pPr lvl="1"/>
                <a:r>
                  <a:rPr lang="en-GB" dirty="0"/>
                  <a:t>The total running time is the sum of…</a:t>
                </a:r>
              </a:p>
              <a:p>
                <a:pPr lvl="2"/>
                <a:r>
                  <a:rPr lang="en-GB" dirty="0"/>
                  <a:t>[DIVIDE] compute the middle of the </a:t>
                </a:r>
                <a:r>
                  <a:rPr lang="en-GB" dirty="0" err="1"/>
                  <a:t>subarray</a:t>
                </a:r>
                <a:r>
                  <a:rPr lang="en-GB" dirty="0"/>
                  <a:t> </a:t>
                </a:r>
                <a:r>
                  <a:rPr lang="en-GB" dirty="0">
                    <a:sym typeface="Wingdings" panose="05000000000000000000" pitchFamily="2" charset="2"/>
                  </a:rPr>
                  <a:t> </a:t>
                </a:r>
                <a14:m>
                  <m:oMath xmlns:m="http://schemas.openxmlformats.org/officeDocument/2006/math">
                    <m:r>
                      <a:rPr lang="en-GB">
                        <a:latin typeface="Cambria Math" panose="02040503050406030204" pitchFamily="18" charset="0"/>
                        <a:sym typeface="Wingdings" panose="05000000000000000000" pitchFamily="2" charset="2"/>
                      </a:rPr>
                      <m:t>𝑂</m:t>
                    </m:r>
                    <m:r>
                      <a:rPr lang="en-GB">
                        <a:latin typeface="Cambria Math" panose="02040503050406030204" pitchFamily="18" charset="0"/>
                        <a:sym typeface="Wingdings" panose="05000000000000000000" pitchFamily="2" charset="2"/>
                      </a:rPr>
                      <m:t>(1)</m:t>
                    </m:r>
                  </m:oMath>
                </a14:m>
                <a:endParaRPr lang="en-GB" dirty="0"/>
              </a:p>
              <a:p>
                <a:pPr lvl="2"/>
                <a:r>
                  <a:rPr lang="en-GB" dirty="0"/>
                  <a:t>[CONQUER] recursively solve the two sub-problems, each of size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a:t>
                </a:r>
                <a:r>
                  <a:rPr lang="en-GB" dirty="0">
                    <a:sym typeface="Wingdings" panose="05000000000000000000" pitchFamily="2" charset="2"/>
                  </a:rPr>
                  <a:t></a:t>
                </a:r>
                <a:r>
                  <a:rPr lang="en-GB" dirty="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e>
                    </m:d>
                  </m:oMath>
                </a14:m>
                <a:endParaRPr lang="en-GB" b="0" dirty="0">
                  <a:latin typeface="Cambria Math" panose="02040503050406030204" pitchFamily="18" charset="0"/>
                </a:endParaRPr>
              </a:p>
              <a:p>
                <a:pPr lvl="2"/>
                <a:r>
                  <a:rPr lang="en-GB" dirty="0"/>
                  <a:t>[COMBINE] </a:t>
                </a:r>
                <a14:m>
                  <m:oMath xmlns:m="http://schemas.openxmlformats.org/officeDocument/2006/math">
                    <m:r>
                      <a:rPr lang="en-GB" b="0" i="1" smtClean="0">
                        <a:latin typeface="Cambria Math" panose="02040503050406030204" pitchFamily="18" charset="0"/>
                      </a:rPr>
                      <m:t>𝑛</m:t>
                    </m:r>
                  </m:oMath>
                </a14:m>
                <a:r>
                  <a:rPr lang="en-GB" dirty="0"/>
                  <a:t> iterations of the loop, each of which takes constant time</a:t>
                </a:r>
                <a:r>
                  <a:rPr lang="en-GB" b="0" dirty="0"/>
                  <a:t> </a:t>
                </a:r>
                <a:r>
                  <a:rPr lang="en-GB" b="0" dirty="0">
                    <a:sym typeface="Wingdings" panose="05000000000000000000" pitchFamily="2" charset="2"/>
                  </a:rPr>
                  <a:t>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b="0" i="1" dirty="0">
                  <a:latin typeface="Cambria Math" panose="02040503050406030204" pitchFamily="18" charset="0"/>
                </a:endParaRPr>
              </a:p>
              <a:p>
                <a:pPr lvl="2"/>
                <a:endParaRPr lang="en-GB" b="0" i="1" dirty="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𝒏</m:t>
                          </m:r>
                        </m:e>
                      </m:d>
                      <m:r>
                        <a:rPr lang="en-GB" sz="2000" b="1" i="1" smtClean="0">
                          <a:latin typeface="Cambria Math" panose="02040503050406030204" pitchFamily="18" charset="0"/>
                        </a:rPr>
                        <m:t>=</m:t>
                      </m:r>
                      <m:r>
                        <a:rPr lang="en-GB" sz="2000" b="1" i="1" smtClean="0">
                          <a:latin typeface="Cambria Math" panose="02040503050406030204" pitchFamily="18" charset="0"/>
                        </a:rPr>
                        <m:t>𝟐</m:t>
                      </m:r>
                      <m:r>
                        <a:rPr lang="en-GB" sz="2000" b="1" i="1" smtClean="0">
                          <a:latin typeface="Cambria Math" panose="02040503050406030204" pitchFamily="18" charset="0"/>
                        </a:rPr>
                        <m:t>×</m:t>
                      </m:r>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𝒏</m:t>
                              </m:r>
                            </m:num>
                            <m:den>
                              <m:r>
                                <a:rPr lang="en-GB" sz="2000" b="1" i="1" smtClean="0">
                                  <a:latin typeface="Cambria Math" panose="02040503050406030204" pitchFamily="18" charset="0"/>
                                </a:rPr>
                                <m:t>𝟐</m:t>
                              </m:r>
                            </m:den>
                          </m:f>
                        </m:e>
                      </m:d>
                      <m:r>
                        <a:rPr lang="en-GB" sz="2000" b="1" i="1" smtClean="0">
                          <a:latin typeface="Cambria Math" panose="02040503050406030204" pitchFamily="18" charset="0"/>
                        </a:rPr>
                        <m:t>+</m:t>
                      </m:r>
                      <m:r>
                        <a:rPr lang="en-GB" sz="2000" b="1" i="1" smtClean="0">
                          <a:latin typeface="Cambria Math" panose="02040503050406030204" pitchFamily="18" charset="0"/>
                        </a:rPr>
                        <m:t>𝒏</m:t>
                      </m:r>
                    </m:oMath>
                  </m:oMathPara>
                </a14:m>
                <a:endParaRPr lang="en-GB" sz="2000" b="1" dirty="0"/>
              </a:p>
              <a:p>
                <a:pPr lvl="1"/>
                <a:r>
                  <a:rPr lang="en-GB" dirty="0"/>
                  <a:t>To solve this recurrence, we would need the “master theorem”…</a:t>
                </a:r>
              </a:p>
              <a:p>
                <a:pPr lvl="1"/>
                <a:r>
                  <a:rPr lang="en-GB" dirty="0"/>
                  <a:t>… here only intuition! (</a:t>
                </a:r>
                <a:r>
                  <a:rPr lang="en-GB" dirty="0" err="1"/>
                  <a:t>pfiuuuuu</a:t>
                </a:r>
                <a:r>
                  <a:rPr lang="en-GB" dirty="0"/>
                  <a:t> </a:t>
                </a:r>
                <a:r>
                  <a:rPr lang="en-GB" dirty="0">
                    <a:sym typeface="Wingdings" panose="05000000000000000000" pitchFamily="2" charset="2"/>
                  </a:rPr>
                  <a:t></a:t>
                </a:r>
                <a:r>
                  <a:rPr lang="en-GB" dirty="0"/>
                  <a:t>)</a:t>
                </a:r>
              </a:p>
              <a:p>
                <a:pPr marL="914400" lvl="2" indent="0">
                  <a:buNone/>
                </a:pPr>
                <a:endParaRPr lang="en-GB" sz="2000" b="1" dirty="0"/>
              </a:p>
              <a:p>
                <a:pPr lvl="3"/>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b="-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893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Tree representing the recurrence</a:t>
                </a:r>
              </a:p>
              <a:p>
                <a:pPr lvl="1"/>
                <a:r>
                  <a:rPr lang="en-GB" dirty="0"/>
                  <a:t>Root = top level of recursion</a:t>
                </a:r>
              </a:p>
              <a:p>
                <a:pPr lvl="1"/>
                <a:r>
                  <a:rPr lang="en-GB" dirty="0"/>
                  <a:t>Each node = cost of merging plus cost of sub-problems (</a:t>
                </a:r>
                <a:r>
                  <a:rPr lang="en-GB" dirty="0" err="1"/>
                  <a:t>subtrees</a:t>
                </a:r>
                <a:r>
                  <a:rPr lang="en-GB" dirty="0"/>
                  <a:t>)</a:t>
                </a:r>
              </a:p>
              <a:p>
                <a:pPr lvl="1"/>
                <a:r>
                  <a:rPr lang="en-GB" dirty="0"/>
                  <a:t>Leaves = problems of size 1 (recursion stops)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9076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multiplied by number of levels</a:t>
                </a:r>
              </a:p>
              <a:p>
                <a:pPr lvl="1"/>
                <a:r>
                  <a:rPr lang="en-GB" dirty="0"/>
                  <a:t>What is the cost of each level?</a:t>
                </a:r>
              </a:p>
              <a:p>
                <a:pPr lvl="2"/>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dirty="0"/>
              </a:p>
              <a:p>
                <a:pPr lvl="1"/>
                <a:r>
                  <a:rPr lang="en-GB" dirty="0"/>
                  <a:t>What is the height of the tree?</a:t>
                </a:r>
              </a:p>
              <a:p>
                <a:pPr lvl="2"/>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oMath>
                </a14:m>
                <a:r>
                  <a:rPr lang="en-GB" dirty="0"/>
                  <a:t> because, by definition, </a:t>
                </a:r>
                <a14:m>
                  <m:oMath xmlns:m="http://schemas.openxmlformats.org/officeDocument/2006/math">
                    <m:r>
                      <a:rPr lang="en-GB" i="1">
                        <a:latin typeface="Cambria Math" panose="02040503050406030204" pitchFamily="18" charset="0"/>
                      </a:rPr>
                      <m:t>𝑥</m:t>
                    </m:r>
                    <m:r>
                      <a:rPr lang="en-GB" b="0" i="0"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r>
                      <a:rPr lang="en-GB" b="0" i="1" smtClean="0">
                        <a:latin typeface="Cambria Math" panose="02040503050406030204" pitchFamily="18" charset="0"/>
                      </a:rPr>
                      <m:t>𝑛</m:t>
                    </m:r>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𝑛</m:t>
                        </m:r>
                      </m:num>
                      <m:den>
                        <m:sSup>
                          <m:sSupPr>
                            <m:ctrlPr>
                              <a:rPr lang="en-GB" b="0" i="1" smtClean="0">
                                <a:latin typeface="Cambria Math" panose="02040503050406030204" pitchFamily="18" charset="0"/>
                              </a:rPr>
                            </m:ctrlPr>
                          </m:sSupPr>
                          <m:e>
                            <m:r>
                              <a:rPr lang="en-GB" b="0" i="0" smtClean="0">
                                <a:latin typeface="Cambria Math" panose="02040503050406030204" pitchFamily="18" charset="0"/>
                              </a:rPr>
                              <m:t>2</m:t>
                            </m:r>
                          </m:e>
                          <m:sup>
                            <m:r>
                              <m:rPr>
                                <m:sty m:val="p"/>
                              </m:rPr>
                              <a:rPr lang="en-GB" b="0" i="0" smtClean="0">
                                <a:latin typeface="Cambria Math" panose="02040503050406030204" pitchFamily="18" charset="0"/>
                              </a:rPr>
                              <m:t>x</m:t>
                            </m:r>
                          </m:sup>
                        </m:sSup>
                      </m:den>
                    </m:f>
                    <m:r>
                      <a:rPr lang="en-GB" b="0" i="0" smtClean="0">
                        <a:latin typeface="Cambria Math" panose="02040503050406030204" pitchFamily="18" charset="0"/>
                      </a:rPr>
                      <m:t>=1</m:t>
                    </m:r>
                  </m:oMath>
                </a14:m>
                <a:endParaRPr lang="en-GB"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694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r>
                      <a:rPr lang="nl-NL"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rPr>
                      <m:t>𝑛</m:t>
                    </m:r>
                    <m:r>
                      <a:rPr lang="nl-NL" b="0" i="1" smtClean="0">
                        <a:latin typeface="Cambria Math" panose="02040503050406030204" pitchFamily="18" charset="0"/>
                      </a:rPr>
                      <m:t>)</m:t>
                    </m:r>
                  </m:oMath>
                </a14:m>
                <a:endParaRPr lang="en-GB" dirty="0"/>
              </a:p>
              <a:p>
                <a:pPr lvl="1"/>
                <a:r>
                  <a:rPr lang="en-GB" dirty="0"/>
                  <a:t>How many levels? </a:t>
                </a:r>
                <a:r>
                  <a:rPr lang="en-GB" dirty="0">
                    <a:sym typeface="Wingdings" panose="05000000000000000000" pitchFamily="2" charset="2"/>
                  </a:rPr>
                  <a:t> </a:t>
                </a:r>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+1</m:t>
                    </m:r>
                  </m:oMath>
                </a14:m>
                <a:endParaRPr lang="en-GB" dirty="0"/>
              </a:p>
              <a:p>
                <a:pPr lvl="1"/>
                <a:r>
                  <a:rPr lang="en-GB" dirty="0"/>
                  <a:t>Ignoring the constant </a:t>
                </a:r>
                <a14:m>
                  <m:oMath xmlns:m="http://schemas.openxmlformats.org/officeDocument/2006/math">
                    <m:r>
                      <a:rPr lang="nl-NL" b="0" i="1" smtClean="0">
                        <a:latin typeface="Cambria Math" panose="02040503050406030204" pitchFamily="18" charset="0"/>
                      </a:rPr>
                      <m:t>1</m:t>
                    </m:r>
                  </m:oMath>
                </a14:m>
                <a:r>
                  <a:rPr lang="en-GB" dirty="0"/>
                  <a:t> we get</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𝑻</m:t>
                      </m:r>
                      <m:d>
                        <m:dPr>
                          <m:ctrlPr>
                            <a:rPr lang="en-GB" sz="2400" b="1" i="1">
                              <a:latin typeface="Cambria Math" panose="02040503050406030204" pitchFamily="18" charset="0"/>
                            </a:rPr>
                          </m:ctrlPr>
                        </m:dPr>
                        <m:e>
                          <m:r>
                            <a:rPr lang="en-GB" sz="2400" b="1" i="1">
                              <a:latin typeface="Cambria Math" panose="02040503050406030204" pitchFamily="18" charset="0"/>
                            </a:rPr>
                            <m:t>𝒏</m:t>
                          </m:r>
                        </m:e>
                      </m:d>
                      <m:r>
                        <a:rPr lang="en-GB" sz="2400" b="1" i="1" smtClean="0">
                          <a:latin typeface="Cambria Math" panose="02040503050406030204" pitchFamily="18" charset="0"/>
                        </a:rPr>
                        <m:t>=</m:t>
                      </m:r>
                      <m:r>
                        <a:rPr lang="en-GB" sz="2400" b="1" i="1" smtClean="0">
                          <a:latin typeface="Cambria Math" panose="02040503050406030204" pitchFamily="18" charset="0"/>
                        </a:rPr>
                        <m:t>𝑶</m:t>
                      </m:r>
                      <m:r>
                        <a:rPr lang="en-GB" sz="2400" b="1" i="1" smtClean="0">
                          <a:latin typeface="Cambria Math" panose="02040503050406030204" pitchFamily="18" charset="0"/>
                        </a:rPr>
                        <m:t>(</m:t>
                      </m:r>
                      <m:r>
                        <a:rPr lang="en-GB" sz="2400" b="1" i="1" smtClean="0">
                          <a:latin typeface="Cambria Math" panose="02040503050406030204" pitchFamily="18" charset="0"/>
                        </a:rPr>
                        <m:t>𝒏</m:t>
                      </m:r>
                      <m:func>
                        <m:funcPr>
                          <m:ctrlPr>
                            <a:rPr lang="en-GB" sz="2400" b="1" i="1" smtClean="0">
                              <a:latin typeface="Cambria Math" panose="02040503050406030204" pitchFamily="18" charset="0"/>
                            </a:rPr>
                          </m:ctrlPr>
                        </m:funcPr>
                        <m:fName>
                          <m:r>
                            <m:rPr>
                              <m:sty m:val="p"/>
                            </m:rPr>
                            <a:rPr lang="en-GB" sz="2400" b="0" i="0" smtClean="0">
                              <a:latin typeface="Cambria Math" panose="02040503050406030204" pitchFamily="18" charset="0"/>
                            </a:rPr>
                            <m:t>log</m:t>
                          </m:r>
                        </m:fName>
                        <m:e>
                          <m:r>
                            <a:rPr lang="en-GB" sz="2400" b="1" i="1" smtClean="0">
                              <a:latin typeface="Cambria Math" panose="02040503050406030204" pitchFamily="18" charset="0"/>
                            </a:rPr>
                            <m:t>𝒏</m:t>
                          </m:r>
                        </m:e>
                      </m:func>
                      <m:r>
                        <a:rPr lang="en-GB" sz="2400" b="1" i="1" smtClean="0">
                          <a:latin typeface="Cambria Math" panose="02040503050406030204" pitchFamily="18" charset="0"/>
                        </a:rPr>
                        <m:t>)</m:t>
                      </m:r>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81934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aculty.simpson.edu/lydia.sinapova/www/cmsc250/LN250_Levitin/L06-Fig0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164" t="854" r="26045" b="48114"/>
          <a:stretch/>
        </p:blipFill>
        <p:spPr bwMode="auto">
          <a:xfrm>
            <a:off x="5786391" y="3127921"/>
            <a:ext cx="4950104" cy="3096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Recursion tree, example</a:t>
                </a:r>
              </a:p>
              <a:p>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=8</m:t>
                    </m:r>
                  </m:oMath>
                </a14:m>
                <a:endParaRPr lang="en-GB" dirty="0"/>
              </a:p>
              <a:p>
                <a:pPr lvl="1"/>
                <a:r>
                  <a:rPr lang="en-GB" dirty="0"/>
                  <a:t>Levels of the recursion tree?</a:t>
                </a:r>
              </a:p>
              <a:p>
                <a:pPr lvl="2"/>
                <a:r>
                  <a:rPr lang="en-GB" dirty="0"/>
                  <a:t>First level: 1 node with 8 elements</a:t>
                </a:r>
              </a:p>
              <a:p>
                <a:pPr lvl="2"/>
                <a:r>
                  <a:rPr lang="en-GB" dirty="0"/>
                  <a:t>Second level: 2 nodes with 4 elements each</a:t>
                </a:r>
              </a:p>
              <a:p>
                <a:pPr lvl="2"/>
                <a:r>
                  <a:rPr lang="en-GB" dirty="0"/>
                  <a:t>Third level: 4 nodes with 2 elements each</a:t>
                </a:r>
              </a:p>
              <a:p>
                <a:pPr lvl="2"/>
                <a:r>
                  <a:rPr lang="en-GB" dirty="0"/>
                  <a:t>Fourth (and last) level: 8 nodes with 1 element each</a:t>
                </a:r>
              </a:p>
              <a:p>
                <a:pPr lvl="1"/>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r>
                      <a:rPr lang="en-GB" b="0" i="1" smtClean="0">
                        <a:latin typeface="Cambria Math" panose="02040503050406030204" pitchFamily="18" charset="0"/>
                      </a:rPr>
                      <m:t>=3</m:t>
                    </m:r>
                  </m:oMath>
                </a14:m>
                <a:r>
                  <a:rPr lang="en-GB" dirty="0"/>
                  <a:t> because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r>
                      <a:rPr lang="en-GB" b="0" i="1" smtClean="0">
                        <a:latin typeface="Cambria Math" panose="02040503050406030204" pitchFamily="18" charset="0"/>
                      </a:rPr>
                      <m:t>=2×2×2=8</m:t>
                    </m:r>
                  </m:oMath>
                </a14:m>
                <a:endParaRPr lang="en-GB" dirty="0"/>
              </a:p>
              <a:p>
                <a:pPr lvl="1"/>
                <a14:m>
                  <m:oMath xmlns:m="http://schemas.openxmlformats.org/officeDocument/2006/math">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64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455968"/>
              </a:xfrm>
            </p:spPr>
            <p:txBody>
              <a:bodyPr/>
              <a:lstStyle/>
              <a:p>
                <a:r>
                  <a:rPr lang="en-GB" dirty="0"/>
                  <a:t>Recursion tree, example</a:t>
                </a:r>
              </a:p>
              <a:p>
                <a:pPr lvl="1"/>
                <a:r>
                  <a:rPr lang="en-GB" dirty="0"/>
                  <a:t>… what if </a:t>
                </a:r>
                <a14:m>
                  <m:oMath xmlns:m="http://schemas.openxmlformats.org/officeDocument/2006/math">
                    <m:r>
                      <a:rPr lang="en-GB" b="0" i="1" smtClean="0">
                        <a:latin typeface="Cambria Math" panose="02040503050406030204" pitchFamily="18" charset="0"/>
                      </a:rPr>
                      <m:t>𝑛</m:t>
                    </m:r>
                  </m:oMath>
                </a14:m>
                <a:r>
                  <a:rPr lang="en-GB" dirty="0"/>
                  <a:t> is not a power of 2?</a:t>
                </a:r>
              </a:p>
              <a:p>
                <a:pPr lvl="1"/>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=5</m:t>
                    </m:r>
                  </m:oMath>
                </a14:m>
                <a:endParaRPr lang="en-GB" dirty="0"/>
              </a:p>
              <a:p>
                <a:pPr lvl="1"/>
                <a:r>
                  <a:rPr lang="en-GB" dirty="0"/>
                  <a:t>Levels of the recursion tree?</a:t>
                </a:r>
              </a:p>
              <a:p>
                <a:pPr lvl="2"/>
                <a:r>
                  <a:rPr lang="en-GB" dirty="0"/>
                  <a:t>First level: 1 node with 5 elements</a:t>
                </a:r>
              </a:p>
              <a:p>
                <a:pPr lvl="2"/>
                <a:r>
                  <a:rPr lang="en-GB" dirty="0"/>
                  <a:t>Second level: 2 nodes with max 3 elements each</a:t>
                </a:r>
              </a:p>
              <a:p>
                <a:pPr lvl="2"/>
                <a:r>
                  <a:rPr lang="en-GB" dirty="0"/>
                  <a:t>Third level: 4 nodes with max 2 elements each</a:t>
                </a:r>
              </a:p>
              <a:p>
                <a:pPr lvl="2"/>
                <a:r>
                  <a:rPr lang="en-GB" dirty="0"/>
                  <a:t>Fourth (and last) level: some nodes with max 1 element each</a:t>
                </a:r>
              </a:p>
              <a:p>
                <a:pPr lvl="1"/>
                <a14:m>
                  <m:oMath xmlns:m="http://schemas.openxmlformats.org/officeDocument/2006/math">
                    <m:func>
                      <m:funcPr>
                        <m:ctrlPr>
                          <a:rPr lang="en-GB" b="0" i="1" smtClean="0">
                            <a:latin typeface="Cambria Math" panose="02040503050406030204" pitchFamily="18" charset="0"/>
                          </a:rPr>
                        </m:ctrlPr>
                      </m:funcPr>
                      <m:fNa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5</m:t>
                            </m:r>
                          </m:e>
                        </m:func>
                      </m:fName>
                      <m:e>
                        <m:r>
                          <a:rPr lang="en-GB" b="0" i="1" smtClean="0">
                            <a:latin typeface="Cambria Math" panose="02040503050406030204" pitchFamily="18" charset="0"/>
                          </a:rPr>
                          <m:t>=2.321…</m:t>
                        </m:r>
                      </m:e>
                    </m:func>
                  </m:oMath>
                </a14:m>
                <a:r>
                  <a:rPr lang="en-GB" dirty="0"/>
                  <a:t> </a:t>
                </a:r>
                <a:r>
                  <a:rPr lang="en-GB" dirty="0">
                    <a:sym typeface="Wingdings" panose="05000000000000000000" pitchFamily="2" charset="2"/>
                  </a:rPr>
                  <a:t> we round it to the next integer (</a:t>
                </a:r>
                <a14:m>
                  <m:oMath xmlns:m="http://schemas.openxmlformats.org/officeDocument/2006/math">
                    <m:r>
                      <a:rPr lang="en-GB" i="1" dirty="0" smtClean="0">
                        <a:latin typeface="Cambria Math" panose="02040503050406030204" pitchFamily="18" charset="0"/>
                        <a:sym typeface="Wingdings" panose="05000000000000000000" pitchFamily="2" charset="2"/>
                      </a:rPr>
                      <m:t>3</m:t>
                    </m:r>
                  </m:oMath>
                </a14:m>
                <a:r>
                  <a:rPr lang="en-GB" dirty="0">
                    <a:sym typeface="Wingdings" panose="05000000000000000000" pitchFamily="2" charset="2"/>
                  </a:rPr>
                  <a:t>)!</a:t>
                </a:r>
                <a:endParaRPr lang="en-GB" dirty="0"/>
              </a:p>
              <a:p>
                <a:pPr lvl="1"/>
                <a14:m>
                  <m:oMath xmlns:m="http://schemas.openxmlformats.org/officeDocument/2006/math">
                    <m:d>
                      <m:dPr>
                        <m:begChr m:val="⌈"/>
                        <m:endChr m:val="⌉"/>
                        <m:ctrlPr>
                          <a:rPr lang="en-GB" i="1">
                            <a:latin typeface="Cambria Math" panose="02040503050406030204" pitchFamily="18" charset="0"/>
                          </a:rPr>
                        </m:ctrlPr>
                      </m:dPr>
                      <m:e>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a:latin typeface="Cambria Math" panose="02040503050406030204" pitchFamily="18" charset="0"/>
                                  </a:rPr>
                                  <m:t>log</m:t>
                                </m:r>
                              </m:e>
                              <m:sub>
                                <m:r>
                                  <a:rPr lang="en-GB" i="1">
                                    <a:latin typeface="Cambria Math" panose="02040503050406030204" pitchFamily="18" charset="0"/>
                                  </a:rPr>
                                  <m:t>2</m:t>
                                </m:r>
                              </m:sub>
                            </m:sSub>
                          </m:fName>
                          <m:e>
                            <m:r>
                              <a:rPr lang="en-GB" i="1">
                                <a:latin typeface="Cambria Math" panose="02040503050406030204" pitchFamily="18" charset="0"/>
                              </a:rPr>
                              <m:t>5</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55968"/>
              </a:xfrm>
              <a:blipFill rotWithShape="0">
                <a:blip r:embed="rId2"/>
                <a:stretch>
                  <a:fillRect l="-142" t="-8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509333" y="3745306"/>
            <a:ext cx="4063593" cy="1814218"/>
            <a:chOff x="7242205" y="3632291"/>
            <a:chExt cx="4063593" cy="1814218"/>
          </a:xfrm>
        </p:grpSpPr>
        <p:pic>
          <p:nvPicPr>
            <p:cNvPr id="2050" name="Picture 2" descr="https://secweb.cs.odu.edu/~zeil/cs361/web/website/Lectures/mergesort/page/merge2.gif"/>
            <p:cNvPicPr>
              <a:picLocks noChangeAspect="1" noChangeArrowheads="1"/>
            </p:cNvPicPr>
            <p:nvPr/>
          </p:nvPicPr>
          <p:blipFill rotWithShape="1">
            <a:blip r:embed="rId4">
              <a:extLst>
                <a:ext uri="{28A0092B-C50C-407E-A947-70E740481C1C}">
                  <a14:useLocalDpi xmlns:a14="http://schemas.microsoft.com/office/drawing/2010/main" val="0"/>
                </a:ext>
              </a:extLst>
            </a:blip>
            <a:srcRect b="47083"/>
            <a:stretch/>
          </p:blipFill>
          <p:spPr bwMode="auto">
            <a:xfrm>
              <a:off x="7242205" y="3632291"/>
              <a:ext cx="4063593" cy="181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30724" y="4973900"/>
              <a:ext cx="2237285" cy="4726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grpSp>
    </p:spTree>
    <p:extLst>
      <p:ext uri="{BB962C8B-B14F-4D97-AF65-F5344CB8AC3E}">
        <p14:creationId xmlns:p14="http://schemas.microsoft.com/office/powerpoint/2010/main" val="783802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p:txBody>
          <a:bodyPr>
            <a:normAutofit/>
          </a:bodyPr>
          <a:lstStyle/>
          <a:p>
            <a:r>
              <a:rPr lang="en-GB" dirty="0">
                <a:sym typeface="Wingdings" panose="05000000000000000000" pitchFamily="2" charset="2"/>
              </a:rPr>
              <a:t>Study the slides </a:t>
            </a:r>
          </a:p>
          <a:p>
            <a:r>
              <a:rPr lang="en-GB" dirty="0">
                <a:sym typeface="Wingdings" panose="05000000000000000000" pitchFamily="2" charset="2"/>
              </a:rPr>
              <a:t>Multiple choice questions on </a:t>
            </a:r>
            <a:r>
              <a:rPr lang="en-GB" dirty="0" err="1">
                <a:sym typeface="Wingdings" panose="05000000000000000000" pitchFamily="2" charset="2"/>
              </a:rPr>
              <a:t>GrandeOmega</a:t>
            </a:r>
            <a:endParaRPr lang="en-GB" dirty="0">
              <a:sym typeface="Wingdings" panose="05000000000000000000" pitchFamily="2" charset="2"/>
            </a:endParaRPr>
          </a:p>
          <a:p>
            <a:r>
              <a:rPr lang="en-GB" dirty="0">
                <a:sym typeface="Wingdings" panose="05000000000000000000" pitchFamily="2" charset="2"/>
              </a:rPr>
              <a:t>Implement the two sorting algorithms (Insertion sort and Merge sort)</a:t>
            </a:r>
          </a:p>
          <a:p>
            <a:pPr lvl="1"/>
            <a:r>
              <a:rPr lang="en-GB" i="1" dirty="0"/>
              <a:t>Facultative</a:t>
            </a:r>
            <a:r>
              <a:rPr lang="en-GB" dirty="0"/>
              <a:t>: try to make it generic with respect to the type of the elements being sorted (using a comparator)</a:t>
            </a:r>
          </a:p>
          <a:p>
            <a:r>
              <a:rPr lang="en-GB" dirty="0"/>
              <a:t>Implement </a:t>
            </a:r>
            <a:r>
              <a:rPr lang="en-GB"/>
              <a:t>also the </a:t>
            </a:r>
            <a:r>
              <a:rPr lang="en-GB" dirty="0"/>
              <a:t>Bubble sort</a:t>
            </a:r>
          </a:p>
          <a:p>
            <a:pPr lvl="1"/>
            <a:endParaRPr lang="en-GB" dirty="0"/>
          </a:p>
          <a:p>
            <a:r>
              <a:rPr lang="en-GB" dirty="0"/>
              <a:t>… See you next week </a:t>
            </a:r>
            <a:r>
              <a:rPr lang="en-GB" dirty="0">
                <a:sym typeface="Wingdings" panose="05000000000000000000" pitchFamily="2" charset="2"/>
              </a:rPr>
              <a:t></a:t>
            </a:r>
          </a:p>
          <a:p>
            <a:pPr marL="0" indent="0">
              <a:buNone/>
            </a:pP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7FD410FE-C0F1-40CE-8936-E55D7B6438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1935" y="107575"/>
            <a:ext cx="2652059" cy="318247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Rechte verbindingslijn met pijl 5">
            <a:extLst>
              <a:ext uri="{FF2B5EF4-FFF2-40B4-BE49-F238E27FC236}">
                <a16:creationId xmlns:a16="http://schemas.microsoft.com/office/drawing/2014/main" id="{4E754CD4-340A-41BB-B200-9BE2DD3EA49F}"/>
              </a:ext>
            </a:extLst>
          </p:cNvPr>
          <p:cNvCxnSpPr/>
          <p:nvPr/>
        </p:nvCxnSpPr>
        <p:spPr>
          <a:xfrm flipV="1">
            <a:off x="5585012" y="2160589"/>
            <a:ext cx="2662517" cy="5467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2" descr="Image result for eye of sauron">
            <a:extLst>
              <a:ext uri="{FF2B5EF4-FFF2-40B4-BE49-F238E27FC236}">
                <a16:creationId xmlns:a16="http://schemas.microsoft.com/office/drawing/2014/main" id="{6EF8320A-10C2-4ED5-B4DB-D2C13E79D61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420" b="13612"/>
          <a:stretch/>
        </p:blipFill>
        <p:spPr bwMode="auto">
          <a:xfrm>
            <a:off x="5121202" y="177093"/>
            <a:ext cx="3707487" cy="1521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p:txBody>
          <a:bodyPr/>
          <a:lstStyle/>
          <a:p>
            <a:r>
              <a:rPr lang="en-GB" dirty="0"/>
              <a:t>Popular </a:t>
            </a:r>
            <a:r>
              <a:rPr lang="en-GB" dirty="0">
                <a:hlinkClick r:id="rId3"/>
              </a:rPr>
              <a:t>sorting algorithms</a:t>
            </a:r>
            <a:endParaRPr lang="en-GB" dirty="0"/>
          </a:p>
          <a:p>
            <a:pPr lvl="1"/>
            <a:r>
              <a:rPr lang="en-GB" dirty="0"/>
              <a:t>Simple sorts</a:t>
            </a:r>
          </a:p>
          <a:p>
            <a:pPr lvl="2"/>
            <a:r>
              <a:rPr lang="en-GB" b="1" u="sng" dirty="0">
                <a:solidFill>
                  <a:schemeClr val="accent1"/>
                </a:solidFill>
              </a:rPr>
              <a:t>Insertion sort</a:t>
            </a:r>
            <a:r>
              <a:rPr lang="en-GB" dirty="0"/>
              <a:t>, selection sort</a:t>
            </a:r>
          </a:p>
          <a:p>
            <a:pPr lvl="1"/>
            <a:r>
              <a:rPr lang="en-GB" dirty="0"/>
              <a:t>Efficient sorts</a:t>
            </a:r>
          </a:p>
          <a:p>
            <a:pPr lvl="2"/>
            <a:r>
              <a:rPr lang="en-GB" b="1" u="sng" dirty="0">
                <a:solidFill>
                  <a:schemeClr val="accent1"/>
                </a:solidFill>
              </a:rPr>
              <a:t>Merge sort</a:t>
            </a:r>
            <a:r>
              <a:rPr lang="en-GB" dirty="0"/>
              <a:t>, Quick sort, Heap sort</a:t>
            </a:r>
          </a:p>
          <a:p>
            <a:pPr lvl="1"/>
            <a:r>
              <a:rPr lang="en-GB" dirty="0"/>
              <a:t>Bubble sort and variants</a:t>
            </a:r>
          </a:p>
          <a:p>
            <a:pPr lvl="2"/>
            <a:r>
              <a:rPr lang="en-GB" dirty="0"/>
              <a:t>Bubble sort, Shell sort, Comb sort</a:t>
            </a:r>
          </a:p>
          <a:p>
            <a:pPr lvl="1"/>
            <a:r>
              <a:rPr lang="en-GB" dirty="0"/>
              <a:t>Distribution sort</a:t>
            </a:r>
          </a:p>
          <a:p>
            <a:pPr lvl="2"/>
            <a:r>
              <a:rPr lang="en-GB" dirty="0"/>
              <a:t>Counting sort, Bucket sort, Radix sort</a:t>
            </a:r>
          </a:p>
          <a:p>
            <a:r>
              <a:rPr lang="en-GB" dirty="0"/>
              <a:t>In practice, a few algorithms predominate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256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studying algorithms, we are interested in many aspects</a:t>
                </a:r>
              </a:p>
              <a:p>
                <a:pPr lvl="1"/>
                <a:r>
                  <a:rPr lang="en-US" b="1" dirty="0"/>
                  <a:t>Correctness</a:t>
                </a:r>
                <a:r>
                  <a:rPr lang="en-US" dirty="0"/>
                  <a:t>, ﬁrst and foremost </a:t>
                </a:r>
              </a:p>
              <a:p>
                <a:pPr lvl="1"/>
                <a:r>
                  <a:rPr lang="en-US" b="1" dirty="0"/>
                  <a:t>Performance</a:t>
                </a:r>
                <a:r>
                  <a:rPr lang="en-US" dirty="0"/>
                  <a:t>, especially in certain domains (i.e., games)</a:t>
                </a:r>
              </a:p>
              <a:p>
                <a:pPr lvl="2"/>
                <a:r>
                  <a:rPr lang="en-GB" b="1" dirty="0"/>
                  <a:t>Time</a:t>
                </a:r>
                <a:r>
                  <a:rPr lang="en-GB" dirty="0"/>
                  <a:t> &amp; Space</a:t>
                </a:r>
              </a:p>
              <a:p>
                <a:pPr lvl="2"/>
                <a:endParaRPr lang="en-GB" dirty="0"/>
              </a:p>
              <a:p>
                <a:r>
                  <a:rPr lang="en-GB" dirty="0"/>
                  <a:t>Time complexity… remember from last lesson?</a:t>
                </a:r>
              </a:p>
              <a:p>
                <a:pPr lvl="1"/>
                <a:r>
                  <a:rPr lang="en-GB" dirty="0"/>
                  <a:t>Asymptotic notation to express </a:t>
                </a:r>
                <a:r>
                  <a:rPr lang="en-US" dirty="0"/>
                  <a:t>the relationship between computing time and input size</a:t>
                </a:r>
              </a:p>
              <a:p>
                <a:pPr lvl="1"/>
                <a:r>
                  <a:rPr lang="en-US" dirty="0"/>
                  <a:t>Example: suppose an algorithm runs in </a:t>
                </a:r>
                <a14:m>
                  <m:oMath xmlns:m="http://schemas.openxmlformats.org/officeDocument/2006/math">
                    <m:r>
                      <a:rPr lang="en-US" i="1" dirty="0" smtClean="0">
                        <a:latin typeface="Cambria Math" panose="02040503050406030204" pitchFamily="18" charset="0"/>
                      </a:rPr>
                      <m:t>0.1</m:t>
                    </m:r>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+ 10.0</m:t>
                    </m:r>
                    <m:r>
                      <a:rPr lang="en-US" i="1" dirty="0" smtClean="0">
                        <a:latin typeface="Cambria Math" panose="02040503050406030204" pitchFamily="18" charset="0"/>
                      </a:rPr>
                      <m:t>𝑛</m:t>
                    </m:r>
                  </m:oMath>
                </a14:m>
                <a:r>
                  <a:rPr lang="en-US" dirty="0"/>
                  <a:t> milliseconds for an input of size </a:t>
                </a:r>
                <a14:m>
                  <m:oMath xmlns:m="http://schemas.openxmlformats.org/officeDocument/2006/math">
                    <m:r>
                      <a:rPr lang="en-US" i="1" dirty="0" smtClean="0">
                        <a:latin typeface="Cambria Math" panose="02040503050406030204" pitchFamily="18" charset="0"/>
                      </a:rPr>
                      <m:t>𝑛</m:t>
                    </m:r>
                  </m:oMath>
                </a14:m>
                <a:r>
                  <a:rPr lang="en-US" dirty="0"/>
                  <a:t> </a:t>
                </a:r>
                <a:r>
                  <a:rPr lang="en-US" dirty="0">
                    <a:sym typeface="Wingdings" panose="05000000000000000000" pitchFamily="2" charset="2"/>
                  </a:rPr>
                  <a:t> its complexity is </a:t>
                </a:r>
                <a14:m>
                  <m:oMath xmlns:m="http://schemas.openxmlformats.org/officeDocument/2006/math">
                    <m:r>
                      <a:rPr lang="en-GB" b="0" i="1" smtClean="0">
                        <a:latin typeface="Cambria Math" panose="02040503050406030204" pitchFamily="18" charset="0"/>
                        <a:sym typeface="Wingdings" panose="05000000000000000000" pitchFamily="2" charset="2"/>
                      </a:rPr>
                      <m:t>𝑂</m:t>
                    </m:r>
                    <m:d>
                      <m:dPr>
                        <m:ctrlPr>
                          <a:rPr lang="en-GB" b="0" i="1" smtClean="0">
                            <a:latin typeface="Cambria Math" panose="02040503050406030204" pitchFamily="18" charset="0"/>
                            <a:sym typeface="Wingdings" panose="05000000000000000000" pitchFamily="2" charset="2"/>
                          </a:rPr>
                        </m:ctrlPr>
                      </m:dPr>
                      <m:e>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e>
                    </m:d>
                  </m:oMath>
                </a14:m>
                <a:r>
                  <a:rPr lang="en-US" dirty="0"/>
                  <a:t> </a:t>
                </a:r>
              </a:p>
              <a:p>
                <a:pPr lvl="1"/>
                <a:r>
                  <a:rPr lang="en-GB" dirty="0"/>
                  <a:t>Valid asymptotically (i.e., not for small inputs)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63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989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Input</a:t>
                </a:r>
              </a:p>
              <a:p>
                <a:pPr lvl="1"/>
                <a:r>
                  <a:rPr lang="en-US" dirty="0"/>
                  <a:t>a sequence of </a:t>
                </a:r>
                <a14:m>
                  <m:oMath xmlns:m="http://schemas.openxmlformats.org/officeDocument/2006/math">
                    <m:r>
                      <a:rPr lang="en-US" i="1" dirty="0" smtClean="0">
                        <a:latin typeface="Cambria Math" panose="02040503050406030204" pitchFamily="18" charset="0"/>
                      </a:rPr>
                      <m:t>𝑛</m:t>
                    </m:r>
                  </m:oMath>
                </a14:m>
                <a:r>
                  <a:rPr lang="en-US" dirty="0"/>
                  <a:t> numbers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oMath>
                </a14:m>
                <a:r>
                  <a:rPr lang="en-US" dirty="0"/>
                  <a:t> </a:t>
                </a:r>
              </a:p>
              <a:p>
                <a:endParaRPr lang="en-US" dirty="0"/>
              </a:p>
              <a:p>
                <a:r>
                  <a:rPr lang="en-US" b="1" dirty="0"/>
                  <a:t>Output</a:t>
                </a:r>
              </a:p>
              <a:p>
                <a:pPr lvl="1"/>
                <a:r>
                  <a:rPr lang="en-US" dirty="0"/>
                  <a:t>a permutation (reordering)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nl-NL"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sub>
                    </m:sSub>
                    <m:r>
                      <a:rPr lang="nl-NL" b="0" i="1" dirty="0" smtClean="0">
                        <a:latin typeface="Cambria Math" panose="02040503050406030204" pitchFamily="18" charset="0"/>
                      </a:rPr>
                      <m:t>′</m:t>
                    </m:r>
                  </m:oMath>
                </a14:m>
                <a:r>
                  <a:rPr lang="en-US" dirty="0"/>
                  <a:t> of the input sequence …</a:t>
                </a:r>
              </a:p>
              <a:p>
                <a:pPr lvl="1"/>
                <a:r>
                  <a:rPr lang="en-US" dirty="0"/>
                  <a:t>… in non-decreasing order (i.e., such that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nl-NL" b="0" i="1" dirty="0" smtClean="0">
                        <a:latin typeface="Cambria Math" panose="02040503050406030204" pitchFamily="18" charset="0"/>
                      </a:rPr>
                      <m:t>′</m:t>
                    </m:r>
                    <m:r>
                      <a:rPr lang="en-US" i="1" dirty="0">
                        <a:latin typeface="Cambria Math" panose="02040503050406030204" pitchFamily="18" charset="0"/>
                      </a:rPr>
                      <m:t>≤</m:t>
                    </m:r>
                    <m:r>
                      <a:rPr lang="en-GB"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r>
                      <a:rPr lang="nl-NL" b="0" i="1" dirty="0" smtClean="0">
                        <a:latin typeface="Cambria Math" panose="02040503050406030204" pitchFamily="18" charset="0"/>
                      </a:rPr>
                      <m:t>′</m:t>
                    </m:r>
                  </m:oMath>
                </a14:m>
                <a:r>
                  <a:rPr lang="en-US" dirty="0"/>
                  <a:t>)</a:t>
                </a:r>
              </a:p>
              <a:p>
                <a:endParaRPr lang="en-US" dirty="0"/>
              </a:p>
              <a:p>
                <a:r>
                  <a:rPr lang="en-US" dirty="0"/>
                  <a:t>The numbers that we wish to sort are also known as the </a:t>
                </a:r>
                <a:r>
                  <a:rPr lang="en-US" b="1" dirty="0"/>
                  <a:t>keys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5179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Sorting algorithms </a:t>
            </a:r>
            <a:br>
              <a:rPr lang="en-GB" dirty="0"/>
            </a:br>
            <a:r>
              <a:rPr lang="en-GB" sz="2400" dirty="0"/>
              <a:t>Properties</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nl-NL" dirty="0"/>
                  <a:t>Interesting </a:t>
                </a:r>
                <a:r>
                  <a:rPr lang="nl-NL" dirty="0" err="1"/>
                  <a:t>properties</a:t>
                </a:r>
                <a:r>
                  <a:rPr lang="nl-NL" dirty="0"/>
                  <a:t> </a:t>
                </a:r>
                <a:r>
                  <a:rPr lang="nl-NL" dirty="0" err="1"/>
                  <a:t>for</a:t>
                </a:r>
                <a:r>
                  <a:rPr lang="nl-NL" dirty="0"/>
                  <a:t> a </a:t>
                </a:r>
                <a:r>
                  <a:rPr lang="nl-NL" dirty="0" err="1"/>
                  <a:t>sorting</a:t>
                </a:r>
                <a:r>
                  <a:rPr lang="nl-NL" dirty="0"/>
                  <a:t> </a:t>
                </a:r>
                <a:r>
                  <a:rPr lang="nl-NL" dirty="0" err="1"/>
                  <a:t>algorithm</a:t>
                </a:r>
                <a:endParaRPr lang="nl-NL" dirty="0"/>
              </a:p>
              <a:p>
                <a:pPr lvl="1"/>
                <a:r>
                  <a:rPr lang="nl-NL" dirty="0"/>
                  <a:t>STABILITY </a:t>
                </a:r>
                <a:r>
                  <a:rPr lang="nl-NL" dirty="0">
                    <a:sym typeface="Wingdings" panose="05000000000000000000" pitchFamily="2" charset="2"/>
                  </a:rPr>
                  <a:t> </a:t>
                </a:r>
                <a:r>
                  <a:rPr lang="en-US" dirty="0">
                    <a:sym typeface="Wingdings" panose="05000000000000000000" pitchFamily="2" charset="2"/>
                  </a:rPr>
                  <a:t>maintain the relative order of elements with equal keys</a:t>
                </a:r>
              </a:p>
              <a:p>
                <a:pPr lvl="1"/>
                <a:r>
                  <a:rPr lang="en-US" dirty="0">
                    <a:sym typeface="Wingdings" panose="05000000000000000000" pitchFamily="2" charset="2"/>
                  </a:rPr>
                  <a:t>COMPUTATIONAL COMPLEXITY  how many elements comparisons in terms of the size of the sequence</a:t>
                </a:r>
              </a:p>
              <a:p>
                <a:pPr lvl="2"/>
                <a:r>
                  <a:rPr lang="en-US" dirty="0">
                    <a:sym typeface="Wingdings" panose="05000000000000000000" pitchFamily="2" charset="2"/>
                  </a:rPr>
                  <a:t>Good behavior is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𝑛</m:t>
                        </m:r>
                        <m:func>
                          <m:funcPr>
                            <m:ctrlPr>
                              <a:rPr lang="nl-NL" b="0" i="1" smtClean="0">
                                <a:latin typeface="Cambria Math" panose="02040503050406030204" pitchFamily="18" charset="0"/>
                                <a:sym typeface="Wingdings" panose="05000000000000000000" pitchFamily="2" charset="2"/>
                              </a:rPr>
                            </m:ctrlPr>
                          </m:funcPr>
                          <m:fName>
                            <m:r>
                              <m:rPr>
                                <m:sty m:val="p"/>
                              </m:rPr>
                              <a:rPr lang="nl-NL" b="0" i="0" smtClean="0">
                                <a:latin typeface="Cambria Math" panose="02040503050406030204" pitchFamily="18" charset="0"/>
                                <a:sym typeface="Wingdings" panose="05000000000000000000" pitchFamily="2" charset="2"/>
                              </a:rPr>
                              <m:t>log</m:t>
                            </m:r>
                          </m:fName>
                          <m:e>
                            <m:r>
                              <a:rPr lang="nl-NL" b="0" i="1" smtClean="0">
                                <a:latin typeface="Cambria Math" panose="02040503050406030204" pitchFamily="18" charset="0"/>
                                <a:sym typeface="Wingdings" panose="05000000000000000000" pitchFamily="2" charset="2"/>
                              </a:rPr>
                              <m:t>𝑛</m:t>
                            </m:r>
                          </m:e>
                        </m:func>
                      </m:e>
                    </m:d>
                  </m:oMath>
                </a14:m>
                <a:endParaRPr lang="en-US" dirty="0">
                  <a:sym typeface="Wingdings" panose="05000000000000000000" pitchFamily="2" charset="2"/>
                </a:endParaRPr>
              </a:p>
              <a:p>
                <a:pPr lvl="1"/>
                <a:r>
                  <a:rPr lang="en-US" dirty="0">
                    <a:sym typeface="Wingdings" panose="05000000000000000000" pitchFamily="2" charset="2"/>
                  </a:rPr>
                  <a:t>MEMORY USAGE  </a:t>
                </a:r>
                <a:r>
                  <a:rPr lang="en-US" i="1" dirty="0">
                    <a:sym typeface="Wingdings" panose="05000000000000000000" pitchFamily="2" charset="2"/>
                  </a:rPr>
                  <a:t>in-place</a:t>
                </a:r>
                <a:r>
                  <a:rPr lang="en-US" dirty="0">
                    <a:sym typeface="Wingdings" panose="05000000000000000000" pitchFamily="2" charset="2"/>
                  </a:rPr>
                  <a:t> algorithms need only </a:t>
                </a:r>
                <a14:m>
                  <m:oMath xmlns:m="http://schemas.openxmlformats.org/officeDocument/2006/math">
                    <m:r>
                      <a:rPr lang="en-US" i="1" dirty="0" smtClean="0">
                        <a:latin typeface="Cambria Math" panose="02040503050406030204" pitchFamily="18" charset="0"/>
                        <a:sym typeface="Wingdings" panose="05000000000000000000" pitchFamily="2" charset="2"/>
                      </a:rPr>
                      <m:t>𝑂</m:t>
                    </m:r>
                    <m:r>
                      <a:rPr lang="en-US" i="1" dirty="0" smtClean="0">
                        <a:latin typeface="Cambria Math" panose="02040503050406030204" pitchFamily="18" charset="0"/>
                        <a:sym typeface="Wingdings" panose="05000000000000000000" pitchFamily="2" charset="2"/>
                      </a:rPr>
                      <m:t>(1)</m:t>
                    </m:r>
                  </m:oMath>
                </a14:m>
                <a:r>
                  <a:rPr lang="en-US" dirty="0">
                    <a:sym typeface="Wingdings" panose="05000000000000000000" pitchFamily="2" charset="2"/>
                  </a:rPr>
                  <a:t> memory beyond the items being sorted</a:t>
                </a:r>
              </a:p>
              <a:p>
                <a:pPr lvl="1"/>
                <a:r>
                  <a:rPr lang="nl-NL" dirty="0">
                    <a:sym typeface="Wingdings" panose="05000000000000000000" pitchFamily="2" charset="2"/>
                  </a:rPr>
                  <a:t>ADAPTABILITY  </a:t>
                </a:r>
                <a:r>
                  <a:rPr lang="en-US" dirty="0">
                    <a:sym typeface="Wingdings" panose="05000000000000000000" pitchFamily="2" charset="2"/>
                  </a:rPr>
                  <a:t>the </a:t>
                </a:r>
                <a:r>
                  <a:rPr lang="en-US" dirty="0" err="1">
                    <a:sym typeface="Wingdings" panose="05000000000000000000" pitchFamily="2" charset="2"/>
                  </a:rPr>
                  <a:t>presortedness</a:t>
                </a:r>
                <a:r>
                  <a:rPr lang="en-US" dirty="0">
                    <a:sym typeface="Wingdings" panose="05000000000000000000" pitchFamily="2" charset="2"/>
                  </a:rPr>
                  <a:t> of the input affects the running time</a:t>
                </a:r>
                <a:endParaRPr lang="nl-NL" dirty="0">
                  <a:sym typeface="Wingdings" panose="05000000000000000000" pitchFamily="2" charset="2"/>
                </a:endParaRP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https://upload.wikimedia.org/wikipedia/commons/thumb/8/82/Sorting_stability_playing_cards.svg/220px-Sorting_stability_playing_card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020" y="0"/>
            <a:ext cx="2777905" cy="458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Insertion sort</a:t>
            </a:r>
          </a:p>
        </p:txBody>
      </p:sp>
      <p:pic>
        <p:nvPicPr>
          <p:cNvPr id="2050" name="Picture 2" descr="Example of insertion sort sorting a list of rando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27" y="2291137"/>
            <a:ext cx="3746632" cy="3345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yankacademy.com/static/img/courses/cs101/playing_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61" y="414008"/>
            <a:ext cx="3147634" cy="270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4159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1087</TotalTime>
  <Words>3617</Words>
  <Application>Microsoft Office PowerPoint</Application>
  <PresentationFormat>Breedbeeld</PresentationFormat>
  <Paragraphs>506</Paragraphs>
  <Slides>46</Slides>
  <Notes>3</Notes>
  <HiddenSlides>1</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46</vt:i4>
      </vt:variant>
    </vt:vector>
  </HeadingPairs>
  <TitlesOfParts>
    <vt:vector size="54" baseType="lpstr">
      <vt:lpstr>Arial</vt:lpstr>
      <vt:lpstr>Calibri</vt:lpstr>
      <vt:lpstr>Cambria Math</vt:lpstr>
      <vt:lpstr>Consolas</vt:lpstr>
      <vt:lpstr>Trebuchet MS</vt:lpstr>
      <vt:lpstr>Wingdings</vt:lpstr>
      <vt:lpstr>Wingdings 3</vt:lpstr>
      <vt:lpstr>Facet</vt:lpstr>
      <vt:lpstr>INFDEV036A - Algorithms Lesson Unit 2</vt:lpstr>
      <vt:lpstr>Today</vt:lpstr>
      <vt:lpstr>Sorting algorithms</vt:lpstr>
      <vt:lpstr>Sorting algorithms </vt:lpstr>
      <vt:lpstr>Sorting algorithms </vt:lpstr>
      <vt:lpstr>Sorting algorithms </vt:lpstr>
      <vt:lpstr>Sorting algorithms </vt:lpstr>
      <vt:lpstr>Sorting algorithms  Properties</vt:lpstr>
      <vt:lpstr>Insertion sort</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vt:lpstr>
      <vt:lpstr>Insertion sort</vt:lpstr>
      <vt:lpstr>Insertion sort</vt:lpstr>
      <vt:lpstr>Insertion sort </vt:lpstr>
      <vt:lpstr>Bubble sort</vt:lpstr>
      <vt:lpstr>Merge sort</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147</cp:revision>
  <dcterms:created xsi:type="dcterms:W3CDTF">2014-09-19T08:57:35Z</dcterms:created>
  <dcterms:modified xsi:type="dcterms:W3CDTF">2018-11-26T12:04:58Z</dcterms:modified>
</cp:coreProperties>
</file>