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8"/>
  </p:notesMasterIdLst>
  <p:sldIdLst>
    <p:sldId id="256" r:id="rId2"/>
    <p:sldId id="320" r:id="rId3"/>
    <p:sldId id="260" r:id="rId4"/>
    <p:sldId id="313" r:id="rId5"/>
    <p:sldId id="261" r:id="rId6"/>
    <p:sldId id="262" r:id="rId7"/>
    <p:sldId id="263" r:id="rId8"/>
    <p:sldId id="265" r:id="rId9"/>
    <p:sldId id="275" r:id="rId10"/>
    <p:sldId id="277" r:id="rId11"/>
    <p:sldId id="278" r:id="rId12"/>
    <p:sldId id="276" r:id="rId13"/>
    <p:sldId id="274" r:id="rId14"/>
    <p:sldId id="281" r:id="rId15"/>
    <p:sldId id="279" r:id="rId16"/>
    <p:sldId id="280" r:id="rId17"/>
    <p:sldId id="282" r:id="rId18"/>
    <p:sldId id="283" r:id="rId19"/>
    <p:sldId id="267" r:id="rId20"/>
    <p:sldId id="268" r:id="rId21"/>
    <p:sldId id="270" r:id="rId22"/>
    <p:sldId id="284" r:id="rId23"/>
    <p:sldId id="285" r:id="rId24"/>
    <p:sldId id="315" r:id="rId25"/>
    <p:sldId id="269" r:id="rId26"/>
    <p:sldId id="271" r:id="rId27"/>
    <p:sldId id="286" r:id="rId28"/>
    <p:sldId id="316" r:id="rId29"/>
    <p:sldId id="317" r:id="rId30"/>
    <p:sldId id="292" r:id="rId31"/>
    <p:sldId id="294" r:id="rId32"/>
    <p:sldId id="293" r:id="rId33"/>
    <p:sldId id="312" r:id="rId34"/>
    <p:sldId id="296" r:id="rId35"/>
    <p:sldId id="298"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8" r:id="rId49"/>
    <p:sldId id="290" r:id="rId50"/>
    <p:sldId id="291" r:id="rId51"/>
    <p:sldId id="319" r:id="rId52"/>
    <p:sldId id="287" r:id="rId53"/>
    <p:sldId id="266" r:id="rId54"/>
    <p:sldId id="273" r:id="rId55"/>
    <p:sldId id="272" r:id="rId56"/>
    <p:sldId id="31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9" autoAdjust="0"/>
    <p:restoredTop sz="81706" autoAdjust="0"/>
  </p:normalViewPr>
  <p:slideViewPr>
    <p:cSldViewPr snapToGrid="0">
      <p:cViewPr varScale="1">
        <p:scale>
          <a:sx n="70" d="100"/>
          <a:sy n="70" d="100"/>
        </p:scale>
        <p:origin x="11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07/01/2019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3</a:t>
            </a:fld>
            <a:endParaRPr lang="en-GB"/>
          </a:p>
        </p:txBody>
      </p:sp>
    </p:spTree>
    <p:extLst>
      <p:ext uri="{BB962C8B-B14F-4D97-AF65-F5344CB8AC3E}">
        <p14:creationId xmlns:p14="http://schemas.microsoft.com/office/powerpoint/2010/main" val="54880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a:p>
              <a:p>
                <a:endParaRPr lang="nl-NL"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a:p>
              <a:p>
                <a:endParaRPr lang="nl-NL" dirty="0"/>
              </a:p>
            </p:txBody>
          </p:sp>
        </mc:Choice>
        <mc:Fallback xmlns="">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55</a:t>
            </a:fld>
            <a:endParaRPr lang="en-GB"/>
          </a:p>
        </p:txBody>
      </p:sp>
    </p:spTree>
    <p:extLst>
      <p:ext uri="{BB962C8B-B14F-4D97-AF65-F5344CB8AC3E}">
        <p14:creationId xmlns:p14="http://schemas.microsoft.com/office/powerpoint/2010/main" val="263699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can be used to model many types of relations and processes in physical, biological, social and information systems. Many practical problems can be represented by graphs.</a:t>
            </a:r>
          </a:p>
          <a:p>
            <a:r>
              <a:rPr lang="en-US" dirty="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5</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Adjacency lists are generally preferred because they efficiently represent </a:t>
            </a:r>
            <a:r>
              <a:rPr lang="en-US" sz="1200" b="0" i="0" u="none" strike="noStrike" kern="1200" dirty="0">
                <a:solidFill>
                  <a:schemeClr val="tx1"/>
                </a:solidFill>
                <a:effectLst/>
                <a:latin typeface="+mn-lt"/>
                <a:ea typeface="+mn-ea"/>
                <a:cs typeface="+mn-cs"/>
                <a:hlinkClick r:id="rId3" tooltip="Sparse graph"/>
              </a:rPr>
              <a:t>sparse graphs</a:t>
            </a:r>
            <a:r>
              <a:rPr lang="en-US" sz="1200" b="0" i="0" kern="1200" dirty="0">
                <a:solidFill>
                  <a:schemeClr val="tx1"/>
                </a:solidFill>
                <a:effectLst/>
                <a:latin typeface="+mn-lt"/>
                <a:ea typeface="+mn-ea"/>
                <a:cs typeface="+mn-cs"/>
              </a:rPr>
              <a:t>. An adjacency matrix is preferred if the graph is dense, that is the number of edges |</a:t>
            </a:r>
            <a:r>
              <a:rPr lang="en-US" sz="1200" b="0" i="1"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 is close to the number of vertices squared,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12</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23</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24</a:t>
            </a:fld>
            <a:endParaRPr lang="en-GB"/>
          </a:p>
        </p:txBody>
      </p:sp>
    </p:spTree>
    <p:extLst>
      <p:ext uri="{BB962C8B-B14F-4D97-AF65-F5344CB8AC3E}">
        <p14:creationId xmlns:p14="http://schemas.microsoft.com/office/powerpoint/2010/main" val="164902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nl-NL" dirty="0"/>
              <a:t>At </a:t>
            </a:r>
            <a:r>
              <a:rPr lang="nl-NL" dirty="0" err="1"/>
              <a:t>every</a:t>
            </a:r>
            <a:r>
              <a:rPr lang="nl-NL" dirty="0"/>
              <a:t> iteration push </a:t>
            </a:r>
            <a:r>
              <a:rPr lang="nl-NL" dirty="0" err="1"/>
              <a:t>one</a:t>
            </a:r>
            <a:r>
              <a:rPr lang="nl-NL" dirty="0"/>
              <a:t> </a:t>
            </a:r>
            <a:r>
              <a:rPr lang="nl-NL" dirty="0" err="1"/>
              <a:t>neighbour</a:t>
            </a:r>
            <a:r>
              <a:rPr lang="nl-NL" dirty="0"/>
              <a:t> of </a:t>
            </a:r>
            <a:r>
              <a:rPr lang="nl-NL" dirty="0" err="1"/>
              <a:t>the</a:t>
            </a:r>
            <a:r>
              <a:rPr lang="nl-NL" dirty="0"/>
              <a:t> top node</a:t>
            </a:r>
          </a:p>
          <a:p>
            <a:pPr lvl="1"/>
            <a:r>
              <a:rPr lang="nl-NL" dirty="0"/>
              <a:t>Pop </a:t>
            </a:r>
            <a:r>
              <a:rPr lang="nl-NL" dirty="0" err="1"/>
              <a:t>when</a:t>
            </a:r>
            <a:r>
              <a:rPr lang="nl-NL" dirty="0"/>
              <a:t> no </a:t>
            </a:r>
            <a:r>
              <a:rPr lang="nl-NL" dirty="0" err="1"/>
              <a:t>other</a:t>
            </a:r>
            <a:r>
              <a:rPr lang="nl-NL" dirty="0"/>
              <a:t> </a:t>
            </a:r>
            <a:r>
              <a:rPr lang="nl-NL" dirty="0" err="1"/>
              <a:t>neighbours</a:t>
            </a:r>
            <a:r>
              <a:rPr lang="nl-NL" dirty="0"/>
              <a:t> </a:t>
            </a:r>
            <a:r>
              <a:rPr lang="nl-NL" dirty="0" err="1"/>
              <a:t>to</a:t>
            </a:r>
            <a:r>
              <a:rPr lang="nl-NL" dirty="0"/>
              <a:t> </a:t>
            </a:r>
            <a:r>
              <a:rPr lang="nl-NL" dirty="0" err="1"/>
              <a:t>visit</a:t>
            </a:r>
            <a:r>
              <a:rPr lang="nl-NL" dirty="0"/>
              <a:t> </a:t>
            </a:r>
            <a:r>
              <a:rPr lang="nl-NL" dirty="0" err="1"/>
              <a:t>exist</a:t>
            </a:r>
            <a:endParaRPr lang="en-GB" dirty="0"/>
          </a:p>
          <a:p>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25</a:t>
            </a:fld>
            <a:endParaRPr lang="en-GB"/>
          </a:p>
        </p:txBody>
      </p:sp>
    </p:spTree>
    <p:extLst>
      <p:ext uri="{BB962C8B-B14F-4D97-AF65-F5344CB8AC3E}">
        <p14:creationId xmlns:p14="http://schemas.microsoft.com/office/powerpoint/2010/main" val="118783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Stack: A </a:t>
            </a:r>
            <a:r>
              <a:rPr lang="en-GB" dirty="0">
                <a:sym typeface="Wingdings" panose="05000000000000000000" pitchFamily="2" charset="2"/>
              </a:rPr>
              <a:t> A, B  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D, G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F  </a:t>
            </a:r>
            <a:r>
              <a:rPr lang="en-GB" dirty="0">
                <a:sym typeface="Wingdings" panose="05000000000000000000" pitchFamily="2" charset="2"/>
              </a:rPr>
              <a:t> A, B</a:t>
            </a:r>
            <a:r>
              <a:rPr lang="en-GB" baseline="0" dirty="0">
                <a:sym typeface="Wingdings" panose="05000000000000000000" pitchFamily="2" charset="2"/>
              </a:rPr>
              <a:t>  </a:t>
            </a:r>
            <a:r>
              <a:rPr lang="en-GB" dirty="0">
                <a:sym typeface="Wingdings" panose="05000000000000000000" pitchFamily="2" charset="2"/>
              </a:rPr>
              <a:t>A, B,</a:t>
            </a:r>
            <a:r>
              <a:rPr lang="en-GB" baseline="0" dirty="0">
                <a:sym typeface="Wingdings" panose="05000000000000000000" pitchFamily="2" charset="2"/>
              </a:rPr>
              <a:t> E  </a:t>
            </a:r>
            <a:r>
              <a:rPr lang="en-GB" dirty="0">
                <a:sym typeface="Wingdings" panose="05000000000000000000" pitchFamily="2" charset="2"/>
              </a:rPr>
              <a:t>A, B</a:t>
            </a:r>
            <a:r>
              <a:rPr lang="en-GB" baseline="0" dirty="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27</a:t>
            </a:fld>
            <a:endParaRPr lang="en-GB"/>
          </a:p>
        </p:txBody>
      </p:sp>
    </p:spTree>
    <p:extLst>
      <p:ext uri="{BB962C8B-B14F-4D97-AF65-F5344CB8AC3E}">
        <p14:creationId xmlns:p14="http://schemas.microsoft.com/office/powerpoint/2010/main" val="223321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Dijkstra's algorithm will assign some initial distance values and will try to improve them step by step.</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30</a:t>
            </a:fld>
            <a:endParaRPr lang="en-GB"/>
          </a:p>
        </p:txBody>
      </p:sp>
    </p:spTree>
    <p:extLst>
      <p:ext uri="{BB962C8B-B14F-4D97-AF65-F5344CB8AC3E}">
        <p14:creationId xmlns:p14="http://schemas.microsoft.com/office/powerpoint/2010/main" val="220384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9D8A1-5435-4147-9E17-27EDE55B3813}" type="datetime1">
              <a:rPr lang="en-GB" smtClean="0"/>
              <a:t>07/01/2019</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34F7E9-3DF3-4DBE-846D-39B0195EA2C3}" type="datetime1">
              <a:rPr lang="en-GB" smtClean="0"/>
              <a:t>07/01/2019</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8525F-11CD-4DC1-B4EC-22D131D64D21}" type="datetime1">
              <a:rPr lang="en-GB" smtClean="0"/>
              <a:t>07/01/2019</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32A9-6B1B-4956-B576-97ED1158E979}" type="datetime1">
              <a:rPr lang="en-GB" smtClean="0"/>
              <a:t>07/01/2019</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A10A3-8A4A-4BA4-8B79-B150C098D7DE}" type="datetime1">
              <a:rPr lang="en-GB" smtClean="0"/>
              <a:t>07/01/2019</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A7864-E6CE-437D-90EE-E94054888E6B}" type="datetime1">
              <a:rPr lang="en-GB" smtClean="0"/>
              <a:t>07/01/2019</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2CD63-5CFA-4B8E-AFA1-905509E865FB}" type="datetime1">
              <a:rPr lang="en-GB" smtClean="0"/>
              <a:t>07/01/2019</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9277F-0662-43CE-A480-7F99911E7A07}" type="datetime1">
              <a:rPr lang="en-GB" smtClean="0"/>
              <a:t>07/01/2019</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FB55E-839C-4190-B566-F2AB82861591}" type="datetime1">
              <a:rPr lang="en-GB" smtClean="0"/>
              <a:t>07/01/2019</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BA60E-9FBD-47D7-A428-34E402897507}" type="datetime1">
              <a:rPr lang="en-GB" smtClean="0"/>
              <a:t>07/01/2019</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9DF8-2D12-479A-95C1-0D0146B58665}" type="datetime1">
              <a:rPr lang="en-GB" smtClean="0"/>
              <a:t>07/01/2019</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D2CABC-FB83-4A4D-8838-663F16D638EF}" type="datetime1">
              <a:rPr lang="en-GB" smtClean="0"/>
              <a:t>07/01/2019</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A08632-8AE3-48D8-AB86-B1BD5CBAD907}" type="datetime1">
              <a:rPr lang="en-GB" smtClean="0"/>
              <a:t>07/01/2019</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8F660-0EBA-4272-9778-33A1DBD1EDC7}" type="datetime1">
              <a:rPr lang="en-GB" smtClean="0"/>
              <a:t>07/01/2019</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7F2A5F-9D5B-4DC3-B6E8-8F151B116ECE}" type="datetime1">
              <a:rPr lang="en-GB" smtClean="0"/>
              <a:t>07/01/2019</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3D63C-A0C0-4B7F-A13A-4D0F4E2A275E}" type="datetime1">
              <a:rPr lang="en-GB" smtClean="0"/>
              <a:t>07/01/2019</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74519A-EE02-42D5-89FC-1A991AEFE6AF}" type="datetime1">
              <a:rPr lang="en-GB" smtClean="0"/>
              <a:t>07/01/2019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6.xml.rels><?xml version="1.0" encoding="UTF-8" standalone="yes"?>
<Relationships xmlns="http://schemas.openxmlformats.org/package/2006/relationships"><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 </a:t>
            </a:r>
            <a:br>
              <a:rPr lang="en-GB" dirty="0"/>
            </a:br>
            <a:r>
              <a:rPr lang="en-GB" dirty="0"/>
              <a:t>Lesson Unit 5</a:t>
            </a:r>
          </a:p>
        </p:txBody>
      </p:sp>
      <p:sp>
        <p:nvSpPr>
          <p:cNvPr id="3" name="Subtitle 2"/>
          <p:cNvSpPr>
            <a:spLocks noGrp="1"/>
          </p:cNvSpPr>
          <p:nvPr>
            <p:ph type="subTitle" idx="1"/>
          </p:nvPr>
        </p:nvSpPr>
        <p:spPr/>
        <p:txBody>
          <a:bodyPr>
            <a:normAutofit/>
          </a:bodyPr>
          <a:lstStyle/>
          <a:p>
            <a:r>
              <a:rPr lang="en-GB" sz="2000" dirty="0"/>
              <a:t>G. Costantini, F. Di Giacomo</a:t>
            </a:r>
          </a:p>
          <a:p>
            <a:r>
              <a:rPr lang="en-GB" sz="2000" dirty="0">
                <a:hlinkClick r:id="rId2"/>
              </a:rPr>
              <a:t>costg@hr.nl</a:t>
            </a:r>
            <a:r>
              <a:rPr lang="en-GB" sz="2000" dirty="0"/>
              <a:t>, </a:t>
            </a:r>
            <a:r>
              <a:rPr lang="en-GB" sz="2000" dirty="0">
                <a:hlinkClick r:id="rId3"/>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a:t>
                </a:r>
              </a:p>
              <a:p>
                <a:pPr lvl="1"/>
                <a:r>
                  <a:rPr lang="en-US" dirty="0"/>
                  <a:t>represents which vertices of a graph are adjacent to which other vertices</a:t>
                </a:r>
              </a:p>
              <a:p>
                <a:pPr lvl="1"/>
                <a:r>
                  <a:rPr lang="en-US" dirty="0"/>
                  <a:t>rows and columns represent both the vertices</a:t>
                </a:r>
              </a:p>
              <a:p>
                <a:pPr lvl="1"/>
                <a:r>
                  <a:rPr lang="en-US" dirty="0"/>
                  <a:t>given a cell at row </a:t>
                </a:r>
                <a14:m>
                  <m:oMath xmlns:m="http://schemas.openxmlformats.org/officeDocument/2006/math">
                    <m:r>
                      <a:rPr lang="en-GB" b="0" i="1" smtClean="0">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b="0" i="1" smtClean="0">
                        <a:latin typeface="Cambria Math" panose="02040503050406030204" pitchFamily="18" charset="0"/>
                      </a:rPr>
                      <m:t>𝑗</m:t>
                    </m:r>
                  </m:oMath>
                </a14:m>
                <a:r>
                  <a:rPr lang="en-US" dirty="0"/>
                  <a:t> is </a:t>
                </a:r>
                <a:r>
                  <a:rPr lang="en-US" i="1" dirty="0"/>
                  <a:t>True(1) </a:t>
                </a:r>
                <a:r>
                  <a:rPr lang="en-US" dirty="0"/>
                  <a:t>if there is an edge connecting </a:t>
                </a:r>
                <a14:m>
                  <m:oMath xmlns:m="http://schemas.openxmlformats.org/officeDocument/2006/math">
                    <m:r>
                      <a:rPr lang="en-GB" b="0" i="1" smtClean="0">
                        <a:latin typeface="Cambria Math" panose="02040503050406030204" pitchFamily="18" charset="0"/>
                      </a:rPr>
                      <m:t>𝑖</m:t>
                    </m:r>
                  </m:oMath>
                </a14:m>
                <a:r>
                  <a:rPr lang="en-US" dirty="0"/>
                  <a:t> to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 properties</a:t>
                </a:r>
              </a:p>
              <a:p>
                <a:pPr lvl="1"/>
                <a:r>
                  <a:rPr lang="en-US" dirty="0"/>
                  <a:t>the matrix is 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a:t>) </a:t>
                </a:r>
              </a:p>
              <a:p>
                <a:pPr lvl="1"/>
                <a:r>
                  <a:rPr lang="en-US" dirty="0"/>
                  <a:t>the number of </a:t>
                </a:r>
                <a:r>
                  <a:rPr lang="en-US" i="1" dirty="0"/>
                  <a:t>True</a:t>
                </a:r>
                <a:r>
                  <a:rPr lang="en-US" dirty="0"/>
                  <a:t>(1) entries is twice the number of edges</a:t>
                </a:r>
              </a:p>
              <a:p>
                <a:pPr lvl="1"/>
                <a:r>
                  <a:rPr lang="en-US" dirty="0"/>
                  <a:t>different 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graph</a:t>
                </a:r>
              </a:p>
              <a:p>
                <a:pPr lvl="1"/>
                <a:r>
                  <a:rPr lang="en-US" dirty="0"/>
                  <a:t>preferred representation when the graph is </a:t>
                </a:r>
                <a:r>
                  <a:rPr lang="en-US" i="1" dirty="0"/>
                  <a:t>dense </a:t>
                </a:r>
                <a:r>
                  <a:rPr lang="en-US" dirty="0"/>
                  <a:t>(= many edges)</a:t>
                </a:r>
              </a:p>
              <a:p>
                <a:pPr lvl="2"/>
                <a:r>
                  <a:rPr lang="en-US" dirty="0"/>
                  <a:t>When the graph is sparse (= few edges), adjacency lists are more 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4"/>
          <a:stretch>
            <a:fillRect/>
          </a:stretch>
        </p:blipFill>
        <p:spPr>
          <a:xfrm>
            <a:off x="2454447" y="4722027"/>
            <a:ext cx="4061142" cy="2024947"/>
          </a:xfrm>
          <a:prstGeom prst="rect">
            <a:avLst/>
          </a:prstGeom>
        </p:spPr>
      </p:pic>
      <p:pic>
        <p:nvPicPr>
          <p:cNvPr id="6" name="Picture 5"/>
          <p:cNvPicPr>
            <a:picLocks noChangeAspect="1"/>
          </p:cNvPicPr>
          <p:nvPr/>
        </p:nvPicPr>
        <p:blipFill>
          <a:blip r:embed="rId5"/>
          <a:stretch>
            <a:fillRect/>
          </a:stretch>
        </p:blipFill>
        <p:spPr>
          <a:xfrm>
            <a:off x="6655939" y="4651249"/>
            <a:ext cx="2202894" cy="2095725"/>
          </a:xfrm>
          <a:prstGeom prst="rect">
            <a:avLst/>
          </a:prstGeom>
        </p:spPr>
      </p:pic>
    </p:spTree>
    <p:extLst>
      <p:ext uri="{BB962C8B-B14F-4D97-AF65-F5344CB8AC3E}">
        <p14:creationId xmlns:p14="http://schemas.microsoft.com/office/powerpoint/2010/main" val="88960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Incidence matrix</a:t>
                </a:r>
              </a:p>
              <a:p>
                <a:pPr lvl="1"/>
                <a:r>
                  <a:rPr lang="en-US" dirty="0"/>
                  <a:t>shows the relationship between two classes of objects: vertices (rows) and edges (columns)</a:t>
                </a:r>
              </a:p>
              <a:p>
                <a:pPr lvl="1"/>
                <a:r>
                  <a:rPr lang="en-US" dirty="0"/>
                  <a:t>given a cell at row </a:t>
                </a:r>
                <a14:m>
                  <m:oMath xmlns:m="http://schemas.openxmlformats.org/officeDocument/2006/math">
                    <m:r>
                      <a:rPr lang="en-GB" i="1">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i="1">
                        <a:latin typeface="Cambria Math" panose="02040503050406030204" pitchFamily="18" charset="0"/>
                      </a:rPr>
                      <m:t>𝑗</m:t>
                    </m:r>
                  </m:oMath>
                </a14:m>
                <a:r>
                  <a:rPr lang="en-US" dirty="0"/>
                  <a:t> is </a:t>
                </a:r>
                <a:r>
                  <a:rPr lang="en-US" i="1" dirty="0"/>
                  <a:t>True(1)</a:t>
                </a:r>
                <a:r>
                  <a:rPr lang="en-US" dirty="0"/>
                  <a:t> if vertex </a:t>
                </a:r>
                <a14:m>
                  <m:oMath xmlns:m="http://schemas.openxmlformats.org/officeDocument/2006/math">
                    <m:r>
                      <a:rPr lang="en-GB" b="0" i="1" smtClean="0">
                        <a:latin typeface="Cambria Math" panose="02040503050406030204" pitchFamily="18" charset="0"/>
                      </a:rPr>
                      <m:t>𝑖</m:t>
                    </m:r>
                  </m:oMath>
                </a14:m>
                <a:r>
                  <a:rPr lang="en-US" dirty="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of digraph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a:p>
              <a:p>
                <a:pPr lvl="1"/>
                <a:r>
                  <a:rPr lang="en-US" dirty="0"/>
                  <a:t>Difference with simple graphs: edges have a DIRECTION</a:t>
                </a:r>
              </a:p>
              <a:p>
                <a:pPr lvl="1"/>
                <a:r>
                  <a:rPr lang="en-US" dirty="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a:t> … </a:t>
                </a:r>
              </a:p>
              <a:p>
                <a:pPr lvl="2"/>
                <a:r>
                  <a:rPr lang="en-US" dirty="0"/>
                  <a:t>the edge </a:t>
                </a:r>
                <a14:m>
                  <m:oMath xmlns:m="http://schemas.openxmlformats.org/officeDocument/2006/math">
                    <m:r>
                      <a:rPr lang="en-GB" b="0" i="1" smtClean="0">
                        <a:latin typeface="Cambria Math" panose="02040503050406030204" pitchFamily="18" charset="0"/>
                      </a:rPr>
                      <m:t>𝑒</m:t>
                    </m:r>
                  </m:oMath>
                </a14:m>
                <a:r>
                  <a:rPr lang="en-US" dirty="0"/>
                  <a:t> </a:t>
                </a:r>
                <a:r>
                  <a:rPr lang="en-US" i="1" dirty="0"/>
                  <a:t>emanates/is incident</a:t>
                </a:r>
                <a:r>
                  <a:rPr lang="en-US" dirty="0"/>
                  <a:t> </a:t>
                </a:r>
                <a:r>
                  <a:rPr lang="en-US" i="1" dirty="0"/>
                  <a:t>from </a:t>
                </a:r>
                <a:r>
                  <a:rPr lang="en-US" dirty="0"/>
                  <a:t>vertex </a:t>
                </a:r>
                <a14:m>
                  <m:oMath xmlns:m="http://schemas.openxmlformats.org/officeDocument/2006/math">
                    <m:r>
                      <a:rPr lang="en-GB" b="0" i="1" smtClean="0">
                        <a:latin typeface="Cambria Math" panose="02040503050406030204" pitchFamily="18" charset="0"/>
                      </a:rPr>
                      <m:t>𝑎</m:t>
                    </m:r>
                  </m:oMath>
                </a14:m>
                <a:r>
                  <a:rPr lang="en-US" dirty="0"/>
                  <a:t> </a:t>
                </a:r>
              </a:p>
              <a:p>
                <a:pPr lvl="2"/>
                <a:r>
                  <a:rPr lang="en-US" dirty="0"/>
                  <a:t>the edge </a:t>
                </a:r>
                <a14:m>
                  <m:oMath xmlns:m="http://schemas.openxmlformats.org/officeDocument/2006/math">
                    <m:r>
                      <a:rPr lang="en-US" i="1" dirty="0" smtClean="0">
                        <a:latin typeface="Cambria Math" panose="02040503050406030204" pitchFamily="18" charset="0"/>
                      </a:rPr>
                      <m:t>𝑒</m:t>
                    </m:r>
                  </m:oMath>
                </a14:m>
                <a:r>
                  <a:rPr lang="en-US" dirty="0"/>
                  <a:t> t</a:t>
                </a:r>
                <a:r>
                  <a:rPr lang="en-US" i="1" dirty="0"/>
                  <a:t>erminates/is incident to</a:t>
                </a:r>
                <a:r>
                  <a:rPr lang="en-US" dirty="0"/>
                  <a:t> vertex </a:t>
                </a:r>
                <a14:m>
                  <m:oMath xmlns:m="http://schemas.openxmlformats.org/officeDocument/2006/math">
                    <m:r>
                      <a:rPr lang="en-GB" b="0" i="1" smtClean="0">
                        <a:latin typeface="Cambria Math" panose="02040503050406030204" pitchFamily="18" charset="0"/>
                      </a:rPr>
                      <m:t>𝑏</m:t>
                    </m:r>
                  </m:oMath>
                </a14:m>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3"/>
          <a:stretch>
            <a:fillRect/>
          </a:stretch>
        </p:blipFill>
        <p:spPr>
          <a:xfrm>
            <a:off x="3734155" y="4367700"/>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p:sp>
        <p:nvSpPr>
          <p:cNvPr id="3" name="Content Placeholder 2"/>
          <p:cNvSpPr>
            <a:spLocks noGrp="1"/>
          </p:cNvSpPr>
          <p:nvPr>
            <p:ph idx="1"/>
          </p:nvPr>
        </p:nvSpPr>
        <p:spPr>
          <a:xfrm>
            <a:off x="677334" y="2160589"/>
            <a:ext cx="8299398" cy="3880773"/>
          </a:xfrm>
        </p:spPr>
        <p:txBody>
          <a:bodyPr/>
          <a:lstStyle/>
          <a:p>
            <a:r>
              <a:rPr lang="en-GB" b="1" dirty="0"/>
              <a:t>Adjacency list of a digraph</a:t>
            </a:r>
          </a:p>
          <a:p>
            <a:pPr lvl="1"/>
            <a:r>
              <a:rPr lang="en-US" dirty="0"/>
              <a:t>for each vertex in the graph, store a list containing the edges that </a:t>
            </a:r>
            <a:r>
              <a:rPr lang="en-US" u="sng" dirty="0"/>
              <a:t>emanate</a:t>
            </a:r>
            <a:r>
              <a:rPr lang="en-US" dirty="0"/>
              <a:t> from that vertex</a:t>
            </a:r>
          </a:p>
          <a:p>
            <a:pPr lvl="1"/>
            <a:r>
              <a:rPr lang="en-US" dirty="0"/>
              <a:t>same 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a:t>emanating</a:t>
                </a:r>
                <a:r>
                  <a:rPr lang="en-US" dirty="0"/>
                  <a:t> from vertex </a:t>
                </a:r>
                <a14:m>
                  <m:oMath xmlns:m="http://schemas.openxmlformats.org/officeDocument/2006/math">
                    <m:r>
                      <a:rPr lang="en-GB" i="1">
                        <a:latin typeface="Cambria Math" panose="02040503050406030204" pitchFamily="18" charset="0"/>
                      </a:rPr>
                      <m:t>𝑖</m:t>
                    </m:r>
                  </m:oMath>
                </a14:m>
                <a:r>
                  <a:rPr lang="en-US" dirty="0"/>
                  <a:t> and </a:t>
                </a:r>
                <a:r>
                  <a:rPr lang="en-US" u="sng" dirty="0"/>
                  <a:t>terminating</a:t>
                </a:r>
                <a:r>
                  <a:rPr lang="en-US" dirty="0"/>
                  <a:t>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has value </a:t>
                </a:r>
              </a:p>
              <a:p>
                <a:pPr lvl="2"/>
                <a14:m>
                  <m:oMath xmlns:m="http://schemas.openxmlformats.org/officeDocument/2006/math">
                    <m:r>
                      <a:rPr lang="en-GB" b="0" i="1" dirty="0"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emanates from vertex </a:t>
                </a:r>
                <a14:m>
                  <m:oMath xmlns:m="http://schemas.openxmlformats.org/officeDocument/2006/math">
                    <m:r>
                      <a:rPr lang="en-GB" b="0" i="1" smtClean="0">
                        <a:latin typeface="Cambria Math" panose="02040503050406030204" pitchFamily="18" charset="0"/>
                      </a:rPr>
                      <m:t>𝑖</m:t>
                    </m:r>
                  </m:oMath>
                </a14:m>
                <a:endParaRPr lang="en-US" dirty="0"/>
              </a:p>
              <a:p>
                <a:pPr lvl="2"/>
                <a14:m>
                  <m:oMath xmlns:m="http://schemas.openxmlformats.org/officeDocument/2006/math">
                    <m:r>
                      <a:rPr lang="en-GB" b="0" i="1"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Path from </a:t>
                </a:r>
                <a14:m>
                  <m:oMath xmlns:m="http://schemas.openxmlformats.org/officeDocument/2006/math">
                    <m:r>
                      <a:rPr lang="en-GB" b="0" i="1" smtClean="0">
                        <a:latin typeface="Cambria Math" panose="02040503050406030204" pitchFamily="18" charset="0"/>
                      </a:rPr>
                      <m:t>𝑎</m:t>
                    </m:r>
                  </m:oMath>
                </a14:m>
                <a:r>
                  <a:rPr lang="en-GB" dirty="0"/>
                  <a:t> to </a:t>
                </a:r>
                <a14:m>
                  <m:oMath xmlns:m="http://schemas.openxmlformats.org/officeDocument/2006/math">
                    <m:r>
                      <a:rPr lang="en-GB" b="0" i="1" smtClean="0">
                        <a:latin typeface="Cambria Math" panose="02040503050406030204" pitchFamily="18" charset="0"/>
                      </a:rPr>
                      <m:t>𝑏</m:t>
                    </m:r>
                  </m:oMath>
                </a14:m>
                <a:r>
                  <a:rPr lang="en-GB" dirty="0"/>
                  <a:t> in a digraph</a:t>
                </a:r>
              </a:p>
              <a:p>
                <a:pPr lvl="1"/>
                <a:r>
                  <a:rPr lang="en-GB" dirty="0"/>
                  <a:t>Same concept as in undirected graphs </a:t>
                </a:r>
              </a:p>
              <a:p>
                <a:endParaRPr lang="en-US" b="1" dirty="0"/>
              </a:p>
              <a:p>
                <a:r>
                  <a:rPr lang="en-US" b="1" dirty="0"/>
                  <a:t>Weighted digraph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is a finite set of vertices</a:t>
                </a:r>
              </a:p>
              <a:p>
                <a:pPr lvl="1"/>
                <a14:m>
                  <m:oMath xmlns:m="http://schemas.openxmlformats.org/officeDocument/2006/math">
                    <m:r>
                      <a:rPr lang="en-US" i="1" dirty="0" smtClean="0">
                        <a:latin typeface="Cambria Math" panose="02040503050406030204" pitchFamily="18" charset="0"/>
                      </a:rPr>
                      <m:t>𝑤</m:t>
                    </m:r>
                  </m:oMath>
                </a14:m>
                <a:r>
                  <a:rPr lang="en-US" dirty="0"/>
                  <a:t> 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or </a:t>
                </a:r>
                <a14:m>
                  <m:oMath xmlns:m="http://schemas.openxmlformats.org/officeDocument/2006/math">
                    <m:r>
                      <a:rPr lang="nl-NL" b="0" i="1" smtClean="0">
                        <a:latin typeface="Cambria Math" panose="02040503050406030204" pitchFamily="18" charset="0"/>
                      </a:rPr>
                      <m:t>∞ </m:t>
                    </m:r>
                  </m:oMath>
                </a14:m>
                <a:r>
                  <a:rPr lang="en-US" dirty="0"/>
                  <a:t>(infinity) </a:t>
                </a:r>
                <a:endParaRPr lang="en-US" dirty="0">
                  <a:sym typeface="Wingdings" panose="05000000000000000000" pitchFamily="2" charset="2"/>
                </a:endParaRPr>
              </a:p>
              <a:p>
                <a:pPr lvl="2"/>
                <a:r>
                  <a:rPr lang="en-US" dirty="0">
                    <a:sym typeface="Wingdings" panose="05000000000000000000" pitchFamily="2" charset="2"/>
                  </a:rPr>
                  <a:t>called </a:t>
                </a:r>
                <a:r>
                  <a:rPr lang="en-US" i="1" dirty="0">
                    <a:sym typeface="Wingdings" panose="05000000000000000000" pitchFamily="2" charset="2"/>
                  </a:rPr>
                  <a:t>weight function</a:t>
                </a:r>
              </a:p>
              <a:p>
                <a:pPr lvl="2"/>
                <a:r>
                  <a:rPr lang="en-US" dirty="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a:t> to </a:t>
                </a:r>
                <a14:m>
                  <m:oMath xmlns:m="http://schemas.openxmlformats.org/officeDocument/2006/math">
                    <m:r>
                      <a:rPr lang="nl-NL" b="0" i="1" smtClean="0">
                        <a:latin typeface="Cambria Math" panose="02040503050406030204" pitchFamily="18" charset="0"/>
                      </a:rPr>
                      <m:t>𝑦</m:t>
                    </m:r>
                  </m:oMath>
                </a14:m>
                <a:r>
                  <a:rPr lang="en-GB" dirty="0"/>
                  <a:t>; </a:t>
                </a:r>
                <a14:m>
                  <m:oMath xmlns:m="http://schemas.openxmlformats.org/officeDocument/2006/math">
                    <m:r>
                      <a:rPr lang="nl-NL" b="0" i="1" smtClean="0">
                        <a:latin typeface="Cambria Math" panose="02040503050406030204" pitchFamily="18" charset="0"/>
                      </a:rPr>
                      <m:t>∞</m:t>
                    </m:r>
                  </m:oMath>
                </a14:m>
                <a:r>
                  <a:rPr lang="en-GB" dirty="0"/>
                  <a:t> means no edge from </a:t>
                </a:r>
                <a14:m>
                  <m:oMath xmlns:m="http://schemas.openxmlformats.org/officeDocument/2006/math">
                    <m:r>
                      <a:rPr lang="nl-NL" b="0" i="1" smtClean="0">
                        <a:latin typeface="Cambria Math" panose="02040503050406030204" pitchFamily="18" charset="0"/>
                      </a:rPr>
                      <m:t>𝑥</m:t>
                    </m:r>
                  </m:oMath>
                </a14:m>
                <a:r>
                  <a:rPr lang="en-GB" dirty="0"/>
                  <a:t> to </a:t>
                </a:r>
                <a14:m>
                  <m:oMath xmlns:m="http://schemas.openxmlformats.org/officeDocument/2006/math">
                    <m:r>
                      <a:rPr lang="nl-NL" b="0" i="1" smtClean="0">
                        <a:latin typeface="Cambria Math" panose="02040503050406030204" pitchFamily="18" charset="0"/>
                      </a:rPr>
                      <m:t>𝑦</m:t>
                    </m:r>
                  </m:oMath>
                </a14:m>
                <a:endParaRPr lang="en-GB" dirty="0"/>
              </a:p>
              <a:p>
                <a:pPr lvl="1"/>
                <a:r>
                  <a:rPr lang="nl-NL" dirty="0" err="1"/>
                  <a:t>Weighted</a:t>
                </a:r>
                <a:r>
                  <a:rPr lang="nl-NL" dirty="0"/>
                  <a:t> </a:t>
                </a:r>
                <a:r>
                  <a:rPr lang="nl-NL" dirty="0" err="1"/>
                  <a:t>graph</a:t>
                </a:r>
                <a:r>
                  <a:rPr lang="nl-NL" dirty="0"/>
                  <a:t> </a:t>
                </a:r>
                <a:r>
                  <a:rPr lang="nl-NL"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70439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Weighted path length </a:t>
                </a:r>
              </a:p>
              <a:p>
                <a:pPr lvl="1"/>
                <a:r>
                  <a:rPr lang="en-US" dirty="0"/>
                  <a:t>sum of the weights of the edges along the path</a:t>
                </a:r>
              </a:p>
              <a:p>
                <a:pPr lvl="1"/>
                <a:endParaRPr lang="en-US" dirty="0"/>
              </a:p>
              <a:p>
                <a:r>
                  <a:rPr lang="en-US" b="1" dirty="0"/>
                  <a:t>Shortest 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p>
              <a:p>
                <a:pPr lvl="1"/>
                <a:r>
                  <a:rPr lang="en-US" dirty="0"/>
                  <a:t>minimum 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a:p>
              <a:p>
                <a:pPr lvl="1"/>
                <a:r>
                  <a:rPr lang="en-US" i="1" dirty="0"/>
                  <a:t>Dijkstra’s Shortest Path Algorithm </a:t>
                </a:r>
                <a:r>
                  <a:rPr lang="en-US" dirty="0">
                    <a:sym typeface="Wingdings" panose="05000000000000000000" pitchFamily="2" charset="2"/>
                  </a:rPr>
                  <a:t> </a:t>
                </a:r>
                <a:r>
                  <a:rPr lang="en-US" dirty="0"/>
                  <a:t>finding the shortest path from one vertex to each other vertex in a (di)graph</a:t>
                </a:r>
              </a:p>
              <a:p>
                <a:pPr marL="91440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18521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Traversal algorithms </a:t>
            </a:r>
          </a:p>
        </p:txBody>
      </p:sp>
      <p:sp>
        <p:nvSpPr>
          <p:cNvPr id="3" name="Content Placeholder 2"/>
          <p:cNvSpPr>
            <a:spLocks noGrp="1"/>
          </p:cNvSpPr>
          <p:nvPr>
            <p:ph idx="1"/>
          </p:nvPr>
        </p:nvSpPr>
        <p:spPr/>
        <p:txBody>
          <a:bodyPr/>
          <a:lstStyle/>
          <a:p>
            <a:r>
              <a:rPr lang="en-US" i="1" dirty="0"/>
              <a:t>Graph traversal </a:t>
            </a:r>
            <a:r>
              <a:rPr lang="en-US" dirty="0">
                <a:sym typeface="Wingdings" panose="05000000000000000000" pitchFamily="2" charset="2"/>
              </a:rPr>
              <a:t> </a:t>
            </a:r>
            <a:r>
              <a:rPr lang="en-US" dirty="0"/>
              <a:t>visiting all the nodes in a graph in a particular manner, updating and/or checking their values along the way</a:t>
            </a:r>
          </a:p>
          <a:p>
            <a:endParaRPr lang="en-US" dirty="0"/>
          </a:p>
          <a:p>
            <a:r>
              <a:rPr lang="en-US" dirty="0"/>
              <a:t>Possible algorithms</a:t>
            </a:r>
          </a:p>
          <a:p>
            <a:pPr lvl="1"/>
            <a:r>
              <a:rPr lang="en-US" b="1" dirty="0"/>
              <a:t>BFS</a:t>
            </a:r>
            <a:r>
              <a:rPr lang="en-US" dirty="0"/>
              <a:t> (</a:t>
            </a:r>
            <a:r>
              <a:rPr lang="en-US" b="1" dirty="0"/>
              <a:t>Breadth</a:t>
            </a:r>
            <a:r>
              <a:rPr lang="en-US" dirty="0"/>
              <a:t> First Search)</a:t>
            </a:r>
          </a:p>
          <a:p>
            <a:pPr lvl="2"/>
            <a:r>
              <a:rPr lang="en-US" dirty="0"/>
              <a:t>Inspect all neighbors of a node; then for each neighbor inspect all its unvisited neighbors, etc…</a:t>
            </a:r>
          </a:p>
          <a:p>
            <a:pPr lvl="1"/>
            <a:r>
              <a:rPr lang="en-US" b="1" dirty="0"/>
              <a:t>DFS</a:t>
            </a:r>
            <a:r>
              <a:rPr lang="en-US" dirty="0"/>
              <a:t> (</a:t>
            </a:r>
            <a:r>
              <a:rPr lang="en-US" b="1" dirty="0"/>
              <a:t>Depth</a:t>
            </a:r>
            <a:r>
              <a:rPr lang="en-US" dirty="0"/>
              <a:t> First Search)</a:t>
            </a:r>
          </a:p>
          <a:p>
            <a:pPr lvl="2"/>
            <a:r>
              <a:rPr lang="en-US" dirty="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7413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8EAA2-FF7F-4829-A839-6203CC3A39C4}"/>
              </a:ext>
            </a:extLst>
          </p:cNvPr>
          <p:cNvSpPr>
            <a:spLocks noGrp="1"/>
          </p:cNvSpPr>
          <p:nvPr>
            <p:ph type="title"/>
          </p:nvPr>
        </p:nvSpPr>
        <p:spPr/>
        <p:txBody>
          <a:bodyPr/>
          <a:lstStyle/>
          <a:p>
            <a:r>
              <a:rPr lang="nl-NL" dirty="0" err="1"/>
              <a:t>Homework</a:t>
            </a:r>
            <a:r>
              <a:rPr lang="nl-NL" dirty="0"/>
              <a:t> </a:t>
            </a:r>
            <a:r>
              <a:rPr lang="nl-NL" dirty="0" err="1"/>
              <a:t>so</a:t>
            </a:r>
            <a:r>
              <a:rPr lang="nl-NL" dirty="0"/>
              <a:t> far…</a:t>
            </a:r>
          </a:p>
        </p:txBody>
      </p:sp>
      <p:sp>
        <p:nvSpPr>
          <p:cNvPr id="3" name="Tijdelijke aanduiding voor inhoud 2">
            <a:extLst>
              <a:ext uri="{FF2B5EF4-FFF2-40B4-BE49-F238E27FC236}">
                <a16:creationId xmlns:a16="http://schemas.microsoft.com/office/drawing/2014/main" id="{A8DDD51F-B288-464C-A84F-12B16F13877A}"/>
              </a:ext>
            </a:extLst>
          </p:cNvPr>
          <p:cNvSpPr>
            <a:spLocks noGrp="1"/>
          </p:cNvSpPr>
          <p:nvPr>
            <p:ph idx="1"/>
          </p:nvPr>
        </p:nvSpPr>
        <p:spPr/>
        <p:txBody>
          <a:bodyPr>
            <a:normAutofit/>
          </a:bodyPr>
          <a:lstStyle/>
          <a:p>
            <a:r>
              <a:rPr lang="nl-NL" b="1" i="1" dirty="0"/>
              <a:t>MC </a:t>
            </a:r>
            <a:r>
              <a:rPr lang="nl-NL" b="1" i="1" dirty="0" err="1"/>
              <a:t>questions</a:t>
            </a:r>
            <a:r>
              <a:rPr lang="nl-NL" b="1" i="1" dirty="0"/>
              <a:t> </a:t>
            </a:r>
            <a:r>
              <a:rPr lang="nl-NL" dirty="0"/>
              <a:t>on </a:t>
            </a:r>
            <a:r>
              <a:rPr lang="nl-NL" dirty="0" err="1"/>
              <a:t>GrandeOmega</a:t>
            </a:r>
            <a:r>
              <a:rPr lang="nl-NL" dirty="0"/>
              <a:t>, </a:t>
            </a:r>
            <a:r>
              <a:rPr lang="nl-NL" dirty="0" err="1"/>
              <a:t>one</a:t>
            </a:r>
            <a:r>
              <a:rPr lang="nl-NL" dirty="0"/>
              <a:t> practicum per </a:t>
            </a:r>
            <a:r>
              <a:rPr lang="nl-NL" dirty="0" err="1"/>
              <a:t>lesson</a:t>
            </a:r>
            <a:endParaRPr lang="nl-NL" dirty="0"/>
          </a:p>
          <a:p>
            <a:pPr lvl="1"/>
            <a:r>
              <a:rPr lang="nl-NL" dirty="0"/>
              <a:t>Are </a:t>
            </a:r>
            <a:r>
              <a:rPr lang="nl-NL" dirty="0" err="1"/>
              <a:t>you</a:t>
            </a:r>
            <a:r>
              <a:rPr lang="nl-NL" dirty="0"/>
              <a:t> on track?</a:t>
            </a:r>
          </a:p>
          <a:p>
            <a:endParaRPr lang="nl-NL" dirty="0"/>
          </a:p>
          <a:p>
            <a:r>
              <a:rPr lang="nl-NL" dirty="0"/>
              <a:t>How are </a:t>
            </a:r>
            <a:r>
              <a:rPr lang="nl-NL" dirty="0" err="1"/>
              <a:t>you</a:t>
            </a:r>
            <a:r>
              <a:rPr lang="nl-NL" dirty="0"/>
              <a:t> </a:t>
            </a:r>
            <a:r>
              <a:rPr lang="nl-NL" dirty="0" err="1"/>
              <a:t>doing</a:t>
            </a:r>
            <a:r>
              <a:rPr lang="nl-NL" dirty="0"/>
              <a:t> </a:t>
            </a:r>
            <a:r>
              <a:rPr lang="nl-NL" dirty="0" err="1"/>
              <a:t>with</a:t>
            </a:r>
            <a:r>
              <a:rPr lang="nl-NL" dirty="0"/>
              <a:t> </a:t>
            </a:r>
            <a:r>
              <a:rPr lang="nl-NL" dirty="0" err="1"/>
              <a:t>the</a:t>
            </a:r>
            <a:r>
              <a:rPr lang="nl-NL" dirty="0"/>
              <a:t> </a:t>
            </a:r>
            <a:r>
              <a:rPr lang="nl-NL" b="1" i="1" dirty="0" err="1"/>
              <a:t>implementations</a:t>
            </a:r>
            <a:r>
              <a:rPr lang="nl-NL" dirty="0"/>
              <a:t>?</a:t>
            </a:r>
          </a:p>
          <a:p>
            <a:pPr lvl="1"/>
            <a:r>
              <a:rPr lang="nl-NL" dirty="0" err="1"/>
              <a:t>LinearSearch</a:t>
            </a:r>
            <a:r>
              <a:rPr lang="nl-NL" dirty="0"/>
              <a:t>, </a:t>
            </a:r>
            <a:r>
              <a:rPr lang="nl-NL" dirty="0" err="1"/>
              <a:t>BinarySearch</a:t>
            </a:r>
            <a:endParaRPr lang="nl-NL" dirty="0"/>
          </a:p>
          <a:p>
            <a:pPr lvl="1"/>
            <a:r>
              <a:rPr lang="nl-NL" dirty="0" err="1"/>
              <a:t>InsertionSort</a:t>
            </a:r>
            <a:r>
              <a:rPr lang="nl-NL" dirty="0"/>
              <a:t>&lt;T&gt;, </a:t>
            </a:r>
            <a:r>
              <a:rPr lang="nl-NL" dirty="0" err="1"/>
              <a:t>MergeSort</a:t>
            </a:r>
            <a:r>
              <a:rPr lang="nl-NL" dirty="0"/>
              <a:t>&lt;T&gt;, </a:t>
            </a:r>
            <a:r>
              <a:rPr lang="nl-NL" dirty="0" err="1"/>
              <a:t>BubbleSort</a:t>
            </a:r>
            <a:r>
              <a:rPr lang="nl-NL" dirty="0"/>
              <a:t>&lt;T&gt;</a:t>
            </a:r>
          </a:p>
          <a:p>
            <a:pPr lvl="1"/>
            <a:r>
              <a:rPr lang="nl-NL" dirty="0" err="1"/>
              <a:t>SortedLinkedList</a:t>
            </a:r>
            <a:r>
              <a:rPr lang="nl-NL" dirty="0"/>
              <a:t>&lt;T&gt;, </a:t>
            </a:r>
            <a:r>
              <a:rPr lang="nl-NL" dirty="0" err="1"/>
              <a:t>DoublyLinkedList</a:t>
            </a:r>
            <a:r>
              <a:rPr lang="nl-NL" dirty="0"/>
              <a:t>&lt;T&gt;</a:t>
            </a:r>
          </a:p>
          <a:p>
            <a:pPr lvl="1"/>
            <a:r>
              <a:rPr lang="nl-NL" dirty="0"/>
              <a:t>Queue&lt;T&gt;, Stack&lt;T&gt; </a:t>
            </a:r>
          </a:p>
          <a:p>
            <a:pPr lvl="1"/>
            <a:r>
              <a:rPr lang="nl-NL" dirty="0" err="1"/>
              <a:t>Hash</a:t>
            </a:r>
            <a:r>
              <a:rPr lang="nl-NL" dirty="0"/>
              <a:t> </a:t>
            </a:r>
            <a:r>
              <a:rPr lang="nl-NL" dirty="0" err="1"/>
              <a:t>Table</a:t>
            </a:r>
            <a:r>
              <a:rPr lang="nl-NL" dirty="0"/>
              <a:t>&lt;K,V&gt; (+ </a:t>
            </a:r>
            <a:r>
              <a:rPr lang="nl-NL" dirty="0" err="1"/>
              <a:t>linear</a:t>
            </a:r>
            <a:r>
              <a:rPr lang="nl-NL" dirty="0"/>
              <a:t> </a:t>
            </a:r>
            <a:r>
              <a:rPr lang="nl-NL" dirty="0" err="1"/>
              <a:t>probing</a:t>
            </a:r>
            <a:r>
              <a:rPr lang="nl-NL" dirty="0"/>
              <a:t>)</a:t>
            </a:r>
          </a:p>
          <a:p>
            <a:pPr lvl="1"/>
            <a:r>
              <a:rPr lang="nl-NL" dirty="0" err="1"/>
              <a:t>BinarySearchTree</a:t>
            </a:r>
            <a:r>
              <a:rPr lang="nl-NL" dirty="0"/>
              <a:t>&lt;T&gt; (</a:t>
            </a:r>
            <a:r>
              <a:rPr lang="nl-NL" dirty="0" err="1"/>
              <a:t>traversal</a:t>
            </a:r>
            <a:r>
              <a:rPr lang="nl-NL" dirty="0"/>
              <a:t>, </a:t>
            </a:r>
            <a:r>
              <a:rPr lang="nl-NL" dirty="0" err="1"/>
              <a:t>insert</a:t>
            </a:r>
            <a:r>
              <a:rPr lang="nl-NL" dirty="0"/>
              <a:t>, search, delete)</a:t>
            </a:r>
          </a:p>
          <a:p>
            <a:endParaRPr lang="nl-NL" dirty="0"/>
          </a:p>
          <a:p>
            <a:endParaRPr lang="nl-NL" dirty="0"/>
          </a:p>
        </p:txBody>
      </p:sp>
      <p:sp>
        <p:nvSpPr>
          <p:cNvPr id="4" name="Tijdelijke aanduiding voor voettekst 3">
            <a:extLst>
              <a:ext uri="{FF2B5EF4-FFF2-40B4-BE49-F238E27FC236}">
                <a16:creationId xmlns:a16="http://schemas.microsoft.com/office/drawing/2014/main" id="{828CC195-953B-4CE0-A782-6B5AA21F5136}"/>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13234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Search is limited to essentially two operations</a:t>
                </a:r>
              </a:p>
              <a:p>
                <a:pPr lvl="1"/>
                <a:r>
                  <a:rPr lang="en-US" dirty="0"/>
                  <a:t>visit and inspect a node of a graph</a:t>
                </a:r>
              </a:p>
              <a:p>
                <a:pPr lvl="1"/>
                <a:r>
                  <a:rPr lang="en-US" dirty="0"/>
                  <a:t>gain access to visit the nodes that neighbor the currently visited node</a:t>
                </a:r>
              </a:p>
              <a:p>
                <a:endParaRPr lang="en-US" dirty="0"/>
              </a:p>
              <a:p>
                <a:r>
                  <a:rPr lang="en-US" dirty="0"/>
                  <a:t>Algorithm</a:t>
                </a:r>
              </a:p>
              <a:p>
                <a:pPr lvl="1"/>
                <a:r>
                  <a:rPr lang="en-US" dirty="0"/>
                  <a:t>begins at a root node and inspects all the neighboring nodes</a:t>
                </a:r>
              </a:p>
              <a:p>
                <a:pPr lvl="1"/>
                <a:r>
                  <a:rPr lang="en-US" dirty="0"/>
                  <a:t>for each of those neighbor nodes in turn, it inspects their neighbor nodes which were unvisited, and so on</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US" b="1" dirty="0"/>
              <a:t>Queue </a:t>
            </a:r>
            <a:r>
              <a:rPr lang="en-US" dirty="0"/>
              <a:t>data structure used to store intermediate results as it traverses the graph</a:t>
            </a:r>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a:t>[If the element sought is found in this node, quit the search and return a result]</a:t>
            </a:r>
          </a:p>
          <a:p>
            <a:pPr lvl="2"/>
            <a:r>
              <a:rPr lang="en-US" dirty="0"/>
              <a:t>Otherwise </a:t>
            </a:r>
            <a:r>
              <a:rPr lang="en-US" dirty="0" err="1"/>
              <a:t>enqueue</a:t>
            </a:r>
            <a:r>
              <a:rPr lang="en-US" dirty="0"/>
              <a:t> any successors (the direct child nodes) that have not yet been discovered</a:t>
            </a:r>
          </a:p>
          <a:p>
            <a:pPr marL="800100" lvl="1" indent="-342900">
              <a:buFont typeface="+mj-lt"/>
              <a:buAutoNum type="arabicPeriod"/>
            </a:pPr>
            <a:r>
              <a:rPr lang="en-US" dirty="0"/>
              <a:t>If the queue is empty, every node on the graph has been examined [quit the search and return "not found“]</a:t>
            </a:r>
          </a:p>
          <a:p>
            <a:pPr marL="800100" lvl="1" indent="-342900">
              <a:buFont typeface="+mj-lt"/>
              <a:buAutoNum type="arabicPeriod"/>
            </a:pPr>
            <a:r>
              <a:rPr lang="en-US" dirty="0"/>
              <a:t>If the queue is not empty, repeat from Step 2</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11432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nl-NL" dirty="0" err="1"/>
              <a:t>Result</a:t>
            </a:r>
            <a:r>
              <a:rPr lang="nl-NL" dirty="0"/>
              <a:t> of a </a:t>
            </a:r>
            <a:r>
              <a:rPr lang="en-GB" dirty="0"/>
              <a:t>BFS </a:t>
            </a:r>
            <a:r>
              <a:rPr lang="nl-NL" dirty="0" err="1"/>
              <a:t>traversal</a:t>
            </a:r>
            <a:r>
              <a:rPr lang="nl-NL" dirty="0"/>
              <a:t> </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GB" dirty="0"/>
              <a:t>BFS </a:t>
            </a:r>
            <a:r>
              <a:rPr lang="nl-NL" dirty="0" err="1"/>
              <a:t>traversal</a:t>
            </a:r>
            <a:endParaRPr lang="nl-NL" dirty="0"/>
          </a:p>
          <a:p>
            <a:pPr lvl="1"/>
            <a:r>
              <a:rPr lang="pt-BR" dirty="0"/>
              <a:t>Returned list of visited vertices: A, B, E, C, F, D, G</a:t>
            </a:r>
          </a:p>
          <a:p>
            <a:pPr lvl="1"/>
            <a:endParaRPr lang="pt-BR" dirty="0"/>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a:xfrm>
            <a:off x="677334" y="1290919"/>
            <a:ext cx="8596668" cy="4750444"/>
          </a:xfrm>
          <a:ln>
            <a:solidFill>
              <a:schemeClr val="tx1"/>
            </a:solidFill>
          </a:ln>
        </p:spPr>
        <p:txBody>
          <a:bodyPr>
            <a:normAutofit fontScale="55000" lnSpcReduction="20000"/>
          </a:bodyPr>
          <a:lstStyle/>
          <a:p>
            <a:pPr marL="457200" lvl="1" indent="0">
              <a:buNone/>
            </a:pPr>
            <a:r>
              <a:rPr lang="pt-BR" sz="3300" b="1" dirty="0">
                <a:latin typeface="+mj-lt"/>
                <a:cs typeface="Calibri" panose="020F0502020204030204" pitchFamily="34" charset="0"/>
              </a:rPr>
              <a:t>Algorithm pseudocode:</a:t>
            </a:r>
            <a:br>
              <a:rPr lang="pt-BR" sz="3300" b="1" dirty="0">
                <a:latin typeface="Calibri" panose="020F0502020204030204" pitchFamily="34" charset="0"/>
                <a:cs typeface="Calibri" panose="020F0502020204030204" pitchFamily="34" charset="0"/>
              </a:rPr>
            </a:br>
            <a:br>
              <a:rPr lang="pt-BR" b="1" dirty="0"/>
            </a:br>
            <a:r>
              <a:rPr lang="pt-BR" sz="2500" dirty="0">
                <a:latin typeface="Consolas" panose="020B0609020204030204" pitchFamily="49" charset="0"/>
                <a:cs typeface="Courier New" panose="02070309020205020404" pitchFamily="49" charset="0"/>
              </a:rPr>
              <a:t>Breadth-First-Search(Graph, root)</a:t>
            </a:r>
          </a:p>
          <a:p>
            <a:pPr marL="457200" lvl="1" indent="0">
              <a:buNone/>
            </a:pPr>
            <a:r>
              <a:rPr lang="pt-BR" sz="2500" dirty="0">
                <a:latin typeface="Consolas" panose="020B0609020204030204" pitchFamily="49" charset="0"/>
                <a:cs typeface="Courier New" panose="02070309020205020404" pitchFamily="49" charset="0"/>
              </a:rPr>
              <a:t>    for each node n in Graph:            </a:t>
            </a:r>
          </a:p>
          <a:p>
            <a:pPr marL="457200" lvl="1" indent="0">
              <a:buNone/>
            </a:pPr>
            <a:r>
              <a:rPr lang="pt-BR" sz="2500" dirty="0">
                <a:latin typeface="Consolas" panose="020B0609020204030204" pitchFamily="49" charset="0"/>
                <a:cs typeface="Courier New" panose="02070309020205020404" pitchFamily="49" charset="0"/>
              </a:rPr>
              <a:t>        n.distance = INFINITY        </a:t>
            </a:r>
          </a:p>
          <a:p>
            <a:pPr marL="457200" lvl="1" indent="0">
              <a:buNone/>
            </a:pPr>
            <a:r>
              <a:rPr lang="pt-BR" sz="2500" dirty="0">
                <a:latin typeface="Consolas" panose="020B0609020204030204" pitchFamily="49" charset="0"/>
                <a:cs typeface="Courier New" panose="02070309020205020404" pitchFamily="49" charset="0"/>
              </a:rPr>
              <a:t>        n.parent = NIL</a:t>
            </a:r>
          </a:p>
          <a:p>
            <a:pPr marL="457200" lvl="1" indent="0">
              <a:buNone/>
            </a:pPr>
            <a:r>
              <a:rPr lang="pt-BR" sz="2500" dirty="0">
                <a:latin typeface="Consolas" panose="020B0609020204030204" pitchFamily="49" charset="0"/>
                <a:cs typeface="Courier New" panose="02070309020205020404" pitchFamily="49" charset="0"/>
              </a:rPr>
              <a:t>    create empty queue Q      </a:t>
            </a:r>
          </a:p>
          <a:p>
            <a:pPr marL="457200" lvl="1" indent="0">
              <a:buNone/>
            </a:pPr>
            <a:r>
              <a:rPr lang="pt-BR" sz="2500" dirty="0">
                <a:latin typeface="Consolas" panose="020B0609020204030204" pitchFamily="49" charset="0"/>
                <a:cs typeface="Courier New" panose="02070309020205020404" pitchFamily="49" charset="0"/>
              </a:rPr>
              <a:t>    root.distance = 0</a:t>
            </a:r>
          </a:p>
          <a:p>
            <a:pPr marL="457200" lvl="1" indent="0">
              <a:buNone/>
            </a:pPr>
            <a:r>
              <a:rPr lang="pt-BR" sz="2500" dirty="0">
                <a:latin typeface="Consolas" panose="020B0609020204030204" pitchFamily="49" charset="0"/>
                <a:cs typeface="Courier New" panose="02070309020205020404" pitchFamily="49" charset="0"/>
              </a:rPr>
              <a:t>    Q.enqueue(root)                      </a:t>
            </a:r>
          </a:p>
          <a:p>
            <a:pPr marL="457200" lvl="1" indent="0">
              <a:buNone/>
            </a:pPr>
            <a:r>
              <a:rPr lang="pt-BR" sz="2500" dirty="0">
                <a:latin typeface="Consolas" panose="020B0609020204030204" pitchFamily="49" charset="0"/>
                <a:cs typeface="Courier New" panose="02070309020205020404" pitchFamily="49" charset="0"/>
              </a:rPr>
              <a:t>    while Q is not empty:        </a:t>
            </a:r>
          </a:p>
          <a:p>
            <a:pPr marL="457200" lvl="1" indent="0">
              <a:buNone/>
            </a:pPr>
            <a:r>
              <a:rPr lang="pt-BR" sz="2500" dirty="0">
                <a:latin typeface="Consolas" panose="020B0609020204030204" pitchFamily="49" charset="0"/>
                <a:cs typeface="Courier New" panose="02070309020205020404" pitchFamily="49" charset="0"/>
              </a:rPr>
              <a:t>        current = Q.dequeue()</a:t>
            </a:r>
          </a:p>
          <a:p>
            <a:pPr marL="457200" lvl="1" indent="0">
              <a:buNone/>
            </a:pPr>
            <a:r>
              <a:rPr lang="pt-BR" sz="2500" dirty="0">
                <a:latin typeface="Consolas" panose="020B0609020204030204" pitchFamily="49" charset="0"/>
                <a:cs typeface="Courier New" panose="02070309020205020404" pitchFamily="49" charset="0"/>
              </a:rPr>
              <a:t>        for each node n that is adjacent to current:</a:t>
            </a:r>
          </a:p>
          <a:p>
            <a:pPr marL="457200" lvl="1" indent="0">
              <a:buNone/>
            </a:pPr>
            <a:r>
              <a:rPr lang="pt-BR" sz="2500" dirty="0">
                <a:latin typeface="Consolas" panose="020B0609020204030204" pitchFamily="49" charset="0"/>
                <a:cs typeface="Courier New" panose="02070309020205020404" pitchFamily="49" charset="0"/>
              </a:rPr>
              <a:t>            if n.distance == INFINITY:</a:t>
            </a:r>
          </a:p>
          <a:p>
            <a:pPr marL="457200" lvl="1" indent="0">
              <a:buNone/>
            </a:pPr>
            <a:r>
              <a:rPr lang="pt-BR" sz="2500" dirty="0">
                <a:latin typeface="Consolas" panose="020B0609020204030204" pitchFamily="49" charset="0"/>
                <a:cs typeface="Courier New" panose="02070309020205020404" pitchFamily="49" charset="0"/>
              </a:rPr>
              <a:t>                n.distance = current.distance + 1</a:t>
            </a:r>
          </a:p>
          <a:p>
            <a:pPr marL="457200" lvl="1" indent="0">
              <a:buNone/>
            </a:pPr>
            <a:r>
              <a:rPr lang="pt-BR" sz="2500" dirty="0">
                <a:latin typeface="Consolas" panose="020B0609020204030204" pitchFamily="49" charset="0"/>
                <a:cs typeface="Courier New" panose="02070309020205020404" pitchFamily="49" charset="0"/>
              </a:rPr>
              <a:t>                n.parent = current</a:t>
            </a:r>
          </a:p>
          <a:p>
            <a:pPr marL="457200" lvl="1" indent="0">
              <a:buNone/>
            </a:pPr>
            <a:r>
              <a:rPr lang="pt-BR" sz="2500" dirty="0">
                <a:latin typeface="Consolas" panose="020B0609020204030204" pitchFamily="49" charset="0"/>
                <a:cs typeface="Courier New" panose="02070309020205020404" pitchFamily="49" charset="0"/>
              </a:rPr>
              <a:t>                Q.enqueue(n)</a:t>
            </a:r>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98966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US" dirty="0"/>
                  <a:t>Algorithm </a:t>
                </a:r>
              </a:p>
              <a:p>
                <a:pPr lvl="1"/>
                <a:r>
                  <a:rPr lang="en-US" dirty="0"/>
                  <a:t>Starts at a root node </a:t>
                </a:r>
              </a:p>
              <a:p>
                <a:pPr lvl="1"/>
                <a:r>
                  <a:rPr lang="en-US" dirty="0"/>
                  <a:t>Explores as far as possible along each branch before 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a:p>
              <a:p>
                <a:endParaRPr lang="nl-NL" dirty="0"/>
              </a:p>
              <a:p>
                <a:r>
                  <a:rPr lang="nl-NL" dirty="0" err="1"/>
                  <a:t>Difference</a:t>
                </a:r>
                <a:r>
                  <a:rPr lang="nl-NL" dirty="0"/>
                  <a:t> </a:t>
                </a:r>
                <a:r>
                  <a:rPr lang="nl-NL" dirty="0" err="1"/>
                  <a:t>with</a:t>
                </a:r>
                <a:r>
                  <a:rPr lang="nl-NL" dirty="0"/>
                  <a:t> BFS</a:t>
                </a:r>
              </a:p>
              <a:p>
                <a:pPr lvl="1"/>
                <a:r>
                  <a:rPr lang="nl-NL" dirty="0"/>
                  <a:t>DSF </a:t>
                </a:r>
                <a:r>
                  <a:rPr lang="nl-NL" dirty="0" err="1"/>
                  <a:t>uses</a:t>
                </a:r>
                <a:r>
                  <a:rPr lang="nl-NL" dirty="0"/>
                  <a:t> a </a:t>
                </a:r>
                <a:r>
                  <a:rPr lang="nl-NL" b="1" u="sng" dirty="0"/>
                  <a:t>stack</a:t>
                </a:r>
                <a:r>
                  <a:rPr lang="nl-NL" b="1" dirty="0"/>
                  <a:t> </a:t>
                </a:r>
                <a:r>
                  <a:rPr lang="nl-NL" dirty="0" err="1"/>
                  <a:t>instead</a:t>
                </a:r>
                <a:r>
                  <a:rPr lang="nl-NL" dirty="0"/>
                  <a:t> of a queue</a:t>
                </a:r>
              </a:p>
              <a:p>
                <a:pPr lvl="2"/>
                <a:r>
                  <a:rPr lang="nl-NL" i="1" dirty="0"/>
                  <a:t>Push</a:t>
                </a:r>
                <a:r>
                  <a:rPr lang="nl-NL" dirty="0"/>
                  <a:t> </a:t>
                </a:r>
                <a:r>
                  <a:rPr lang="nl-NL" dirty="0" err="1"/>
                  <a:t>only</a:t>
                </a:r>
                <a:r>
                  <a:rPr lang="nl-NL" dirty="0"/>
                  <a:t> </a:t>
                </a:r>
                <a:r>
                  <a:rPr lang="nl-NL" dirty="0" err="1"/>
                  <a:t>the</a:t>
                </a:r>
                <a:r>
                  <a:rPr lang="nl-NL" dirty="0"/>
                  <a:t> first </a:t>
                </a:r>
                <a:r>
                  <a:rPr lang="nl-NL" dirty="0" err="1"/>
                  <a:t>unvisited</a:t>
                </a:r>
                <a:r>
                  <a:rPr lang="nl-NL" dirty="0"/>
                  <a:t> </a:t>
                </a:r>
                <a:r>
                  <a:rPr lang="nl-NL" dirty="0" err="1"/>
                  <a:t>neigbour</a:t>
                </a:r>
                <a:r>
                  <a:rPr lang="nl-NL" dirty="0"/>
                  <a:t> of </a:t>
                </a:r>
                <a:r>
                  <a:rPr lang="nl-NL" dirty="0" err="1"/>
                  <a:t>the</a:t>
                </a:r>
                <a:r>
                  <a:rPr lang="nl-NL" dirty="0"/>
                  <a:t> top element of </a:t>
                </a:r>
                <a:r>
                  <a:rPr lang="nl-NL" dirty="0" err="1"/>
                  <a:t>the</a:t>
                </a:r>
                <a:r>
                  <a:rPr lang="nl-NL" dirty="0"/>
                  <a:t> stack</a:t>
                </a:r>
              </a:p>
              <a:p>
                <a:pPr lvl="2"/>
                <a:r>
                  <a:rPr lang="nl-NL" i="1" dirty="0"/>
                  <a:t>Pop </a:t>
                </a:r>
                <a:r>
                  <a:rPr lang="nl-NL" dirty="0" err="1"/>
                  <a:t>from</a:t>
                </a:r>
                <a:r>
                  <a:rPr lang="nl-NL" dirty="0"/>
                  <a:t> </a:t>
                </a:r>
                <a:r>
                  <a:rPr lang="nl-NL" dirty="0" err="1"/>
                  <a:t>the</a:t>
                </a:r>
                <a:r>
                  <a:rPr lang="nl-NL" dirty="0"/>
                  <a:t> stack </a:t>
                </a:r>
                <a:r>
                  <a:rPr lang="nl-NL" dirty="0" err="1"/>
                  <a:t>if</a:t>
                </a:r>
                <a:r>
                  <a:rPr lang="nl-NL" dirty="0"/>
                  <a:t> </a:t>
                </a:r>
                <a:r>
                  <a:rPr lang="nl-NL" dirty="0" err="1"/>
                  <a:t>there</a:t>
                </a:r>
                <a:r>
                  <a:rPr lang="nl-NL" dirty="0"/>
                  <a:t> are no </a:t>
                </a:r>
                <a:r>
                  <a:rPr lang="nl-NL" dirty="0" err="1"/>
                  <a:t>other</a:t>
                </a:r>
                <a:r>
                  <a:rPr lang="nl-NL" dirty="0"/>
                  <a:t> </a:t>
                </a:r>
                <a:r>
                  <a:rPr lang="nl-NL" dirty="0" err="1"/>
                  <a:t>unvisited</a:t>
                </a:r>
                <a:r>
                  <a:rPr lang="nl-NL" dirty="0"/>
                  <a:t> </a:t>
                </a:r>
                <a:r>
                  <a:rPr lang="nl-NL" dirty="0" err="1"/>
                  <a:t>neighbours</a:t>
                </a:r>
                <a:endParaRPr lang="en-GB" dirty="0"/>
              </a:p>
              <a:p>
                <a:pPr lvl="1"/>
                <a:r>
                  <a:rPr lang="en-GB" dirty="0"/>
                  <a:t>A recursive implementation is possible</a:t>
                </a:r>
                <a:endParaRPr lang="nl-N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11696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Result of a DFS traversal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0" y="1444203"/>
            <a:ext cx="1715311" cy="109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3885954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DFS </a:t>
            </a:r>
            <a:r>
              <a:rPr lang="nl-NL" dirty="0" err="1"/>
              <a:t>traversal</a:t>
            </a:r>
            <a:endParaRPr lang="nl-NL" dirty="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(recursive)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 do</a:t>
            </a:r>
          </a:p>
          <a:p>
            <a:pPr marL="0" indent="0">
              <a:buNone/>
            </a:pPr>
            <a:r>
              <a:rPr lang="en-US" sz="1600" dirty="0">
                <a:latin typeface="Consolas" panose="020B0609020204030204" pitchFamily="49" charset="0"/>
                <a:cs typeface="Courier New" panose="02070309020205020404" pitchFamily="49" charset="0"/>
              </a:rPr>
              <a:t>        if vertex w is not labeled as discovered then</a:t>
            </a:r>
          </a:p>
          <a:p>
            <a:pPr marL="0" indent="0">
              <a:buNone/>
            </a:pPr>
            <a:r>
              <a:rPr lang="en-US" sz="1600" dirty="0">
                <a:latin typeface="Consolas" panose="020B0609020204030204" pitchFamily="49" charset="0"/>
                <a:cs typeface="Courier New" panose="02070309020205020404" pitchFamily="49" charset="0"/>
              </a:rPr>
              <a:t>        recursively call DFS(</a:t>
            </a:r>
            <a:r>
              <a:rPr lang="en-US" sz="1600" dirty="0" err="1">
                <a:latin typeface="Consolas" panose="020B0609020204030204" pitchFamily="49" charset="0"/>
                <a:cs typeface="Courier New" panose="02070309020205020404" pitchFamily="49" charset="0"/>
              </a:rPr>
              <a:t>G,w</a:t>
            </a:r>
            <a:r>
              <a:rPr lang="en-US" sz="1600" dirty="0">
                <a:latin typeface="Consolas" panose="020B0609020204030204" pitchFamily="49" charset="0"/>
                <a:cs typeface="Courier New" panose="02070309020205020404" pitchFamily="49" charset="0"/>
              </a:rPr>
              <a:t>)</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987983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(iterative)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DFS-iterative(</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let S be a stack</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(v)</a:t>
            </a:r>
          </a:p>
          <a:p>
            <a:pPr marL="0" indent="0">
              <a:buNone/>
            </a:pPr>
            <a:r>
              <a:rPr lang="en-US" sz="1600" dirty="0">
                <a:latin typeface="Consolas" panose="020B0609020204030204" pitchFamily="49" charset="0"/>
                <a:cs typeface="Courier New" panose="02070309020205020404" pitchFamily="49" charset="0"/>
              </a:rPr>
              <a:t>  while S is not empty</a:t>
            </a:r>
          </a:p>
          <a:p>
            <a:pPr marL="0" indent="0">
              <a:buNone/>
            </a:pPr>
            <a:r>
              <a:rPr lang="en-US" sz="1600" dirty="0">
                <a:latin typeface="Consolas" panose="020B0609020204030204" pitchFamily="49" charset="0"/>
                <a:cs typeface="Courier New" panose="02070309020205020404" pitchFamily="49" charset="0"/>
              </a:rPr>
              <a:t>      v = </a:t>
            </a:r>
            <a:r>
              <a:rPr lang="en-US" sz="1600" dirty="0" err="1">
                <a:latin typeface="Consolas" panose="020B0609020204030204" pitchFamily="49" charset="0"/>
                <a:cs typeface="Courier New" panose="02070309020205020404" pitchFamily="49" charset="0"/>
              </a:rPr>
              <a:t>S.pop</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if v is not labeled as discovered:</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(v).reverse() do</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(w)</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33161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dirty="0"/>
              <a:t>INFDEV036A - G. Costantini, F. Di Giacomo</a:t>
            </a:r>
            <a:endParaRPr lang="en-GB" dirty="0"/>
          </a:p>
        </p:txBody>
      </p:sp>
    </p:spTree>
    <p:extLst>
      <p:ext uri="{BB962C8B-B14F-4D97-AF65-F5344CB8AC3E}">
        <p14:creationId xmlns:p14="http://schemas.microsoft.com/office/powerpoint/2010/main" val="300585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Single-source shortest path problem</a:t>
            </a:r>
          </a:p>
          <a:p>
            <a:pPr lvl="1"/>
            <a:r>
              <a:rPr lang="en-US" dirty="0"/>
              <a:t>for a given source vertex (node) in the graph, the algorithm finds the path with lowest cost (i.e., the shortest path) between that vertex and every other vertex</a:t>
            </a:r>
          </a:p>
          <a:p>
            <a:endParaRPr lang="en-US" dirty="0"/>
          </a:p>
          <a:p>
            <a:r>
              <a:rPr lang="en-US" dirty="0"/>
              <a:t>Informal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as visited when done with neighbors</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Dijkstra's algorithm runtim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pPr lvl="1"/>
            <a:endParaRPr lang="en-US" dirty="0"/>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11" name="Rechthoek 1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770096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3" name="Rechthoek 32"/>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47820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283426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77877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45722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918187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950181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58607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4058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More </a:t>
            </a:r>
            <a:r>
              <a:rPr lang="nl-NL" dirty="0" err="1"/>
              <a:t>detailed</a:t>
            </a:r>
            <a:r>
              <a:rPr lang="nl-NL" dirty="0"/>
              <a:t> agenda</a:t>
            </a:r>
          </a:p>
        </p:txBody>
      </p:sp>
      <p:sp>
        <p:nvSpPr>
          <p:cNvPr id="3" name="Tijdelijke aanduiding voor inhoud 2"/>
          <p:cNvSpPr>
            <a:spLocks noGrp="1"/>
          </p:cNvSpPr>
          <p:nvPr>
            <p:ph idx="1"/>
          </p:nvPr>
        </p:nvSpPr>
        <p:spPr/>
        <p:txBody>
          <a:bodyPr/>
          <a:lstStyle/>
          <a:p>
            <a:r>
              <a:rPr lang="nl-NL" dirty="0" err="1"/>
              <a:t>What</a:t>
            </a:r>
            <a:r>
              <a:rPr lang="nl-NL" dirty="0"/>
              <a:t> are (di)</a:t>
            </a:r>
            <a:r>
              <a:rPr lang="nl-NL" dirty="0" err="1"/>
              <a:t>graphs</a:t>
            </a:r>
            <a:r>
              <a:rPr lang="nl-NL" dirty="0"/>
              <a:t>?</a:t>
            </a:r>
          </a:p>
          <a:p>
            <a:r>
              <a:rPr lang="nl-NL" dirty="0"/>
              <a:t>How do we </a:t>
            </a:r>
            <a:r>
              <a:rPr lang="nl-NL" dirty="0" err="1"/>
              <a:t>represent</a:t>
            </a:r>
            <a:r>
              <a:rPr lang="nl-NL" dirty="0"/>
              <a:t> a (di)</a:t>
            </a:r>
            <a:r>
              <a:rPr lang="nl-NL" dirty="0" err="1"/>
              <a:t>graph</a:t>
            </a:r>
            <a:r>
              <a:rPr lang="nl-NL" dirty="0"/>
              <a:t>?</a:t>
            </a:r>
          </a:p>
          <a:p>
            <a:pPr lvl="1"/>
            <a:r>
              <a:rPr lang="nl-NL" dirty="0" err="1"/>
              <a:t>Adjacency</a:t>
            </a:r>
            <a:r>
              <a:rPr lang="nl-NL" dirty="0"/>
              <a:t> list, </a:t>
            </a:r>
            <a:r>
              <a:rPr lang="nl-NL" dirty="0" err="1"/>
              <a:t>adjacency</a:t>
            </a:r>
            <a:r>
              <a:rPr lang="nl-NL" dirty="0"/>
              <a:t> matrix [</a:t>
            </a:r>
            <a:r>
              <a:rPr lang="nl-NL" dirty="0" err="1"/>
              <a:t>incidence</a:t>
            </a:r>
            <a:r>
              <a:rPr lang="nl-NL" dirty="0"/>
              <a:t> matrix]</a:t>
            </a:r>
          </a:p>
          <a:p>
            <a:r>
              <a:rPr lang="nl-NL" dirty="0"/>
              <a:t>How </a:t>
            </a:r>
            <a:r>
              <a:rPr lang="nl-NL" dirty="0" err="1"/>
              <a:t>can</a:t>
            </a:r>
            <a:r>
              <a:rPr lang="nl-NL" dirty="0"/>
              <a:t> we traverse/</a:t>
            </a:r>
            <a:r>
              <a:rPr lang="nl-NL" dirty="0" err="1"/>
              <a:t>visit</a:t>
            </a:r>
            <a:r>
              <a:rPr lang="nl-NL" dirty="0"/>
              <a:t> a </a:t>
            </a:r>
            <a:r>
              <a:rPr lang="nl-NL" dirty="0" err="1"/>
              <a:t>graph</a:t>
            </a:r>
            <a:r>
              <a:rPr lang="nl-NL" dirty="0"/>
              <a:t>?</a:t>
            </a:r>
          </a:p>
          <a:p>
            <a:pPr lvl="1"/>
            <a:r>
              <a:rPr lang="nl-NL" dirty="0"/>
              <a:t>BFS, DFS</a:t>
            </a:r>
          </a:p>
          <a:p>
            <a:r>
              <a:rPr lang="nl-NL" dirty="0"/>
              <a:t>How </a:t>
            </a:r>
            <a:r>
              <a:rPr lang="nl-NL" dirty="0" err="1"/>
              <a:t>can</a:t>
            </a:r>
            <a:r>
              <a:rPr lang="nl-NL" dirty="0"/>
              <a:t> we </a:t>
            </a:r>
            <a:r>
              <a:rPr lang="nl-NL" dirty="0" err="1"/>
              <a:t>find</a:t>
            </a:r>
            <a:r>
              <a:rPr lang="nl-NL" dirty="0"/>
              <a:t> </a:t>
            </a:r>
            <a:r>
              <a:rPr lang="nl-NL" dirty="0" err="1"/>
              <a:t>the</a:t>
            </a:r>
            <a:r>
              <a:rPr lang="nl-NL" dirty="0"/>
              <a:t> </a:t>
            </a:r>
            <a:r>
              <a:rPr lang="nl-NL" dirty="0" err="1"/>
              <a:t>shortest</a:t>
            </a:r>
            <a:r>
              <a:rPr lang="nl-NL" dirty="0"/>
              <a:t> </a:t>
            </a:r>
            <a:r>
              <a:rPr lang="nl-NL" dirty="0" err="1"/>
              <a:t>path</a:t>
            </a:r>
            <a:r>
              <a:rPr lang="nl-NL" dirty="0"/>
              <a:t> </a:t>
            </a:r>
            <a:r>
              <a:rPr lang="nl-NL" dirty="0" err="1"/>
              <a:t>between</a:t>
            </a:r>
            <a:r>
              <a:rPr lang="nl-NL" dirty="0"/>
              <a:t> </a:t>
            </a:r>
            <a:r>
              <a:rPr lang="nl-NL" dirty="0" err="1"/>
              <a:t>two</a:t>
            </a:r>
            <a:r>
              <a:rPr lang="nl-NL" dirty="0"/>
              <a:t> </a:t>
            </a:r>
            <a:r>
              <a:rPr lang="nl-NL" dirty="0" err="1"/>
              <a:t>nodes</a:t>
            </a:r>
            <a:r>
              <a:rPr lang="nl-NL" dirty="0"/>
              <a:t> of a </a:t>
            </a:r>
            <a:r>
              <a:rPr lang="nl-NL" dirty="0" err="1"/>
              <a:t>graph</a:t>
            </a:r>
            <a:r>
              <a:rPr lang="nl-NL" dirty="0"/>
              <a:t>?</a:t>
            </a:r>
          </a:p>
          <a:p>
            <a:pPr lvl="1"/>
            <a:r>
              <a:rPr lang="nl-NL" dirty="0"/>
              <a:t>Dijkstra’s </a:t>
            </a:r>
            <a:r>
              <a:rPr lang="nl-NL" dirty="0" err="1"/>
              <a:t>algorithm</a:t>
            </a:r>
            <a:endParaRPr lang="nl-NL" dirty="0"/>
          </a:p>
          <a:p>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88158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08786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58066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78542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32387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91786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1179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17581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47163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50259"/>
          </a:xfrm>
        </p:spPr>
        <p:txBody>
          <a:bodyPr>
            <a:normAutofit fontScale="90000"/>
          </a:bodyPr>
          <a:lstStyle/>
          <a:p>
            <a:r>
              <a:rPr lang="en-GB" dirty="0"/>
              <a:t>Graphs – Dijkstra’s algorithm (pseudocode)</a:t>
            </a:r>
            <a:endParaRPr lang="it-IT" dirty="0"/>
          </a:p>
        </p:txBody>
      </p:sp>
      <p:sp>
        <p:nvSpPr>
          <p:cNvPr id="3" name="Content Placeholder 2"/>
          <p:cNvSpPr>
            <a:spLocks noGrp="1"/>
          </p:cNvSpPr>
          <p:nvPr>
            <p:ph idx="1"/>
          </p:nvPr>
        </p:nvSpPr>
        <p:spPr>
          <a:xfrm>
            <a:off x="677334" y="1559859"/>
            <a:ext cx="8596668" cy="4481503"/>
          </a:xfrm>
          <a:ln>
            <a:solidFill>
              <a:schemeClr val="tx1"/>
            </a:solidFill>
          </a:ln>
        </p:spPr>
        <p:txBody>
          <a:bodyPr>
            <a:normAutofit fontScale="62500" lnSpcReduction="20000"/>
          </a:bodyPr>
          <a:lstStyle/>
          <a:p>
            <a:pPr marL="0" indent="0">
              <a:buNone/>
            </a:pPr>
            <a:r>
              <a:rPr lang="en-US" dirty="0">
                <a:latin typeface="Consolas" panose="020B0609020204030204" pitchFamily="49" charset="0"/>
                <a:cs typeface="Courier New" panose="02070309020205020404" pitchFamily="49" charset="0"/>
              </a:rPr>
              <a:t>function Dijkstra(Graph, source):</a:t>
            </a:r>
          </a:p>
          <a:p>
            <a:pPr marL="0" indent="0">
              <a:buNone/>
            </a:pPr>
            <a:r>
              <a:rPr lang="en-US" dirty="0">
                <a:latin typeface="Consolas" panose="020B0609020204030204" pitchFamily="49" charset="0"/>
                <a:cs typeface="Courier New" panose="02070309020205020404" pitchFamily="49" charset="0"/>
              </a:rPr>
              <a:t>    create vertex set Q</a:t>
            </a:r>
          </a:p>
          <a:p>
            <a:pPr marL="0" indent="0">
              <a:buNone/>
            </a:pPr>
            <a:r>
              <a:rPr lang="en-US" dirty="0">
                <a:latin typeface="Consolas" panose="020B0609020204030204" pitchFamily="49" charset="0"/>
                <a:cs typeface="Courier New" panose="02070309020205020404" pitchFamily="49" charset="0"/>
              </a:rPr>
              <a:t>    for each vertex v in Graph:             // Initialization</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INFINITY                  // Unknown distance from source to v</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UNDEFINED                 // Previous node in optimal path from source</a:t>
            </a:r>
          </a:p>
          <a:p>
            <a:pPr marL="0" indent="0">
              <a:buNone/>
            </a:pPr>
            <a:r>
              <a:rPr lang="en-US" dirty="0">
                <a:latin typeface="Consolas" panose="020B0609020204030204" pitchFamily="49" charset="0"/>
                <a:cs typeface="Courier New" panose="02070309020205020404" pitchFamily="49" charset="0"/>
              </a:rPr>
              <a:t>        add v to Q                          // All nodes initially in Q (unvisited nodes)</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[source] ← 0                        // Distance from source to source  </a:t>
            </a:r>
          </a:p>
          <a:p>
            <a:pPr marL="0" indent="0">
              <a:buNone/>
            </a:pPr>
            <a:r>
              <a:rPr lang="en-US" dirty="0">
                <a:latin typeface="Consolas" panose="020B0609020204030204" pitchFamily="49" charset="0"/>
                <a:cs typeface="Courier New" panose="02070309020205020404" pitchFamily="49" charset="0"/>
              </a:rPr>
              <a:t>    while Q is not empty:</a:t>
            </a:r>
          </a:p>
          <a:p>
            <a:pPr marL="0" indent="0">
              <a:buNone/>
            </a:pPr>
            <a:r>
              <a:rPr lang="en-US" dirty="0">
                <a:latin typeface="Consolas" panose="020B0609020204030204" pitchFamily="49" charset="0"/>
                <a:cs typeface="Courier New" panose="02070309020205020404" pitchFamily="49" charset="0"/>
              </a:rPr>
              <a:t>       u ← vertex in Q with min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Source node will be selected first</a:t>
            </a:r>
          </a:p>
          <a:p>
            <a:pPr marL="0" indent="0">
              <a:buNone/>
            </a:pPr>
            <a:r>
              <a:rPr lang="en-US" dirty="0">
                <a:latin typeface="Consolas" panose="020B0609020204030204" pitchFamily="49" charset="0"/>
                <a:cs typeface="Courier New" panose="02070309020205020404" pitchFamily="49" charset="0"/>
              </a:rPr>
              <a:t>       remove u from Q </a:t>
            </a:r>
          </a:p>
          <a:p>
            <a:pPr marL="0" indent="0">
              <a:buNone/>
            </a:pPr>
            <a:r>
              <a:rPr lang="en-US" dirty="0">
                <a:latin typeface="Consolas" panose="020B0609020204030204" pitchFamily="49" charset="0"/>
                <a:cs typeface="Courier New" panose="02070309020205020404" pitchFamily="49" charset="0"/>
              </a:rPr>
              <a:t>        </a:t>
            </a:r>
          </a:p>
          <a:p>
            <a:pPr marL="0" indent="0">
              <a:buNone/>
            </a:pPr>
            <a:r>
              <a:rPr lang="en-US" dirty="0">
                <a:latin typeface="Consolas" panose="020B0609020204030204" pitchFamily="49" charset="0"/>
                <a:cs typeface="Courier New" panose="02070309020205020404" pitchFamily="49" charset="0"/>
              </a:rPr>
              <a:t>       for each neighbor v of u:           // where v is still in Q.</a:t>
            </a:r>
          </a:p>
          <a:p>
            <a:pPr marL="0" indent="0">
              <a:buNone/>
            </a:pPr>
            <a:r>
              <a:rPr lang="en-US" dirty="0">
                <a:latin typeface="Consolas" panose="020B0609020204030204" pitchFamily="49" charset="0"/>
                <a:cs typeface="Courier New" panose="02070309020205020404" pitchFamily="49" charset="0"/>
              </a:rPr>
              <a:t>           alt ←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length(u, v)</a:t>
            </a:r>
          </a:p>
          <a:p>
            <a:pPr marL="0" indent="0">
              <a:buNone/>
            </a:pPr>
            <a:r>
              <a:rPr lang="en-US" dirty="0">
                <a:latin typeface="Consolas" panose="020B0609020204030204" pitchFamily="49" charset="0"/>
                <a:cs typeface="Courier New" panose="02070309020205020404" pitchFamily="49" charset="0"/>
              </a:rPr>
              <a:t>           if alt &lt;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 shorter path to v has been found</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alt </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 </a:t>
            </a:r>
          </a:p>
          <a:p>
            <a:pPr marL="0" indent="0">
              <a:buNone/>
            </a:pPr>
            <a:r>
              <a:rPr lang="en-US" dirty="0">
                <a:latin typeface="Consolas" panose="020B0609020204030204" pitchFamily="49" charset="0"/>
                <a:cs typeface="Courier New" panose="02070309020205020404" pitchFamily="49" charset="0"/>
              </a:rPr>
              <a:t>    return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a:t>
            </a:r>
            <a:endParaRPr lang="it-IT"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4078317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Main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when done </a:t>
            </a:r>
            <a:r>
              <a:rPr lang="en-US"/>
              <a:t>with neighbors</a:t>
            </a:r>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47372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Graphs</a:t>
            </a:r>
            <a:endParaRPr lang="nl-NL" dirty="0"/>
          </a:p>
        </p:txBody>
      </p:sp>
      <p:sp>
        <p:nvSpPr>
          <p:cNvPr id="8" name="Ondertitel 7"/>
          <p:cNvSpPr>
            <a:spLocks noGrp="1"/>
          </p:cNvSpPr>
          <p:nvPr>
            <p:ph type="subTitle" idx="1"/>
          </p:nvPr>
        </p:nvSpPr>
        <p:spPr/>
        <p:txBody>
          <a:bodyPr/>
          <a:lstStyle/>
          <a:p>
            <a:endParaRPr lang="nl-NL"/>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2014" y="4050833"/>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abstract syntax tree">
            <a:extLst>
              <a:ext uri="{FF2B5EF4-FFF2-40B4-BE49-F238E27FC236}">
                <a16:creationId xmlns:a16="http://schemas.microsoft.com/office/drawing/2014/main" id="{98AF3A78-E0A9-4844-8915-2227B78274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20736" y="4127235"/>
            <a:ext cx="4191659" cy="229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a:t>Assign to every node a tentative distance value: set it to zero for the initial node and to infinity (</a:t>
                </a:r>
                <a14:m>
                  <m:oMath xmlns:m="http://schemas.openxmlformats.org/officeDocument/2006/math">
                    <m:r>
                      <a:rPr lang="en-GB" b="0" i="1" smtClean="0">
                        <a:latin typeface="Cambria Math" panose="02040503050406030204" pitchFamily="18" charset="0"/>
                      </a:rPr>
                      <m:t>∞</m:t>
                    </m:r>
                  </m:oMath>
                </a14:m>
                <a:r>
                  <a:rPr lang="en-US" dirty="0"/>
                  <a:t>) for 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calculated </a:t>
                </a:r>
                <a:r>
                  <a:rPr lang="en-US" i="1" dirty="0"/>
                  <a:t>tentative</a:t>
                </a:r>
                <a:r>
                  <a:rPr lang="en-US" dirty="0"/>
                  <a:t> distance to the current assigned value and </a:t>
                </a:r>
                <a:r>
                  <a:rPr lang="en-US" b="1" dirty="0">
                    <a:solidFill>
                      <a:srgbClr val="FF0000"/>
                    </a:solidFill>
                  </a:rPr>
                  <a:t>assign the smaller one</a:t>
                </a:r>
                <a:r>
                  <a:rPr lang="en-US" dirty="0"/>
                  <a:t>. </a:t>
                </a:r>
              </a:p>
              <a:p>
                <a:pPr lvl="1"/>
                <a:r>
                  <a:rPr lang="en-US" dirty="0"/>
                  <a:t>For 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the </a:t>
                </a:r>
                <a:r>
                  <a:rPr lang="en-US" i="1" dirty="0"/>
                  <a:t>unvisited set</a:t>
                </a:r>
                <a:r>
                  <a:rPr lang="en-US" dirty="0"/>
                  <a:t>. A visited node will never be checked again.</a:t>
                </a:r>
              </a:p>
              <a:p>
                <a:pPr>
                  <a:buFont typeface="+mj-lt"/>
                  <a:buAutoNum type="arabicPeriod"/>
                </a:pPr>
                <a:r>
                  <a:rPr lang="en-US" b="1" dirty="0">
                    <a:solidFill>
                      <a:srgbClr val="FF0000"/>
                    </a:solidFill>
                  </a:rPr>
                  <a:t>Select 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040371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9AB4D-2A3A-4CB3-978C-DD110A9BD142}"/>
              </a:ext>
            </a:extLst>
          </p:cNvPr>
          <p:cNvSpPr>
            <a:spLocks noGrp="1"/>
          </p:cNvSpPr>
          <p:nvPr>
            <p:ph type="title"/>
          </p:nvPr>
        </p:nvSpPr>
        <p:spPr/>
        <p:txBody>
          <a:bodyPr/>
          <a:lstStyle/>
          <a:p>
            <a:r>
              <a:rPr lang="en-GB" dirty="0"/>
              <a:t>Graphs – Dijkstra’s algorithm</a:t>
            </a:r>
            <a:endParaRPr lang="nl-NL" dirty="0"/>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547DF595-A308-4813-8C90-2FF5B72B0803}"/>
                  </a:ext>
                </a:extLst>
              </p:cNvPr>
              <p:cNvSpPr>
                <a:spLocks noGrp="1"/>
              </p:cNvSpPr>
              <p:nvPr>
                <p:ph idx="1"/>
              </p:nvPr>
            </p:nvSpPr>
            <p:spPr/>
            <p:txBody>
              <a:bodyPr/>
              <a:lstStyle/>
              <a:p>
                <a:r>
                  <a:rPr lang="nl-NL" dirty="0"/>
                  <a:t>Complexity: </a:t>
                </a:r>
                <a14:m>
                  <m:oMath xmlns:m="http://schemas.openxmlformats.org/officeDocument/2006/math">
                    <m:r>
                      <a:rPr lang="nl-NL" b="0" i="1" smtClean="0">
                        <a:latin typeface="Cambria Math" panose="02040503050406030204" pitchFamily="18" charset="0"/>
                      </a:rPr>
                      <m:t>𝑂</m:t>
                    </m:r>
                    <m:d>
                      <m:dPr>
                        <m:ctrlPr>
                          <a:rPr lang="nl-NL" b="0" i="1" smtClean="0">
                            <a:latin typeface="Cambria Math" panose="02040503050406030204" pitchFamily="18" charset="0"/>
                          </a:rPr>
                        </m:ctrlPr>
                      </m:dPr>
                      <m:e>
                        <m:sSup>
                          <m:sSupPr>
                            <m:ctrlPr>
                              <a:rPr lang="nl-NL" b="0" i="1" smtClean="0">
                                <a:latin typeface="Cambria Math" panose="02040503050406030204" pitchFamily="18" charset="0"/>
                              </a:rPr>
                            </m:ctrlPr>
                          </m:sSupPr>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e>
                          <m:sup>
                            <m:r>
                              <a:rPr lang="nl-NL" b="0" i="1" smtClean="0">
                                <a:latin typeface="Cambria Math" panose="02040503050406030204" pitchFamily="18" charset="0"/>
                              </a:rPr>
                              <m:t>2</m:t>
                            </m:r>
                          </m:sup>
                        </m:sSup>
                      </m:e>
                    </m:d>
                  </m:oMath>
                </a14:m>
                <a:endParaRPr lang="nl-NL" dirty="0"/>
              </a:p>
              <a:p>
                <a:pPr lvl="1"/>
                <a:r>
                  <a:rPr lang="nl-NL" dirty="0" err="1"/>
                  <a:t>where</a:t>
                </a:r>
                <a:r>
                  <a:rPr lang="nl-NL" dirty="0"/>
                  <a:t> </a:t>
                </a:r>
                <a14:m>
                  <m:oMath xmlns:m="http://schemas.openxmlformats.org/officeDocument/2006/math">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oMath>
                </a14:m>
                <a:r>
                  <a:rPr lang="nl-NL" dirty="0"/>
                  <a:t> is </a:t>
                </a:r>
                <a:r>
                  <a:rPr lang="nl-NL" dirty="0" err="1"/>
                  <a:t>the</a:t>
                </a:r>
                <a:r>
                  <a:rPr lang="nl-NL" dirty="0"/>
                  <a:t> </a:t>
                </a:r>
                <a:r>
                  <a:rPr lang="nl-NL" dirty="0" err="1"/>
                  <a:t>amount</a:t>
                </a:r>
                <a:r>
                  <a:rPr lang="nl-NL" dirty="0"/>
                  <a:t> of </a:t>
                </a:r>
                <a:r>
                  <a:rPr lang="nl-NL" dirty="0" err="1"/>
                  <a:t>nodes</a:t>
                </a:r>
                <a:endParaRPr lang="nl-NL" dirty="0"/>
              </a:p>
              <a:p>
                <a:pPr lvl="1"/>
                <a:r>
                  <a:rPr lang="nl-NL" dirty="0" err="1"/>
                  <a:t>Improvable</a:t>
                </a:r>
                <a:r>
                  <a:rPr lang="nl-NL" dirty="0"/>
                  <a:t> </a:t>
                </a:r>
                <a:r>
                  <a:rPr lang="nl-NL" dirty="0" err="1"/>
                  <a:t>with</a:t>
                </a:r>
                <a:r>
                  <a:rPr lang="nl-NL" dirty="0"/>
                  <a:t> a Fibonacci </a:t>
                </a:r>
                <a:r>
                  <a:rPr lang="nl-NL" dirty="0" err="1"/>
                  <a:t>heap</a:t>
                </a:r>
                <a:r>
                  <a:rPr lang="nl-NL" dirty="0"/>
                  <a:t> </a:t>
                </a:r>
                <a:r>
                  <a:rPr lang="nl-NL" dirty="0" err="1"/>
                  <a:t>into</a:t>
                </a:r>
                <a:r>
                  <a:rPr lang="nl-NL" dirty="0"/>
                  <a:t>: </a:t>
                </a:r>
                <a14:m>
                  <m:oMath xmlns:m="http://schemas.openxmlformats.org/officeDocument/2006/math">
                    <m:r>
                      <a:rPr lang="nl-NL" b="0" i="1" smtClean="0">
                        <a:latin typeface="Cambria Math" panose="02040503050406030204" pitchFamily="18" charset="0"/>
                      </a:rPr>
                      <m:t>𝑂</m:t>
                    </m:r>
                    <m:d>
                      <m:dPr>
                        <m:ctrlPr>
                          <a:rPr lang="nl-NL" b="0" i="1" smtClean="0">
                            <a:latin typeface="Cambria Math" panose="02040503050406030204" pitchFamily="18" charset="0"/>
                          </a:rPr>
                        </m:ctrlPr>
                      </m:dPr>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𝐸</m:t>
                            </m:r>
                          </m:e>
                        </m:d>
                        <m:r>
                          <a:rPr lang="nl-NL" b="0" i="1" smtClean="0">
                            <a:latin typeface="Cambria Math" panose="02040503050406030204" pitchFamily="18" charset="0"/>
                          </a:rPr>
                          <m:t>+</m:t>
                        </m:r>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func>
                          <m:funcPr>
                            <m:ctrlPr>
                              <a:rPr lang="nl-NL" b="0" i="1" smtClean="0">
                                <a:latin typeface="Cambria Math" panose="02040503050406030204" pitchFamily="18" charset="0"/>
                              </a:rPr>
                            </m:ctrlPr>
                          </m:funcPr>
                          <m:fName>
                            <m:r>
                              <m:rPr>
                                <m:sty m:val="p"/>
                              </m:rPr>
                              <a:rPr lang="nl-NL" b="0" i="0" smtClean="0">
                                <a:latin typeface="Cambria Math" panose="02040503050406030204" pitchFamily="18" charset="0"/>
                              </a:rPr>
                              <m:t>log</m:t>
                            </m:r>
                          </m:fName>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e>
                        </m:func>
                      </m:e>
                    </m:d>
                  </m:oMath>
                </a14:m>
                <a:endParaRPr lang="nl-NL" dirty="0"/>
              </a:p>
            </p:txBody>
          </p:sp>
        </mc:Choice>
        <mc:Fallback xmlns="">
          <p:sp>
            <p:nvSpPr>
              <p:cNvPr id="3" name="Tijdelijke aanduiding voor inhoud 2">
                <a:extLst>
                  <a:ext uri="{FF2B5EF4-FFF2-40B4-BE49-F238E27FC236}">
                    <a16:creationId xmlns:a16="http://schemas.microsoft.com/office/drawing/2014/main" id="{547DF595-A308-4813-8C90-2FF5B72B0803}"/>
                  </a:ext>
                </a:extLst>
              </p:cNvPr>
              <p:cNvSpPr>
                <a:spLocks noGrp="1" noRot="1" noChangeAspect="1" noMove="1" noResize="1" noEditPoints="1" noAdjustHandles="1" noChangeArrowheads="1" noChangeShapeType="1" noTextEdit="1"/>
              </p:cNvSpPr>
              <p:nvPr>
                <p:ph idx="1"/>
              </p:nvPr>
            </p:nvSpPr>
            <p:spPr>
              <a:blipFill>
                <a:blip r:embed="rId2"/>
                <a:stretch>
                  <a:fillRect l="-142" t="-471"/>
                </a:stretch>
              </a:blipFill>
            </p:spPr>
            <p:txBody>
              <a:bodyPr/>
              <a:lstStyle/>
              <a:p>
                <a:r>
                  <a:rPr lang="nl-NL">
                    <a:noFill/>
                  </a:rPr>
                  <a:t> </a:t>
                </a:r>
              </a:p>
            </p:txBody>
          </p:sp>
        </mc:Fallback>
      </mc:AlternateContent>
      <p:sp>
        <p:nvSpPr>
          <p:cNvPr id="4" name="Tijdelijke aanduiding voor voettekst 3">
            <a:extLst>
              <a:ext uri="{FF2B5EF4-FFF2-40B4-BE49-F238E27FC236}">
                <a16:creationId xmlns:a16="http://schemas.microsoft.com/office/drawing/2014/main" id="{B34C8640-C868-4B0F-9E80-7B69E666E0FA}"/>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315727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8150577" cy="4011611"/>
              </a:xfrm>
            </p:spPr>
            <p:txBody>
              <a:bodyPr numCol="1">
                <a:normAutofit/>
              </a:bodyPr>
              <a:lstStyle/>
              <a:p>
                <a:r>
                  <a:rPr lang="en-GB" dirty="0"/>
                  <a:t>Study the slides</a:t>
                </a:r>
              </a:p>
              <a:p>
                <a:r>
                  <a:rPr lang="en-GB" dirty="0"/>
                  <a:t>Answer the MC questions on </a:t>
                </a:r>
                <a:r>
                  <a:rPr lang="en-GB" dirty="0" err="1"/>
                  <a:t>GrandeOmega</a:t>
                </a:r>
                <a:endParaRPr lang="en-GB" dirty="0"/>
              </a:p>
              <a:p>
                <a:r>
                  <a:rPr lang="en-GB" dirty="0"/>
                  <a:t>Implement:</a:t>
                </a:r>
              </a:p>
              <a:p>
                <a:pPr lvl="1"/>
                <a14:m>
                  <m:oMath xmlns:m="http://schemas.openxmlformats.org/officeDocument/2006/math">
                    <m:r>
                      <a:rPr lang="en-GB" i="1" dirty="0" smtClean="0">
                        <a:solidFill>
                          <a:schemeClr val="tx1"/>
                        </a:solidFill>
                        <a:latin typeface="Cambria Math" panose="02040503050406030204" pitchFamily="18" charset="0"/>
                      </a:rPr>
                      <m:t>𝐵𝐹𝑆</m:t>
                    </m:r>
                  </m:oMath>
                </a14:m>
                <a:r>
                  <a:rPr lang="en-GB" dirty="0">
                    <a:solidFill>
                      <a:schemeClr val="tx1"/>
                    </a:solidFill>
                  </a:rPr>
                  <a:t> algorithm</a:t>
                </a:r>
                <a:endParaRPr lang="en-GB" b="1" dirty="0">
                  <a:solidFill>
                    <a:schemeClr val="tx1"/>
                  </a:solidFill>
                </a:endParaRPr>
              </a:p>
              <a:p>
                <a:pPr lvl="1"/>
                <a14:m>
                  <m:oMath xmlns:m="http://schemas.openxmlformats.org/officeDocument/2006/math">
                    <m:r>
                      <a:rPr lang="en-GB" i="1" dirty="0" smtClean="0">
                        <a:solidFill>
                          <a:schemeClr val="tx1"/>
                        </a:solidFill>
                        <a:latin typeface="Cambria Math" panose="02040503050406030204" pitchFamily="18" charset="0"/>
                      </a:rPr>
                      <m:t>𝐷𝐹𝑆</m:t>
                    </m:r>
                  </m:oMath>
                </a14:m>
                <a:r>
                  <a:rPr lang="en-GB" i="1" dirty="0">
                    <a:solidFill>
                      <a:schemeClr val="tx1"/>
                    </a:solidFill>
                  </a:rPr>
                  <a:t> </a:t>
                </a:r>
                <a:r>
                  <a:rPr lang="en-GB" dirty="0">
                    <a:solidFill>
                      <a:schemeClr val="tx1"/>
                    </a:solidFill>
                  </a:rPr>
                  <a:t>algorithm</a:t>
                </a:r>
              </a:p>
              <a:p>
                <a:pPr lvl="1"/>
                <a14:m>
                  <m:oMath xmlns:m="http://schemas.openxmlformats.org/officeDocument/2006/math">
                    <m:r>
                      <a:rPr lang="en-GB" b="0" i="1" dirty="0" smtClean="0">
                        <a:solidFill>
                          <a:schemeClr val="tx1"/>
                        </a:solidFill>
                        <a:latin typeface="Cambria Math" panose="02040503050406030204" pitchFamily="18" charset="0"/>
                      </a:rPr>
                      <m:t>𝐷𝑖𝑗𝑘𝑠𝑡𝑟𝑎</m:t>
                    </m:r>
                    <m:r>
                      <a:rPr lang="en-GB" b="1" i="1" dirty="0" smtClean="0">
                        <a:solidFill>
                          <a:schemeClr val="tx1"/>
                        </a:solidFill>
                        <a:latin typeface="Cambria Math" panose="02040503050406030204" pitchFamily="18" charset="0"/>
                      </a:rPr>
                      <m:t> </m:t>
                    </m:r>
                  </m:oMath>
                </a14:m>
                <a:r>
                  <a:rPr lang="en-GB" dirty="0">
                    <a:solidFill>
                      <a:schemeClr val="tx1"/>
                    </a:solidFill>
                  </a:rPr>
                  <a:t>algorithm</a:t>
                </a:r>
                <a:endParaRPr lang="en-GB" dirty="0"/>
              </a:p>
              <a:p>
                <a:r>
                  <a:rPr lang="en-GB" dirty="0"/>
                  <a:t>[optional] Start third exercise of practical assignment (about graphs)</a:t>
                </a:r>
              </a:p>
              <a:p>
                <a:pPr marL="0" indent="0">
                  <a:buNone/>
                </a:pPr>
                <a:endParaRPr lang="en-GB" dirty="0"/>
              </a:p>
              <a:p>
                <a:pPr marL="0" indent="0" algn="ctr">
                  <a:buNone/>
                </a:pPr>
                <a:r>
                  <a:rPr lang="en-GB" b="1" dirty="0"/>
                  <a:t>See you next week </a:t>
                </a:r>
                <a:r>
                  <a:rPr lang="en-GB" b="1" dirty="0">
                    <a:sym typeface="Wingdings" panose="05000000000000000000" pitchFamily="2" charset="2"/>
                  </a:rPr>
                  <a:t> </a:t>
                </a:r>
                <a:endParaRPr lang="en-GB" b="1" dirty="0"/>
              </a:p>
              <a:p>
                <a:pPr algn="ctr"/>
                <a:endParaRPr lang="en-GB" b="1" dirty="0"/>
              </a:p>
              <a:p>
                <a:endParaRPr lang="en-GB" b="1" i="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8150577" cy="4011611"/>
              </a:xfrm>
              <a:blipFill>
                <a:blip r:embed="rId2"/>
                <a:stretch>
                  <a:fillRect l="-150" t="-910"/>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40655297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a:t> are subset of those of </a:t>
                </a:r>
                <a14:m>
                  <m:oMath xmlns:m="http://schemas.openxmlformats.org/officeDocument/2006/math">
                    <m:r>
                      <a:rPr lang="en-GB" b="0" i="1" smtClean="0">
                        <a:latin typeface="Cambria Math" panose="02040503050406030204" pitchFamily="18" charset="0"/>
                      </a:rPr>
                      <m:t>𝐺</m:t>
                    </m:r>
                  </m:oMath>
                </a14:m>
                <a:r>
                  <a:rPr lang="en-US" dirty="0"/>
                  <a:t> </a:t>
                </a:r>
              </a:p>
              <a:p>
                <a:r>
                  <a:rPr lang="en-US" dirty="0"/>
                  <a:t>Spanning </a:t>
                </a:r>
                <a:r>
                  <a:rPr lang="en-US" dirty="0" err="1"/>
                  <a:t>subgraph</a:t>
                </a:r>
                <a:endParaRPr lang="en-US" dirty="0"/>
              </a:p>
              <a:p>
                <a:pPr lvl="1"/>
                <a:r>
                  <a:rPr lang="en-US" dirty="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p:sp>
        <p:nvSpPr>
          <p:cNvPr id="3" name="Content Placeholder 2"/>
          <p:cNvSpPr>
            <a:spLocks noGrp="1"/>
          </p:cNvSpPr>
          <p:nvPr>
            <p:ph idx="1"/>
          </p:nvPr>
        </p:nvSpPr>
        <p:spPr/>
        <p:txBody>
          <a:bodyPr/>
          <a:lstStyle/>
          <a:p>
            <a:r>
              <a:rPr lang="nl-NL" dirty="0" err="1"/>
              <a:t>Connected</a:t>
            </a:r>
            <a:r>
              <a:rPr lang="nl-NL" dirty="0"/>
              <a:t> </a:t>
            </a:r>
            <a:r>
              <a:rPr lang="nl-NL" dirty="0" err="1"/>
              <a:t>graph</a:t>
            </a:r>
            <a:endParaRPr lang="nl-NL" dirty="0"/>
          </a:p>
          <a:p>
            <a:pPr lvl="1"/>
            <a:r>
              <a:rPr lang="nl-NL" dirty="0" err="1"/>
              <a:t>Every</a:t>
            </a:r>
            <a:r>
              <a:rPr lang="nl-NL" dirty="0"/>
              <a:t> pair of </a:t>
            </a:r>
            <a:r>
              <a:rPr lang="nl-NL" dirty="0" err="1"/>
              <a:t>its</a:t>
            </a:r>
            <a:r>
              <a:rPr lang="nl-NL" dirty="0"/>
              <a:t> </a:t>
            </a:r>
            <a:r>
              <a:rPr lang="nl-NL" dirty="0" err="1"/>
              <a:t>vertices</a:t>
            </a:r>
            <a:r>
              <a:rPr lang="nl-NL" dirty="0"/>
              <a:t> is </a:t>
            </a:r>
            <a:r>
              <a:rPr lang="nl-NL" dirty="0" err="1"/>
              <a:t>connected</a:t>
            </a:r>
            <a:r>
              <a:rPr lang="nl-NL" dirty="0"/>
              <a:t> </a:t>
            </a:r>
            <a:r>
              <a:rPr lang="nl-NL" dirty="0" err="1"/>
              <a:t>by</a:t>
            </a:r>
            <a:r>
              <a:rPr lang="nl-NL" dirty="0"/>
              <a:t> </a:t>
            </a:r>
            <a:r>
              <a:rPr lang="nl-NL" dirty="0" err="1"/>
              <a:t>some</a:t>
            </a:r>
            <a:r>
              <a:rPr lang="nl-NL" dirty="0"/>
              <a:t> </a:t>
            </a:r>
            <a:r>
              <a:rPr lang="nl-NL" dirty="0" err="1"/>
              <a:t>path</a:t>
            </a:r>
            <a:endParaRPr lang="nl-NL" dirty="0"/>
          </a:p>
          <a:p>
            <a:r>
              <a:rPr lang="nl-NL" dirty="0" err="1"/>
              <a:t>Acyclic</a:t>
            </a:r>
            <a:r>
              <a:rPr lang="nl-NL" dirty="0"/>
              <a:t> </a:t>
            </a:r>
            <a:r>
              <a:rPr lang="nl-NL" dirty="0" err="1"/>
              <a:t>graph</a:t>
            </a:r>
            <a:endParaRPr lang="nl-NL" dirty="0"/>
          </a:p>
          <a:p>
            <a:pPr lvl="1"/>
            <a:r>
              <a:rPr lang="nl-NL" dirty="0"/>
              <a:t>It </a:t>
            </a:r>
            <a:r>
              <a:rPr lang="nl-NL" dirty="0" err="1"/>
              <a:t>contains</a:t>
            </a:r>
            <a:r>
              <a:rPr lang="nl-NL" dirty="0"/>
              <a:t> no </a:t>
            </a:r>
            <a:r>
              <a:rPr lang="nl-NL" dirty="0" err="1"/>
              <a:t>cycles</a:t>
            </a:r>
            <a:endParaRPr lang="nl-NL" dirty="0"/>
          </a:p>
          <a:p>
            <a:r>
              <a:rPr lang="nl-NL" dirty="0"/>
              <a:t>Spanning tree of a </a:t>
            </a:r>
            <a:r>
              <a:rPr lang="nl-NL" dirty="0" err="1"/>
              <a:t>graph</a:t>
            </a:r>
            <a:endParaRPr lang="nl-NL" dirty="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271457" cy="4245898"/>
              </a:xfrm>
            </p:spPr>
            <p:txBody>
              <a:bodyPr>
                <a:normAutofit/>
              </a:bodyPr>
              <a:lstStyle/>
              <a:p>
                <a:r>
                  <a:rPr lang="nl-NL" b="1" dirty="0"/>
                  <a:t>Degree</a:t>
                </a:r>
                <a:r>
                  <a:rPr lang="nl-NL" dirty="0"/>
                  <a:t> of a vertex</a:t>
                </a:r>
                <a:r>
                  <a:rPr lang="nl-NL" dirty="0">
                    <a:sym typeface="Wingdings" panose="05000000000000000000" pitchFamily="2" charset="2"/>
                  </a:rPr>
                  <a:t> </a:t>
                </a:r>
              </a:p>
              <a:p>
                <a:pPr lvl="1"/>
                <a:r>
                  <a:rPr lang="en-US" dirty="0">
                    <a:sym typeface="Wingdings" panose="05000000000000000000" pitchFamily="2" charset="2"/>
                  </a:rPr>
                  <a:t>number of edges that are incident upon it</a:t>
                </a:r>
              </a:p>
              <a:p>
                <a:r>
                  <a:rPr lang="nl-NL" b="1" dirty="0"/>
                  <a:t>Complete</a:t>
                </a:r>
                <a:r>
                  <a:rPr lang="nl-NL" dirty="0"/>
                  <a:t> </a:t>
                </a:r>
                <a:r>
                  <a:rPr lang="nl-NL" dirty="0" err="1"/>
                  <a:t>graph</a:t>
                </a:r>
                <a:endParaRPr lang="nl-NL" dirty="0"/>
              </a:p>
              <a:p>
                <a:pPr lvl="1"/>
                <a:r>
                  <a:rPr lang="nl-NL" dirty="0"/>
                  <a:t> </a:t>
                </a:r>
                <a:r>
                  <a:rPr lang="en-US" dirty="0">
                    <a:sym typeface="Wingdings" panose="05000000000000000000" pitchFamily="2" charset="2"/>
                  </a:rPr>
                  <a:t>simple graph in which every pair of vertices is connected by an edge</a:t>
                </a:r>
              </a:p>
              <a:p>
                <a:r>
                  <a:rPr lang="nl-NL" b="1" dirty="0"/>
                  <a:t>Walk </a:t>
                </a:r>
                <a:r>
                  <a:rPr lang="nl-NL" dirty="0" err="1"/>
                  <a:t>from</a:t>
                </a:r>
                <a:r>
                  <a:rPr lang="nl-NL" dirty="0"/>
                  <a:t>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r>
                  <a:rPr lang="en-GB" dirty="0"/>
                  <a:t> </a:t>
                </a:r>
                <a:endParaRPr lang="en-GB" dirty="0">
                  <a:sym typeface="Wingdings" panose="05000000000000000000" pitchFamily="2" charset="2"/>
                </a:endParaRPr>
              </a:p>
              <a:p>
                <a:pPr lvl="1"/>
                <a:r>
                  <a:rPr lang="en-GB" dirty="0"/>
                  <a:t>sequence of edges 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endParaRPr lang="en-GB" dirty="0"/>
              </a:p>
              <a:p>
                <a:pPr lvl="2"/>
                <a:r>
                  <a:rPr lang="nl-NL" i="1" dirty="0" err="1"/>
                  <a:t>length</a:t>
                </a:r>
                <a:r>
                  <a:rPr lang="nl-NL" i="1" dirty="0"/>
                  <a:t> </a:t>
                </a:r>
                <a:r>
                  <a:rPr lang="nl-NL" dirty="0">
                    <a:sym typeface="Wingdings" panose="05000000000000000000" pitchFamily="2" charset="2"/>
                  </a:rPr>
                  <a:t></a:t>
                </a:r>
                <a:r>
                  <a:rPr lang="nl-NL" dirty="0"/>
                  <a:t> </a:t>
                </a:r>
                <a:r>
                  <a:rPr lang="nl-NL" dirty="0" err="1"/>
                  <a:t>number</a:t>
                </a:r>
                <a:r>
                  <a:rPr lang="nl-NL" dirty="0"/>
                  <a:t> of </a:t>
                </a:r>
                <a:r>
                  <a:rPr lang="nl-NL" dirty="0" err="1"/>
                  <a:t>edges</a:t>
                </a:r>
                <a:r>
                  <a:rPr lang="nl-NL" dirty="0"/>
                  <a:t> </a:t>
                </a:r>
                <a:r>
                  <a:rPr lang="nl-NL" dirty="0" err="1"/>
                  <a:t>forming</a:t>
                </a:r>
                <a:r>
                  <a:rPr lang="nl-NL" dirty="0"/>
                  <a:t> the walk</a:t>
                </a:r>
              </a:p>
              <a:p>
                <a:pPr lvl="2"/>
                <a:r>
                  <a:rPr lang="nl-NL" i="1" dirty="0" err="1"/>
                  <a:t>closed</a:t>
                </a:r>
                <a:r>
                  <a:rPr lang="nl-NL" i="1" dirty="0"/>
                  <a:t> </a:t>
                </a:r>
                <a:r>
                  <a:rPr lang="nl-NL" dirty="0">
                    <a:sym typeface="Wingdings" panose="05000000000000000000" pitchFamily="2" charset="2"/>
                  </a:rPr>
                  <a:t> </a:t>
                </a:r>
                <a:r>
                  <a:rPr lang="nl-NL" dirty="0" err="1"/>
                  <a:t>if</a:t>
                </a:r>
                <a:r>
                  <a:rPr lang="nl-NL" dirty="0"/>
                  <a:t> </a:t>
                </a:r>
                <a:r>
                  <a:rPr lang="nl-NL" dirty="0" err="1"/>
                  <a:t>it</a:t>
                </a:r>
                <a:r>
                  <a:rPr lang="nl-NL" dirty="0"/>
                  <a:t> starts </a:t>
                </a:r>
                <a:r>
                  <a:rPr lang="nl-NL" dirty="0" err="1"/>
                  <a:t>and</a:t>
                </a:r>
                <a:r>
                  <a:rPr lang="nl-NL" dirty="0"/>
                  <a:t> </a:t>
                </a:r>
                <a:r>
                  <a:rPr lang="nl-NL" dirty="0" err="1"/>
                  <a:t>ends</a:t>
                </a:r>
                <a:r>
                  <a:rPr lang="nl-NL" dirty="0"/>
                  <a:t> at the </a:t>
                </a:r>
                <a:r>
                  <a:rPr lang="nl-NL" dirty="0" err="1"/>
                  <a:t>same</a:t>
                </a:r>
                <a:r>
                  <a:rPr lang="nl-NL" dirty="0"/>
                  <a:t> vertex</a:t>
                </a:r>
              </a:p>
              <a:p>
                <a:pPr lvl="2"/>
                <a:r>
                  <a:rPr lang="nl-NL" i="1" dirty="0" err="1"/>
                  <a:t>cycle</a:t>
                </a:r>
                <a:r>
                  <a:rPr lang="nl-NL" i="1" dirty="0"/>
                  <a:t> </a:t>
                </a:r>
                <a:r>
                  <a:rPr lang="nl-NL" dirty="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a:p>
              <a:p>
                <a:r>
                  <a:rPr lang="nl-NL" b="1" dirty="0" err="1"/>
                  <a:t>Path</a:t>
                </a:r>
                <a:r>
                  <a:rPr lang="nl-NL" dirty="0"/>
                  <a:t> </a:t>
                </a:r>
                <a:r>
                  <a:rPr lang="nl-NL" dirty="0" err="1"/>
                  <a:t>from</a:t>
                </a:r>
                <a:r>
                  <a:rPr lang="nl-NL" dirty="0"/>
                  <a:t> </a:t>
                </a:r>
                <a14:m>
                  <m:oMath xmlns:m="http://schemas.openxmlformats.org/officeDocument/2006/math">
                    <m:r>
                      <a:rPr lang="nl-NL" i="1" dirty="0" smtClean="0">
                        <a:latin typeface="Cambria Math" panose="02040503050406030204" pitchFamily="18" charset="0"/>
                      </a:rPr>
                      <m:t>𝑎</m:t>
                    </m:r>
                  </m:oMath>
                </a14:m>
                <a:r>
                  <a:rPr lang="nl-NL" dirty="0"/>
                  <a:t> </a:t>
                </a:r>
                <a:r>
                  <a:rPr lang="nl-NL" dirty="0" err="1"/>
                  <a:t>to</a:t>
                </a:r>
                <a:r>
                  <a:rPr lang="nl-NL" dirty="0"/>
                  <a:t> </a:t>
                </a:r>
                <a14:m>
                  <m:oMath xmlns:m="http://schemas.openxmlformats.org/officeDocument/2006/math">
                    <m:r>
                      <a:rPr lang="nl-NL" b="0" i="1" smtClean="0">
                        <a:latin typeface="Cambria Math" panose="02040503050406030204" pitchFamily="18" charset="0"/>
                      </a:rPr>
                      <m:t>𝑏</m:t>
                    </m:r>
                  </m:oMath>
                </a14:m>
                <a:endParaRPr lang="nl-NL" b="0" dirty="0"/>
              </a:p>
              <a:p>
                <a:pPr lvl="1"/>
                <a:r>
                  <a:rPr lang="nl-NL" dirty="0"/>
                  <a:t>walk </a:t>
                </a:r>
                <a:r>
                  <a:rPr lang="nl-NL" dirty="0" err="1"/>
                  <a:t>with</a:t>
                </a:r>
                <a:r>
                  <a:rPr lang="nl-NL" dirty="0"/>
                  <a:t> </a:t>
                </a:r>
                <a:r>
                  <a:rPr lang="nl-NL" dirty="0" err="1"/>
                  <a:t>all</a:t>
                </a:r>
                <a:r>
                  <a:rPr lang="nl-NL" dirty="0"/>
                  <a:t> </a:t>
                </a:r>
                <a:r>
                  <a:rPr lang="nl-NL" i="1" dirty="0" err="1"/>
                  <a:t>distinct</a:t>
                </a:r>
                <a:r>
                  <a:rPr lang="nl-NL" i="1" dirty="0"/>
                  <a:t> </a:t>
                </a:r>
                <a:r>
                  <a:rPr lang="nl-NL" dirty="0" err="1"/>
                  <a:t>vertices</a:t>
                </a:r>
                <a:r>
                  <a:rPr lang="nl-NL" dirty="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Terminology</a:t>
            </a:r>
            <a:r>
              <a:rPr lang="nl-NL" dirty="0"/>
              <a:t> </a:t>
            </a:r>
            <a:r>
              <a:rPr lang="nl-NL" dirty="0" err="1"/>
              <a:t>digraph</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pPr lvl="1"/>
                <a:r>
                  <a:rPr lang="en-US" i="1" dirty="0" err="1"/>
                  <a:t>Outdegree</a:t>
                </a:r>
                <a:r>
                  <a:rPr lang="en-US" i="1" dirty="0"/>
                  <a:t> </a:t>
                </a:r>
                <a:r>
                  <a:rPr lang="en-US" dirty="0"/>
                  <a:t>of a vertex = number of edges emanating from it</a:t>
                </a:r>
              </a:p>
              <a:p>
                <a:pPr lvl="1"/>
                <a:r>
                  <a:rPr lang="en-US" i="1" dirty="0" err="1"/>
                  <a:t>Indegree</a:t>
                </a:r>
                <a:r>
                  <a:rPr lang="en-US" dirty="0"/>
                  <a:t> of a vertex = number of edges terminating in it</a:t>
                </a:r>
              </a:p>
              <a:p>
                <a:pPr lvl="1"/>
                <a:r>
                  <a:rPr lang="en-US" i="1" dirty="0"/>
                  <a:t>Loop</a:t>
                </a:r>
                <a:r>
                  <a:rPr lang="en-US" dirty="0"/>
                  <a:t> </a:t>
                </a:r>
                <a:r>
                  <a:rPr lang="en-US" dirty="0">
                    <a:sym typeface="Wingdings" panose="05000000000000000000" pitchFamily="2" charset="2"/>
                  </a:rPr>
                  <a:t> </a:t>
                </a:r>
                <a14:m>
                  <m:oMath xmlns:m="http://schemas.openxmlformats.org/officeDocument/2006/math">
                    <m:r>
                      <a:rPr lang="en-GB" i="1">
                        <a:latin typeface="Cambria Math" panose="02040503050406030204" pitchFamily="18" charset="0"/>
                        <a:sym typeface="Wingdings" panose="05000000000000000000" pitchFamily="2" charset="2"/>
                      </a:rPr>
                      <m:t>𝑒</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oMath>
                </a14:m>
                <a:endParaRPr lang="en-US" dirty="0"/>
              </a:p>
              <a:p>
                <a:pPr lvl="1"/>
                <a:endParaRPr lang="en-US" dirty="0"/>
              </a:p>
              <a:p>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t="-628"/>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86061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US" dirty="0"/>
                  <a:t>Nonlinear structure made by</a:t>
                </a:r>
              </a:p>
              <a:p>
                <a:pPr lvl="1"/>
                <a:r>
                  <a:rPr lang="en-US" dirty="0"/>
                  <a:t>finite (and possibly mutable) set of </a:t>
                </a:r>
                <a:r>
                  <a:rPr lang="en-US" b="1" i="1" dirty="0"/>
                  <a:t>nodes</a:t>
                </a:r>
                <a:r>
                  <a:rPr lang="en-US" b="1" dirty="0"/>
                  <a:t> </a:t>
                </a:r>
                <a:r>
                  <a:rPr lang="en-US" dirty="0"/>
                  <a:t>or </a:t>
                </a:r>
                <a:r>
                  <a:rPr lang="en-US" b="1" dirty="0"/>
                  <a:t>vertices</a:t>
                </a:r>
              </a:p>
              <a:p>
                <a:pPr lvl="1"/>
                <a:r>
                  <a:rPr lang="en-US" dirty="0"/>
                  <a:t>set of ordered/unordered pairs of these nodes, known as </a:t>
                </a:r>
                <a:r>
                  <a:rPr lang="en-US" b="1" i="1" dirty="0"/>
                  <a:t>edges </a:t>
                </a:r>
                <a:r>
                  <a:rPr lang="en-US" dirty="0"/>
                  <a:t>or </a:t>
                </a:r>
                <a:r>
                  <a:rPr lang="en-US" b="1" dirty="0"/>
                  <a:t>arcs</a:t>
                </a:r>
              </a:p>
              <a:p>
                <a:pPr lvl="2"/>
                <a:r>
                  <a:rPr lang="en-US" dirty="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a:p>
              <a:p>
                <a:pPr lvl="2"/>
                <a:r>
                  <a:rPr lang="en-US" dirty="0"/>
                  <a:t>may also associate to each edge some edge </a:t>
                </a:r>
                <a:r>
                  <a:rPr lang="en-US" i="1" dirty="0"/>
                  <a:t>value</a:t>
                </a:r>
                <a:r>
                  <a:rPr lang="en-US" dirty="0"/>
                  <a:t>, such as a symbolic label or a numeric attribute (cost, capacity, length, etc.)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372" y="3951089"/>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84195"/>
                <a:ext cx="8596668" cy="4622292"/>
              </a:xfrm>
            </p:spPr>
            <p:txBody>
              <a:bodyPr>
                <a:normAutofit lnSpcReduction="10000"/>
              </a:bodyPr>
              <a:lstStyle/>
              <a:p>
                <a:r>
                  <a:rPr lang="en-US" b="1" dirty="0"/>
                  <a:t>Simple</a:t>
                </a:r>
                <a:r>
                  <a:rPr lang="en-US" dirty="0"/>
                  <a:t> 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and </a:t>
                </a:r>
                <a14:m>
                  <m:oMath xmlns:m="http://schemas.openxmlformats.org/officeDocument/2006/math">
                    <m:r>
                      <a:rPr lang="en-US" i="1" dirty="0" smtClean="0">
                        <a:latin typeface="Cambria Math" panose="02040503050406030204" pitchFamily="18" charset="0"/>
                      </a:rPr>
                      <m:t>𝐸</m:t>
                    </m:r>
                  </m:oMath>
                </a14:m>
                <a:r>
                  <a:rPr lang="en-US" dirty="0"/>
                  <a:t> are finite sets </a:t>
                </a:r>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(arcs)</a:t>
                </a:r>
              </a:p>
              <a:p>
                <a:pPr lvl="1"/>
                <a:r>
                  <a:rPr lang="en-US" dirty="0"/>
                  <a:t>every 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p>
              <a:p>
                <a:pPr lvl="1"/>
                <a:endParaRPr lang="en-US" dirty="0"/>
              </a:p>
              <a:p>
                <a:r>
                  <a:rPr lang="en-US" dirty="0"/>
                  <a:t>Graph size </a:t>
                </a:r>
                <a:r>
                  <a:rPr lang="en-US" dirty="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a:t> </a:t>
                </a:r>
                <a:r>
                  <a:rPr lang="en-US"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a:p>
              <a:p>
                <a:r>
                  <a:rPr lang="en-US" dirty="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a:p>
              <a:p>
                <a:pPr lvl="1"/>
                <a14:m>
                  <m:oMath xmlns:m="http://schemas.openxmlformats.org/officeDocument/2006/math">
                    <m:r>
                      <a:rPr lang="en-US" i="1" dirty="0" smtClean="0">
                        <a:latin typeface="Cambria Math" panose="02040503050406030204" pitchFamily="18" charset="0"/>
                      </a:rPr>
                      <m:t>𝑒</m:t>
                    </m:r>
                  </m:oMath>
                </a14:m>
                <a:r>
                  <a:rPr lang="en-US" dirty="0"/>
                  <a:t> connects/is incident with 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a:t> are adjacent/incident upon </a:t>
                </a:r>
                <a14:m>
                  <m:oMath xmlns:m="http://schemas.openxmlformats.org/officeDocument/2006/math">
                    <m:r>
                      <a:rPr lang="en-US" i="1" dirty="0" smtClean="0">
                        <a:latin typeface="Cambria Math" panose="02040503050406030204" pitchFamily="18" charset="0"/>
                      </a:rPr>
                      <m:t>𝑒</m:t>
                    </m:r>
                  </m:oMath>
                </a14:m>
                <a:r>
                  <a:rPr lang="en-US" dirty="0"/>
                  <a:t>/the terminal points of </a:t>
                </a:r>
                <a14:m>
                  <m:oMath xmlns:m="http://schemas.openxmlformats.org/officeDocument/2006/math">
                    <m:r>
                      <a:rPr lang="en-GB" b="0" i="1" smtClean="0">
                        <a:latin typeface="Cambria Math" panose="02040503050406030204" pitchFamily="18" charset="0"/>
                      </a:rPr>
                      <m:t>𝑒</m:t>
                    </m:r>
                  </m:oMath>
                </a14:m>
                <a:endParaRPr lang="en-US" dirty="0"/>
              </a:p>
              <a:p>
                <a:pPr lvl="1"/>
                <a:endParaRPr lang="en-US" dirty="0"/>
              </a:p>
              <a:p>
                <a:r>
                  <a:rPr lang="en-US" b="1" dirty="0"/>
                  <a:t>Path</a:t>
                </a:r>
                <a:r>
                  <a:rPr lang="en-US" dirty="0"/>
                  <a:t> from </a:t>
                </a:r>
                <a14:m>
                  <m:oMath xmlns:m="http://schemas.openxmlformats.org/officeDocument/2006/math">
                    <m:r>
                      <a:rPr lang="en-US" i="1" dirty="0" smtClean="0">
                        <a:latin typeface="Cambria Math" panose="02040503050406030204" pitchFamily="18" charset="0"/>
                      </a:rPr>
                      <m:t>𝑎</m:t>
                    </m:r>
                  </m:oMath>
                </a14:m>
                <a:r>
                  <a:rPr lang="en-US" dirty="0"/>
                  <a:t> to </a:t>
                </a:r>
                <a14:m>
                  <m:oMath xmlns:m="http://schemas.openxmlformats.org/officeDocument/2006/math">
                    <m:r>
                      <a:rPr lang="en-US" i="1" dirty="0" smtClean="0">
                        <a:latin typeface="Cambria Math" panose="02040503050406030204" pitchFamily="18" charset="0"/>
                      </a:rPr>
                      <m:t>𝑏</m:t>
                    </m:r>
                  </m:oMath>
                </a14:m>
                <a:r>
                  <a:rPr lang="en-US" dirty="0"/>
                  <a:t> </a:t>
                </a:r>
                <a:r>
                  <a:rPr lang="en-US" dirty="0">
                    <a:sym typeface="Wingdings" panose="05000000000000000000" pitchFamily="2" charset="2"/>
                  </a:rPr>
                  <a:t> </a:t>
                </a:r>
                <a:r>
                  <a:rPr lang="en-US" dirty="0"/>
                  <a:t>sequence of edges which form a chain of connected vertices from 𝑎 to 𝑏, with all distinct vertices </a:t>
                </a:r>
              </a:p>
              <a:p>
                <a:pPr lvl="1"/>
                <a:r>
                  <a:rPr lang="en-US" dirty="0"/>
                  <a:t>length of a path </a:t>
                </a:r>
                <a:r>
                  <a:rPr lang="en-US" dirty="0">
                    <a:sym typeface="Wingdings" panose="05000000000000000000" pitchFamily="2" charset="2"/>
                  </a:rPr>
                  <a:t>=</a:t>
                </a:r>
                <a:r>
                  <a:rPr lang="en-US" dirty="0"/>
                  <a:t> number of edges forming the path</a:t>
                </a:r>
              </a:p>
              <a:p>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84195"/>
                <a:ext cx="8596668" cy="4622292"/>
              </a:xfrm>
              <a:blipFill rotWithShape="0">
                <a:blip r:embed="rId2"/>
                <a:stretch>
                  <a:fillRect l="-142" t="-14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pic>
        <p:nvPicPr>
          <p:cNvPr id="5" name="Picture 4"/>
          <p:cNvPicPr>
            <a:picLocks noChangeAspect="1"/>
          </p:cNvPicPr>
          <p:nvPr/>
        </p:nvPicPr>
        <p:blipFill>
          <a:blip r:embed="rId3"/>
          <a:stretch>
            <a:fillRect/>
          </a:stretch>
        </p:blipFill>
        <p:spPr>
          <a:xfrm>
            <a:off x="7250724" y="1579667"/>
            <a:ext cx="2023278" cy="144910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093435" y="3120060"/>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a:p>
            </p:txBody>
          </p:sp>
        </mc:Choice>
        <mc:Fallback xmlns="">
          <p:sp>
            <p:nvSpPr>
              <p:cNvPr id="6" name="TextBox 5"/>
              <p:cNvSpPr txBox="1">
                <a:spLocks noRot="1" noChangeAspect="1" noMove="1" noResize="1" noEditPoints="1" noAdjustHandles="1" noChangeArrowheads="1" noChangeShapeType="1" noTextEdit="1"/>
              </p:cNvSpPr>
              <p:nvPr/>
            </p:nvSpPr>
            <p:spPr>
              <a:xfrm>
                <a:off x="6093435" y="3120060"/>
                <a:ext cx="3118221" cy="400110"/>
              </a:xfrm>
              <a:prstGeom prst="rect">
                <a:avLst/>
              </a:prstGeom>
              <a:blipFill rotWithShape="0">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24976" y="3458900"/>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6724976" y="3458900"/>
                <a:ext cx="2774606" cy="400110"/>
              </a:xfrm>
              <a:prstGeom prst="rect">
                <a:avLst/>
              </a:prstGeom>
              <a:blipFill rotWithShape="0">
                <a:blip r:embed="rId5"/>
                <a:stretch>
                  <a:fillRect b="-16667"/>
                </a:stretch>
              </a:blipFill>
            </p:spPr>
            <p:txBody>
              <a:bodyPr/>
              <a:lstStyle/>
              <a:p>
                <a:r>
                  <a:rPr lang="nl-NL">
                    <a:noFill/>
                  </a:rPr>
                  <a:t> </a:t>
                </a:r>
              </a:p>
            </p:txBody>
          </p:sp>
        </mc:Fallback>
      </mc:AlternateContent>
    </p:spTree>
    <p:extLst>
      <p:ext uri="{BB962C8B-B14F-4D97-AF65-F5344CB8AC3E}">
        <p14:creationId xmlns:p14="http://schemas.microsoft.com/office/powerpoint/2010/main" val="39257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dirty="0"/>
              <a:t>Possible data structures for the representation of graphs</a:t>
            </a:r>
          </a:p>
          <a:p>
            <a:pPr lvl="1"/>
            <a:r>
              <a:rPr lang="en-US" b="1" dirty="0"/>
              <a:t>Adjacency list</a:t>
            </a:r>
          </a:p>
          <a:p>
            <a:pPr lvl="2"/>
            <a:r>
              <a:rPr lang="en-US" dirty="0"/>
              <a:t>Vertices are stored as records or objects, and every vertex stores a list of adjacent vertices</a:t>
            </a:r>
          </a:p>
          <a:p>
            <a:pPr lvl="1"/>
            <a:r>
              <a:rPr lang="en-US" b="1" dirty="0"/>
              <a:t>Adjacency matrix </a:t>
            </a:r>
          </a:p>
          <a:p>
            <a:pPr lvl="2"/>
            <a:r>
              <a:rPr lang="en-US" dirty="0"/>
              <a:t>A two-dimensional matrix, in which the rows represent source vertices and columns represent destination vertices</a:t>
            </a:r>
          </a:p>
          <a:p>
            <a:pPr lvl="1"/>
            <a:r>
              <a:rPr lang="en-US" b="1" dirty="0"/>
              <a:t>Incidence matrix</a:t>
            </a:r>
          </a:p>
          <a:p>
            <a:pPr lvl="2"/>
            <a:r>
              <a:rPr lang="en-US" dirty="0"/>
              <a:t>A two-dimensional matrix, in which the rows represent the vertices and columns represent the edges</a:t>
            </a:r>
          </a:p>
          <a:p>
            <a:pPr lvl="2"/>
            <a:r>
              <a:rPr lang="en-US" dirty="0"/>
              <a:t>Not used in practice, we do not study it</a:t>
            </a:r>
          </a:p>
          <a:p>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61465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a:xfrm>
            <a:off x="677334" y="2160589"/>
            <a:ext cx="8596668" cy="3880773"/>
          </a:xfrm>
        </p:spPr>
        <p:txBody>
          <a:bodyPr/>
          <a:lstStyle/>
          <a:p>
            <a:r>
              <a:rPr lang="en-US" b="1" dirty="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a:p>
          <a:p>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extLst>
                    <a:ext uri="{9D8B030D-6E8A-4147-A177-3AD203B41FA5}">
                      <a16:colId xmlns:a16="http://schemas.microsoft.com/office/drawing/2014/main" val="20000"/>
                    </a:ext>
                  </a:extLst>
                </a:gridCol>
                <a:gridCol w="1385626">
                  <a:extLst>
                    <a:ext uri="{9D8B030D-6E8A-4147-A177-3AD203B41FA5}">
                      <a16:colId xmlns:a16="http://schemas.microsoft.com/office/drawing/2014/main" val="20001"/>
                    </a:ext>
                  </a:extLst>
                </a:gridCol>
                <a:gridCol w="1385626">
                  <a:extLst>
                    <a:ext uri="{9D8B030D-6E8A-4147-A177-3AD203B41FA5}">
                      <a16:colId xmlns:a16="http://schemas.microsoft.com/office/drawing/2014/main" val="20002"/>
                    </a:ext>
                  </a:extLst>
                </a:gridCol>
              </a:tblGrid>
              <a:tr h="36576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6576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6576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2183</TotalTime>
  <Words>3891</Words>
  <Application>Microsoft Office PowerPoint</Application>
  <PresentationFormat>Widescreen</PresentationFormat>
  <Paragraphs>808</Paragraphs>
  <Slides>56</Slides>
  <Notes>10</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Cambria Math</vt:lpstr>
      <vt:lpstr>Consolas</vt:lpstr>
      <vt:lpstr>Trebuchet MS</vt:lpstr>
      <vt:lpstr>Wingdings 3</vt:lpstr>
      <vt:lpstr>Facet</vt:lpstr>
      <vt:lpstr>INFDEV036A - Algorithms  Lesson Unit 5</vt:lpstr>
      <vt:lpstr>Homework so far…</vt:lpstr>
      <vt:lpstr>Today</vt:lpstr>
      <vt:lpstr>More detailed agenda</vt:lpstr>
      <vt:lpstr>Graphs</vt:lpstr>
      <vt:lpstr>Graphs – Definition  </vt:lpstr>
      <vt:lpstr>Graphs - Definition </vt:lpstr>
      <vt:lpstr>Graphs – Representations</vt:lpstr>
      <vt:lpstr>Graphs – Representations</vt:lpstr>
      <vt:lpstr>Graphs – Representations</vt:lpstr>
      <vt:lpstr>Graphs – Representations</vt:lpstr>
      <vt:lpstr>Graphs – Representations</vt:lpstr>
      <vt:lpstr>Graphs – Definition of digraph</vt:lpstr>
      <vt:lpstr>Graphs – Representation of digraphs</vt:lpstr>
      <vt:lpstr>Graphs – Representation of digraphs</vt:lpstr>
      <vt:lpstr>Graphs – Representation of digraphs</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 (pseudocode)</vt:lpstr>
      <vt:lpstr>Graphs – Dijkstra’s algorithm</vt:lpstr>
      <vt:lpstr>Graphs – Dijkstra’s algorithm</vt:lpstr>
      <vt:lpstr>Graphs – Dijkstra’s algorithm</vt:lpstr>
      <vt:lpstr>Homework</vt:lpstr>
      <vt:lpstr>Graphs – Terminology </vt:lpstr>
      <vt:lpstr>Graphs – Terminology </vt:lpstr>
      <vt:lpstr>Graphs – Terminology </vt:lpstr>
      <vt:lpstr>Terminology digraph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Francesco Di Giacomo</cp:lastModifiedBy>
  <cp:revision>262</cp:revision>
  <dcterms:created xsi:type="dcterms:W3CDTF">2014-09-19T08:57:35Z</dcterms:created>
  <dcterms:modified xsi:type="dcterms:W3CDTF">2019-01-07T12:12:12Z</dcterms:modified>
</cp:coreProperties>
</file>