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336" r:id="rId3"/>
    <p:sldId id="258" r:id="rId4"/>
    <p:sldId id="310" r:id="rId5"/>
    <p:sldId id="263" r:id="rId6"/>
    <p:sldId id="298" r:id="rId7"/>
    <p:sldId id="259" r:id="rId8"/>
    <p:sldId id="257" r:id="rId9"/>
    <p:sldId id="264" r:id="rId10"/>
    <p:sldId id="265" r:id="rId11"/>
    <p:sldId id="267" r:id="rId12"/>
    <p:sldId id="266" r:id="rId13"/>
    <p:sldId id="299" r:id="rId14"/>
    <p:sldId id="269" r:id="rId15"/>
    <p:sldId id="275" r:id="rId16"/>
    <p:sldId id="276" r:id="rId17"/>
    <p:sldId id="279" r:id="rId18"/>
    <p:sldId id="278" r:id="rId19"/>
    <p:sldId id="280" r:id="rId20"/>
    <p:sldId id="277" r:id="rId21"/>
    <p:sldId id="281" r:id="rId22"/>
    <p:sldId id="306" r:id="rId23"/>
    <p:sldId id="261" r:id="rId24"/>
    <p:sldId id="260" r:id="rId25"/>
    <p:sldId id="294" r:id="rId26"/>
    <p:sldId id="282" r:id="rId27"/>
    <p:sldId id="311" r:id="rId28"/>
    <p:sldId id="285" r:id="rId29"/>
    <p:sldId id="287" r:id="rId30"/>
    <p:sldId id="283" r:id="rId31"/>
    <p:sldId id="290" r:id="rId32"/>
    <p:sldId id="288" r:id="rId33"/>
    <p:sldId id="291" r:id="rId34"/>
    <p:sldId id="303" r:id="rId35"/>
    <p:sldId id="284" r:id="rId36"/>
    <p:sldId id="289" r:id="rId37"/>
    <p:sldId id="300" r:id="rId38"/>
    <p:sldId id="293" r:id="rId39"/>
    <p:sldId id="295" r:id="rId40"/>
    <p:sldId id="296" r:id="rId41"/>
    <p:sldId id="305" r:id="rId42"/>
    <p:sldId id="292" r:id="rId43"/>
    <p:sldId id="286" r:id="rId44"/>
    <p:sldId id="307" r:id="rId45"/>
    <p:sldId id="314" r:id="rId46"/>
    <p:sldId id="309" r:id="rId47"/>
    <p:sldId id="312" r:id="rId48"/>
    <p:sldId id="313" r:id="rId49"/>
    <p:sldId id="315" r:id="rId50"/>
    <p:sldId id="316" r:id="rId51"/>
    <p:sldId id="308" r:id="rId52"/>
    <p:sldId id="317" r:id="rId53"/>
    <p:sldId id="319" r:id="rId54"/>
    <p:sldId id="318" r:id="rId55"/>
    <p:sldId id="321" r:id="rId56"/>
    <p:sldId id="320" r:id="rId57"/>
    <p:sldId id="30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84E7-E7CA-4158-8FE0-D22255C9914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B3DF-C838-4EB8-9E5C-B8F2599A6F1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8436-067E-40BC-B293-59AC96B41F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B5F-EF04-4182-95BB-7FC1493D03A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A77-2F69-49A9-8102-D62D1130D35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4EF-F47F-41C5-B5FC-B9A604D46F9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62C7-0AB7-42F6-B5EE-CE8779F2599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0C3-D6BA-4A0E-999D-EE5DCC07A82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F78-B452-4266-9E76-16FEA0F0AD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89A-F0EB-4799-8836-DEC3B10D933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EF8F-C0A9-4190-AB54-A4BC7BA822F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5624-56A0-4D0D-AA48-810B23A9C59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82C3-39BF-4BF9-9B4C-83B7D45E78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7DD6-D2E6-4DC8-9ED2-677636957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866B-3CB7-42BD-B9F2-F4A40F5E4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3F9-7921-4222-99AF-BEBEC7F4A16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B7E2-1C3C-4BC3-AC64-E4284E4F69B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</a:t>
            </a:r>
            <a:br>
              <a:rPr lang="en-GB" dirty="0"/>
            </a:br>
            <a:r>
              <a:rPr lang="en-GB" dirty="0"/>
              <a:t>Lesson 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  <p:pic>
        <p:nvPicPr>
          <p:cNvPr id="4" name="Picture 2" descr="Image result for kerstboom">
            <a:extLst>
              <a:ext uri="{FF2B5EF4-FFF2-40B4-BE49-F238E27FC236}">
                <a16:creationId xmlns:a16="http://schemas.microsoft.com/office/drawing/2014/main" id="{DA838008-782B-4AF1-944D-3CE662AF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53" y="3352800"/>
            <a:ext cx="3094818" cy="33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Depth</a:t>
                </a:r>
                <a:r>
                  <a:rPr lang="en-GB" dirty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</a:t>
            </a:r>
          </a:p>
          <a:p>
            <a:pPr lvl="1"/>
            <a:r>
              <a:rPr lang="en-GB" dirty="0"/>
              <a:t>Set of all nodes at a given depth </a:t>
            </a:r>
          </a:p>
          <a:p>
            <a:r>
              <a:rPr lang="en-GB" b="1" dirty="0"/>
              <a:t>Height </a:t>
            </a:r>
          </a:p>
          <a:p>
            <a:pPr lvl="1"/>
            <a:r>
              <a:rPr lang="en-GB" dirty="0"/>
              <a:t>Greatest depth among its nodes</a:t>
            </a:r>
          </a:p>
          <a:p>
            <a:pPr lvl="2"/>
            <a:r>
              <a:rPr lang="en-GB" dirty="0"/>
              <a:t>Height of a singleton is 0</a:t>
            </a:r>
          </a:p>
          <a:p>
            <a:pPr lvl="2"/>
            <a:r>
              <a:rPr lang="en-GB" dirty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Size? </a:t>
                </a:r>
              </a:p>
              <a:p>
                <a:pPr lvl="1"/>
                <a:r>
                  <a:rPr lang="en-GB" sz="1800" dirty="0"/>
                  <a:t>10</a:t>
                </a:r>
              </a:p>
              <a:p>
                <a:r>
                  <a:rPr lang="en-GB" sz="2000" dirty="0"/>
                  <a:t>Height? </a:t>
                </a:r>
              </a:p>
              <a:p>
                <a:pPr lvl="1"/>
                <a:r>
                  <a:rPr lang="en-GB" sz="1800" dirty="0"/>
                  <a:t>3</a:t>
                </a:r>
              </a:p>
              <a:p>
                <a:r>
                  <a:rPr lang="en-GB" sz="2000" dirty="0"/>
                  <a:t>Root node? </a:t>
                </a:r>
              </a:p>
              <a:p>
                <a:pPr lvl="1"/>
                <a:r>
                  <a:rPr lang="en-GB" sz="1800" dirty="0"/>
                  <a:t>a</a:t>
                </a:r>
              </a:p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Yes. Length of the path? </a:t>
                </a:r>
              </a:p>
              <a:p>
                <a:pPr lvl="2"/>
                <a:r>
                  <a:rPr lang="en-GB" sz="1600" dirty="0"/>
                  <a:t>2</a:t>
                </a:r>
              </a:p>
              <a:p>
                <a:r>
                  <a:rPr lang="en-GB" sz="2000" dirty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r>
                  <a:rPr lang="en-GB" sz="2000" dirty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:r>
                  <a:rPr lang="en-GB" sz="1800" dirty="0"/>
                  <a:t>1</a:t>
                </a:r>
              </a:p>
              <a:p>
                <a:r>
                  <a:rPr lang="en-GB" sz="2000" dirty="0" err="1"/>
                  <a:t>Subtree</a:t>
                </a:r>
                <a:r>
                  <a:rPr lang="en-GB" sz="2000" dirty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:r>
                  <a:rPr lang="en-US" b="1" dirty="0"/>
                  <a:t>FULL</a:t>
                </a:r>
                <a:r>
                  <a:rPr lang="en-US" dirty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</a:p>
              <a:p>
                <a:endParaRPr lang="en-US" dirty="0"/>
              </a:p>
              <a:p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/>
                  <a:t>Tree </a:t>
                </a:r>
                <a:r>
                  <a:rPr lang="nl-NL" b="1" dirty="0" err="1"/>
                  <a:t>traversal</a:t>
                </a:r>
                <a:r>
                  <a:rPr lang="nl-NL" b="1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updating, printing, …) each node in a tree data structure, exactly once, in a systematic way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traversal</a:t>
                </a:r>
                <a:r>
                  <a:rPr lang="nl-NL" dirty="0"/>
                  <a:t> </a:t>
                </a:r>
                <a:r>
                  <a:rPr lang="nl-NL" dirty="0" err="1"/>
                  <a:t>algorithms</a:t>
                </a:r>
                <a:r>
                  <a:rPr lang="nl-NL" dirty="0"/>
                  <a:t> (</a:t>
                </a:r>
                <a:r>
                  <a:rPr lang="nl-NL" dirty="0" err="1"/>
                  <a:t>classified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order in </a:t>
                </a:r>
                <a:r>
                  <a:rPr lang="nl-NL" dirty="0" err="1"/>
                  <a:t>which</a:t>
                </a:r>
                <a:r>
                  <a:rPr lang="nl-NL" dirty="0"/>
                  <a:t> </a:t>
                </a:r>
                <a:r>
                  <a:rPr lang="nl-NL" dirty="0" err="1"/>
                  <a:t>nodes</a:t>
                </a:r>
                <a:r>
                  <a:rPr lang="nl-NL" dirty="0"/>
                  <a:t> are </a:t>
                </a:r>
                <a:r>
                  <a:rPr lang="nl-NL" dirty="0" err="1"/>
                  <a:t>visited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/>
                  <a:t>Pre-order </a:t>
                </a:r>
              </a:p>
              <a:p>
                <a:pPr lvl="1"/>
                <a:r>
                  <a:rPr lang="nl-NL" dirty="0"/>
                  <a:t>In-order (</a:t>
                </a:r>
                <a:r>
                  <a:rPr lang="nl-NL" dirty="0" err="1"/>
                  <a:t>symmetric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Post-order</a:t>
                </a:r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52BAE-3024-4DB8-BB41-E230A7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939A31-8D50-4791-B04E-DEAA3BF6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Have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MC </a:t>
            </a:r>
            <a:r>
              <a:rPr lang="nl-NL" dirty="0" err="1"/>
              <a:t>questions</a:t>
            </a:r>
            <a:r>
              <a:rPr lang="nl-NL" dirty="0"/>
              <a:t> in </a:t>
            </a:r>
            <a:r>
              <a:rPr lang="nl-NL" dirty="0" err="1"/>
              <a:t>GrandeOmega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Have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algorithms+data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seen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lessons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977DE5-C067-4A68-BD9B-7DF3B5B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CE87FE-5A80-426D-BD43-DACC45FD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46" y="97029"/>
            <a:ext cx="3707378" cy="40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/>
              <a:t>Preorder</a:t>
            </a:r>
            <a:endParaRPr lang="en-GB" dirty="0"/>
          </a:p>
          <a:p>
            <a:pPr lvl="2"/>
            <a:r>
              <a:rPr lang="en-GB" dirty="0" err="1"/>
              <a:t>Inorder</a:t>
            </a:r>
            <a:endParaRPr lang="en-GB" dirty="0"/>
          </a:p>
          <a:p>
            <a:pPr lvl="2"/>
            <a:r>
              <a:rPr lang="en-GB" dirty="0" err="1"/>
              <a:t>Postorder</a:t>
            </a: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search tree operations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do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search tree?</a:t>
            </a:r>
          </a:p>
          <a:p>
            <a:pPr lvl="1"/>
            <a:r>
              <a:rPr lang="nl-NL" b="1" dirty="0"/>
              <a:t>Search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  <a:p>
            <a:pPr lvl="1"/>
            <a:r>
              <a:rPr lang="nl-NL" b="1" dirty="0" err="1"/>
              <a:t>Insert</a:t>
            </a:r>
            <a:r>
              <a:rPr lang="nl-NL" dirty="0"/>
              <a:t> a new element</a:t>
            </a:r>
          </a:p>
          <a:p>
            <a:pPr lvl="1"/>
            <a:r>
              <a:rPr lang="nl-NL" b="1" dirty="0"/>
              <a:t>Delete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Recursive definition</a:t>
                </a:r>
                <a:r>
                  <a:rPr lang="nl-NL" dirty="0"/>
                  <a:t> (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the root node)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it’s null </a:t>
                </a:r>
                <a:r>
                  <a:rPr lang="en-GB" dirty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value</a:t>
                </a:r>
                <a:r>
                  <a:rPr lang="nl-NL" dirty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strike="sngStrike" dirty="0">
                <a:solidFill>
                  <a:schemeClr val="accent1"/>
                </a:solidFill>
              </a:rPr>
              <a:t>Linear, tabular</a:t>
            </a:r>
            <a:r>
              <a:rPr lang="en-GB" sz="1800" dirty="0">
                <a:solidFill>
                  <a:schemeClr val="accent1"/>
                </a:solidFill>
              </a:rPr>
              <a:t>, </a:t>
            </a:r>
            <a:r>
              <a:rPr lang="en-GB" sz="1800" b="1" u="sng" dirty="0">
                <a:solidFill>
                  <a:srgbClr val="FF0000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/>
                  <a:t> in the tree, </a:t>
                </a:r>
                <a:r>
                  <a:rPr lang="nl-NL" u="sng" dirty="0" err="1"/>
                  <a:t>maintaining</a:t>
                </a:r>
                <a:r>
                  <a:rPr lang="nl-NL" u="sng" dirty="0"/>
                  <a:t> the BST property</a:t>
                </a:r>
              </a:p>
              <a:p>
                <a:r>
                  <a:rPr lang="en-GB" dirty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(starting with the root)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left child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right child</a:t>
                </a:r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it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We want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remove</a:t>
                </a:r>
                <a:r>
                  <a:rPr lang="nl-NL" dirty="0"/>
                  <a:t> the node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leaf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we can simply remove it from the tree (easy!)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child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remove the node and replace it with its child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children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more complicated recursive procedure</a:t>
                </a:r>
              </a:p>
              <a:p>
                <a:pPr marL="1200150" lvl="2" indent="-342900"/>
                <a:r>
                  <a:rPr lang="en-US" dirty="0"/>
                  <a:t>call 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but do 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choose 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copy 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  <a:p>
            <a:r>
              <a:rPr lang="en-US" dirty="0"/>
              <a:t>In either case, this node will have zero or one children. Delete it according to one of the two simpler 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deleting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binary</a:t>
            </a:r>
            <a:r>
              <a:rPr lang="nl-NL" dirty="0"/>
              <a:t>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 err="1"/>
              <a:t>binary</a:t>
            </a:r>
            <a:r>
              <a:rPr lang="nl-NL" b="1" dirty="0"/>
              <a:t> search tree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  <a:p>
            <a:r>
              <a:rPr lang="nl-NL" dirty="0" err="1"/>
              <a:t>What</a:t>
            </a:r>
            <a:r>
              <a:rPr lang="nl-NL" dirty="0"/>
              <a:t> is a k-d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deleting</a:t>
            </a:r>
            <a:r>
              <a:rPr lang="nl-NL" dirty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 and 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tree – Balanced </a:t>
            </a:r>
            <a:r>
              <a:rPr lang="en-GB" dirty="0" err="1"/>
              <a:t>vs</a:t>
            </a:r>
            <a:r>
              <a:rPr lang="en-GB" dirty="0"/>
              <a:t> unbalanced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searching if a binary search tree is balanced</a:t>
            </a:r>
          </a:p>
          <a:p>
            <a:r>
              <a:rPr lang="en-US" dirty="0"/>
              <a:t>Without further restrictions, a binary search tree may grow to be very unbalanced</a:t>
            </a:r>
          </a:p>
          <a:p>
            <a:pPr lvl="1"/>
            <a:r>
              <a:rPr lang="en-US" dirty="0"/>
              <a:t>worst case when the elements are inserted in sorted order </a:t>
            </a:r>
            <a:r>
              <a:rPr lang="en-US" dirty="0">
                <a:sym typeface="Wingdings" panose="05000000000000000000" pitchFamily="2" charset="2"/>
              </a:rPr>
              <a:t> the tree becomes almost linear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44, 22, 77, 55, 99, 88, 33 </a:t>
            </a:r>
          </a:p>
          <a:p>
            <a:endParaRPr lang="en-US" sz="1600" dirty="0"/>
          </a:p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/>
                  <a:t>Computational complexity of the operations</a:t>
                </a:r>
              </a:p>
              <a:p>
                <a:pPr lvl="1"/>
                <a:r>
                  <a:rPr lang="en-GB" i="1" dirty="0"/>
                  <a:t>Insertion</a:t>
                </a:r>
                <a:r>
                  <a:rPr lang="en-GB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begin at the root of the tree and proceed down toward the leaves, making one comparison at each level of the tree</a:t>
                </a:r>
              </a:p>
              <a:p>
                <a:pPr lvl="1"/>
                <a:r>
                  <a:rPr lang="en-US" i="1" dirty="0"/>
                  <a:t>Deletion &amp; search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these operations do not always traverse the tree down to a leaf, but it is always a possibility </a:t>
                </a:r>
              </a:p>
              <a:p>
                <a:r>
                  <a:rPr lang="en-US" dirty="0"/>
                  <a:t>… Thus, the time required to execute each algorithm is proportional to 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/>
                  <a:t> of the tree</a:t>
                </a:r>
              </a:p>
              <a:p>
                <a:pPr lvl="1"/>
                <a:r>
                  <a:rPr lang="en-US" dirty="0"/>
                  <a:t>Height of a binary search tree?</a:t>
                </a:r>
              </a:p>
              <a:p>
                <a:pPr lvl="2"/>
                <a:r>
                  <a:rPr lang="en-US" dirty="0"/>
                  <a:t>On 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</a:t>
                </a:r>
              </a:p>
              <a:p>
                <a:pPr lvl="2"/>
                <a:r>
                  <a:rPr lang="en-US" dirty="0"/>
                  <a:t>In 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 (the most unbalanced tree is like a linked list)</a:t>
                </a: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42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Deletion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in .NET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http://msdn.microsoft.com/en-us/library/ms379572(v=vs.80).aspx</a:t>
                </a:r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C#: </a:t>
                </a:r>
                <a:r>
                  <a:rPr lang="en-GB" b="1" dirty="0" err="1"/>
                  <a:t>SortedSet</a:t>
                </a:r>
                <a:endParaRPr lang="en-GB" b="1" dirty="0"/>
              </a:p>
              <a:p>
                <a:pPr lvl="1"/>
                <a:r>
                  <a:rPr lang="en-GB" dirty="0">
                    <a:hlinkClick r:id="rId3"/>
                  </a:rPr>
                  <a:t>http://msdn.microsoft.com/en-us/library/dd412070.aspx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performance!</a:t>
                </a:r>
              </a:p>
              <a:p>
                <a:endParaRPr lang="nl-NL" dirty="0">
                  <a:sym typeface="Wingdings" panose="05000000000000000000" pitchFamily="2" charset="2"/>
                </a:endParaRPr>
              </a:p>
              <a:p>
                <a:r>
                  <a:rPr lang="nl-NL" b="1" dirty="0">
                    <a:sym typeface="Wingdings" panose="05000000000000000000" pitchFamily="2" charset="2"/>
                  </a:rPr>
                  <a:t>2-3 trees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/>
                  <a:t>near</a:t>
                </a:r>
                <a:r>
                  <a:rPr lang="nl-NL" dirty="0"/>
                  <a:t>-perfect </a:t>
                </a:r>
                <a:r>
                  <a:rPr lang="nl-NL" dirty="0" err="1"/>
                  <a:t>balance</a:t>
                </a:r>
                <a:r>
                  <a:rPr lang="nl-NL" dirty="0"/>
                  <a:t> </a:t>
                </a:r>
                <a:r>
                  <a:rPr lang="nl-NL" dirty="0" err="1"/>
                  <a:t>achieved</a:t>
                </a:r>
                <a:r>
                  <a:rPr lang="nl-NL" dirty="0"/>
                  <a:t> through </a:t>
                </a:r>
                <a:r>
                  <a:rPr lang="en-US" dirty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search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</a:t>
            </a:r>
            <a:r>
              <a:rPr lang="nl-NL" dirty="0" err="1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bit more </a:t>
            </a:r>
            <a:r>
              <a:rPr lang="nl-NL" dirty="0" err="1"/>
              <a:t>complicated</a:t>
            </a:r>
            <a:r>
              <a:rPr lang="nl-NL" dirty="0"/>
              <a:t> (more cases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simplest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2-node</a:t>
            </a:r>
            <a:endParaRPr lang="nl-NL" dirty="0"/>
          </a:p>
          <a:p>
            <a:pPr lvl="1"/>
            <a:r>
              <a:rPr lang="en-US" i="1" dirty="0"/>
              <a:t>Insert into a tree consisting of a single 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/>
                  <a:t>Tree </a:t>
                </a:r>
              </a:p>
              <a:p>
                <a:pPr lvl="1"/>
                <a:r>
                  <a:rPr lang="en-US" dirty="0"/>
                  <a:t>nonlinear data structure made of </a:t>
                </a:r>
                <a:r>
                  <a:rPr lang="en-US" i="1" dirty="0"/>
                  <a:t>nodes</a:t>
                </a:r>
                <a:r>
                  <a:rPr lang="en-US" dirty="0"/>
                  <a:t> that models a hierarchical organization</a:t>
                </a:r>
              </a:p>
              <a:p>
                <a:pPr lvl="1"/>
                <a:r>
                  <a:rPr lang="en-US" dirty="0"/>
                  <a:t>very common structure in computer science</a:t>
                </a:r>
              </a:p>
              <a:p>
                <a:pPr lvl="2"/>
                <a:r>
                  <a:rPr lang="en-US" dirty="0"/>
                  <a:t>file systems, inheritance structure of Java classes, classification of Java types, etc…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Tree 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i="1" dirty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dimensional</a:t>
            </a:r>
            <a:r>
              <a:rPr lang="nl-NL" dirty="0"/>
              <a:t> trees</a:t>
            </a: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k-d tree?</a:t>
            </a:r>
            <a:endParaRPr lang="nl-NL" b="0" dirty="0"/>
          </a:p>
          <a:p>
            <a:pPr lvl="1"/>
            <a:r>
              <a:rPr lang="en-US" dirty="0"/>
              <a:t>special case of binary space partitioning trees</a:t>
            </a:r>
            <a:endParaRPr lang="nl-NL" dirty="0"/>
          </a:p>
          <a:p>
            <a:pPr lvl="1"/>
            <a:r>
              <a:rPr lang="en-US" dirty="0"/>
              <a:t>space-partitioning data structure for organizing points in a k-dimensional 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searches)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en-US" dirty="0"/>
              <a:t>informal 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Binary tree in which every node is a k-dimensional point</a:t>
            </a:r>
          </a:p>
          <a:p>
            <a:r>
              <a:rPr lang="en-US" dirty="0"/>
              <a:t>Every 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/>
              <a:t>Every node in the tree is associated with one of the k-dimensions, with the hyperplane perpendicular to that dimension's 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constraints:</a:t>
            </a:r>
          </a:p>
          <a:p>
            <a:pPr lvl="1"/>
            <a:r>
              <a:rPr lang="en-US" dirty="0"/>
              <a:t>As one moves down the tree, one cycles through the axes used to select the splitting planes</a:t>
            </a:r>
          </a:p>
          <a:p>
            <a:pPr lvl="2"/>
            <a:r>
              <a:rPr lang="en-US" dirty="0"/>
              <a:t>Example: in a 2-d tree, the root has an </a:t>
            </a:r>
            <a:r>
              <a:rPr lang="en-US" b="1" dirty="0"/>
              <a:t>x</a:t>
            </a:r>
            <a:r>
              <a:rPr lang="en-US" dirty="0"/>
              <a:t>-aligned plane, the root’s children would both have a </a:t>
            </a:r>
            <a:r>
              <a:rPr lang="en-US" b="1" dirty="0"/>
              <a:t>y</a:t>
            </a:r>
            <a:r>
              <a:rPr lang="en-US" dirty="0"/>
              <a:t>-aligned plane, the root’s grandchildren would have all </a:t>
            </a:r>
            <a:r>
              <a:rPr lang="en-US" b="1" dirty="0"/>
              <a:t>x</a:t>
            </a:r>
            <a:r>
              <a:rPr lang="en-US" dirty="0"/>
              <a:t>-aligned planes,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tree </a:t>
            </a:r>
            <a:r>
              <a:rPr lang="en-US" dirty="0"/>
              <a:t>(i.e., each leaf node is approximately at the same distance from the root)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if you do not choose the median, there is no guarantee that the tree will be balanced.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and</a:t>
            </a:r>
            <a:r>
              <a:rPr lang="nl-NL" dirty="0"/>
              <a:t> range </a:t>
            </a:r>
            <a:r>
              <a:rPr lang="nl-NL" dirty="0" err="1"/>
              <a:t>searches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range search searches for </a:t>
                </a:r>
                <a:r>
                  <a:rPr lang="en-US" i="1" dirty="0"/>
                  <a:t>ranges of parameters</a:t>
                </a:r>
              </a:p>
              <a:p>
                <a:pPr lvl="1"/>
                <a:r>
                  <a:rPr lang="en-US" dirty="0"/>
                  <a:t>Example: if a tree is storing values corresponding to income and age, then a range search might be something like looking for all members of the tree which have an age between 20 and 50 years and an income between 50,000 and 80,000</a:t>
                </a:r>
              </a:p>
              <a:p>
                <a:r>
                  <a:rPr lang="en-US" dirty="0"/>
                  <a:t>Since k-d trees divide the range of a domain in half at each level of the tree, they are useful for performing range searches</a:t>
                </a:r>
              </a:p>
              <a:p>
                <a:pPr lvl="1"/>
                <a:r>
                  <a:rPr lang="en-US" dirty="0"/>
                  <a:t>Other example: suppose you store various types of buildings in a k-d tree. You are looking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a house… this is exactly a range search, where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>
                    <a:solidFill>
                      <a:srgbClr val="FF0000"/>
                    </a:solidFill>
                  </a:rPr>
                  <a:t>should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>
                    <a:solidFill>
                      <a:srgbClr val="FF0000"/>
                    </a:solidFill>
                  </a:rPr>
                  <a:t>and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/>
                  <a:t>(</a:t>
                </a:r>
                <a:r>
                  <a:rPr lang="nl-NL" dirty="0" err="1"/>
                  <a:t>supposing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are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coordinates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house). </a:t>
                </a:r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you</a:t>
                </a:r>
                <a:r>
                  <a:rPr lang="nl-NL" dirty="0"/>
                  <a:t> </a:t>
                </a:r>
                <a:r>
                  <a:rPr lang="nl-NL" dirty="0" err="1"/>
                  <a:t>can</a:t>
                </a:r>
                <a:r>
                  <a:rPr lang="nl-NL" dirty="0"/>
                  <a:t>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).</a:t>
                </a:r>
              </a:p>
              <a:p>
                <a:pPr lvl="1"/>
                <a:r>
                  <a:rPr lang="nl-NL" dirty="0"/>
                  <a:t>The tree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created</a:t>
                </a:r>
                <a:r>
                  <a:rPr lang="nl-NL" dirty="0"/>
                  <a:t>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i="1" u="sng" dirty="0" err="1"/>
                  <a:t>once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used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needed</a:t>
                </a:r>
                <a:r>
                  <a:rPr lang="nl-NL" dirty="0"/>
                  <a:t> </a:t>
                </a:r>
                <a:r>
                  <a:rPr lang="nl-NL" dirty="0" err="1"/>
                  <a:t>searches</a:t>
                </a:r>
                <a:r>
                  <a:rPr lang="nl-NL" dirty="0"/>
                  <a:t>. 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𝐵𝑖𝑛𝑎𝑟𝑦𝑆𝑒𝑎𝑟𝑐h𝑇𝑟𝑒𝑒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with traversals (all 3), insert, search and delete operations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pPr algn="ctr"/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root of the tree</a:t>
                </a:r>
              </a:p>
              <a:p>
                <a:pPr lvl="2"/>
                <a:r>
                  <a:rPr lang="en-GB" b="0" dirty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subtrees</a:t>
                </a:r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tree </a:t>
                </a:r>
                <a:r>
                  <a:rPr lang="en-US" dirty="0"/>
                  <a:t>data structure in which each node has at most two children (</a:t>
                </a:r>
                <a:r>
                  <a:rPr lang="en-US" i="1" dirty="0"/>
                  <a:t>left</a:t>
                </a:r>
                <a:r>
                  <a:rPr lang="en-US" dirty="0"/>
                  <a:t> child and </a:t>
                </a:r>
                <a:r>
                  <a:rPr lang="en-US" i="1" dirty="0"/>
                  <a:t>right </a:t>
                </a:r>
                <a:r>
                  <a:rPr lang="en-US" dirty="0"/>
                  <a:t>child)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Recursive definition (using just set theory notions)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either the empty set or 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disjoint binary trees 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left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right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Size</a:t>
                </a:r>
              </a:p>
              <a:p>
                <a:pPr lvl="1"/>
                <a:r>
                  <a:rPr lang="en-GB" dirty="0"/>
                  <a:t>Number of nodes it contains</a:t>
                </a:r>
              </a:p>
              <a:p>
                <a:pPr lvl="1"/>
                <a:r>
                  <a:rPr lang="en-GB" dirty="0"/>
                  <a:t>Singleton = tree of size 1</a:t>
                </a:r>
              </a:p>
              <a:p>
                <a:r>
                  <a:rPr lang="en-GB" b="1" dirty="0"/>
                  <a:t>Parent</a:t>
                </a:r>
                <a:r>
                  <a:rPr lang="en-GB" dirty="0"/>
                  <a:t> and </a:t>
                </a:r>
                <a:r>
                  <a:rPr lang="en-GB" b="1" dirty="0"/>
                  <a:t>children</a:t>
                </a:r>
              </a:p>
              <a:p>
                <a:pPr lvl="1"/>
                <a:r>
                  <a:rPr lang="en-GB" dirty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3762</Words>
  <Application>Microsoft Office PowerPoint</Application>
  <PresentationFormat>Breedbeeld</PresentationFormat>
  <Paragraphs>488</Paragraphs>
  <Slides>57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 3</vt:lpstr>
      <vt:lpstr>Facet</vt:lpstr>
      <vt:lpstr>INFDEV036A - Algorithms Lesson Unit 4</vt:lpstr>
      <vt:lpstr>Homework progress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and range searches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89</cp:revision>
  <dcterms:created xsi:type="dcterms:W3CDTF">2014-10-29T12:36:46Z</dcterms:created>
  <dcterms:modified xsi:type="dcterms:W3CDTF">2018-12-20T10:20:07Z</dcterms:modified>
</cp:coreProperties>
</file>