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32"/>
  </p:notesMasterIdLst>
  <p:sldIdLst>
    <p:sldId id="256" r:id="rId2"/>
    <p:sldId id="300" r:id="rId3"/>
    <p:sldId id="301" r:id="rId4"/>
    <p:sldId id="302" r:id="rId5"/>
    <p:sldId id="331" r:id="rId6"/>
    <p:sldId id="303" r:id="rId7"/>
    <p:sldId id="332" r:id="rId8"/>
    <p:sldId id="304" r:id="rId9"/>
    <p:sldId id="305" r:id="rId10"/>
    <p:sldId id="306" r:id="rId11"/>
    <p:sldId id="307" r:id="rId12"/>
    <p:sldId id="308" r:id="rId13"/>
    <p:sldId id="309" r:id="rId14"/>
    <p:sldId id="310" r:id="rId15"/>
    <p:sldId id="333" r:id="rId16"/>
    <p:sldId id="311" r:id="rId17"/>
    <p:sldId id="312" r:id="rId18"/>
    <p:sldId id="313" r:id="rId19"/>
    <p:sldId id="334" r:id="rId20"/>
    <p:sldId id="314" r:id="rId21"/>
    <p:sldId id="315" r:id="rId22"/>
    <p:sldId id="316" r:id="rId23"/>
    <p:sldId id="317" r:id="rId24"/>
    <p:sldId id="318" r:id="rId25"/>
    <p:sldId id="319" r:id="rId26"/>
    <p:sldId id="320" r:id="rId27"/>
    <p:sldId id="321" r:id="rId28"/>
    <p:sldId id="323" r:id="rId29"/>
    <p:sldId id="335"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1409" autoAdjust="0"/>
  </p:normalViewPr>
  <p:slideViewPr>
    <p:cSldViewPr snapToGrid="0">
      <p:cViewPr varScale="1">
        <p:scale>
          <a:sx n="96" d="100"/>
          <a:sy n="96"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08/12/2017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a:t>The </a:t>
            </a:r>
            <a:r>
              <a:rPr lang="en-US" dirty="0" err="1"/>
              <a:t>HashMap</a:t>
            </a:r>
            <a:r>
              <a:rPr lang="en-US" dirty="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Infinite</a:t>
            </a:r>
            <a:r>
              <a:rPr lang="nl-NL" dirty="0"/>
              <a:t> loop: </a:t>
            </a:r>
            <a:r>
              <a:rPr lang="nl-NL" dirty="0" err="1"/>
              <a:t>for</a:t>
            </a:r>
            <a:r>
              <a:rPr lang="nl-NL" dirty="0"/>
              <a:t> </a:t>
            </a:r>
            <a:r>
              <a:rPr lang="nl-NL" dirty="0" err="1"/>
              <a:t>example</a:t>
            </a:r>
            <a:r>
              <a:rPr lang="nl-NL" dirty="0"/>
              <a:t>, </a:t>
            </a:r>
            <a:r>
              <a:rPr lang="nl-NL" dirty="0" err="1"/>
              <a:t>if</a:t>
            </a:r>
            <a:r>
              <a:rPr lang="nl-NL" dirty="0"/>
              <a:t> </a:t>
            </a:r>
            <a:r>
              <a:rPr lang="nl-NL" dirty="0" err="1"/>
              <a:t>the</a:t>
            </a:r>
            <a:r>
              <a:rPr lang="nl-NL" dirty="0"/>
              <a:t> array has 6 </a:t>
            </a:r>
            <a:r>
              <a:rPr lang="nl-NL" dirty="0" err="1"/>
              <a:t>elements</a:t>
            </a:r>
            <a:r>
              <a:rPr lang="nl-NL" dirty="0"/>
              <a:t> (indices </a:t>
            </a:r>
            <a:r>
              <a:rPr lang="nl-NL" dirty="0" err="1"/>
              <a:t>from</a:t>
            </a:r>
            <a:r>
              <a:rPr lang="nl-NL" dirty="0"/>
              <a:t> 0 </a:t>
            </a:r>
            <a:r>
              <a:rPr lang="nl-NL" dirty="0" err="1"/>
              <a:t>to</a:t>
            </a:r>
            <a:r>
              <a:rPr lang="nl-NL" dirty="0"/>
              <a:t> 5) </a:t>
            </a:r>
            <a:r>
              <a:rPr lang="nl-NL" dirty="0" err="1"/>
              <a:t>and</a:t>
            </a:r>
            <a:r>
              <a:rPr lang="nl-NL" dirty="0"/>
              <a:t> </a:t>
            </a:r>
            <a:r>
              <a:rPr lang="nl-NL" dirty="0" err="1"/>
              <a:t>the</a:t>
            </a:r>
            <a:r>
              <a:rPr lang="nl-NL" dirty="0"/>
              <a:t> </a:t>
            </a:r>
            <a:r>
              <a:rPr lang="nl-NL" dirty="0" err="1"/>
              <a:t>occupied</a:t>
            </a:r>
            <a:r>
              <a:rPr lang="nl-NL" dirty="0"/>
              <a:t> </a:t>
            </a:r>
            <a:r>
              <a:rPr lang="nl-NL" dirty="0" err="1"/>
              <a:t>slots</a:t>
            </a:r>
            <a:r>
              <a:rPr lang="nl-NL" dirty="0"/>
              <a:t> are 0 1 3 </a:t>
            </a:r>
            <a:r>
              <a:rPr lang="nl-NL" dirty="0" err="1"/>
              <a:t>and</a:t>
            </a:r>
            <a:r>
              <a:rPr lang="nl-NL" dirty="0"/>
              <a:t> 4. </a:t>
            </a:r>
            <a:r>
              <a:rPr lang="nl-NL" dirty="0" err="1"/>
              <a:t>If</a:t>
            </a:r>
            <a:r>
              <a:rPr lang="nl-NL" dirty="0"/>
              <a:t> </a:t>
            </a:r>
            <a:r>
              <a:rPr lang="nl-NL" dirty="0" err="1"/>
              <a:t>there</a:t>
            </a:r>
            <a:r>
              <a:rPr lang="nl-NL" dirty="0"/>
              <a:t> is </a:t>
            </a:r>
            <a:r>
              <a:rPr lang="nl-NL" dirty="0" err="1"/>
              <a:t>another</a:t>
            </a:r>
            <a:r>
              <a:rPr lang="nl-NL" dirty="0"/>
              <a:t> element </a:t>
            </a:r>
            <a:r>
              <a:rPr lang="nl-NL" dirty="0" err="1"/>
              <a:t>that</a:t>
            </a:r>
            <a:r>
              <a:rPr lang="nl-NL" dirty="0"/>
              <a:t> </a:t>
            </a:r>
            <a:r>
              <a:rPr lang="nl-NL" dirty="0" err="1"/>
              <a:t>tries</a:t>
            </a:r>
            <a:r>
              <a:rPr lang="nl-NL" dirty="0"/>
              <a:t> </a:t>
            </a:r>
            <a:r>
              <a:rPr lang="nl-NL" dirty="0" err="1"/>
              <a:t>to</a:t>
            </a:r>
            <a:r>
              <a:rPr lang="nl-NL" dirty="0"/>
              <a:t> </a:t>
            </a:r>
            <a:r>
              <a:rPr lang="nl-NL" dirty="0" err="1"/>
              <a:t>occupy</a:t>
            </a:r>
            <a:r>
              <a:rPr lang="nl-NL" dirty="0"/>
              <a:t> slot 0, </a:t>
            </a:r>
            <a:r>
              <a:rPr lang="nl-NL" dirty="0" err="1"/>
              <a:t>then</a:t>
            </a:r>
            <a:r>
              <a:rPr lang="nl-NL" dirty="0"/>
              <a:t> a loop </a:t>
            </a:r>
            <a:r>
              <a:rPr lang="nl-NL" dirty="0" err="1"/>
              <a:t>happens</a:t>
            </a:r>
            <a:r>
              <a:rPr lang="nl-NL" dirty="0"/>
              <a:t>.</a:t>
            </a:r>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16</a:t>
            </a:fld>
            <a:endParaRPr lang="en-GB"/>
          </a:p>
        </p:txBody>
      </p:sp>
    </p:spTree>
    <p:extLst>
      <p:ext uri="{BB962C8B-B14F-4D97-AF65-F5344CB8AC3E}">
        <p14:creationId xmlns:p14="http://schemas.microsoft.com/office/powerpoint/2010/main" val="377443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http://www.cs.cmu.edu/~adamchik/15-121/lectures/Stacks%20and%20Queues/Stacks%20and%20Queues.html </a:t>
            </a:r>
          </a:p>
        </p:txBody>
      </p:sp>
      <p:sp>
        <p:nvSpPr>
          <p:cNvPr id="4" name="Slide Number Placehold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2990A-2EB2-47B0-9F19-095E0F4CAE2E}"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A5F433-E3C5-406F-95E0-5347F5410F1A}"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40994-D892-4C74-B15A-5F6362316C44}"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762E4-8EF5-45D8-9FDE-0FF43E771C22}"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0E461-DE00-407A-AAD1-C1D0E5AC19B1}"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CC5B2-073F-444E-A8DD-B0BEEAC2F081}"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D3392-CB98-481E-B2E9-67F4F5E85884}"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FE606-BE12-4A47-AC4F-9225405D8813}"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205BA-54C1-4988-B409-20E622E7CB4B}"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4C106-E6EE-4935-B79B-58D5A2330348}" type="datetime1">
              <a:rPr lang="en-GB" smtClean="0"/>
              <a:t>08/12/2017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EE15-B151-4673-B3BD-94D075E86906}" type="datetime1">
              <a:rPr lang="en-GB" smtClean="0"/>
              <a:t>08/12/2017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A4B8D-3CC5-439C-BCFE-F05DEE19AB17}" type="datetime1">
              <a:rPr lang="en-GB" smtClean="0"/>
              <a:t>08/12/2017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6421B-81ED-483E-AC8A-54892A26C8C5}" type="datetime1">
              <a:rPr lang="en-GB" smtClean="0"/>
              <a:t>08/12/2017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5253-8A1B-407F-97DA-07DFE52AB41D}" type="datetime1">
              <a:rPr lang="en-GB" smtClean="0"/>
              <a:t>08/12/2017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837CD-FB98-4458-B4BB-BD72FC557B2C}" type="datetime1">
              <a:rPr lang="en-GB" smtClean="0"/>
              <a:t>08/12/2017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4DDB6-D08D-4CCA-90B0-817184E41EB3}" type="datetime1">
              <a:rPr lang="en-GB" smtClean="0"/>
              <a:t>08/12/2017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C14C1-8B78-465F-B085-617B8F695A74}" type="datetime1">
              <a:rPr lang="en-GB" smtClean="0"/>
              <a:t>08/12/2017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sfiddle.net/Ciul/w42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3b</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3"/>
              </a:rPr>
              <a:t>costg@hr.nl</a:t>
            </a:r>
            <a:r>
              <a:rPr lang="en-GB" sz="2000" dirty="0"/>
              <a:t>, </a:t>
            </a:r>
            <a:r>
              <a:rPr lang="en-GB" sz="2000" dirty="0">
                <a:hlinkClick r:id="rId4"/>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Hash function </a:t>
            </a:r>
          </a:p>
        </p:txBody>
      </p:sp>
      <p:sp>
        <p:nvSpPr>
          <p:cNvPr id="3" name="Content Placeholder 2"/>
          <p:cNvSpPr>
            <a:spLocks noGrp="1"/>
          </p:cNvSpPr>
          <p:nvPr>
            <p:ph idx="1"/>
          </p:nvPr>
        </p:nvSpPr>
        <p:spPr/>
        <p:txBody>
          <a:bodyPr>
            <a:normAutofit/>
          </a:bodyPr>
          <a:lstStyle/>
          <a:p>
            <a:r>
              <a:rPr lang="en-GB" dirty="0"/>
              <a:t>You can also implement your </a:t>
            </a:r>
            <a:r>
              <a:rPr lang="en-GB" i="1" dirty="0"/>
              <a:t>own hash function</a:t>
            </a:r>
          </a:p>
          <a:p>
            <a:pPr lvl="1"/>
            <a:r>
              <a:rPr lang="en-US" dirty="0"/>
              <a:t>A good hash function and implementation algorithm are </a:t>
            </a:r>
            <a:r>
              <a:rPr lang="en-US" b="1" dirty="0"/>
              <a:t>essential</a:t>
            </a:r>
            <a:r>
              <a:rPr lang="en-US" dirty="0"/>
              <a:t> for good hash table performance, but may be difficult to achieve.</a:t>
            </a:r>
          </a:p>
          <a:p>
            <a:pPr lvl="1"/>
            <a:r>
              <a:rPr lang="en-US" dirty="0"/>
              <a:t>If all keys are known ahead of time, a </a:t>
            </a:r>
            <a:r>
              <a:rPr lang="en-US" i="1" dirty="0"/>
              <a:t>perfect hash function </a:t>
            </a:r>
            <a:r>
              <a:rPr lang="en-US" dirty="0"/>
              <a:t>can be used to create a perfect hash table that has no collisions.</a:t>
            </a:r>
          </a:p>
          <a:p>
            <a:pPr lvl="1"/>
            <a:endParaRPr lang="en-US" dirty="0"/>
          </a:p>
          <a:p>
            <a:r>
              <a:rPr lang="en-US" dirty="0"/>
              <a:t>Basic requirement </a:t>
            </a:r>
            <a:r>
              <a:rPr lang="en-US" dirty="0">
                <a:sym typeface="Wingdings" panose="05000000000000000000" pitchFamily="2" charset="2"/>
              </a:rPr>
              <a:t> </a:t>
            </a:r>
            <a:r>
              <a:rPr lang="en-US" dirty="0"/>
              <a:t>the function should provide a </a:t>
            </a:r>
            <a:r>
              <a:rPr lang="en-US" i="1" dirty="0"/>
              <a:t>uniform </a:t>
            </a:r>
            <a:r>
              <a:rPr lang="en-US" dirty="0"/>
              <a:t>distribution of hash values (to avoid collisions as much as possible)</a:t>
            </a:r>
          </a:p>
          <a:p>
            <a:pPr lvl="1"/>
            <a:r>
              <a:rPr lang="en-US" dirty="0"/>
              <a:t>The hash function should also avoid </a:t>
            </a:r>
            <a:r>
              <a:rPr lang="en-US" i="1" dirty="0"/>
              <a:t>clustering </a:t>
            </a:r>
            <a:r>
              <a:rPr lang="en-US" dirty="0"/>
              <a:t>(= the mapping of two or more keys to consecutive slots) if the open addressing method is used to resolve collisions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Load factor is a critical statistics for a hash table </a:t>
                </a:r>
              </a:p>
              <a:p>
                <a:pPr lvl="1"/>
                <a:r>
                  <a:rPr lang="en-GB" dirty="0"/>
                  <a:t>Good performance depends a lot on it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a:p>
              <a:p>
                <a:pPr lvl="1"/>
                <a:r>
                  <a:rPr lang="en-GB" i="1" dirty="0"/>
                  <a:t>Entries </a:t>
                </a:r>
                <a:r>
                  <a:rPr lang="en-GB" dirty="0"/>
                  <a:t>= actual number of elements inside the table </a:t>
                </a:r>
              </a:p>
              <a:p>
                <a:pPr lvl="1"/>
                <a:r>
                  <a:rPr lang="en-GB" i="1" dirty="0"/>
                  <a:t>Buckets</a:t>
                </a:r>
                <a:r>
                  <a:rPr lang="en-GB" dirty="0"/>
                  <a:t> = capacity of the table (number of total available slots)</a:t>
                </a:r>
              </a:p>
              <a:p>
                <a:pPr lvl="2"/>
                <a:r>
                  <a:rPr lang="en-GB" dirty="0"/>
                  <a:t>Example: 6 elements stored in a table with 101 slots </a:t>
                </a:r>
                <a:r>
                  <a:rPr lang="en-GB" dirty="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a:p>
              <a:p>
                <a:pPr lvl="1"/>
                <a:endParaRPr lang="en-GB" dirty="0"/>
              </a:p>
              <a:p>
                <a:r>
                  <a:rPr lang="en-GB" dirty="0"/>
                  <a:t>If the load factor is too large, the hash table becomes slow</a:t>
                </a:r>
              </a:p>
              <a:p>
                <a:pPr lvl="1"/>
                <a:r>
                  <a:rPr lang="en-GB" dirty="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a:sym typeface="Wingdings" panose="05000000000000000000" pitchFamily="2" charset="2"/>
              </a:rPr>
              <a:t> </a:t>
            </a:r>
            <a:r>
              <a:rPr lang="en-US" sz="1800" dirty="0"/>
              <a:t>different keys are assigned by the hash function to the same bucket</a:t>
            </a:r>
          </a:p>
          <a:p>
            <a:pPr lvl="1"/>
            <a:r>
              <a:rPr lang="en-US" dirty="0"/>
              <a:t>Ideally, the hash function will assign each key to a unique bucket, but this situation is rarely achievable in practice </a:t>
            </a:r>
            <a:r>
              <a:rPr lang="en-US" dirty="0">
                <a:sym typeface="Wingdings" panose="05000000000000000000" pitchFamily="2" charset="2"/>
              </a:rPr>
              <a:t> </a:t>
            </a:r>
            <a:r>
              <a:rPr lang="en-US" dirty="0"/>
              <a:t>collisions are </a:t>
            </a:r>
            <a:r>
              <a:rPr lang="en-US" u="sng" dirty="0"/>
              <a:t>practically unavoidable</a:t>
            </a:r>
            <a:r>
              <a:rPr lang="en-US" dirty="0"/>
              <a:t> when hashing a random subset of a large set of possible keys </a:t>
            </a:r>
          </a:p>
          <a:p>
            <a:endParaRPr lang="en-GB" dirty="0"/>
          </a:p>
          <a:p>
            <a:r>
              <a:rPr lang="en-US" dirty="0"/>
              <a:t>Most hash table implementations have some collision resolution strategy to handle such events (all requiring to store the key together with the value inside the table):</a:t>
            </a:r>
          </a:p>
          <a:p>
            <a:pPr lvl="1"/>
            <a:r>
              <a:rPr lang="en-US" dirty="0"/>
              <a:t>Separate chaining</a:t>
            </a:r>
          </a:p>
          <a:p>
            <a:pPr lvl="1"/>
            <a:r>
              <a:rPr lang="en-US" dirty="0"/>
              <a:t>Open addressing (linear probing, quadratic probing)</a:t>
            </a:r>
          </a:p>
          <a:p>
            <a:pPr lvl="1"/>
            <a:r>
              <a:rPr lang="en-US" dirty="0"/>
              <a:t>…</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Image result for shit happens">
            <a:extLst>
              <a:ext uri="{FF2B5EF4-FFF2-40B4-BE49-F238E27FC236}">
                <a16:creationId xmlns:a16="http://schemas.microsoft.com/office/drawing/2014/main" id="{51236C04-81D4-40BE-BEDD-C7CFDE70E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946" y="386773"/>
            <a:ext cx="1840056" cy="176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a:t>Open addressing </a:t>
            </a:r>
            <a:r>
              <a:rPr lang="en-US" dirty="0">
                <a:sym typeface="Wingdings" panose="05000000000000000000" pitchFamily="2" charset="2"/>
              </a:rPr>
              <a:t> w</a:t>
            </a:r>
            <a:r>
              <a:rPr lang="en-US" dirty="0"/>
              <a:t>hen a new entry has to be inserted, the buckets are examined, starting with the hashed-to slot and proceeding in some probe sequence, until an unoccupied slot is found</a:t>
            </a:r>
          </a:p>
          <a:p>
            <a:pPr lvl="1"/>
            <a:r>
              <a:rPr lang="en-US" dirty="0"/>
              <a:t>The location ("address") of the item is not determined by its hash value (that’s why is called </a:t>
            </a:r>
            <a:r>
              <a:rPr lang="en-US" i="1" dirty="0"/>
              <a:t>open addressing</a:t>
            </a:r>
            <a:r>
              <a:rPr lang="en-US" dirty="0"/>
              <a:t>)</a:t>
            </a:r>
          </a:p>
          <a:p>
            <a:pPr marL="0" indent="0">
              <a:buNone/>
            </a:pPr>
            <a:endParaRPr lang="en-US" dirty="0"/>
          </a:p>
          <a:p>
            <a:r>
              <a:rPr lang="en-US" dirty="0"/>
              <a:t>Probing sequences</a:t>
            </a:r>
          </a:p>
          <a:p>
            <a:pPr lvl="1"/>
            <a:r>
              <a:rPr lang="en-US" u="sng" dirty="0"/>
              <a:t>Linear probing</a:t>
            </a:r>
          </a:p>
          <a:p>
            <a:pPr lvl="1"/>
            <a:r>
              <a:rPr lang="en-US" u="sng" dirty="0"/>
              <a:t>Quadratic probing</a:t>
            </a:r>
          </a:p>
          <a:p>
            <a:pPr lvl="1"/>
            <a:r>
              <a:rPr lang="en-US"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Linear probing </a:t>
                </a:r>
                <a:r>
                  <a:rPr lang="en-GB" dirty="0">
                    <a:sym typeface="Wingdings" panose="05000000000000000000" pitchFamily="2" charset="2"/>
                  </a:rPr>
                  <a:t> </a:t>
                </a:r>
                <a:r>
                  <a:rPr lang="en-US" dirty="0">
                    <a:sym typeface="Wingdings" panose="05000000000000000000" pitchFamily="2" charset="2"/>
                  </a:rPr>
                  <a:t>when 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found</a:t>
                </a:r>
              </a:p>
              <a:p>
                <a:endParaRPr lang="en-US" dirty="0">
                  <a:sym typeface="Wingdings" panose="05000000000000000000" pitchFamily="2" charset="2"/>
                </a:endParaRPr>
              </a:p>
              <a:p>
                <a:pPr marL="342900" lvl="1" indent="-342900"/>
                <a:r>
                  <a:rPr lang="en-GB" dirty="0"/>
                  <a:t>Given the hash code </a:t>
                </a:r>
                <a14:m>
                  <m:oMath xmlns:m="http://schemas.openxmlformats.org/officeDocument/2006/math">
                    <m:r>
                      <a:rPr lang="en-GB" i="1">
                        <a:latin typeface="Cambria Math" panose="02040503050406030204" pitchFamily="18" charset="0"/>
                      </a:rPr>
                      <m:t>𝐻</m:t>
                    </m:r>
                  </m:oMath>
                </a14:m>
                <a:r>
                  <a:rPr lang="en-GB" dirty="0"/>
                  <a:t>, 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a:p>
              <a:p>
                <a:pPr marL="685800" lvl="2"/>
                <a:r>
                  <a:rPr lang="en-US" dirty="0"/>
                  <a:t>NB: this may require a “wraparound” back to the beginning of the hash table</a:t>
                </a:r>
              </a:p>
              <a:p>
                <a:pPr marL="0" lvl="1" indent="0">
                  <a:buNone/>
                </a:pPr>
                <a:endParaRPr lang="en-US" dirty="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p:sp>
        <p:nvSpPr>
          <p:cNvPr id="3" name="Tijdelijke aanduiding voor inhoud 2"/>
          <p:cNvSpPr>
            <a:spLocks noGrp="1"/>
          </p:cNvSpPr>
          <p:nvPr>
            <p:ph idx="1"/>
          </p:nvPr>
        </p:nvSpPr>
        <p:spPr/>
        <p:txBody>
          <a:bodyPr/>
          <a:lstStyle/>
          <a:p>
            <a:r>
              <a:rPr lang="en-US" dirty="0"/>
              <a:t>Linear probing examples</a:t>
            </a:r>
          </a:p>
          <a:p>
            <a:pPr lvl="1"/>
            <a:r>
              <a:rPr lang="en-US" dirty="0"/>
              <a:t>Tag &amp; Rad from a few slides earlier</a:t>
            </a:r>
          </a:p>
          <a:p>
            <a:pPr lvl="1"/>
            <a:r>
              <a:rPr lang="en-US" dirty="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Quadratic probing </a:t>
                </a:r>
                <a:r>
                  <a:rPr lang="en-GB" dirty="0">
                    <a:sym typeface="Wingdings" panose="05000000000000000000" pitchFamily="2" charset="2"/>
                  </a:rPr>
                  <a:t> </a:t>
                </a:r>
                <a:r>
                  <a:rPr lang="en-US" dirty="0">
                    <a:sym typeface="Wingdings" panose="05000000000000000000" pitchFamily="2" charset="2"/>
                  </a:rPr>
                  <a:t>taking 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a:sym typeface="Wingdings" panose="05000000000000000000" pitchFamily="2" charset="2"/>
                </a:endParaRPr>
              </a:p>
              <a:p>
                <a:pPr lvl="1"/>
                <a:r>
                  <a:rPr lang="en-GB" dirty="0">
                    <a:sym typeface="Wingdings" panose="05000000000000000000" pitchFamily="2" charset="2"/>
                  </a:rPr>
                  <a:t>I</a:t>
                </a:r>
                <a:r>
                  <a:rPr lang="en-US" dirty="0" err="1">
                    <a:sym typeface="Wingdings" panose="05000000000000000000" pitchFamily="2" charset="2"/>
                  </a:rPr>
                  <a:t>nstead</a:t>
                </a:r>
                <a:r>
                  <a:rPr lang="en-US" dirty="0">
                    <a:sym typeface="Wingdings" panose="05000000000000000000" pitchFamily="2" charset="2"/>
                  </a:rPr>
                  <a:t> of searching linearly, it uses a squared increment</a:t>
                </a:r>
              </a:p>
              <a:p>
                <a:pPr lvl="1"/>
                <a:r>
                  <a:rPr lang="en-US" dirty="0"/>
                  <a:t>NB: this also may require a “wraparound” back to the beginning of the hash table</a:t>
                </a:r>
              </a:p>
              <a:p>
                <a:pPr lvl="1"/>
                <a:endParaRPr lang="en-US" dirty="0"/>
              </a:p>
              <a:p>
                <a:r>
                  <a:rPr lang="en-US" dirty="0"/>
                  <a:t>Given the hash code </a:t>
                </a:r>
                <a14:m>
                  <m:oMath xmlns:m="http://schemas.openxmlformats.org/officeDocument/2006/math">
                    <m:r>
                      <a:rPr lang="en-GB" b="0" i="1" smtClean="0">
                        <a:latin typeface="Cambria Math" panose="02040503050406030204" pitchFamily="18" charset="0"/>
                      </a:rPr>
                      <m:t>𝐻</m:t>
                    </m:r>
                  </m:oMath>
                </a14:m>
                <a:r>
                  <a:rPr lang="en-US" dirty="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a:p>
              <a:p>
                <a:pPr marL="457200" lvl="1" indent="0">
                  <a:buNone/>
                </a:pPr>
                <a:endParaRPr lang="en-GB" b="0" dirty="0"/>
              </a:p>
              <a:p>
                <a:r>
                  <a:rPr lang="en-US" dirty="0"/>
                  <a:t>Improved performance with respect to linear probing, but it is also more likely to result in an infinite loop…</a:t>
                </a: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t>
            </a:r>
            <a:endParaRPr lang="nl-NL" dirty="0"/>
          </a:p>
        </p:txBody>
      </p:sp>
      <p:sp>
        <p:nvSpPr>
          <p:cNvPr id="3" name="Tijdelijke aanduiding voor inhoud 2"/>
          <p:cNvSpPr>
            <a:spLocks noGrp="1"/>
          </p:cNvSpPr>
          <p:nvPr>
            <p:ph idx="1"/>
          </p:nvPr>
        </p:nvSpPr>
        <p:spPr/>
        <p:txBody>
          <a:bodyPr/>
          <a:lstStyle/>
          <a:p>
            <a:r>
              <a:rPr lang="en-GB" dirty="0"/>
              <a:t>Open addressing methods </a:t>
            </a:r>
            <a:r>
              <a:rPr lang="en-GB" dirty="0">
                <a:solidFill>
                  <a:srgbClr val="FF0000"/>
                </a:solidFill>
              </a:rPr>
              <a:t>drawbacks</a:t>
            </a:r>
          </a:p>
          <a:p>
            <a:pPr marL="800100" lvl="1" indent="-342900">
              <a:buFont typeface="+mj-lt"/>
              <a:buAutoNum type="arabicPeriod"/>
            </a:pPr>
            <a:r>
              <a:rPr lang="en-US" dirty="0"/>
              <a:t>the number of stored entries cannot exceed the number of slots in the bucket array</a:t>
            </a:r>
          </a:p>
          <a:p>
            <a:pPr lvl="2"/>
            <a:r>
              <a:rPr lang="en-US" dirty="0"/>
              <a:t>performance dramatically degrades when the load factor grows beyond 0.7 </a:t>
            </a:r>
            <a:r>
              <a:rPr lang="en-US" dirty="0">
                <a:sym typeface="Wingdings" panose="05000000000000000000" pitchFamily="2" charset="2"/>
              </a:rPr>
              <a:t> dynamic resizing is mandatory</a:t>
            </a:r>
          </a:p>
          <a:p>
            <a:pPr marL="800100" lvl="1" indent="-342900">
              <a:buFont typeface="+mj-lt"/>
              <a:buAutoNum type="arabicPeriod"/>
            </a:pPr>
            <a:r>
              <a:rPr lang="en-US" dirty="0"/>
              <a:t>more stringent requirements on the hash function</a:t>
            </a:r>
          </a:p>
          <a:p>
            <a:pPr lvl="2"/>
            <a:r>
              <a:rPr lang="en-US" dirty="0"/>
              <a:t>besides 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lvl="1"/>
            <a:endParaRPr lang="en-US" dirty="0"/>
          </a:p>
          <a:p>
            <a:r>
              <a:rPr lang="en-US" dirty="0"/>
              <a:t>In a good hash table, each bucket has zero or one entries, and sometimes two or three, but rarely more than that</a:t>
            </a:r>
          </a:p>
          <a:p>
            <a:pPr lvl="1"/>
            <a:r>
              <a:rPr lang="en-US" dirty="0"/>
              <a:t>Otherwise performance in hash table operations decreases because we have to add the time for the list operation</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438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LIST</a:t>
            </a:r>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STACK</a:t>
            </a:r>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QUEUE</a:t>
            </a:r>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HASH TABLE</a:t>
            </a:r>
          </a:p>
        </p:txBody>
      </p:sp>
    </p:spTree>
    <p:extLst>
      <p:ext uri="{BB962C8B-B14F-4D97-AF65-F5344CB8AC3E}">
        <p14:creationId xmlns:p14="http://schemas.microsoft.com/office/powerpoint/2010/main" val="338758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Example </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a:t>Which data structure should we use to store the multiple items in each bucket?</a:t>
            </a:r>
          </a:p>
          <a:p>
            <a:pPr lvl="1"/>
            <a:r>
              <a:rPr lang="en-GB" b="1" dirty="0"/>
              <a:t>Linked lists</a:t>
            </a:r>
          </a:p>
          <a:p>
            <a:pPr lvl="2"/>
            <a:r>
              <a:rPr lang="en-US" dirty="0"/>
              <a:t>Popular because it requires only basic data structures with simple algorithms</a:t>
            </a:r>
          </a:p>
          <a:p>
            <a:pPr lvl="2"/>
            <a:r>
              <a:rPr lang="en-US" dirty="0"/>
              <a:t>When storing small keys and values, the space overhead of the next pointer in each entry record can be significant</a:t>
            </a:r>
          </a:p>
          <a:p>
            <a:pPr lvl="2"/>
            <a:r>
              <a:rPr lang="en-US" dirty="0"/>
              <a:t>Traversing a linked list has poor cache performance, making the processor cache ineffective</a:t>
            </a:r>
          </a:p>
          <a:p>
            <a:pPr lvl="1"/>
            <a:r>
              <a:rPr lang="en-US" dirty="0"/>
              <a:t>Ordered lists, sorted by key field</a:t>
            </a:r>
          </a:p>
          <a:p>
            <a:pPr lvl="1"/>
            <a:r>
              <a:rPr lang="en-US" dirty="0"/>
              <a:t>Self-balancing search trees</a:t>
            </a:r>
          </a:p>
          <a:p>
            <a:pPr lvl="2"/>
            <a:r>
              <a:rPr lang="en-US" dirty="0"/>
              <a:t>Only worth the trouble and extra memory cost if long delays must be avoided at all costs (e.g. in a real-time application) or if one must guard against many entries hashed to the same slot (e.g. if one expects extremely non-uniform distributions, or in the case of web sites or other publicly accessible services, which are vulnerable to malicious key distributions in requests)</a:t>
            </a:r>
          </a:p>
          <a:p>
            <a:pPr lvl="1"/>
            <a:r>
              <a:rPr lang="en-US" dirty="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5786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Comparison between the “performance” (seen as the average number of cache misses required to look up elements in tables) with separate chaining and linear probing</a:t>
                </a:r>
              </a:p>
              <a:p>
                <a:pPr lvl="1"/>
                <a:r>
                  <a:rPr lang="en-US" dirty="0"/>
                  <a:t>Linear probing's performance drastically degrades for load factors </a:t>
                </a:r>
                <a14:m>
                  <m:oMath xmlns:m="http://schemas.openxmlformats.org/officeDocument/2006/math">
                    <m:r>
                      <a:rPr lang="en-US" i="1" dirty="0" smtClean="0">
                        <a:latin typeface="Cambria Math" panose="02040503050406030204" pitchFamily="18" charset="0"/>
                      </a:rPr>
                      <m:t>&gt;0.8</m:t>
                    </m:r>
                  </m:oMath>
                </a14:m>
                <a:r>
                  <a:rPr lang="en-US" dirty="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280" y="343611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normAutofit/>
          </a:bodyPr>
          <a:lstStyle/>
          <a:p>
            <a:r>
              <a:rPr lang="en-GB" dirty="0"/>
              <a:t>A hash table functions well when </a:t>
            </a:r>
            <a:r>
              <a:rPr lang="en-US" dirty="0"/>
              <a:t>the table size is proportional to the number of entries</a:t>
            </a:r>
          </a:p>
          <a:p>
            <a:r>
              <a:rPr lang="en-US" dirty="0"/>
              <a:t>Practical problem: usually the number of entries is not known in advance</a:t>
            </a:r>
          </a:p>
          <a:p>
            <a:pPr lvl="1"/>
            <a:r>
              <a:rPr lang="en-US" dirty="0"/>
              <a:t>Very important to provide some method to resize the table in order to prevent the hash table from becoming too full</a:t>
            </a:r>
          </a:p>
          <a:p>
            <a:pPr lvl="1"/>
            <a:endParaRPr lang="en-US" dirty="0"/>
          </a:p>
          <a:p>
            <a:pPr lvl="1"/>
            <a:r>
              <a:rPr lang="en-US" dirty="0"/>
              <a:t>Resizing happens only when the load factor becomes too large</a:t>
            </a:r>
          </a:p>
          <a:p>
            <a:pPr lvl="2"/>
            <a:r>
              <a:rPr lang="en-US" dirty="0"/>
              <a:t>In Java the default load factor threshold for table expansion is 0.75; in Python's </a:t>
            </a:r>
            <a:r>
              <a:rPr lang="en-US" i="1" dirty="0" err="1"/>
              <a:t>dict</a:t>
            </a:r>
            <a:r>
              <a:rPr lang="en-US" dirty="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locations</a:t>
            </a:r>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a:t>Common approach </a:t>
            </a:r>
            <a:r>
              <a:rPr lang="en-US" dirty="0">
                <a:sym typeface="Wingdings" panose="05000000000000000000" pitchFamily="2" charset="2"/>
              </a:rPr>
              <a:t> </a:t>
            </a:r>
            <a:r>
              <a:rPr lang="en-US" dirty="0"/>
              <a:t>automatically trigger a complete resizing when the load factor exceeds some threshold</a:t>
            </a:r>
          </a:p>
          <a:p>
            <a:pPr lvl="1"/>
            <a:r>
              <a:rPr lang="en-US" dirty="0"/>
              <a:t>All the entries of the old table are removed and inserted into 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implementations (especially real-time systems), cannot pay the price of enlarging the hash table all at once: it may interrupt time-critical operations</a:t>
            </a:r>
          </a:p>
          <a:p>
            <a:pPr lvl="1"/>
            <a:r>
              <a:rPr lang="en-US" dirty="0"/>
              <a:t>Keep both the old and the new table; do lookups and deletions in both tables; new insertions only in the new one; at each insertion move some elements from the old to the new table until they are all removed (and then </a:t>
            </a:r>
            <a:r>
              <a:rPr lang="en-US" dirty="0" err="1"/>
              <a:t>deallocate</a:t>
            </a:r>
            <a:r>
              <a:rPr lang="en-US" dirty="0"/>
              <a:t> the old table)</a:t>
            </a:r>
            <a:endParaRPr lang="en-GB"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Performance analysis</a:t>
            </a:r>
            <a:endParaRPr lang="nl-NL" dirty="0"/>
          </a:p>
        </p:txBody>
      </p:sp>
      <p:sp>
        <p:nvSpPr>
          <p:cNvPr id="3" name="Tijdelijke aanduiding voor inhoud 2"/>
          <p:cNvSpPr>
            <a:spLocks noGrp="1"/>
          </p:cNvSpPr>
          <p:nvPr>
            <p:ph idx="1"/>
          </p:nvPr>
        </p:nvSpPr>
        <p:spPr/>
        <p:txBody>
          <a:bodyPr/>
          <a:lstStyle/>
          <a:p>
            <a:r>
              <a:rPr lang="en-US" dirty="0"/>
              <a:t>Average case</a:t>
            </a:r>
          </a:p>
          <a:p>
            <a:pPr lvl="1"/>
            <a:r>
              <a:rPr lang="en-US" dirty="0"/>
              <a:t>In a well-dimensioned hash table, the average cost (number of instructions) for each lookup is independent of the number of elements stored in the table </a:t>
            </a:r>
          </a:p>
          <a:p>
            <a:pPr lvl="1"/>
            <a:r>
              <a:rPr lang="en-US" dirty="0">
                <a:sym typeface="Wingdings" panose="05000000000000000000" pitchFamily="2" charset="2"/>
              </a:rPr>
              <a:t>If the load factor is kept below some bound, the access functions are immediate, running in constant time  direct access, just like an array </a:t>
            </a:r>
            <a:endParaRPr lang="en-US" dirty="0"/>
          </a:p>
          <a:p>
            <a:r>
              <a:rPr lang="en-US" dirty="0"/>
              <a:t>Worst case</a:t>
            </a:r>
          </a:p>
          <a:p>
            <a:pPr lvl="1"/>
            <a:r>
              <a:rPr lang="en-US" dirty="0"/>
              <a:t>Worst choice of hash function </a:t>
            </a:r>
            <a:r>
              <a:rPr lang="en-US" dirty="0">
                <a:sym typeface="Wingdings" panose="05000000000000000000" pitchFamily="2" charset="2"/>
              </a:rPr>
              <a:t></a:t>
            </a:r>
            <a:r>
              <a:rPr lang="en-US" dirty="0"/>
              <a:t> every insertion causes a collision </a:t>
            </a:r>
            <a:r>
              <a:rPr lang="en-US" dirty="0">
                <a:sym typeface="Wingdings" panose="05000000000000000000" pitchFamily="2" charset="2"/>
              </a:rPr>
              <a:t> </a:t>
            </a:r>
            <a:r>
              <a:rPr lang="en-US" dirty="0"/>
              <a:t>hash 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endParaRPr lang="nl-NL"/>
                        </a:p>
                      </a:txBody>
                      <a:tcPr>
                        <a:blipFill>
                          <a:blip r:embed="rId2"/>
                          <a:stretch>
                            <a:fillRect l="-89933" t="-103333" r="-84228" b="-210000"/>
                          </a:stretch>
                        </a:blipFill>
                      </a:tcPr>
                    </a:tc>
                    <a:tc>
                      <a:txBody>
                        <a:bodyPr/>
                        <a:lstStyle/>
                        <a:p>
                          <a:endParaRPr lang="nl-NL"/>
                        </a:p>
                      </a:txBody>
                      <a:tcPr>
                        <a:blipFill>
                          <a:blip r:embed="rId2"/>
                          <a:stretch>
                            <a:fillRect l="-229150" t="-103333" r="-1619" b="-210000"/>
                          </a:stretch>
                        </a:blipFill>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endParaRPr lang="nl-NL"/>
                        </a:p>
                      </a:txBody>
                      <a:tcPr>
                        <a:blipFill>
                          <a:blip r:embed="rId2"/>
                          <a:stretch>
                            <a:fillRect l="-89933" t="-206780" r="-84228" b="-113559"/>
                          </a:stretch>
                        </a:blipFill>
                      </a:tcPr>
                    </a:tc>
                    <a:tc>
                      <a:txBody>
                        <a:bodyPr/>
                        <a:lstStyle/>
                        <a:p>
                          <a:endParaRPr lang="nl-NL"/>
                        </a:p>
                      </a:txBody>
                      <a:tcPr>
                        <a:blipFill>
                          <a:blip r:embed="rId2"/>
                          <a:stretch>
                            <a:fillRect l="-229150" t="-206780" r="-1619" b="-113559"/>
                          </a:stretch>
                        </a:blipFill>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endParaRPr lang="nl-NL"/>
                        </a:p>
                      </a:txBody>
                      <a:tcPr>
                        <a:blipFill>
                          <a:blip r:embed="rId2"/>
                          <a:stretch>
                            <a:fillRect l="-89933" t="-306780" r="-84228" b="-13559"/>
                          </a:stretch>
                        </a:blipFill>
                      </a:tcPr>
                    </a:tc>
                    <a:tc>
                      <a:txBody>
                        <a:bodyPr/>
                        <a:lstStyle/>
                        <a:p>
                          <a:endParaRPr lang="nl-NL"/>
                        </a:p>
                      </a:txBody>
                      <a:tcPr>
                        <a:blipFill>
                          <a:blip r:embed="rId2"/>
                          <a:stretch>
                            <a:fillRect l="-229150" t="-306780" r="-1619" b="-13559"/>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a:solidFill>
                  <a:srgbClr val="00B050"/>
                </a:solidFill>
              </a:rPr>
              <a:t>Main advantage</a:t>
            </a:r>
            <a:endParaRPr lang="nl-NL" b="1" dirty="0"/>
          </a:p>
          <a:p>
            <a:pPr lvl="1"/>
            <a:r>
              <a:rPr lang="nl-NL" b="1" dirty="0"/>
              <a:t>Speed</a:t>
            </a:r>
            <a:r>
              <a:rPr lang="nl-NL" dirty="0"/>
              <a:t> </a:t>
            </a:r>
            <a:r>
              <a:rPr lang="nl-NL" dirty="0">
                <a:sym typeface="Wingdings" panose="05000000000000000000" pitchFamily="2" charset="2"/>
              </a:rPr>
              <a:t> </a:t>
            </a:r>
            <a:r>
              <a:rPr lang="en-US" dirty="0"/>
              <a:t>particularly efficient when the maximum number of entries can be predicted in advance (no resize)</a:t>
            </a:r>
            <a:endParaRPr lang="en-GB" dirty="0"/>
          </a:p>
          <a:p>
            <a:r>
              <a:rPr lang="en-GB" dirty="0">
                <a:solidFill>
                  <a:srgbClr val="FF0000"/>
                </a:solidFill>
              </a:rPr>
              <a:t>Disadvantages</a:t>
            </a:r>
          </a:p>
          <a:p>
            <a:pPr lvl="1"/>
            <a:r>
              <a:rPr lang="en-US" dirty="0"/>
              <a:t>The cost of a good hash function can be significantly higher than the inner loop of the lookup algorithm for a sequential list or search tree</a:t>
            </a:r>
          </a:p>
          <a:p>
            <a:pPr lvl="2"/>
            <a:r>
              <a:rPr lang="en-US" dirty="0"/>
              <a:t>hash tables not effective when the number of entries is very small</a:t>
            </a:r>
          </a:p>
          <a:p>
            <a:pPr lvl="1"/>
            <a:r>
              <a:rPr lang="en-US" dirty="0"/>
              <a:t>Entries can be enumerated only in pseudo-random order</a:t>
            </a:r>
          </a:p>
          <a:p>
            <a:pPr lvl="2"/>
            <a:r>
              <a:rPr lang="en-US" dirty="0"/>
              <a:t>no efficient way to locate an entry whose key is </a:t>
            </a:r>
            <a:r>
              <a:rPr lang="en-US" i="1" dirty="0"/>
              <a:t>nearest</a:t>
            </a:r>
            <a:r>
              <a:rPr lang="en-US" dirty="0"/>
              <a:t> to a given key </a:t>
            </a:r>
            <a:r>
              <a:rPr lang="en-US" dirty="0">
                <a:sym typeface="Wingdings" panose="05000000000000000000" pitchFamily="2" charset="2"/>
              </a:rPr>
              <a:t> </a:t>
            </a:r>
            <a:r>
              <a:rPr lang="en-US" dirty="0"/>
              <a:t>separate sorting step needed</a:t>
            </a:r>
          </a:p>
          <a:p>
            <a:pPr lvl="1"/>
            <a:r>
              <a:rPr lang="en-US" dirty="0"/>
              <a:t>With dynamic resizing, an insertion or deletion operation may occasionally take time proportional to the number of entries </a:t>
            </a:r>
            <a:r>
              <a:rPr lang="en-US" dirty="0">
                <a:sym typeface="Wingdings" panose="05000000000000000000" pitchFamily="2" charset="2"/>
              </a:rPr>
              <a:t> p</a:t>
            </a:r>
            <a:r>
              <a:rPr lang="en-US" dirty="0"/>
              <a:t>roblem in real-time or interactive applications</a:t>
            </a:r>
          </a:p>
          <a:p>
            <a:pPr lvl="1"/>
            <a:r>
              <a:rPr lang="en-US" dirty="0"/>
              <a:t>Quite inefficient when there are many collisions</a:t>
            </a:r>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a:sym typeface="Wingdings" panose="05000000000000000000" pitchFamily="2" charset="2"/>
              </a:rPr>
              <a:t></a:t>
            </a:r>
            <a:r>
              <a:rPr lang="en-US" dirty="0"/>
              <a:t> widely used in many kinds of computer software </a:t>
            </a:r>
          </a:p>
          <a:p>
            <a:pPr lvl="1"/>
            <a:r>
              <a:rPr lang="en-US" dirty="0"/>
              <a:t>systems programming</a:t>
            </a:r>
          </a:p>
          <a:p>
            <a:pPr lvl="1"/>
            <a:r>
              <a:rPr lang="en-US" dirty="0"/>
              <a:t>primary building blocks of relational databases</a:t>
            </a:r>
          </a:p>
          <a:p>
            <a:pPr lvl="1"/>
            <a:r>
              <a:rPr lang="en-US" dirty="0"/>
              <a:t>associative arrays</a:t>
            </a:r>
          </a:p>
          <a:p>
            <a:pPr lvl="1"/>
            <a:r>
              <a:rPr lang="en-US" dirty="0"/>
              <a:t>caches</a:t>
            </a:r>
          </a:p>
          <a:p>
            <a:pPr lvl="1"/>
            <a:r>
              <a:rPr lang="en-US" dirty="0"/>
              <a:t>sets</a:t>
            </a:r>
          </a:p>
          <a:p>
            <a:pPr lvl="1"/>
            <a:r>
              <a:rPr lang="en-GB"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14296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 in C#</a:t>
            </a:r>
          </a:p>
        </p:txBody>
      </p:sp>
      <p:sp>
        <p:nvSpPr>
          <p:cNvPr id="3" name="Content Placeholder 2"/>
          <p:cNvSpPr>
            <a:spLocks noGrp="1"/>
          </p:cNvSpPr>
          <p:nvPr>
            <p:ph idx="1"/>
          </p:nvPr>
        </p:nvSpPr>
        <p:spPr/>
        <p:txBody>
          <a:bodyPr/>
          <a:lstStyle/>
          <a:p>
            <a:r>
              <a:rPr lang="en-GB" b="1" dirty="0"/>
              <a:t>Dictionary </a:t>
            </a:r>
            <a:r>
              <a:rPr lang="en-GB" dirty="0"/>
              <a:t>class </a:t>
            </a:r>
          </a:p>
          <a:p>
            <a:pPr lvl="1"/>
            <a:r>
              <a:rPr lang="en-GB" dirty="0"/>
              <a:t>Generic with respect to the types of keys and values </a:t>
            </a:r>
            <a:endParaRPr lang="en-GB" dirty="0">
              <a:hlinkClick r:id="" action="ppaction://noaction"/>
            </a:endParaRPr>
          </a:p>
          <a:p>
            <a:pPr lvl="1"/>
            <a:r>
              <a:rPr lang="en-GB" dirty="0">
                <a:hlinkClick r:id="" action="ppaction://noaction"/>
              </a:rPr>
              <a:t>http</a:t>
            </a:r>
            <a:r>
              <a:rPr lang="en-GB" dirty="0">
                <a:hlinkClick r:id="rId2"/>
              </a:rPr>
              <a:t>://www.dotnetperls.com/dictionary</a:t>
            </a:r>
            <a:r>
              <a:rPr lang="en-GB" dirty="0"/>
              <a:t> </a:t>
            </a:r>
          </a:p>
          <a:p>
            <a:pPr lvl="1"/>
            <a:r>
              <a:rPr lang="en-GB" dirty="0">
                <a:hlinkClick r:id="rId3"/>
              </a:rPr>
              <a:t>http://msdn.microsoft.com/en-us/library/xfhwa508%28v=vs.110%29.aspx</a:t>
            </a:r>
            <a:r>
              <a:rPr lang="en-GB" dirty="0"/>
              <a:t> </a:t>
            </a:r>
          </a:p>
          <a:p>
            <a:endParaRPr lang="en-GB" dirty="0"/>
          </a:p>
          <a:p>
            <a:r>
              <a:rPr lang="en-GB" dirty="0">
                <a:solidFill>
                  <a:srgbClr val="FF0000"/>
                </a:solidFill>
              </a:rPr>
              <a:t>Live demo?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80714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77334" y="2160589"/>
            <a:ext cx="8068081" cy="3880773"/>
          </a:xfrm>
        </p:spPr>
        <p:txBody>
          <a:bodyPr/>
          <a:lstStyle/>
          <a:p>
            <a:r>
              <a:rPr lang="en-US" b="1" dirty="0"/>
              <a:t>Array</a:t>
            </a:r>
            <a:r>
              <a:rPr lang="en-US" dirty="0"/>
              <a:t> and </a:t>
            </a:r>
            <a:r>
              <a:rPr lang="en-US" b="1" dirty="0"/>
              <a:t>Hash table</a:t>
            </a:r>
          </a:p>
          <a:p>
            <a:pPr lvl="1"/>
            <a:r>
              <a:rPr lang="en-US" i="1" dirty="0"/>
              <a:t>random access</a:t>
            </a:r>
            <a:r>
              <a:rPr lang="en-US" dirty="0"/>
              <a:t> data structures </a:t>
            </a:r>
            <a:r>
              <a:rPr lang="en-US" dirty="0">
                <a:sym typeface="Wingdings" panose="05000000000000000000" pitchFamily="2" charset="2"/>
              </a:rPr>
              <a:t> </a:t>
            </a:r>
            <a:r>
              <a:rPr lang="en-US" dirty="0"/>
              <a:t>each element can be accessed directly and in constant time</a:t>
            </a:r>
          </a:p>
          <a:p>
            <a:r>
              <a:rPr lang="en-US" b="1" dirty="0"/>
              <a:t>Linked list </a:t>
            </a:r>
          </a:p>
          <a:p>
            <a:pPr lvl="1"/>
            <a:r>
              <a:rPr lang="en-US" i="1" dirty="0"/>
              <a:t>sequential access</a:t>
            </a:r>
            <a:r>
              <a:rPr lang="en-US" dirty="0"/>
              <a:t> data structure </a:t>
            </a:r>
            <a:r>
              <a:rPr lang="en-US" dirty="0">
                <a:sym typeface="Wingdings" panose="05000000000000000000" pitchFamily="2" charset="2"/>
              </a:rPr>
              <a:t> </a:t>
            </a:r>
            <a:r>
              <a:rPr lang="en-US" dirty="0"/>
              <a:t>each element can be accessed only in a particular order</a:t>
            </a:r>
          </a:p>
          <a:p>
            <a:r>
              <a:rPr lang="en-US" b="1" dirty="0"/>
              <a:t>Stack &amp; Queue</a:t>
            </a:r>
          </a:p>
          <a:p>
            <a:pPr lvl="1"/>
            <a:r>
              <a:rPr lang="en-US" i="1" dirty="0"/>
              <a:t>limited access</a:t>
            </a:r>
            <a:r>
              <a:rPr lang="en-US" dirty="0"/>
              <a:t> data structures (subcase of sequential data structures)</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193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GB" dirty="0"/>
                  <a:t>Study the slides</a:t>
                </a:r>
              </a:p>
              <a:p>
                <a:r>
                  <a:rPr lang="en-GB" dirty="0"/>
                  <a:t>Answer the MC questions on </a:t>
                </a:r>
                <a:r>
                  <a:rPr lang="en-GB" dirty="0" err="1"/>
                  <a:t>GrandeOmega</a:t>
                </a:r>
                <a:endParaRPr lang="en-GB" dirty="0"/>
              </a:p>
              <a:p>
                <a:r>
                  <a:rPr lang="en-GB" dirty="0"/>
                  <a:t>Implement </a:t>
                </a:r>
                <a14:m>
                  <m:oMath xmlns:m="http://schemas.openxmlformats.org/officeDocument/2006/math">
                    <m:r>
                      <a:rPr lang="en-GB" i="1" dirty="0">
                        <a:latin typeface="Cambria Math" panose="02040503050406030204" pitchFamily="18" charset="0"/>
                      </a:rPr>
                      <m:t>𝐻𝑎𝑠h𝑇𝑎𝑏𝑙𝑒</m:t>
                    </m:r>
                    <m:r>
                      <a:rPr lang="en-GB" i="1" dirty="0">
                        <a:latin typeface="Cambria Math" panose="02040503050406030204" pitchFamily="18" charset="0"/>
                      </a:rPr>
                      <m:t>&lt;</m:t>
                    </m:r>
                    <m:r>
                      <a:rPr lang="en-GB" i="1" dirty="0">
                        <a:latin typeface="Cambria Math" panose="02040503050406030204" pitchFamily="18" charset="0"/>
                      </a:rPr>
                      <m:t>𝑇</m:t>
                    </m:r>
                    <m:r>
                      <a:rPr lang="en-GB" i="1" dirty="0">
                        <a:latin typeface="Cambria Math" panose="02040503050406030204" pitchFamily="18" charset="0"/>
                      </a:rPr>
                      <m:t>&gt; </m:t>
                    </m:r>
                  </m:oMath>
                </a14:m>
                <a:endParaRPr lang="nl-NL" dirty="0"/>
              </a:p>
              <a:p>
                <a:pPr lvl="1"/>
                <a:r>
                  <a:rPr lang="en-GB" dirty="0"/>
                  <a:t>with linear probing, and resizing by copying all entries</a:t>
                </a:r>
              </a:p>
              <a:p>
                <a:r>
                  <a:rPr lang="en-GB" dirty="0"/>
                  <a:t>[optional] Complete first exercise of practical assignment (about sorting)</a:t>
                </a:r>
              </a:p>
              <a:p>
                <a:endParaRPr lang="en-GB" dirty="0"/>
              </a:p>
              <a:p>
                <a:r>
                  <a:rPr lang="en-GB" dirty="0"/>
                  <a:t>Now: </a:t>
                </a:r>
                <a:r>
                  <a:rPr lang="en-GB" b="1" dirty="0">
                    <a:solidFill>
                      <a:srgbClr val="FF0000"/>
                    </a:solidFill>
                  </a:rPr>
                  <a:t>practicum on MC questions</a:t>
                </a:r>
              </a:p>
              <a:p>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5998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Definitions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Definitions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a:p>
            <a:r>
              <a:rPr lang="en-US" dirty="0"/>
              <a:t>Entries of a hash table are called “</a:t>
            </a:r>
            <a:r>
              <a:rPr lang="en-US" b="1" dirty="0"/>
              <a:t>key-value</a:t>
            </a:r>
            <a:r>
              <a:rPr lang="en-US" dirty="0"/>
              <a:t>” pairs</a:t>
            </a:r>
          </a:p>
          <a:p>
            <a:pPr lvl="1"/>
            <a:r>
              <a:rPr lang="en-US" i="1" dirty="0"/>
              <a:t>Key </a:t>
            </a:r>
            <a:r>
              <a:rPr lang="en-US" dirty="0">
                <a:sym typeface="Wingdings" panose="05000000000000000000" pitchFamily="2" charset="2"/>
              </a:rPr>
              <a:t> index into the table </a:t>
            </a:r>
          </a:p>
          <a:p>
            <a:pPr lvl="1"/>
            <a:r>
              <a:rPr lang="en-US" i="1" dirty="0">
                <a:sym typeface="Wingdings" panose="05000000000000000000" pitchFamily="2" charset="2"/>
              </a:rPr>
              <a:t>Value </a:t>
            </a:r>
            <a:r>
              <a:rPr lang="en-US" dirty="0">
                <a:sym typeface="Wingdings" panose="05000000000000000000" pitchFamily="2" charset="2"/>
              </a:rPr>
              <a:t> information being looked up </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Hashing idea </a:t>
            </a:r>
            <a:r>
              <a:rPr lang="en-US" dirty="0">
                <a:sym typeface="Wingdings" panose="05000000000000000000" pitchFamily="2" charset="2"/>
              </a:rPr>
              <a:t> </a:t>
            </a:r>
            <a:r>
              <a:rPr lang="en-US" dirty="0"/>
              <a:t>distribute the entries (key/value pairs) across an array of </a:t>
            </a:r>
            <a:r>
              <a:rPr lang="en-US" i="1" dirty="0"/>
              <a:t>buckets </a:t>
            </a:r>
            <a:r>
              <a:rPr lang="en-US" dirty="0"/>
              <a:t>(also called </a:t>
            </a:r>
            <a:r>
              <a:rPr lang="en-US" i="1" dirty="0"/>
              <a:t>slots</a:t>
            </a:r>
            <a:r>
              <a:rPr lang="en-US" dirty="0"/>
              <a:t>)</a:t>
            </a:r>
          </a:p>
          <a:p>
            <a:r>
              <a:rPr lang="en-US" dirty="0"/>
              <a:t>A </a:t>
            </a:r>
            <a:r>
              <a:rPr lang="en-US" b="1" dirty="0"/>
              <a:t>hash function</a:t>
            </a:r>
            <a:r>
              <a:rPr lang="en-US" dirty="0"/>
              <a:t> is used to compute the index in the buckets array, from which the correct value can be found</a:t>
            </a:r>
          </a:p>
          <a:p>
            <a:pPr lvl="1"/>
            <a:r>
              <a:rPr lang="en-US" dirty="0"/>
              <a:t>Example (phone book)</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a:t>
                </a:r>
                <a:r>
                  <a:rPr lang="en-US" b="1" dirty="0"/>
                  <a:t>key</a:t>
                </a:r>
                <a:r>
                  <a:rPr lang="en-US" dirty="0"/>
                  <a:t>, the algorithm computes an </a:t>
                </a:r>
                <a:r>
                  <a:rPr lang="en-US" b="1" dirty="0"/>
                  <a:t>index </a:t>
                </a:r>
                <a:r>
                  <a:rPr lang="en-US" dirty="0"/>
                  <a:t>that suggests where the entry can be found:</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a:p>
                <a:pPr marL="0" indent="0" algn="ctr">
                  <a:buNone/>
                </a:pPr>
                <a:endParaRPr lang="en-US" dirty="0">
                  <a:latin typeface="Consolas" panose="020B0609020204030204" pitchFamily="49" charset="0"/>
                  <a:cs typeface="Consolas" panose="020B0609020204030204" pitchFamily="49" charset="0"/>
                </a:endParaRPr>
              </a:p>
              <a:p>
                <a:r>
                  <a:rPr lang="en-US" dirty="0"/>
                  <a:t>The hash is independent of the array size</a:t>
                </a:r>
              </a:p>
              <a:p>
                <a:pPr lvl="1"/>
                <a:r>
                  <a:rPr lang="en-US" dirty="0"/>
                  <a:t>it 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GB" dirty="0"/>
              <a:t>In Java and .NET, every object is associated to a hash code (</a:t>
            </a:r>
            <a:r>
              <a:rPr lang="en-US" dirty="0"/>
              <a:t>computed from the actual hard data stored in the object), accessible through the methods:</a:t>
            </a:r>
            <a:endParaRPr lang="en-GB" dirty="0"/>
          </a:p>
          <a:p>
            <a:pPr lvl="1"/>
            <a:r>
              <a:rPr lang="en-GB" dirty="0"/>
              <a:t>[Java] </a:t>
            </a:r>
            <a:r>
              <a:rPr lang="en-GB" dirty="0" err="1"/>
              <a:t>Object.hashCode</a:t>
            </a:r>
            <a:r>
              <a:rPr lang="en-GB" dirty="0"/>
              <a:t>() </a:t>
            </a:r>
            <a:r>
              <a:rPr lang="en-GB" dirty="0">
                <a:sym typeface="Wingdings" panose="05000000000000000000" pitchFamily="2" charset="2"/>
              </a:rPr>
              <a:t> </a:t>
            </a:r>
            <a:r>
              <a:rPr lang="en-GB" dirty="0">
                <a:sym typeface="Wingdings" panose="05000000000000000000" pitchFamily="2" charset="2"/>
                <a:hlinkClick r:id="rId2"/>
              </a:rPr>
              <a:t>http://jsfiddle.net/Ciul/w42en/</a:t>
            </a:r>
            <a:r>
              <a:rPr lang="en-GB" dirty="0">
                <a:sym typeface="Wingdings" panose="05000000000000000000" pitchFamily="2" charset="2"/>
              </a:rPr>
              <a:t> </a:t>
            </a:r>
            <a:endParaRPr lang="en-GB" dirty="0"/>
          </a:p>
          <a:p>
            <a:pPr lvl="1"/>
            <a:r>
              <a:rPr lang="en-GB" dirty="0"/>
              <a:t>[.NET] </a:t>
            </a:r>
            <a:r>
              <a:rPr lang="en-GB" dirty="0" err="1"/>
              <a:t>Object.GetHashCode</a:t>
            </a:r>
            <a:r>
              <a:rPr lang="en-GB" dirty="0"/>
              <a:t>()</a:t>
            </a:r>
          </a:p>
          <a:p>
            <a:pPr lvl="1"/>
            <a:endParaRPr lang="en-GB" dirty="0"/>
          </a:p>
          <a:p>
            <a:r>
              <a:rPr lang="en-GB" dirty="0"/>
              <a:t>Example: hash codes of some strings made by three characters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3"/>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After computing the hash code, we must compute the index inside the array</a:t>
            </a:r>
          </a:p>
          <a:p>
            <a:pPr lvl="1"/>
            <a:r>
              <a:rPr lang="en-GB" dirty="0"/>
              <a:t>Suppose that </a:t>
            </a:r>
            <a:r>
              <a:rPr lang="en-GB" dirty="0" err="1"/>
              <a:t>array_size</a:t>
            </a:r>
            <a:r>
              <a:rPr lang="en-GB" dirty="0"/>
              <a:t> = 11</a:t>
            </a:r>
          </a:p>
          <a:p>
            <a:pPr lvl="1"/>
            <a:endParaRPr lang="en-GB" dirty="0"/>
          </a:p>
          <a:p>
            <a:pPr marL="457200" lvl="1" indent="0">
              <a:buNone/>
            </a:pPr>
            <a:endParaRPr lang="en-GB" dirty="0"/>
          </a:p>
          <a:p>
            <a:pPr lvl="1"/>
            <a:r>
              <a:rPr lang="en-GB" dirty="0"/>
              <a:t>Index of Rad: 81901 % 11 = 3</a:t>
            </a:r>
          </a:p>
          <a:p>
            <a:pPr lvl="1"/>
            <a:r>
              <a:rPr lang="en-GB" dirty="0"/>
              <a:t>Index of </a:t>
            </a:r>
            <a:r>
              <a:rPr lang="en-GB" dirty="0" err="1"/>
              <a:t>Uhr</a:t>
            </a:r>
            <a:r>
              <a:rPr lang="en-GB" dirty="0"/>
              <a:t>: 85023 % 11 = 4</a:t>
            </a:r>
          </a:p>
          <a:p>
            <a:pPr lvl="1"/>
            <a:r>
              <a:rPr lang="en-GB" dirty="0"/>
              <a:t>Index of </a:t>
            </a:r>
            <a:r>
              <a:rPr lang="en-GB" dirty="0" err="1"/>
              <a:t>Ohr</a:t>
            </a:r>
            <a:r>
              <a:rPr lang="en-GB" dirty="0"/>
              <a:t>: 79257 % 11 = 2</a:t>
            </a:r>
          </a:p>
          <a:p>
            <a:pPr lvl="1"/>
            <a:r>
              <a:rPr lang="en-GB" dirty="0"/>
              <a:t>Index of Tor: 84279 % 11 = 8</a:t>
            </a:r>
          </a:p>
          <a:p>
            <a:pPr lvl="1"/>
            <a:r>
              <a:rPr lang="en-GB" dirty="0"/>
              <a:t>Index of Hut: 72935 % 11 = 5</a:t>
            </a:r>
          </a:p>
          <a:p>
            <a:pPr lvl="1"/>
            <a:r>
              <a:rPr lang="en-GB" dirty="0"/>
              <a:t>Index of Tag: 83834 % 11 = 3 … </a:t>
            </a:r>
            <a:r>
              <a:rPr lang="en-GB" dirty="0">
                <a:solidFill>
                  <a:srgbClr val="FF0000"/>
                </a:solidFill>
              </a:rPr>
              <a:t>same index as for the first string</a:t>
            </a:r>
            <a:r>
              <a:rPr lang="en-GB" dirty="0"/>
              <a:t>!!!</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1566</TotalTime>
  <Words>2651</Words>
  <Application>Microsoft Office PowerPoint</Application>
  <PresentationFormat>Breedbeeld</PresentationFormat>
  <Paragraphs>262</Paragraphs>
  <Slides>30</Slides>
  <Notes>6</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30</vt:i4>
      </vt:variant>
    </vt:vector>
  </HeadingPairs>
  <TitlesOfParts>
    <vt:vector size="38" baseType="lpstr">
      <vt:lpstr>Arial</vt:lpstr>
      <vt:lpstr>Calibri</vt:lpstr>
      <vt:lpstr>Cambria Math</vt:lpstr>
      <vt:lpstr>Consolas</vt:lpstr>
      <vt:lpstr>Trebuchet MS</vt:lpstr>
      <vt:lpstr>Wingdings</vt:lpstr>
      <vt:lpstr>Wingdings 3</vt:lpstr>
      <vt:lpstr>Facet</vt:lpstr>
      <vt:lpstr>INFDEV036A - Algorithms  Lesson Unit 3b</vt:lpstr>
      <vt:lpstr>Today</vt:lpstr>
      <vt:lpstr>Hash table</vt:lpstr>
      <vt:lpstr>Hash table - Definitions </vt:lpstr>
      <vt:lpstr>Hash table - Definitions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199</cp:revision>
  <dcterms:created xsi:type="dcterms:W3CDTF">2014-09-19T08:57:35Z</dcterms:created>
  <dcterms:modified xsi:type="dcterms:W3CDTF">2017-12-08T09:16:26Z</dcterms:modified>
</cp:coreProperties>
</file>