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60"/>
  </p:notesMasterIdLst>
  <p:sldIdLst>
    <p:sldId id="256" r:id="rId2"/>
    <p:sldId id="257" r:id="rId3"/>
    <p:sldId id="309" r:id="rId4"/>
    <p:sldId id="310" r:id="rId5"/>
    <p:sldId id="258" r:id="rId6"/>
    <p:sldId id="333" r:id="rId7"/>
    <p:sldId id="334" r:id="rId8"/>
    <p:sldId id="259" r:id="rId9"/>
    <p:sldId id="260" r:id="rId10"/>
    <p:sldId id="315" r:id="rId11"/>
    <p:sldId id="261" r:id="rId12"/>
    <p:sldId id="263" r:id="rId13"/>
    <p:sldId id="267" r:id="rId14"/>
    <p:sldId id="269" r:id="rId15"/>
    <p:sldId id="268" r:id="rId16"/>
    <p:sldId id="270" r:id="rId17"/>
    <p:sldId id="272" r:id="rId18"/>
    <p:sldId id="274" r:id="rId19"/>
    <p:sldId id="331" r:id="rId20"/>
    <p:sldId id="271" r:id="rId21"/>
    <p:sldId id="273" r:id="rId22"/>
    <p:sldId id="325" r:id="rId23"/>
    <p:sldId id="326" r:id="rId24"/>
    <p:sldId id="275" r:id="rId25"/>
    <p:sldId id="280" r:id="rId26"/>
    <p:sldId id="316" r:id="rId27"/>
    <p:sldId id="262" r:id="rId28"/>
    <p:sldId id="317" r:id="rId29"/>
    <p:sldId id="318" r:id="rId30"/>
    <p:sldId id="319" r:id="rId31"/>
    <p:sldId id="320" r:id="rId32"/>
    <p:sldId id="321" r:id="rId33"/>
    <p:sldId id="322" r:id="rId34"/>
    <p:sldId id="264" r:id="rId35"/>
    <p:sldId id="283" r:id="rId36"/>
    <p:sldId id="284" r:id="rId37"/>
    <p:sldId id="328" r:id="rId38"/>
    <p:sldId id="289" r:id="rId39"/>
    <p:sldId id="286" r:id="rId40"/>
    <p:sldId id="332" r:id="rId41"/>
    <p:sldId id="287" r:id="rId42"/>
    <p:sldId id="330" r:id="rId43"/>
    <p:sldId id="288" r:id="rId44"/>
    <p:sldId id="291" r:id="rId45"/>
    <p:sldId id="292" r:id="rId46"/>
    <p:sldId id="290" r:id="rId47"/>
    <p:sldId id="293" r:id="rId48"/>
    <p:sldId id="324" r:id="rId49"/>
    <p:sldId id="296" r:id="rId50"/>
    <p:sldId id="297" r:id="rId51"/>
    <p:sldId id="298" r:id="rId52"/>
    <p:sldId id="299" r:id="rId53"/>
    <p:sldId id="301" r:id="rId54"/>
    <p:sldId id="302" r:id="rId55"/>
    <p:sldId id="303" r:id="rId56"/>
    <p:sldId id="300" r:id="rId57"/>
    <p:sldId id="304" r:id="rId58"/>
    <p:sldId id="314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77" autoAdjust="0"/>
  </p:normalViewPr>
  <p:slideViewPr>
    <p:cSldViewPr snapToGrid="0">
      <p:cViewPr varScale="1">
        <p:scale>
          <a:sx n="81" d="100"/>
          <a:sy n="81" d="100"/>
        </p:scale>
        <p:origin x="3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4420D-16BA-4EDC-9A71-800590EAD5A3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73B9A-66FB-4A63-BCD5-E140B9429F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11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05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Problem</a:t>
            </a:r>
            <a:r>
              <a:rPr lang="nl-NL" dirty="0"/>
              <a:t> </a:t>
            </a:r>
            <a:r>
              <a:rPr lang="nl-NL" dirty="0" err="1"/>
              <a:t>size</a:t>
            </a:r>
            <a:r>
              <a:rPr lang="nl-NL" dirty="0"/>
              <a:t>: </a:t>
            </a:r>
            <a:r>
              <a:rPr lang="en-US" dirty="0"/>
              <a:t>size of the input / value of a command-line argument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699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http://bigocheatsheet.com/ </a:t>
            </a:r>
          </a:p>
          <a:p>
            <a:r>
              <a:rPr lang="en-GB" dirty="0"/>
              <a:t>http://stackoverflow.com/questions/487258/plain-english-explanation-of-big-o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8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BECD-770C-48FB-A9C1-CBDB20A12600}" type="datetime1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3270-4F6C-4302-A46B-9A321CB68D60}" type="datetime1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09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3CE6-C901-47AB-B419-379C7460D51F}" type="datetime1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84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DF76-E275-4B30-AFAF-14F2984B2FB8}" type="datetime1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732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4061-EA38-41AF-B643-629D5F659AFE}" type="datetime1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67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DD20-9D83-470F-A5B3-7E75B1F3D536}" type="datetime1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086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8952-BD27-4D25-A8D9-1DD6551BC96A}" type="datetime1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89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7C5C-309C-46DA-A88F-F52AAD42B2B5}" type="datetime1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E8BF-7BF5-49B5-9886-0E587BEB1F22}" type="datetime1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4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42B9-9AD0-4C79-8F19-3349C23016C6}" type="datetime1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4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8F72-40DE-4BC2-A22C-903AB6655AF0}" type="datetime1">
              <a:rPr lang="en-GB" smtClean="0"/>
              <a:t>22/11/2018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25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8F30-64CD-43A1-A468-6350AE18BE3C}" type="datetime1">
              <a:rPr lang="en-GB" smtClean="0"/>
              <a:t>22/11/2018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06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3EE5-D1CC-4FB2-B6DE-64F0EDFC8BE0}" type="datetime1">
              <a:rPr lang="en-GB" smtClean="0"/>
              <a:t>22/11/2018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3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8FE2-3B85-469D-A37D-ABBBF18EA65E}" type="datetime1">
              <a:rPr lang="en-GB" smtClean="0"/>
              <a:t>22/11/2018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7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D677-0DD9-440E-A38F-E22D8406C981}" type="datetime1">
              <a:rPr lang="en-GB" smtClean="0"/>
              <a:t>22/11/2018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68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07FC-19C9-4FEB-A48E-3622E35A3A38}" type="datetime1">
              <a:rPr lang="en-GB" smtClean="0"/>
              <a:t>22/11/2018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31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F5B8F-51A3-4E84-9738-FC4B9B62746B}" type="datetime1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34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iacf@hr.nl" TargetMode="External"/><Relationship Id="rId2" Type="http://schemas.openxmlformats.org/officeDocument/2006/relationships/hyperlink" Target="mailto:costg@hr.n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algs4.cs.princeton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972" y="2404534"/>
            <a:ext cx="9453965" cy="1646302"/>
          </a:xfrm>
        </p:spPr>
        <p:txBody>
          <a:bodyPr/>
          <a:lstStyle/>
          <a:p>
            <a:r>
              <a:rPr lang="en-GB" dirty="0"/>
              <a:t>INFDEV036A – Algorithms</a:t>
            </a:r>
            <a:br>
              <a:rPr lang="en-GB" dirty="0"/>
            </a:br>
            <a:r>
              <a:rPr lang="en-GB" dirty="0"/>
              <a:t>Lesson unit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G. Costantini, F. Di Giacomo</a:t>
            </a:r>
          </a:p>
          <a:p>
            <a:r>
              <a:rPr lang="en-GB" sz="2000" dirty="0">
                <a:hlinkClick r:id="rId2"/>
              </a:rPr>
              <a:t>costg@hr.nl</a:t>
            </a:r>
            <a:r>
              <a:rPr lang="en-GB" sz="2000" dirty="0"/>
              <a:t>, </a:t>
            </a:r>
            <a:r>
              <a:rPr lang="en-GB" sz="2000" dirty="0">
                <a:hlinkClick r:id="rId3"/>
              </a:rPr>
              <a:t>giacf@hr.nl</a:t>
            </a:r>
            <a:r>
              <a:rPr lang="en-GB" sz="2000" dirty="0"/>
              <a:t> – Office H4.206</a:t>
            </a:r>
          </a:p>
        </p:txBody>
      </p:sp>
    </p:spTree>
    <p:extLst>
      <p:ext uri="{BB962C8B-B14F-4D97-AF65-F5344CB8AC3E}">
        <p14:creationId xmlns:p14="http://schemas.microsoft.com/office/powerpoint/2010/main" val="3409054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More </a:t>
            </a:r>
            <a:r>
              <a:rPr lang="nl-NL" dirty="0" err="1"/>
              <a:t>detailed</a:t>
            </a:r>
            <a:r>
              <a:rPr lang="nl-NL" dirty="0"/>
              <a:t> agenda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Intro</a:t>
            </a:r>
          </a:p>
          <a:p>
            <a:pPr lvl="1"/>
            <a:r>
              <a:rPr lang="nl-NL" dirty="0" err="1"/>
              <a:t>Recap</a:t>
            </a:r>
            <a:r>
              <a:rPr lang="nl-NL" dirty="0"/>
              <a:t> on arrays </a:t>
            </a:r>
          </a:p>
          <a:p>
            <a:pPr lvl="1"/>
            <a:r>
              <a:rPr lang="nl-NL" dirty="0" err="1"/>
              <a:t>Our</a:t>
            </a:r>
            <a:r>
              <a:rPr lang="nl-NL" dirty="0"/>
              <a:t> first (</a:t>
            </a:r>
            <a:r>
              <a:rPr lang="nl-NL" dirty="0" err="1"/>
              <a:t>simple</a:t>
            </a:r>
            <a:r>
              <a:rPr lang="nl-NL" dirty="0"/>
              <a:t>) </a:t>
            </a:r>
            <a:r>
              <a:rPr lang="nl-NL" dirty="0" err="1"/>
              <a:t>algorithms</a:t>
            </a:r>
            <a:r>
              <a:rPr lang="nl-NL" dirty="0"/>
              <a:t>, operating on arrays</a:t>
            </a:r>
          </a:p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measure</a:t>
            </a:r>
            <a:r>
              <a:rPr lang="nl-NL" dirty="0"/>
              <a:t> performance</a:t>
            </a:r>
          </a:p>
          <a:p>
            <a:pPr lvl="1"/>
            <a:r>
              <a:rPr lang="nl-NL" dirty="0" err="1"/>
              <a:t>Empirical</a:t>
            </a:r>
            <a:r>
              <a:rPr lang="nl-NL" dirty="0"/>
              <a:t> analysis</a:t>
            </a:r>
          </a:p>
          <a:p>
            <a:pPr lvl="1"/>
            <a:r>
              <a:rPr lang="nl-NL" dirty="0" err="1"/>
              <a:t>Complexity</a:t>
            </a:r>
            <a:r>
              <a:rPr lang="nl-NL" dirty="0"/>
              <a:t> analysis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652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950832" cy="1646302"/>
          </a:xfrm>
        </p:spPr>
        <p:txBody>
          <a:bodyPr/>
          <a:lstStyle/>
          <a:p>
            <a:r>
              <a:rPr lang="en-GB" dirty="0"/>
              <a:t>Arrays: a quick summary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Definition, Basic manipulation &amp; properties, Search algorithms</a:t>
            </a:r>
          </a:p>
        </p:txBody>
      </p:sp>
    </p:spTree>
    <p:extLst>
      <p:ext uri="{BB962C8B-B14F-4D97-AF65-F5344CB8AC3E}">
        <p14:creationId xmlns:p14="http://schemas.microsoft.com/office/powerpoint/2010/main" val="1277042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Definition?</a:t>
                </a:r>
              </a:p>
              <a:p>
                <a:pPr lvl="1"/>
                <a:r>
                  <a:rPr lang="en-GB" dirty="0"/>
                  <a:t>Ordered list of values </a:t>
                </a:r>
              </a:p>
              <a:p>
                <a:pPr lvl="1"/>
                <a:r>
                  <a:rPr lang="en-GB" dirty="0"/>
                  <a:t>Object that consists of a sequence of elements numbered 0, 1, 2, …</a:t>
                </a:r>
              </a:p>
              <a:p>
                <a:pPr lvl="1"/>
                <a:endParaRPr lang="en-GB" dirty="0"/>
              </a:p>
              <a:p>
                <a:r>
                  <a:rPr lang="en-GB" dirty="0"/>
                  <a:t>Each value has a numeric index</a:t>
                </a:r>
              </a:p>
              <a:p>
                <a:pPr lvl="1"/>
                <a:r>
                  <a:rPr lang="en-GB" dirty="0"/>
                  <a:t>Index number</a:t>
                </a:r>
              </a:p>
              <a:p>
                <a:pPr lvl="1"/>
                <a:r>
                  <a:rPr lang="en-GB" dirty="0"/>
                  <a:t>Array of size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indices from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/>
                  <a:t> 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14615" y="5099976"/>
            <a:ext cx="513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b="0">
                <a:solidFill>
                  <a:schemeClr val="tx1"/>
                </a:solidFill>
                <a:latin typeface="Times New Roman" panose="02020603050405020304" pitchFamily="18" charset="0"/>
              </a:rPr>
              <a:t>0     1     2     3     4     5     6     7     8     9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893965" y="5557176"/>
            <a:ext cx="5380037" cy="714375"/>
            <a:chOff x="1829" y="2112"/>
            <a:chExt cx="3389" cy="450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829" y="2112"/>
              <a:ext cx="3389" cy="450"/>
              <a:chOff x="1533" y="3128"/>
              <a:chExt cx="3389" cy="450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533" y="3132"/>
                <a:ext cx="3389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1888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4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3225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389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4571" y="3128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</p:grp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860" y="2200"/>
              <a:ext cx="33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en-US" sz="24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79   87   94   82   67   98   87   81   74   91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96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Indexing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382272" cy="3880773"/>
          </a:xfrm>
        </p:spPr>
        <p:txBody>
          <a:bodyPr/>
          <a:lstStyle/>
          <a:p>
            <a:r>
              <a:rPr lang="en-GB" dirty="0"/>
              <a:t>Access to elements through their index</a:t>
            </a:r>
          </a:p>
          <a:p>
            <a:pPr lvl="1"/>
            <a:r>
              <a:rPr lang="en-GB" dirty="0"/>
              <a:t>Usually done with the </a:t>
            </a:r>
            <a:r>
              <a:rPr lang="en-GB" i="1" dirty="0"/>
              <a:t>subscript operator </a:t>
            </a:r>
            <a:r>
              <a:rPr lang="en-GB" b="1" dirty="0"/>
              <a:t>[]</a:t>
            </a:r>
          </a:p>
          <a:p>
            <a:pPr lvl="1"/>
            <a:r>
              <a:rPr lang="en-GB" dirty="0"/>
              <a:t>Very efficient because of cache alignment and</a:t>
            </a:r>
            <a:br>
              <a:rPr lang="en-GB" dirty="0"/>
            </a:br>
            <a:r>
              <a:rPr lang="en-GB" dirty="0"/>
              <a:t>tightness of representation (no additional data besides content)</a:t>
            </a:r>
          </a:p>
          <a:p>
            <a:pPr lvl="2"/>
            <a:r>
              <a:rPr lang="en-GB" dirty="0"/>
              <a:t>NOT TRUE IN JAVA because of ref’s everywhere</a:t>
            </a:r>
          </a:p>
          <a:p>
            <a:pPr lvl="2"/>
            <a:endParaRPr lang="en-GB" b="1" dirty="0"/>
          </a:p>
          <a:p>
            <a:pPr lvl="1"/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026" name="Picture 2" descr="http://2.bp.blogspot.com/-FQAQTLxRYaE/UFJd3dXglAI/AAAAAAAAAvo/mO2QtNSWTMs/s1600/Curso+Java+Progressivo+-+Arra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436" y="1930400"/>
            <a:ext cx="4435522" cy="420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950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Multidimensional arrays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5" y="2160589"/>
                <a:ext cx="3403346" cy="388077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Dimension:</a:t>
                </a:r>
                <a:r>
                  <a:rPr lang="en-US" dirty="0"/>
                  <a:t> do you know what it is</a:t>
                </a:r>
                <a:r>
                  <a:rPr lang="en-US" b="1" dirty="0"/>
                  <a:t>?</a:t>
                </a:r>
              </a:p>
              <a:p>
                <a:pPr lvl="1"/>
                <a:r>
                  <a:rPr lang="en-US" dirty="0"/>
                  <a:t>number of indices needed to specify an element</a:t>
                </a:r>
              </a:p>
              <a:p>
                <a:r>
                  <a:rPr lang="en-US" dirty="0"/>
                  <a:t>Many languages (i.e., Java) support only one-dimensional arrays</a:t>
                </a:r>
              </a:p>
              <a:p>
                <a:r>
                  <a:rPr lang="en-US" dirty="0"/>
                  <a:t>Two-dimensional arrays</a:t>
                </a:r>
              </a:p>
              <a:p>
                <a:pPr lvl="1"/>
                <a:r>
                  <a:rPr lang="en-US" dirty="0"/>
                  <a:t>Access through two indices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𝑖𝑛𝑡</m:t>
                    </m:r>
                    <m:d>
                      <m:dPr>
                        <m:begChr m:val="["/>
                        <m:endChr m:val="]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 ,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𝑖𝑛𝑡</m:t>
                    </m:r>
                    <m:d>
                      <m:dPr>
                        <m:begChr m:val="["/>
                        <m:endChr m:val="]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2160589"/>
                <a:ext cx="3403346" cy="3880773"/>
              </a:xfrm>
              <a:blipFill rotWithShape="0">
                <a:blip r:embed="rId2"/>
                <a:stretch>
                  <a:fillRect l="-358" t="-942" r="-143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2050" name="Picture 2" descr="http://ycpcs.github.io/cs201-summer2014/notes/figures/array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06"/>
          <a:stretch/>
        </p:blipFill>
        <p:spPr bwMode="auto">
          <a:xfrm>
            <a:off x="4219360" y="1687266"/>
            <a:ext cx="5131656" cy="166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ycpcs.github.io/cs201-summer2014/notes/figures/array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5" t="36380" r="-636" b="-343"/>
          <a:stretch/>
        </p:blipFill>
        <p:spPr bwMode="auto">
          <a:xfrm>
            <a:off x="4234709" y="3494072"/>
            <a:ext cx="5208188" cy="305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8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Terminology,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515784"/>
              </a:xfrm>
            </p:spPr>
            <p:txBody>
              <a:bodyPr/>
              <a:lstStyle/>
              <a:p>
                <a:r>
                  <a:rPr lang="en-GB" dirty="0"/>
                  <a:t>Components / Elements?</a:t>
                </a:r>
              </a:p>
              <a:p>
                <a:pPr lvl="1"/>
                <a:r>
                  <a:rPr lang="en-GB" dirty="0"/>
                  <a:t>Values which compose the sequence</a:t>
                </a:r>
              </a:p>
              <a:p>
                <a:r>
                  <a:rPr lang="en-GB" dirty="0"/>
                  <a:t>Length (fixed)?</a:t>
                </a:r>
              </a:p>
              <a:p>
                <a:pPr lvl="1"/>
                <a:r>
                  <a:rPr lang="en-GB" dirty="0"/>
                  <a:t>Number of components</a:t>
                </a:r>
              </a:p>
              <a:p>
                <a:r>
                  <a:rPr lang="en-GB" dirty="0"/>
                  <a:t>Bounds checking?</a:t>
                </a:r>
              </a:p>
              <a:p>
                <a:pPr lvl="1"/>
                <a:r>
                  <a:rPr lang="en-GB" dirty="0"/>
                  <a:t>Usually, accessing the array outside its bounds (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/>
                  <a:t>) raises an exception</a:t>
                </a:r>
              </a:p>
              <a:p>
                <a:r>
                  <a:rPr lang="en-GB" dirty="0"/>
                  <a:t>Origin?</a:t>
                </a:r>
              </a:p>
              <a:p>
                <a:pPr lvl="1"/>
                <a:r>
                  <a:rPr lang="en-GB" dirty="0"/>
                  <a:t>First index </a:t>
                </a:r>
              </a:p>
              <a:p>
                <a:pPr lvl="1"/>
                <a:r>
                  <a:rPr lang="en-GB" dirty="0"/>
                  <a:t>Some languages provide one-based array types (i.e., the first index is 1 and not 0!)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515784"/>
              </a:xfrm>
              <a:blipFill>
                <a:blip r:embed="rId2"/>
                <a:stretch>
                  <a:fillRect l="-142" t="-81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439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Sequential 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835156" cy="3880773"/>
          </a:xfrm>
        </p:spPr>
        <p:txBody>
          <a:bodyPr/>
          <a:lstStyle/>
          <a:p>
            <a:r>
              <a:rPr lang="en-GB" dirty="0"/>
              <a:t>Also called </a:t>
            </a:r>
            <a:r>
              <a:rPr lang="en-GB" i="1" dirty="0"/>
              <a:t>linear search </a:t>
            </a:r>
          </a:p>
          <a:p>
            <a:endParaRPr lang="en-GB" i="1" dirty="0"/>
          </a:p>
          <a:p>
            <a:r>
              <a:rPr lang="en-GB" dirty="0"/>
              <a:t>Simplest algorithm possible…</a:t>
            </a:r>
          </a:p>
          <a:p>
            <a:r>
              <a:rPr lang="en-GB" dirty="0"/>
              <a:t>… but also least efficient!</a:t>
            </a:r>
          </a:p>
          <a:p>
            <a:pPr lvl="1"/>
            <a:r>
              <a:rPr lang="en-GB" dirty="0"/>
              <a:t>Trade-off: simplicity or performance? </a:t>
            </a:r>
          </a:p>
          <a:p>
            <a:endParaRPr lang="en-GB" dirty="0"/>
          </a:p>
          <a:p>
            <a:r>
              <a:rPr lang="en-GB" dirty="0"/>
              <a:t>Examine each element </a:t>
            </a:r>
            <a:r>
              <a:rPr lang="en-GB" b="1" dirty="0"/>
              <a:t>sequentially</a:t>
            </a:r>
            <a:r>
              <a:rPr lang="en-GB" dirty="0"/>
              <a:t>, from the first one to the end of the array</a:t>
            </a:r>
          </a:p>
          <a:p>
            <a:pPr lvl="1"/>
            <a:r>
              <a:rPr lang="en-GB" dirty="0"/>
              <a:t>Similar to looking for a passenger in a moving train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81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Sequential 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Pseudo-code </a:t>
            </a:r>
          </a:p>
          <a:p>
            <a:pPr lvl="1"/>
            <a:r>
              <a:rPr lang="en-GB" dirty="0"/>
              <a:t>Look for the value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dirty="0"/>
              <a:t> in the array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dirty="0"/>
          </a:p>
          <a:p>
            <a:pPr lvl="1"/>
            <a:r>
              <a:rPr lang="en-GB" dirty="0"/>
              <a:t>Return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dirty="0"/>
              <a:t> if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dirty="0"/>
              <a:t> is not found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0 TO N-1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IF a[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] = v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233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- Sequential search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87632"/>
                <a:ext cx="8343836" cy="2479652"/>
              </a:xfrm>
            </p:spPr>
            <p:txBody>
              <a:bodyPr>
                <a:normAutofit/>
              </a:bodyPr>
              <a:lstStyle/>
              <a:p>
                <a:r>
                  <a:rPr lang="en-GB" sz="1700" b="1" dirty="0"/>
                  <a:t>Correctness</a:t>
                </a:r>
              </a:p>
              <a:p>
                <a:pPr lvl="1"/>
                <a:r>
                  <a:rPr lang="en-GB" sz="1500" dirty="0"/>
                  <a:t>Why does it work FOR SURE? </a:t>
                </a:r>
              </a:p>
              <a:p>
                <a:pPr lvl="1"/>
                <a:r>
                  <a:rPr lang="en-GB" sz="1500" dirty="0"/>
                  <a:t>Principle of </a:t>
                </a:r>
                <a:r>
                  <a:rPr lang="en-GB" sz="1500" i="1" dirty="0"/>
                  <a:t>Mathematical Induction</a:t>
                </a:r>
              </a:p>
              <a:p>
                <a:pPr lvl="2"/>
                <a:r>
                  <a:rPr lang="en-GB" sz="1300" dirty="0"/>
                  <a:t>To prove that the loop invariant is true at </a:t>
                </a:r>
                <a:r>
                  <a:rPr lang="en-GB" sz="1300" i="1" dirty="0"/>
                  <a:t>every </a:t>
                </a:r>
                <a:r>
                  <a:rPr lang="en-GB" sz="1300" dirty="0"/>
                  <a:t>iteration </a:t>
                </a:r>
              </a:p>
              <a:p>
                <a:pPr lvl="2"/>
                <a:r>
                  <a:rPr lang="en-GB" sz="1300" dirty="0"/>
                  <a:t>True at iteration 0; If true at iteration </a:t>
                </a:r>
                <a14:m>
                  <m:oMath xmlns:m="http://schemas.openxmlformats.org/officeDocument/2006/math">
                    <m:r>
                      <a:rPr lang="en-GB" sz="13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300" dirty="0"/>
                  <a:t> </a:t>
                </a:r>
                <a:r>
                  <a:rPr lang="en-GB" sz="1300" dirty="0">
                    <a:sym typeface="Wingdings" panose="05000000000000000000" pitchFamily="2" charset="2"/>
                  </a:rPr>
                  <a:t> true also at iteration </a:t>
                </a:r>
                <a14:m>
                  <m:oMath xmlns:m="http://schemas.openxmlformats.org/officeDocument/2006/math">
                    <m:r>
                      <a:rPr lang="en-GB" sz="13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sz="13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endParaRPr lang="en-GB" sz="1300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GB" sz="1300" dirty="0">
                    <a:sym typeface="Wingdings" panose="05000000000000000000" pitchFamily="2" charset="2"/>
                  </a:rPr>
                  <a:t>Here the invariant is “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sz="1300" dirty="0">
                    <a:sym typeface="Wingdings" panose="05000000000000000000" pitchFamily="2" charset="2"/>
                  </a:rPr>
                  <a:t> is not contained in 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[0.. . </m:t>
                    </m:r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−1]</m:t>
                    </m:r>
                  </m:oMath>
                </a14:m>
                <a:r>
                  <a:rPr lang="en-GB" sz="1300" dirty="0">
                    <a:sym typeface="Wingdings" panose="05000000000000000000" pitchFamily="2" charset="2"/>
                  </a:rPr>
                  <a:t>”</a:t>
                </a:r>
                <a:endParaRPr lang="en-GB" sz="1300" dirty="0"/>
              </a:p>
              <a:p>
                <a:pPr lvl="1"/>
                <a:r>
                  <a:rPr lang="en-GB" sz="1500" dirty="0"/>
                  <a:t>Not a big focus on correctness in this course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87632"/>
                <a:ext cx="8343836" cy="2479652"/>
              </a:xfrm>
              <a:blipFill rotWithShape="0">
                <a:blip r:embed="rId2"/>
                <a:stretch>
                  <a:fillRect l="-73" t="-98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306205" y="1312468"/>
            <a:ext cx="3342761" cy="1323439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= 0 TO N-1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IF a[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] = v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</p:spTree>
    <p:extLst>
      <p:ext uri="{BB962C8B-B14F-4D97-AF65-F5344CB8AC3E}">
        <p14:creationId xmlns:p14="http://schemas.microsoft.com/office/powerpoint/2010/main" val="3795420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- Sequential search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87632"/>
                <a:ext cx="8596668" cy="443128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b="1" dirty="0"/>
                  <a:t>Correctness</a:t>
                </a:r>
              </a:p>
              <a:p>
                <a:pPr lvl="1"/>
                <a:r>
                  <a:rPr lang="en-GB" dirty="0"/>
                  <a:t>Why does it work FOR SURE? </a:t>
                </a:r>
              </a:p>
              <a:p>
                <a:pPr lvl="1"/>
                <a:r>
                  <a:rPr lang="en-GB" dirty="0"/>
                  <a:t>Principle of </a:t>
                </a:r>
                <a:r>
                  <a:rPr lang="en-GB" i="1" dirty="0"/>
                  <a:t>Mathematical Induction</a:t>
                </a:r>
              </a:p>
              <a:p>
                <a:pPr lvl="2"/>
                <a:r>
                  <a:rPr lang="en-GB" dirty="0"/>
                  <a:t>To prove that the loop invariant is true at </a:t>
                </a:r>
                <a:r>
                  <a:rPr lang="en-GB" i="1" dirty="0"/>
                  <a:t>every </a:t>
                </a:r>
                <a:r>
                  <a:rPr lang="en-GB" dirty="0"/>
                  <a:t>iteration </a:t>
                </a:r>
              </a:p>
              <a:p>
                <a:pPr lvl="2"/>
                <a:r>
                  <a:rPr lang="en-GB" dirty="0"/>
                  <a:t>True at iteration 0; If true at iteration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 true also at iteration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endParaRPr lang="en-GB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Here the invariant is “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is not contained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[0.. . 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−1]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”</a:t>
                </a:r>
                <a:endParaRPr lang="en-GB" dirty="0"/>
              </a:p>
              <a:p>
                <a:pPr lvl="1"/>
                <a:r>
                  <a:rPr lang="en-GB" dirty="0"/>
                  <a:t>Not a big focus on correctness in this course</a:t>
                </a:r>
              </a:p>
              <a:p>
                <a:pPr lvl="1"/>
                <a:endParaRPr lang="en-GB" sz="1300" dirty="0"/>
              </a:p>
              <a:p>
                <a:r>
                  <a:rPr lang="en-GB" b="1" dirty="0"/>
                  <a:t>Performance</a:t>
                </a:r>
                <a:r>
                  <a:rPr lang="en-GB" dirty="0"/>
                  <a:t> (only intuition now… details later)</a:t>
                </a:r>
              </a:p>
              <a:p>
                <a:pPr lvl="1"/>
                <a:r>
                  <a:rPr lang="en-GB" dirty="0"/>
                  <a:t>Array of 10 elements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max. 10 iterations</a:t>
                </a:r>
              </a:p>
              <a:p>
                <a:pPr lvl="1"/>
                <a:r>
                  <a:rPr lang="en-GB" dirty="0"/>
                  <a:t>Array of 20 elements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max. 20 iterations</a:t>
                </a:r>
              </a:p>
              <a:p>
                <a:pPr lvl="1"/>
                <a:r>
                  <a:rPr lang="en-GB" dirty="0"/>
                  <a:t>Array of 100 elements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max. 100 iterations</a:t>
                </a:r>
              </a:p>
              <a:p>
                <a:pPr lvl="1"/>
                <a:r>
                  <a:rPr lang="en-GB" dirty="0"/>
                  <a:t>… on average, running time proportional to the number of elements in the array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87632"/>
                <a:ext cx="8596668" cy="4431280"/>
              </a:xfrm>
              <a:blipFill>
                <a:blip r:embed="rId2"/>
                <a:stretch>
                  <a:fillRect l="-71" t="-11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306205" y="1312468"/>
            <a:ext cx="3342761" cy="1323439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= 0 TO N-1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IF a[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] = v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</p:spTree>
    <p:extLst>
      <p:ext uri="{BB962C8B-B14F-4D97-AF65-F5344CB8AC3E}">
        <p14:creationId xmlns:p14="http://schemas.microsoft.com/office/powerpoint/2010/main" val="166929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description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this course?</a:t>
            </a:r>
          </a:p>
          <a:p>
            <a:pPr lvl="1"/>
            <a:r>
              <a:rPr lang="en-GB" b="1" dirty="0"/>
              <a:t>Algorithms + Data structures = Program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Prerequisite</a:t>
            </a:r>
          </a:p>
          <a:p>
            <a:pPr lvl="1"/>
            <a:r>
              <a:rPr lang="en-GB" dirty="0"/>
              <a:t>Object oriented programming</a:t>
            </a:r>
          </a:p>
          <a:p>
            <a:pPr lvl="1"/>
            <a:endParaRPr lang="en-GB" dirty="0"/>
          </a:p>
          <a:p>
            <a:r>
              <a:rPr lang="en-GB" dirty="0"/>
              <a:t>Language for assignments (and practical exam)</a:t>
            </a:r>
          </a:p>
          <a:p>
            <a:pPr lvl="1"/>
            <a:r>
              <a:rPr lang="en-GB" dirty="0"/>
              <a:t>C#</a:t>
            </a:r>
          </a:p>
          <a:p>
            <a:pPr lvl="1"/>
            <a:r>
              <a:rPr lang="en-GB" dirty="0"/>
              <a:t>In the lessons mainly </a:t>
            </a:r>
            <a:r>
              <a:rPr lang="en-GB" i="1" dirty="0"/>
              <a:t>pseudocode</a:t>
            </a:r>
          </a:p>
          <a:p>
            <a:pPr marL="457200" lvl="1" indent="0">
              <a:buNone/>
            </a:pPr>
            <a:endParaRPr lang="en-GB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35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Standard search algorithm for a </a:t>
            </a:r>
            <a:r>
              <a:rPr lang="en-GB" b="1" dirty="0"/>
              <a:t>SORTED</a:t>
            </a:r>
            <a:r>
              <a:rPr lang="en-GB" dirty="0"/>
              <a:t> sequence</a:t>
            </a:r>
          </a:p>
          <a:p>
            <a:pPr lvl="1"/>
            <a:r>
              <a:rPr lang="en-GB" dirty="0"/>
              <a:t>More efficient than sequential search </a:t>
            </a:r>
          </a:p>
          <a:p>
            <a:pPr lvl="1"/>
            <a:r>
              <a:rPr lang="en-GB" dirty="0"/>
              <a:t>Requires the order of elements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Basic idea: divide the sequence in two and focus on the half which could contain the element</a:t>
            </a:r>
          </a:p>
          <a:p>
            <a:pPr lvl="1"/>
            <a:r>
              <a:rPr lang="en-GB" dirty="0"/>
              <a:t>Application example: looking up a word in a dictionary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816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565889"/>
          </a:xfrm>
        </p:spPr>
        <p:txBody>
          <a:bodyPr>
            <a:normAutofit fontScale="85000" lnSpcReduction="20000"/>
          </a:bodyPr>
          <a:lstStyle/>
          <a:p>
            <a:r>
              <a:rPr lang="en-GB" sz="2100" dirty="0"/>
              <a:t>Pseudo-code [iterative version]</a:t>
            </a:r>
          </a:p>
          <a:p>
            <a:pPr lvl="1"/>
            <a:r>
              <a:rPr lang="en-GB" sz="1800" dirty="0"/>
              <a:t>Look for the value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in the array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sz="1800" dirty="0"/>
          </a:p>
          <a:p>
            <a:pPr lvl="1"/>
            <a:r>
              <a:rPr lang="en-GB" sz="1800" dirty="0"/>
              <a:t>Return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sz="1800" dirty="0"/>
              <a:t> 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is not found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low = 0; high = N-1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WHILE low &lt;= high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IF v &lt; a[middle]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high = middle –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IF v &gt; a[middle]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low = middle + 1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3078" name="Picture 6" descr="http://upload.wikimedia.org/wikipedia/commons/thumb/6/64/Binary_search_into_array_-_example.svg/382px-Binary_search_into_array_-_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24" y="1926127"/>
            <a:ext cx="4771305" cy="30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20658" y="4887021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36424" y="4860615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89732" y="4848089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middle</a:t>
            </a:r>
          </a:p>
        </p:txBody>
      </p:sp>
    </p:spTree>
    <p:extLst>
      <p:ext uri="{BB962C8B-B14F-4D97-AF65-F5344CB8AC3E}">
        <p14:creationId xmlns:p14="http://schemas.microsoft.com/office/powerpoint/2010/main" val="4169004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565889"/>
          </a:xfrm>
        </p:spPr>
        <p:txBody>
          <a:bodyPr>
            <a:normAutofit fontScale="85000" lnSpcReduction="20000"/>
          </a:bodyPr>
          <a:lstStyle/>
          <a:p>
            <a:r>
              <a:rPr lang="en-GB" sz="2100" dirty="0"/>
              <a:t>Pseudo-code [iterative version]</a:t>
            </a:r>
          </a:p>
          <a:p>
            <a:pPr lvl="1"/>
            <a:r>
              <a:rPr lang="en-GB" sz="1800" dirty="0"/>
              <a:t>Look for the value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in the array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sz="1800" dirty="0"/>
          </a:p>
          <a:p>
            <a:pPr lvl="1"/>
            <a:r>
              <a:rPr lang="en-GB" sz="1800" dirty="0"/>
              <a:t>Return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sz="1800" dirty="0"/>
              <a:t> 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is not found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low = 0; high = N-1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WHILE low &lt;= high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IF v &lt; a[middle]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high = middle –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IF v &gt; a[middle]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low = middle + 1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3078" name="Picture 6" descr="http://upload.wikimedia.org/wikipedia/commons/thumb/6/64/Binary_search_into_array_-_example.svg/382px-Binary_search_into_array_-_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24" y="1926127"/>
            <a:ext cx="4771305" cy="30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20658" y="4887021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36424" y="4860615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89732" y="4848089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middle</a:t>
            </a:r>
          </a:p>
        </p:txBody>
      </p:sp>
      <p:sp>
        <p:nvSpPr>
          <p:cNvPr id="12" name="TextBox 6"/>
          <p:cNvSpPr txBox="1"/>
          <p:nvPr/>
        </p:nvSpPr>
        <p:spPr>
          <a:xfrm>
            <a:off x="5220658" y="5119037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low</a:t>
            </a:r>
          </a:p>
        </p:txBody>
      </p:sp>
      <p:sp>
        <p:nvSpPr>
          <p:cNvPr id="13" name="TextBox 9"/>
          <p:cNvSpPr txBox="1"/>
          <p:nvPr/>
        </p:nvSpPr>
        <p:spPr>
          <a:xfrm>
            <a:off x="6701425" y="5119037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5607683" y="5116744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middle</a:t>
            </a:r>
          </a:p>
        </p:txBody>
      </p:sp>
    </p:spTree>
    <p:extLst>
      <p:ext uri="{BB962C8B-B14F-4D97-AF65-F5344CB8AC3E}">
        <p14:creationId xmlns:p14="http://schemas.microsoft.com/office/powerpoint/2010/main" val="3025475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565889"/>
          </a:xfrm>
        </p:spPr>
        <p:txBody>
          <a:bodyPr>
            <a:normAutofit fontScale="85000" lnSpcReduction="20000"/>
          </a:bodyPr>
          <a:lstStyle/>
          <a:p>
            <a:r>
              <a:rPr lang="en-GB" sz="2100" dirty="0"/>
              <a:t>Pseudo-code [iterative version]</a:t>
            </a:r>
          </a:p>
          <a:p>
            <a:pPr lvl="1"/>
            <a:r>
              <a:rPr lang="en-GB" sz="1800" dirty="0"/>
              <a:t>Look for the value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in the array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sz="1800" dirty="0"/>
          </a:p>
          <a:p>
            <a:pPr lvl="1"/>
            <a:r>
              <a:rPr lang="en-GB" sz="1800" dirty="0"/>
              <a:t>Return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sz="1800" dirty="0"/>
              <a:t> 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is not found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low = 0; high = N-1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WHILE low &lt;= high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IF v &lt; a[middle]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high = middle –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IF v &gt; a[middle]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low = middle + 1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3078" name="Picture 6" descr="http://upload.wikimedia.org/wikipedia/commons/thumb/6/64/Binary_search_into_array_-_example.svg/382px-Binary_search_into_array_-_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24" y="1898831"/>
            <a:ext cx="4771305" cy="30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6"/>
          <p:cNvSpPr txBox="1"/>
          <p:nvPr/>
        </p:nvSpPr>
        <p:spPr>
          <a:xfrm>
            <a:off x="5220658" y="4900669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</a:t>
            </a:r>
          </a:p>
        </p:txBody>
      </p:sp>
      <p:sp>
        <p:nvSpPr>
          <p:cNvPr id="13" name="TextBox 9"/>
          <p:cNvSpPr txBox="1"/>
          <p:nvPr/>
        </p:nvSpPr>
        <p:spPr>
          <a:xfrm>
            <a:off x="6701425" y="4900669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5607683" y="4898376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middle</a:t>
            </a:r>
          </a:p>
        </p:txBody>
      </p:sp>
      <p:sp>
        <p:nvSpPr>
          <p:cNvPr id="15" name="TextBox 6"/>
          <p:cNvSpPr txBox="1"/>
          <p:nvPr/>
        </p:nvSpPr>
        <p:spPr>
          <a:xfrm>
            <a:off x="6258267" y="5172466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low</a:t>
            </a:r>
          </a:p>
        </p:txBody>
      </p:sp>
      <p:sp>
        <p:nvSpPr>
          <p:cNvPr id="16" name="TextBox 9"/>
          <p:cNvSpPr txBox="1"/>
          <p:nvPr/>
        </p:nvSpPr>
        <p:spPr>
          <a:xfrm>
            <a:off x="6701425" y="5173629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17" name="TextBox 10"/>
          <p:cNvSpPr txBox="1"/>
          <p:nvPr/>
        </p:nvSpPr>
        <p:spPr>
          <a:xfrm>
            <a:off x="6100914" y="5380304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middle</a:t>
            </a:r>
          </a:p>
        </p:txBody>
      </p:sp>
    </p:spTree>
    <p:extLst>
      <p:ext uri="{BB962C8B-B14F-4D97-AF65-F5344CB8AC3E}">
        <p14:creationId xmlns:p14="http://schemas.microsoft.com/office/powerpoint/2010/main" val="2363257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2160589"/>
            <a:ext cx="4501470" cy="3880773"/>
          </a:xfrm>
        </p:spPr>
        <p:txBody>
          <a:bodyPr>
            <a:normAutofit/>
          </a:bodyPr>
          <a:lstStyle/>
          <a:p>
            <a:r>
              <a:rPr lang="en-GB" sz="2100" dirty="0"/>
              <a:t>Pseudo-code [recursive version]</a:t>
            </a:r>
          </a:p>
          <a:p>
            <a:pPr lvl="1"/>
            <a:r>
              <a:rPr lang="en-GB" sz="1800" dirty="0"/>
              <a:t>Look for the value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sz="1800" dirty="0"/>
              <a:t> in the array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sz="1800" dirty="0"/>
          </a:p>
          <a:p>
            <a:pPr lvl="1"/>
            <a:r>
              <a:rPr lang="en-GB" sz="1800" dirty="0"/>
              <a:t>Return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sz="1800" dirty="0"/>
              <a:t> 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sz="1800" dirty="0"/>
              <a:t> is not found</a:t>
            </a:r>
          </a:p>
          <a:p>
            <a:pPr lvl="1"/>
            <a:r>
              <a:rPr lang="en-GB" sz="1800" dirty="0"/>
              <a:t>First call?</a:t>
            </a:r>
          </a:p>
          <a:p>
            <a:pPr marL="457200" lvl="1" indent="0"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(a, 0, N-1, v)</a:t>
            </a:r>
            <a:endParaRPr lang="en-GB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438109" y="2160589"/>
            <a:ext cx="5261738" cy="3416320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low, high, v)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low &gt; high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RETURN -1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a[middle] &gt; v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low, middle – 1, v)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 IF a[middle] &lt; v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middle + 1, high, v)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4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8101"/>
          </a:xfrm>
        </p:spPr>
        <p:txBody>
          <a:bodyPr/>
          <a:lstStyle/>
          <a:p>
            <a:r>
              <a:rPr lang="en-GB" dirty="0"/>
              <a:t>Performance</a:t>
            </a:r>
          </a:p>
          <a:p>
            <a:pPr lvl="1"/>
            <a:r>
              <a:rPr lang="en-GB" dirty="0"/>
              <a:t>More complex to determine than in linear search</a:t>
            </a:r>
          </a:p>
          <a:p>
            <a:pPr lvl="1"/>
            <a:r>
              <a:rPr lang="en-GB" dirty="0"/>
              <a:t>Given the number of elements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GB" dirty="0"/>
              <a:t> in the array, how many iterations will be done </a:t>
            </a:r>
            <a:r>
              <a:rPr lang="en-GB" i="1" dirty="0"/>
              <a:t>at most </a:t>
            </a:r>
            <a:r>
              <a:rPr lang="en-GB" dirty="0"/>
              <a:t>by the loop?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625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677334" y="2404534"/>
            <a:ext cx="8596669" cy="1646302"/>
          </a:xfrm>
        </p:spPr>
        <p:txBody>
          <a:bodyPr/>
          <a:lstStyle/>
          <a:p>
            <a:r>
              <a:rPr lang="nl-NL" dirty="0"/>
              <a:t>Performance of </a:t>
            </a:r>
            <a:r>
              <a:rPr lang="nl-NL" dirty="0" err="1"/>
              <a:t>algorithms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analysis; </a:t>
            </a:r>
            <a:r>
              <a:rPr lang="nl-NL" dirty="0" err="1"/>
              <a:t>Complexity</a:t>
            </a:r>
            <a:r>
              <a:rPr lang="nl-NL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3615816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Studying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  <a:p>
            <a:pPr lvl="1"/>
            <a:r>
              <a:rPr lang="en-US" b="1" dirty="0"/>
              <a:t>How</a:t>
            </a:r>
            <a:r>
              <a:rPr lang="en-US" dirty="0"/>
              <a:t> does it work? </a:t>
            </a:r>
          </a:p>
          <a:p>
            <a:r>
              <a:rPr lang="en-US" dirty="0"/>
              <a:t>Invariant (</a:t>
            </a:r>
            <a:r>
              <a:rPr lang="en-US" i="1" dirty="0"/>
              <a:t>correctness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Why </a:t>
            </a:r>
            <a:r>
              <a:rPr lang="en-US" dirty="0"/>
              <a:t>does it work? What are the fundamental properties that guarantee the correct answer? </a:t>
            </a:r>
          </a:p>
          <a:p>
            <a:r>
              <a:rPr lang="en-US" b="1" i="1" dirty="0"/>
              <a:t>Complexity</a:t>
            </a:r>
          </a:p>
          <a:p>
            <a:pPr lvl="1"/>
            <a:r>
              <a:rPr lang="en-US" b="1" dirty="0"/>
              <a:t>How fast</a:t>
            </a:r>
            <a:r>
              <a:rPr lang="en-US" dirty="0"/>
              <a:t> is it, and how does it scale to very large inputs?</a:t>
            </a:r>
          </a:p>
          <a:p>
            <a:pPr lvl="2"/>
            <a:r>
              <a:rPr lang="en-US" dirty="0"/>
              <a:t>Through observation … </a:t>
            </a:r>
            <a:r>
              <a:rPr lang="en-US" i="1" dirty="0"/>
              <a:t>Empirical analysis</a:t>
            </a:r>
          </a:p>
          <a:p>
            <a:pPr lvl="2"/>
            <a:r>
              <a:rPr lang="en-US" dirty="0"/>
              <a:t>Through reasoning … </a:t>
            </a:r>
            <a:r>
              <a:rPr lang="en-US" i="1" dirty="0"/>
              <a:t>Complexity analysis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029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3759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42670" y="2229394"/>
            <a:ext cx="8596668" cy="3880773"/>
          </a:xfrm>
        </p:spPr>
        <p:txBody>
          <a:bodyPr/>
          <a:lstStyle/>
          <a:p>
            <a:r>
              <a:rPr lang="en-US" dirty="0"/>
              <a:t>How to make quantitative measurements of the running time of our programs?</a:t>
            </a:r>
          </a:p>
          <a:p>
            <a:pPr lvl="1"/>
            <a:r>
              <a:rPr lang="en-US" dirty="0"/>
              <a:t>Using the Stopwatch!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we execute a program more than once and/or on different machines, will it always have the same running time? </a:t>
            </a:r>
          </a:p>
          <a:p>
            <a:pPr lvl="1"/>
            <a:r>
              <a:rPr lang="en-US" b="1" dirty="0"/>
              <a:t>No</a:t>
            </a:r>
            <a:r>
              <a:rPr lang="en-US" dirty="0"/>
              <a:t>!!! It depends on…</a:t>
            </a:r>
          </a:p>
          <a:p>
            <a:pPr lvl="2"/>
            <a:r>
              <a:rPr lang="en-US" sz="1600" dirty="0"/>
              <a:t>The PC on which it is executed </a:t>
            </a:r>
          </a:p>
          <a:p>
            <a:pPr lvl="2"/>
            <a:r>
              <a:rPr lang="en-US" sz="1600" dirty="0"/>
              <a:t>The “problem size”</a:t>
            </a:r>
            <a:endParaRPr lang="nl-NL" sz="16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2052" name="Picture 4" descr="http://3.bp.blogspot.com/-O6zABl5ikYk/VTjXNgrTsCI/AAAAAAAALSk/-r0rs0EllLY/s1600/old-pc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9" t="4983" r="25562" b="3987"/>
          <a:stretch/>
        </p:blipFill>
        <p:spPr bwMode="auto">
          <a:xfrm>
            <a:off x="5141004" y="4498383"/>
            <a:ext cx="1704571" cy="162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mg.zanda.com/item/99040210000083/1024x768/Alienware_X51_Gaming_PC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9" b="8808"/>
          <a:stretch/>
        </p:blipFill>
        <p:spPr bwMode="auto">
          <a:xfrm>
            <a:off x="6880518" y="4699564"/>
            <a:ext cx="2358541" cy="142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BACE0E3-1671-4081-9106-718FF01AFB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421"/>
          <a:stretch/>
        </p:blipFill>
        <p:spPr>
          <a:xfrm>
            <a:off x="5814296" y="2974067"/>
            <a:ext cx="5663215" cy="1028805"/>
          </a:xfrm>
          <a:prstGeom prst="rect">
            <a:avLst/>
          </a:prstGeom>
        </p:spPr>
      </p:pic>
      <p:pic>
        <p:nvPicPr>
          <p:cNvPr id="2050" name="Picture 2" descr="stopwatch API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20" b="20607"/>
          <a:stretch/>
        </p:blipFill>
        <p:spPr bwMode="auto">
          <a:xfrm>
            <a:off x="382694" y="2963079"/>
            <a:ext cx="5266266" cy="105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75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pseudo-code?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726642" cy="3880773"/>
          </a:xfrm>
        </p:spPr>
        <p:txBody>
          <a:bodyPr/>
          <a:lstStyle/>
          <a:p>
            <a:r>
              <a:rPr lang="en-US" dirty="0"/>
              <a:t>Informal description of a computer program</a:t>
            </a:r>
          </a:p>
          <a:p>
            <a:pPr lvl="1"/>
            <a:r>
              <a:rPr lang="en-US" dirty="0"/>
              <a:t>does not actually obey the syntax rules of any particular language</a:t>
            </a:r>
          </a:p>
          <a:p>
            <a:pPr lvl="1"/>
            <a:r>
              <a:rPr lang="en-US" dirty="0"/>
              <a:t>omits non-essential details</a:t>
            </a:r>
          </a:p>
          <a:p>
            <a:pPr lvl="1"/>
            <a:r>
              <a:rPr lang="en-US" dirty="0"/>
              <a:t>can include natural language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  <p:pic>
        <p:nvPicPr>
          <p:cNvPr id="1026" name="Picture 2" descr="http://ps11.pstcc.edu/~rbarber/1010/handouts/Pseudocod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1"/>
          <a:stretch/>
        </p:blipFill>
        <p:spPr bwMode="auto">
          <a:xfrm>
            <a:off x="2447460" y="3783731"/>
            <a:ext cx="5056415" cy="285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48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90982" y="2160589"/>
            <a:ext cx="8596668" cy="3880773"/>
          </a:xfrm>
        </p:spPr>
        <p:txBody>
          <a:bodyPr/>
          <a:lstStyle/>
          <a:p>
            <a:r>
              <a:rPr lang="nl-NL" dirty="0"/>
              <a:t>More </a:t>
            </a:r>
            <a:r>
              <a:rPr lang="nl-NL" dirty="0" err="1"/>
              <a:t>interesting</a:t>
            </a:r>
            <a:r>
              <a:rPr lang="nl-NL" dirty="0"/>
              <a:t> question:</a:t>
            </a:r>
          </a:p>
          <a:p>
            <a:pPr marL="0" indent="0" algn="ctr">
              <a:buNone/>
            </a:pPr>
            <a:r>
              <a:rPr lang="nl-NL" sz="2000" i="1" dirty="0"/>
              <a:t>“How </a:t>
            </a:r>
            <a:r>
              <a:rPr lang="nl-NL" sz="2000" i="1" dirty="0" err="1"/>
              <a:t>much</a:t>
            </a:r>
            <a:r>
              <a:rPr lang="nl-NL" sz="2000" i="1" dirty="0"/>
              <a:t> does </a:t>
            </a:r>
            <a:r>
              <a:rPr lang="nl-NL" sz="2000" i="1" dirty="0" err="1"/>
              <a:t>the</a:t>
            </a:r>
            <a:r>
              <a:rPr lang="nl-NL" sz="2000" i="1" dirty="0"/>
              <a:t> running time of a program </a:t>
            </a:r>
            <a:r>
              <a:rPr lang="nl-NL" sz="2000" i="1" dirty="0" err="1"/>
              <a:t>increase</a:t>
            </a:r>
            <a:r>
              <a:rPr lang="nl-NL" sz="2000" i="1" dirty="0"/>
              <a:t> </a:t>
            </a:r>
            <a:r>
              <a:rPr lang="nl-NL" sz="2000" i="1" dirty="0" err="1"/>
              <a:t>when</a:t>
            </a:r>
            <a:r>
              <a:rPr lang="nl-NL" sz="2000" i="1" dirty="0"/>
              <a:t> </a:t>
            </a:r>
            <a:r>
              <a:rPr lang="nl-NL" sz="2000" i="1" dirty="0" err="1"/>
              <a:t>the</a:t>
            </a:r>
            <a:r>
              <a:rPr lang="nl-NL" sz="2000" i="1" dirty="0"/>
              <a:t> </a:t>
            </a:r>
            <a:r>
              <a:rPr lang="nl-NL" sz="2000" i="1" dirty="0" err="1"/>
              <a:t>problem</a:t>
            </a:r>
            <a:r>
              <a:rPr lang="nl-NL" sz="2000" i="1" dirty="0"/>
              <a:t> </a:t>
            </a:r>
            <a:r>
              <a:rPr lang="nl-NL" sz="2000" i="1" dirty="0" err="1"/>
              <a:t>size</a:t>
            </a:r>
            <a:r>
              <a:rPr lang="nl-NL" sz="2000" i="1" dirty="0"/>
              <a:t> </a:t>
            </a:r>
            <a:r>
              <a:rPr lang="nl-NL" sz="2000" i="1" dirty="0" err="1"/>
              <a:t>increases</a:t>
            </a:r>
            <a:r>
              <a:rPr lang="nl-NL" sz="2000" i="1" dirty="0"/>
              <a:t>?”</a:t>
            </a:r>
          </a:p>
          <a:p>
            <a:pPr marL="0" indent="0" algn="ctr">
              <a:buNone/>
            </a:pPr>
            <a:endParaRPr lang="nl-NL" sz="2000" i="1" dirty="0"/>
          </a:p>
          <a:p>
            <a:r>
              <a:rPr lang="nl-NL" dirty="0"/>
              <a:t>We look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dependency</a:t>
            </a:r>
            <a:r>
              <a:rPr lang="nl-NL" dirty="0"/>
              <a:t>/</a:t>
            </a:r>
            <a:r>
              <a:rPr lang="nl-NL" dirty="0" err="1"/>
              <a:t>relationship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</a:p>
          <a:p>
            <a:pPr lvl="1"/>
            <a:r>
              <a:rPr lang="nl-NL" dirty="0" err="1"/>
              <a:t>Problem</a:t>
            </a:r>
            <a:r>
              <a:rPr lang="nl-NL" dirty="0"/>
              <a:t> </a:t>
            </a:r>
            <a:r>
              <a:rPr lang="nl-NL" dirty="0" err="1"/>
              <a:t>size</a:t>
            </a:r>
            <a:endParaRPr lang="nl-NL" dirty="0"/>
          </a:p>
          <a:p>
            <a:pPr lvl="1"/>
            <a:r>
              <a:rPr lang="nl-NL" dirty="0"/>
              <a:t>Running time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 lnSpcReduction="10000"/>
          </a:bodyPr>
          <a:lstStyle/>
          <a:p>
            <a:r>
              <a:rPr lang="nl-NL" dirty="0"/>
              <a:t>Example</a:t>
            </a:r>
          </a:p>
          <a:p>
            <a:pPr lvl="1"/>
            <a:r>
              <a:rPr lang="nl-NL" dirty="0"/>
              <a:t>a program (</a:t>
            </a:r>
            <a:r>
              <a:rPr lang="nl-NL" i="1" dirty="0" err="1"/>
              <a:t>ThreeSum</a:t>
            </a:r>
            <a:r>
              <a:rPr lang="nl-NL" dirty="0"/>
              <a:t>)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counts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triples</a:t>
            </a:r>
            <a:r>
              <a:rPr lang="nl-NL" dirty="0"/>
              <a:t> in </a:t>
            </a:r>
            <a:r>
              <a:rPr lang="nl-NL" dirty="0" err="1"/>
              <a:t>an</a:t>
            </a:r>
            <a:r>
              <a:rPr lang="nl-NL" dirty="0"/>
              <a:t> array of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/>
              <a:t> integers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0 </a:t>
            </a:r>
          </a:p>
          <a:p>
            <a:r>
              <a:rPr lang="nl-NL" dirty="0"/>
              <a:t>Question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relationship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 </a:t>
            </a:r>
            <a:r>
              <a:rPr lang="nl-NL" dirty="0" err="1"/>
              <a:t>size</a:t>
            </a:r>
            <a:r>
              <a:rPr lang="nl-NL" dirty="0"/>
              <a:t>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running time of </a:t>
            </a:r>
            <a:r>
              <a:rPr lang="nl-NL" dirty="0" err="1"/>
              <a:t>ThreeSum</a:t>
            </a:r>
            <a:r>
              <a:rPr lang="nl-NL" dirty="0"/>
              <a:t>?</a:t>
            </a:r>
          </a:p>
          <a:p>
            <a:r>
              <a:rPr lang="nl-NL" dirty="0" err="1"/>
              <a:t>Emiprical</a:t>
            </a:r>
            <a:r>
              <a:rPr lang="nl-NL" dirty="0"/>
              <a:t> </a:t>
            </a:r>
            <a:r>
              <a:rPr lang="nl-NL" dirty="0" err="1"/>
              <a:t>observations</a:t>
            </a:r>
            <a:endParaRPr lang="nl-NL" dirty="0"/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/>
              <a:t> = 1000 </a:t>
            </a:r>
            <a:r>
              <a:rPr lang="nl-NL" dirty="0">
                <a:sym typeface="Wingdings" panose="05000000000000000000" pitchFamily="2" charset="2"/>
              </a:rPr>
              <a:t> 0.1 </a:t>
            </a:r>
            <a:r>
              <a:rPr lang="nl-NL" dirty="0" err="1">
                <a:sym typeface="Wingdings" panose="05000000000000000000" pitchFamily="2" charset="2"/>
              </a:rPr>
              <a:t>seconds</a:t>
            </a:r>
            <a:endParaRPr lang="nl-NL" dirty="0"/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/>
              <a:t> = 2000 </a:t>
            </a:r>
            <a:r>
              <a:rPr lang="nl-NL" dirty="0">
                <a:sym typeface="Wingdings" panose="05000000000000000000" pitchFamily="2" charset="2"/>
              </a:rPr>
              <a:t> 0.8 </a:t>
            </a:r>
            <a:r>
              <a:rPr lang="nl-NL" dirty="0" err="1">
                <a:sym typeface="Wingdings" panose="05000000000000000000" pitchFamily="2" charset="2"/>
              </a:rPr>
              <a:t>seconds</a:t>
            </a:r>
            <a:endParaRPr lang="nl-NL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>
                <a:sym typeface="Wingdings" panose="05000000000000000000" pitchFamily="2" charset="2"/>
              </a:rPr>
              <a:t> = 4000  6.4 </a:t>
            </a:r>
            <a:r>
              <a:rPr lang="nl-NL" dirty="0" err="1">
                <a:sym typeface="Wingdings" panose="05000000000000000000" pitchFamily="2" charset="2"/>
              </a:rPr>
              <a:t>seconds</a:t>
            </a:r>
            <a:endParaRPr lang="nl-NL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>
                <a:sym typeface="Wingdings" panose="05000000000000000000" pitchFamily="2" charset="2"/>
              </a:rPr>
              <a:t> = 8000  51.1 </a:t>
            </a:r>
            <a:r>
              <a:rPr lang="nl-NL" dirty="0" err="1">
                <a:sym typeface="Wingdings" panose="05000000000000000000" pitchFamily="2" charset="2"/>
              </a:rPr>
              <a:t>seconds</a:t>
            </a:r>
            <a:endParaRPr lang="nl-NL" dirty="0">
              <a:sym typeface="Wingdings" panose="05000000000000000000" pitchFamily="2" charset="2"/>
            </a:endParaRPr>
          </a:p>
          <a:p>
            <a:pPr lvl="1"/>
            <a:r>
              <a:rPr lang="nl-NL" dirty="0">
                <a:sym typeface="Wingdings" panose="05000000000000000000" pitchFamily="2" charset="2"/>
              </a:rPr>
              <a:t>…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65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5" y="2160589"/>
                <a:ext cx="4918248" cy="3880773"/>
              </a:xfrm>
            </p:spPr>
            <p:txBody>
              <a:bodyPr/>
              <a:lstStyle/>
              <a:p>
                <a:r>
                  <a:rPr lang="nl-NL" dirty="0"/>
                  <a:t>What </a:t>
                </a:r>
                <a:r>
                  <a:rPr lang="nl-NL" dirty="0" err="1"/>
                  <a:t>can</a:t>
                </a:r>
                <a:r>
                  <a:rPr lang="nl-NL" dirty="0"/>
                  <a:t> we do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running </a:t>
                </a:r>
                <a:r>
                  <a:rPr lang="nl-NL" dirty="0" err="1"/>
                  <a:t>times</a:t>
                </a:r>
                <a:r>
                  <a:rPr lang="nl-NL" dirty="0"/>
                  <a:t> </a:t>
                </a:r>
                <a:r>
                  <a:rPr lang="nl-NL" dirty="0" err="1"/>
                  <a:t>collected</a:t>
                </a:r>
                <a:r>
                  <a:rPr lang="nl-NL" dirty="0"/>
                  <a:t>?</a:t>
                </a:r>
              </a:p>
              <a:p>
                <a:pPr lvl="1"/>
                <a:r>
                  <a:rPr lang="nl-NL" dirty="0"/>
                  <a:t>Plot </a:t>
                </a:r>
                <a:r>
                  <a:rPr lang="nl-NL" dirty="0" err="1"/>
                  <a:t>them</a:t>
                </a:r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try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infer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equation</a:t>
                </a:r>
                <a:r>
                  <a:rPr lang="nl-NL" dirty="0"/>
                  <a:t> of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function</a:t>
                </a:r>
                <a:r>
                  <a:rPr lang="nl-NL" dirty="0"/>
                  <a:t> </a:t>
                </a:r>
              </a:p>
              <a:p>
                <a:pPr lvl="2"/>
                <a:r>
                  <a:rPr lang="nl-NL" dirty="0"/>
                  <a:t>In </a:t>
                </a:r>
                <a:r>
                  <a:rPr lang="nl-NL" dirty="0" err="1"/>
                  <a:t>this</a:t>
                </a:r>
                <a:r>
                  <a:rPr lang="nl-NL" dirty="0"/>
                  <a:t> case, </a:t>
                </a:r>
                <a:r>
                  <a:rPr lang="nl-NL" dirty="0" err="1"/>
                  <a:t>cubic</a:t>
                </a:r>
                <a:r>
                  <a:rPr lang="nl-NL" dirty="0"/>
                  <a:t> </a:t>
                </a:r>
                <a:r>
                  <a:rPr lang="nl-NL" dirty="0" err="1"/>
                  <a:t>relationship</a:t>
                </a:r>
                <a:r>
                  <a:rPr lang="nl-NL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𝑎𝑁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nl-NL" dirty="0"/>
              </a:p>
              <a:p>
                <a:pPr lvl="1"/>
                <a:endParaRPr lang="nl-NL" dirty="0"/>
              </a:p>
              <a:p>
                <a:pPr lvl="1"/>
                <a:r>
                  <a:rPr lang="nl-NL" dirty="0"/>
                  <a:t>We </a:t>
                </a:r>
                <a:r>
                  <a:rPr lang="nl-NL" dirty="0" err="1"/>
                  <a:t>can</a:t>
                </a:r>
                <a:r>
                  <a:rPr lang="nl-NL" dirty="0"/>
                  <a:t> </a:t>
                </a:r>
                <a:r>
                  <a:rPr lang="nl-NL" dirty="0" err="1"/>
                  <a:t>use</a:t>
                </a:r>
                <a:r>
                  <a:rPr lang="nl-NL" dirty="0"/>
                  <a:t> </a:t>
                </a:r>
                <a:r>
                  <a:rPr lang="nl-NL" dirty="0" err="1"/>
                  <a:t>such</a:t>
                </a:r>
                <a:r>
                  <a:rPr lang="nl-NL" dirty="0"/>
                  <a:t> </a:t>
                </a:r>
                <a:r>
                  <a:rPr lang="nl-NL" dirty="0" err="1"/>
                  <a:t>function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make </a:t>
                </a:r>
                <a:r>
                  <a:rPr lang="nl-NL" dirty="0" err="1"/>
                  <a:t>predictions</a:t>
                </a:r>
                <a:r>
                  <a:rPr lang="nl-NL" dirty="0"/>
                  <a:t> (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then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validate</a:t>
                </a:r>
                <a:r>
                  <a:rPr lang="nl-NL" dirty="0"/>
                  <a:t> </a:t>
                </a:r>
                <a:r>
                  <a:rPr lang="nl-NL" dirty="0" err="1"/>
                  <a:t>them</a:t>
                </a:r>
                <a:r>
                  <a:rPr lang="nl-NL" dirty="0"/>
                  <a:t>)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2160589"/>
                <a:ext cx="4918248" cy="3880773"/>
              </a:xfrm>
              <a:blipFill rotWithShape="0">
                <a:blip r:embed="rId2"/>
                <a:stretch>
                  <a:fillRect l="-248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3074" name="Picture 2" descr="loglog plot of running ti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35" b="8661"/>
          <a:stretch/>
        </p:blipFill>
        <p:spPr bwMode="auto">
          <a:xfrm>
            <a:off x="5595583" y="1505929"/>
            <a:ext cx="5241503" cy="430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387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get information on </a:t>
            </a:r>
            <a:r>
              <a:rPr lang="nl-NL" dirty="0" err="1"/>
              <a:t>the</a:t>
            </a:r>
            <a:r>
              <a:rPr lang="nl-NL" dirty="0"/>
              <a:t> performance of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algorithm</a:t>
            </a:r>
            <a:r>
              <a:rPr lang="nl-NL" dirty="0"/>
              <a:t>, do we </a:t>
            </a:r>
            <a:r>
              <a:rPr lang="nl-NL" b="1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Stopwatch? </a:t>
            </a:r>
          </a:p>
          <a:p>
            <a:pPr lvl="1"/>
            <a:r>
              <a:rPr lang="nl-NL" dirty="0"/>
              <a:t>No!</a:t>
            </a:r>
          </a:p>
          <a:p>
            <a:endParaRPr lang="nl-NL" dirty="0"/>
          </a:p>
          <a:p>
            <a:r>
              <a:rPr lang="nl-NL" dirty="0"/>
              <a:t>It is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describe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running time of a program </a:t>
            </a:r>
            <a:r>
              <a:rPr lang="nl-NL" dirty="0" err="1"/>
              <a:t>independently</a:t>
            </a:r>
            <a:r>
              <a:rPr lang="nl-NL" dirty="0"/>
              <a:t> of concrete </a:t>
            </a:r>
            <a:r>
              <a:rPr lang="nl-NL" dirty="0" err="1"/>
              <a:t>execution</a:t>
            </a:r>
            <a:r>
              <a:rPr lang="nl-NL" dirty="0"/>
              <a:t>,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determining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frequency</a:t>
            </a:r>
            <a:r>
              <a:rPr lang="nl-NL" dirty="0"/>
              <a:t> of </a:t>
            </a:r>
            <a:r>
              <a:rPr lang="nl-NL" dirty="0" err="1"/>
              <a:t>execution</a:t>
            </a:r>
            <a:r>
              <a:rPr lang="nl-NL" dirty="0"/>
              <a:t> of statements</a:t>
            </a:r>
          </a:p>
          <a:p>
            <a:pPr lvl="1"/>
            <a:r>
              <a:rPr lang="nl-NL" dirty="0" err="1"/>
              <a:t>Complexity</a:t>
            </a:r>
            <a:r>
              <a:rPr lang="nl-NL" dirty="0"/>
              <a:t> analysis</a:t>
            </a:r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028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Complexity analysis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Definition, Intuition, Examples</a:t>
            </a:r>
          </a:p>
        </p:txBody>
      </p:sp>
    </p:spTree>
    <p:extLst>
      <p:ext uri="{BB962C8B-B14F-4D97-AF65-F5344CB8AC3E}">
        <p14:creationId xmlns:p14="http://schemas.microsoft.com/office/powerpoint/2010/main" val="335215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285533" cy="3880773"/>
          </a:xfrm>
        </p:spPr>
        <p:txBody>
          <a:bodyPr>
            <a:normAutofit/>
          </a:bodyPr>
          <a:lstStyle/>
          <a:p>
            <a:r>
              <a:rPr lang="en-US" dirty="0"/>
              <a:t>A relative representation of the complexity of an algorithm</a:t>
            </a:r>
          </a:p>
          <a:p>
            <a:r>
              <a:rPr lang="en-US" dirty="0"/>
              <a:t>Scaling nature of an algorithm</a:t>
            </a:r>
          </a:p>
          <a:p>
            <a:pPr lvl="1"/>
            <a:r>
              <a:rPr lang="en-US" dirty="0"/>
              <a:t>how the resource use (mostly time) of an algorithm scales in response to the input size</a:t>
            </a:r>
          </a:p>
          <a:p>
            <a:pPr lvl="1"/>
            <a:r>
              <a:rPr lang="en-US" dirty="0"/>
              <a:t>worse case analysis: </a:t>
            </a:r>
            <a:r>
              <a:rPr lang="en-US" b="1" dirty="0"/>
              <a:t>upper-bound </a:t>
            </a:r>
            <a:r>
              <a:rPr lang="en-US" dirty="0"/>
              <a:t>of the resource use as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 gets larger and larger (the algorithm will never take more space/time above that limit)</a:t>
            </a:r>
          </a:p>
          <a:p>
            <a:r>
              <a:rPr lang="en-US" dirty="0"/>
              <a:t>Why do we need it? </a:t>
            </a:r>
          </a:p>
          <a:p>
            <a:pPr lvl="1"/>
            <a:r>
              <a:rPr lang="en-US" dirty="0"/>
              <a:t>To compare the </a:t>
            </a:r>
            <a:r>
              <a:rPr lang="en-US" u="sng" dirty="0"/>
              <a:t>worse case performance</a:t>
            </a:r>
            <a:r>
              <a:rPr lang="en-US" dirty="0"/>
              <a:t> of our algorithms in a standardized way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8559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650" y="2160589"/>
            <a:ext cx="3762015" cy="351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01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Mathematical definition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/>
                  <a:t>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if and only if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/>
                  <a:t>In English, we say that “the function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 has </a:t>
                </a:r>
                <a:r>
                  <a:rPr lang="en-GB" b="1" dirty="0"/>
                  <a:t>O</a:t>
                </a:r>
                <a:r>
                  <a:rPr lang="en-GB" dirty="0"/>
                  <a:t>rder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”, or “is Oh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”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represents the algorithm;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is the input size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)</a:t>
                </a:r>
              </a:p>
              <a:p>
                <a:pPr lvl="1"/>
                <a:r>
                  <a:rPr lang="en-GB" dirty="0"/>
                  <a:t>each algorithm is related to its 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: each algorithm has a specific order/class</a:t>
                </a:r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  <a:blipFill rotWithShape="0">
                <a:blip r:embed="rId2"/>
                <a:stretch>
                  <a:fillRect l="-142" t="-8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442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4999566" cy="388077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/>
                  <a:t> as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if and only if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4999566" cy="3880773"/>
              </a:xfrm>
              <a:blipFill rotWithShape="0">
                <a:blip r:embed="rId2"/>
                <a:stretch>
                  <a:fillRect t="-4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1266" name="Picture 2" descr="http://upload.wikimedia.org/wikipedia/commons/thumb/8/89/Big-O-notation.png/400px-Big-O-no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055" y="609600"/>
            <a:ext cx="6039053" cy="567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124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Example of orders (classes)</a:t>
                </a:r>
              </a:p>
              <a:p>
                <a:r>
                  <a:rPr lang="en-GB" dirty="0"/>
                  <a:t>Constant-time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Logarithmic-time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0" dirty="0" err="1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Linear-time 	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 err="1"/>
                  <a:t>Quasilinear</a:t>
                </a:r>
                <a:r>
                  <a:rPr lang="en-GB" dirty="0"/>
                  <a:t>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0" dirty="0" err="1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(also called </a:t>
                </a:r>
                <a:r>
                  <a:rPr lang="en-GB" dirty="0" err="1"/>
                  <a:t>linearithmic</a:t>
                </a:r>
                <a:r>
                  <a:rPr lang="en-GB" dirty="0"/>
                  <a:t>)</a:t>
                </a:r>
              </a:p>
              <a:p>
                <a:r>
                  <a:rPr lang="en-GB" dirty="0"/>
                  <a:t>Quadratic-time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GB" dirty="0"/>
              </a:p>
              <a:p>
                <a:r>
                  <a:rPr lang="en-GB" dirty="0"/>
                  <a:t>Polynomial-time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Exponential-time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Factorial-time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82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6297612" cy="4482901"/>
          </a:xfrm>
        </p:spPr>
        <p:txBody>
          <a:bodyPr>
            <a:normAutofit/>
          </a:bodyPr>
          <a:lstStyle/>
          <a:p>
            <a:r>
              <a:rPr lang="en-GB" dirty="0"/>
              <a:t>All lesson materials (slides, mainly): on N@tschool</a:t>
            </a:r>
          </a:p>
          <a:p>
            <a:r>
              <a:rPr lang="en-US" dirty="0"/>
              <a:t>MC questions: on </a:t>
            </a:r>
            <a:r>
              <a:rPr lang="en-US" dirty="0" err="1"/>
              <a:t>GrandeOmega</a:t>
            </a:r>
            <a:endParaRPr lang="en-US" dirty="0"/>
          </a:p>
          <a:p>
            <a:r>
              <a:rPr lang="en-US" sz="1600" b="1" i="1" dirty="0"/>
              <a:t>Introduction to Algorithms</a:t>
            </a:r>
            <a:r>
              <a:rPr lang="en-US" sz="1600" dirty="0"/>
              <a:t>, T. H. </a:t>
            </a:r>
            <a:r>
              <a:rPr lang="en-US" sz="1600" dirty="0" err="1"/>
              <a:t>Cormen</a:t>
            </a:r>
            <a:r>
              <a:rPr lang="en-US" sz="1600" dirty="0"/>
              <a:t>, C. Stein, R. L. </a:t>
            </a:r>
            <a:r>
              <a:rPr lang="en-US" sz="1600" dirty="0" err="1"/>
              <a:t>Rivest</a:t>
            </a:r>
            <a:r>
              <a:rPr lang="en-US" sz="1600" dirty="0"/>
              <a:t>, C. E. </a:t>
            </a:r>
            <a:r>
              <a:rPr lang="en-US" sz="1600" dirty="0" err="1"/>
              <a:t>Leiserson</a:t>
            </a:r>
            <a:r>
              <a:rPr lang="en-US" sz="1600" dirty="0"/>
              <a:t>, The MIT Press, ISBN: 978-0-262-53305-8, 3de </a:t>
            </a:r>
            <a:r>
              <a:rPr lang="en-US" sz="1600" dirty="0" err="1"/>
              <a:t>editie</a:t>
            </a:r>
            <a:r>
              <a:rPr lang="en-US" sz="1600" dirty="0"/>
              <a:t>, 2009</a:t>
            </a:r>
          </a:p>
          <a:p>
            <a:pPr lvl="1"/>
            <a:r>
              <a:rPr lang="en-GB" sz="1400" dirty="0"/>
              <a:t>Complete and general</a:t>
            </a:r>
          </a:p>
          <a:p>
            <a:pPr lvl="1"/>
            <a:r>
              <a:rPr lang="en-GB" sz="1400" b="1" dirty="0"/>
              <a:t>BIBLE OF ALGORITHMS AND EVERYTHING REMOTELY RELATED</a:t>
            </a:r>
          </a:p>
          <a:p>
            <a:pPr lvl="1"/>
            <a:endParaRPr lang="en-GB" sz="1400" b="1" dirty="0"/>
          </a:p>
          <a:p>
            <a:r>
              <a:rPr lang="en-GB" sz="1600" dirty="0"/>
              <a:t>Another book (optional):</a:t>
            </a:r>
          </a:p>
          <a:p>
            <a:pPr lvl="1"/>
            <a:r>
              <a:rPr lang="en-GB" sz="1400" b="1" dirty="0"/>
              <a:t>Algorithms</a:t>
            </a:r>
            <a:r>
              <a:rPr lang="en-GB" sz="1400" dirty="0"/>
              <a:t>, R. Sedgewick, K. Wayne, Addison Wesley, ISBN-13: 978-0321573513, 4</a:t>
            </a:r>
            <a:r>
              <a:rPr lang="en-GB" sz="1400" baseline="30000" dirty="0"/>
              <a:t>th</a:t>
            </a:r>
            <a:r>
              <a:rPr lang="en-GB" sz="1400" dirty="0"/>
              <a:t> edition, 2011</a:t>
            </a:r>
          </a:p>
          <a:p>
            <a:pPr lvl="1"/>
            <a:r>
              <a:rPr lang="en-GB" sz="1400" dirty="0"/>
              <a:t>Code and all examples in Java</a:t>
            </a:r>
          </a:p>
          <a:p>
            <a:pPr lvl="1"/>
            <a:r>
              <a:rPr lang="en-GB" sz="1400" dirty="0">
                <a:hlinkClick r:id="rId2"/>
              </a:rPr>
              <a:t>http://algs4.cs.princeton.edu/</a:t>
            </a:r>
            <a:endParaRPr lang="en-GB" sz="1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028" name="Picture 4" descr="http://upload.wikimedia.org/wikipedia/en/4/41/Clrs3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946" y="128431"/>
            <a:ext cx="3772653" cy="426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lgorithms, 4th Edition by Robert Sedgewick and Kevin Way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946" y="4600401"/>
            <a:ext cx="1417214" cy="178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85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2926-9FDD-45E2-94E8-A21805EF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Operations with Big 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36DB45-0012-4C0B-8DE3-01DDD366D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dirty="0"/>
                  <a:t> constant</a:t>
                </a:r>
              </a:p>
              <a:p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b="0" dirty="0"/>
                  <a:t> constant</a:t>
                </a:r>
              </a:p>
              <a:p>
                <a:endParaRPr lang="it-IT" b="0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it-IT" b="0" dirty="0"/>
              </a:p>
              <a:p>
                <a:pPr lvl="1"/>
                <a:r>
                  <a:rPr lang="it-IT" dirty="0" err="1"/>
                  <a:t>What</a:t>
                </a:r>
                <a:r>
                  <a:rPr lang="it-IT" dirty="0"/>
                  <a:t> </a:t>
                </a:r>
                <a:r>
                  <a:rPr lang="it-IT" dirty="0" err="1"/>
                  <a:t>happens</a:t>
                </a:r>
                <a:r>
                  <a:rPr lang="it-IT" dirty="0"/>
                  <a:t> with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it-IT" b="0" dirty="0"/>
                  <a:t>?</a:t>
                </a:r>
              </a:p>
              <a:p>
                <a:pPr lvl="1"/>
                <a:endParaRPr lang="it-IT" b="0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it-IT" b="0" dirty="0"/>
              </a:p>
              <a:p>
                <a:pPr lvl="1"/>
                <a:r>
                  <a:rPr lang="it-IT" b="0" dirty="0" err="1"/>
                  <a:t>What</a:t>
                </a:r>
                <a:r>
                  <a:rPr lang="it-IT" b="0" dirty="0"/>
                  <a:t> </a:t>
                </a:r>
                <a:r>
                  <a:rPr lang="it-IT" b="0" dirty="0" err="1"/>
                  <a:t>happens</a:t>
                </a:r>
                <a:r>
                  <a:rPr lang="it-IT" b="0" dirty="0"/>
                  <a:t> with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0" dirty="0"/>
                  <a:t>?</a:t>
                </a:r>
              </a:p>
              <a:p>
                <a:pPr lvl="1"/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it-IT" b="0" dirty="0"/>
              </a:p>
              <a:p>
                <a:pPr lvl="1"/>
                <a:r>
                  <a:rPr lang="it-IT" dirty="0" err="1"/>
                  <a:t>we</a:t>
                </a:r>
                <a:r>
                  <a:rPr lang="it-IT" dirty="0"/>
                  <a:t> take the </a:t>
                </a:r>
                <a:r>
                  <a:rPr lang="it-IT" dirty="0" err="1"/>
                  <a:t>highest</a:t>
                </a:r>
                <a:r>
                  <a:rPr lang="it-IT" dirty="0"/>
                  <a:t> </a:t>
                </a:r>
                <a:r>
                  <a:rPr lang="it-IT" dirty="0" err="1"/>
                  <a:t>exponent</a:t>
                </a:r>
                <a:endParaRPr lang="it-IT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36DB45-0012-4C0B-8DE3-01DDD366D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  <a:blipFill>
                <a:blip r:embed="rId2"/>
                <a:stretch>
                  <a:fillRect l="-71" t="-15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8BE64-06C1-4641-94B3-67511ECC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486836"/>
            <a:ext cx="6297612" cy="365125"/>
          </a:xfrm>
        </p:spPr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896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x[1] + y[4] </a:t>
                </a:r>
              </a:p>
              <a:p>
                <a:pPr marL="0" indent="0">
                  <a:buNone/>
                </a:pPr>
                <a:endParaRPr lang="en-GB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17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1 TO 10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x += a[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37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Summing all the elements of an array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 = 0 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0 TO N-1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x += a[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82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Sequential search in an array… remember?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0 TO N-1</a:t>
                </a:r>
              </a:p>
              <a:p>
                <a:pPr marL="0" indent="0">
                  <a:buNone/>
                </a:pPr>
                <a:r>
                  <a:rPr lang="en-GB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IF a[</a:t>
                </a:r>
                <a:r>
                  <a:rPr lang="en-GB" sz="1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= v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GB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RETURN </a:t>
                </a:r>
                <a:r>
                  <a:rPr lang="en-GB" sz="1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GB" sz="1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RETURN -1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51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8"/>
                <a:ext cx="8596668" cy="446881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Computing the factorial of a number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×…×1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Fact(N)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IF N = 0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1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ELSE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×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Fact(N-1)</a:t>
                </a:r>
              </a:p>
              <a:p>
                <a:pPr marL="0" indent="0">
                  <a:buNone/>
                </a:pPr>
                <a:endParaRPr lang="en-GB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8"/>
                <a:ext cx="8596668" cy="4468811"/>
              </a:xfrm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1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5204851" cy="388077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b="1" i="1" dirty="0" err="1">
                            <a:latin typeface="Cambria Math" panose="02040503050406030204" pitchFamily="18" charset="0"/>
                          </a:rPr>
                          <m:t>𝒍𝒐𝒈</m:t>
                        </m:r>
                      </m:fName>
                      <m:e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func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Binary search in array… remember?</a:t>
                </a:r>
              </a:p>
              <a:p>
                <a:r>
                  <a:rPr lang="en-GB" dirty="0"/>
                  <a:t>How many times can we divide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GB" dirty="0"/>
                  <a:t> by 2?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GB" sz="2000" dirty="0"/>
              </a:p>
              <a:p>
                <a:r>
                  <a:rPr lang="en-GB" dirty="0"/>
                  <a:t>Running time proportional to the logarithm of the number of elements in the array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5204851" cy="3880773"/>
              </a:xfrm>
              <a:blipFill rotWithShape="0">
                <a:blip r:embed="rId2"/>
                <a:stretch>
                  <a:fillRect l="-93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7" name="Rectangle 4"/>
          <p:cNvSpPr/>
          <p:nvPr/>
        </p:nvSpPr>
        <p:spPr>
          <a:xfrm>
            <a:off x="5882184" y="1930400"/>
            <a:ext cx="5261738" cy="3416320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low, high, v)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low &gt; high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RETURN -1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a[middle] &gt; v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low, middle – 1, v)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 IF a[middle] &lt; v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middle + 1, high, v)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145D7630-F3CE-4446-906B-809E74EB9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85" y="1312866"/>
            <a:ext cx="3303317" cy="39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1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1 TO N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FOR j = 1 TO N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v +=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+ j * N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84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dirty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p>
                            <m:r>
                              <a:rPr lang="nl-NL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e>
                    </m:d>
                  </m:oMath>
                </a14:m>
                <a:endParaRPr lang="nl-NL" b="1" dirty="0">
                  <a:latin typeface="Consolas" panose="020B0609020204030204" pitchFamily="49" charset="0"/>
                </a:endParaRPr>
              </a:p>
              <a:p>
                <a:endParaRPr lang="nl-N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cnt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0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i = 1 TO N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FOR j = i+1 TO N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FOR k = j+1 TO N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IF a[i] + a[j] + a[k] == 0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cnt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++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3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989" y="1741480"/>
            <a:ext cx="6452711" cy="389597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64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8"/>
                <a:ext cx="9360747" cy="4476517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Made in two parts</a:t>
                </a:r>
              </a:p>
              <a:p>
                <a:pPr lvl="1"/>
                <a:r>
                  <a:rPr lang="en-GB" b="1" dirty="0"/>
                  <a:t>Written exam</a:t>
                </a:r>
                <a:endParaRPr lang="en-GB" dirty="0"/>
              </a:p>
              <a:p>
                <a:pPr lvl="2"/>
                <a:r>
                  <a:rPr lang="en-GB" dirty="0"/>
                  <a:t>Multiple choice questions about reasoning on code and algorithms</a:t>
                </a:r>
              </a:p>
              <a:p>
                <a:pPr lvl="2"/>
                <a:r>
                  <a:rPr lang="en-GB" b="1" u="sng" dirty="0"/>
                  <a:t>Must</a:t>
                </a:r>
                <a:r>
                  <a:rPr lang="en-GB" b="1" dirty="0"/>
                  <a:t> </a:t>
                </a:r>
                <a:r>
                  <a:rPr lang="en-GB" dirty="0"/>
                  <a:t>be sufficient (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GB" dirty="0"/>
                  <a:t> 5.5) </a:t>
                </a:r>
                <a:r>
                  <a:rPr lang="en-GB" b="1" u="sng" dirty="0"/>
                  <a:t>to pass the course</a:t>
                </a:r>
                <a:endParaRPr lang="en-GB" dirty="0"/>
              </a:p>
              <a:p>
                <a:pPr lvl="2"/>
                <a:r>
                  <a:rPr lang="en-GB" dirty="0"/>
                  <a:t>Every week, a set of questions on the topics covered is published on </a:t>
                </a:r>
                <a:r>
                  <a:rPr lang="en-GB" dirty="0" err="1"/>
                  <a:t>GrandeOmega</a:t>
                </a:r>
                <a:endParaRPr lang="en-GB" dirty="0"/>
              </a:p>
              <a:p>
                <a:pPr lvl="3"/>
                <a:r>
                  <a:rPr lang="en-GB" dirty="0"/>
                  <a:t>Exam questions will be similar to those</a:t>
                </a:r>
              </a:p>
              <a:p>
                <a:pPr lvl="1"/>
                <a:r>
                  <a:rPr lang="en-GB" b="1" dirty="0"/>
                  <a:t>Practical assessment</a:t>
                </a:r>
              </a:p>
              <a:p>
                <a:pPr lvl="2"/>
                <a:r>
                  <a:rPr lang="en-GB" b="1" dirty="0"/>
                  <a:t>Determines the final grade</a:t>
                </a:r>
              </a:p>
              <a:p>
                <a:pPr lvl="2"/>
                <a:r>
                  <a:rPr lang="en-GB" dirty="0"/>
                  <a:t>Some exercises where you have to fill in code of some given partial algorithms related to the course</a:t>
                </a:r>
              </a:p>
              <a:p>
                <a:pPr lvl="2"/>
                <a:r>
                  <a:rPr lang="en-GB" dirty="0"/>
                  <a:t>To help you practice: implementation homework given every week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8"/>
                <a:ext cx="9360747" cy="4476517"/>
              </a:xfrm>
              <a:blipFill>
                <a:blip r:embed="rId2"/>
                <a:stretch>
                  <a:fillRect l="-130" t="-81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INFDEV036A - G. Costantini, F. Di Giacomo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509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973" y="1714800"/>
            <a:ext cx="6593829" cy="395356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0588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226" y="1786836"/>
            <a:ext cx="6574776" cy="39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689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89" y="1649270"/>
            <a:ext cx="6948011" cy="420959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2302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276" y="1689100"/>
            <a:ext cx="6846574" cy="41656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2484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16" y="1677660"/>
            <a:ext cx="6976584" cy="424470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8720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216" y="1580672"/>
            <a:ext cx="7331584" cy="446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120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136" y="1668844"/>
            <a:ext cx="7186664" cy="437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489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24" y="1608194"/>
            <a:ext cx="7265476" cy="442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541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sym typeface="Wingdings" panose="05000000000000000000" pitchFamily="2" charset="2"/>
              </a:rPr>
              <a:t>Multiple choice questions on </a:t>
            </a:r>
            <a:r>
              <a:rPr lang="en-GB" sz="2000" dirty="0" err="1">
                <a:sym typeface="Wingdings" panose="05000000000000000000" pitchFamily="2" charset="2"/>
              </a:rPr>
              <a:t>GrandeOmega</a:t>
            </a:r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>
                <a:sym typeface="Wingdings" panose="05000000000000000000" pitchFamily="2" charset="2"/>
              </a:rPr>
              <a:t>Practice using C#</a:t>
            </a:r>
          </a:p>
          <a:p>
            <a:pPr lvl="1"/>
            <a:r>
              <a:rPr lang="en-GB" sz="1800" b="1" dirty="0">
                <a:sym typeface="Wingdings" panose="05000000000000000000" pitchFamily="2" charset="2"/>
              </a:rPr>
              <a:t>Implement</a:t>
            </a:r>
            <a:r>
              <a:rPr lang="en-GB" sz="1800" dirty="0">
                <a:sym typeface="Wingdings" panose="05000000000000000000" pitchFamily="2" charset="2"/>
              </a:rPr>
              <a:t> linear search and binary search</a:t>
            </a:r>
          </a:p>
          <a:p>
            <a:r>
              <a:rPr lang="en-GB" sz="2000" dirty="0">
                <a:sym typeface="Wingdings" panose="05000000000000000000" pitchFamily="2" charset="2"/>
              </a:rPr>
              <a:t>Read </a:t>
            </a:r>
            <a:r>
              <a:rPr lang="en-GB" sz="2000" dirty="0" err="1">
                <a:sym typeface="Wingdings" panose="05000000000000000000" pitchFamily="2" charset="2"/>
              </a:rPr>
              <a:t>modulewijzer</a:t>
            </a:r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>
                <a:sym typeface="Wingdings" panose="05000000000000000000" pitchFamily="2" charset="2"/>
              </a:rPr>
              <a:t>Study the slides</a:t>
            </a:r>
          </a:p>
          <a:p>
            <a:endParaRPr lang="en-GB" sz="2000" dirty="0"/>
          </a:p>
          <a:p>
            <a:r>
              <a:rPr lang="en-GB" sz="2000" dirty="0"/>
              <a:t>… See you next week </a:t>
            </a:r>
            <a:r>
              <a:rPr lang="en-GB" sz="2000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en-GB" sz="18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GB" sz="2000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12A0752-00C6-4EC9-8DD2-B8027658D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636" y="200767"/>
            <a:ext cx="5485403" cy="293877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B15FC08-5AE5-4B3A-8947-BD227F138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688" y="3369729"/>
            <a:ext cx="4397298" cy="330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78E782-1985-43CB-AFF9-1B63165F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do I pass </a:t>
            </a:r>
            <a:r>
              <a:rPr lang="nl-NL" dirty="0" err="1"/>
              <a:t>the</a:t>
            </a:r>
            <a:r>
              <a:rPr lang="nl-NL" dirty="0"/>
              <a:t> course (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grade</a:t>
            </a:r>
            <a:r>
              <a:rPr lang="nl-NL" dirty="0"/>
              <a:t>)?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2A3404-5661-4E46-A8AD-BBC5E7D5C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Pay</a:t>
            </a:r>
            <a:r>
              <a:rPr lang="nl-NL" dirty="0"/>
              <a:t> attention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lessons</a:t>
            </a:r>
            <a:endParaRPr lang="nl-NL" dirty="0"/>
          </a:p>
          <a:p>
            <a:pPr lvl="1"/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r>
              <a:rPr lang="nl-NL" dirty="0"/>
              <a:t>Do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given</a:t>
            </a:r>
            <a:r>
              <a:rPr lang="nl-NL" dirty="0"/>
              <a:t> </a:t>
            </a:r>
            <a:r>
              <a:rPr lang="nl-NL" dirty="0" err="1"/>
              <a:t>homework</a:t>
            </a:r>
            <a:r>
              <a:rPr lang="nl-NL" dirty="0"/>
              <a:t> (multiple </a:t>
            </a:r>
            <a:r>
              <a:rPr lang="nl-NL" dirty="0" err="1"/>
              <a:t>times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Study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slides</a:t>
            </a:r>
          </a:p>
          <a:p>
            <a:pPr lvl="1"/>
            <a:r>
              <a:rPr lang="nl-NL" dirty="0"/>
              <a:t>MC </a:t>
            </a:r>
            <a:r>
              <a:rPr lang="nl-NL" dirty="0" err="1"/>
              <a:t>questions</a:t>
            </a:r>
            <a:endParaRPr lang="nl-NL" dirty="0"/>
          </a:p>
          <a:p>
            <a:pPr lvl="1"/>
            <a:r>
              <a:rPr lang="nl-NL" dirty="0" err="1"/>
              <a:t>Implementation</a:t>
            </a:r>
            <a:r>
              <a:rPr lang="nl-NL" dirty="0"/>
              <a:t> </a:t>
            </a:r>
            <a:r>
              <a:rPr lang="nl-NL" dirty="0" err="1"/>
              <a:t>exercises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9255730-1FFF-4E51-9C62-868DECA53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026" name="Picture 2" descr="Image result for no laptop">
            <a:extLst>
              <a:ext uri="{FF2B5EF4-FFF2-40B4-BE49-F238E27FC236}">
                <a16:creationId xmlns:a16="http://schemas.microsoft.com/office/drawing/2014/main" id="{5AA96125-7552-4E63-85A0-1EB090F552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8" r="19407"/>
          <a:stretch/>
        </p:blipFill>
        <p:spPr bwMode="auto">
          <a:xfrm>
            <a:off x="4398329" y="2160589"/>
            <a:ext cx="1636711" cy="179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3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44A53-D380-4F91-91C5-07B6C11E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General </a:t>
            </a:r>
            <a:r>
              <a:rPr lang="nl-NL" dirty="0" err="1"/>
              <a:t>rules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EB01AF-D7A9-469D-83C9-56C47E857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err="1">
                <a:solidFill>
                  <a:srgbClr val="FF0000"/>
                </a:solidFill>
              </a:rPr>
              <a:t>Attendance</a:t>
            </a:r>
            <a:r>
              <a:rPr lang="nl-NL" b="1" dirty="0">
                <a:solidFill>
                  <a:srgbClr val="FF0000"/>
                </a:solidFill>
              </a:rPr>
              <a:t> is NOT </a:t>
            </a:r>
            <a:r>
              <a:rPr lang="nl-NL" b="1" dirty="0" err="1">
                <a:solidFill>
                  <a:srgbClr val="FF0000"/>
                </a:solidFill>
              </a:rPr>
              <a:t>mandatory</a:t>
            </a:r>
            <a:endParaRPr lang="nl-NL" b="1" dirty="0">
              <a:solidFill>
                <a:srgbClr val="FF0000"/>
              </a:solidFill>
            </a:endParaRPr>
          </a:p>
          <a:p>
            <a:pPr lvl="1"/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are </a:t>
            </a:r>
            <a:r>
              <a:rPr lang="nl-NL" i="1" dirty="0" err="1"/>
              <a:t>not</a:t>
            </a:r>
            <a:r>
              <a:rPr lang="nl-NL" dirty="0"/>
              <a:t> </a:t>
            </a:r>
            <a:r>
              <a:rPr lang="nl-NL" dirty="0" err="1"/>
              <a:t>interested</a:t>
            </a:r>
            <a:r>
              <a:rPr lang="nl-NL" dirty="0"/>
              <a:t> in </a:t>
            </a:r>
            <a:r>
              <a:rPr lang="nl-NL" dirty="0" err="1"/>
              <a:t>following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lesson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please</a:t>
            </a:r>
            <a:r>
              <a:rPr lang="nl-NL" dirty="0"/>
              <a:t> </a:t>
            </a:r>
            <a:r>
              <a:rPr lang="nl-NL" dirty="0" err="1"/>
              <a:t>leave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room</a:t>
            </a:r>
          </a:p>
          <a:p>
            <a:r>
              <a:rPr lang="nl-NL" dirty="0"/>
              <a:t>Else:</a:t>
            </a:r>
          </a:p>
          <a:p>
            <a:pPr lvl="1"/>
            <a:r>
              <a:rPr lang="nl-NL" dirty="0" err="1"/>
              <a:t>sit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front of </a:t>
            </a:r>
            <a:r>
              <a:rPr lang="nl-NL" dirty="0" err="1"/>
              <a:t>the</a:t>
            </a:r>
            <a:r>
              <a:rPr lang="nl-NL" dirty="0"/>
              <a:t> room</a:t>
            </a:r>
          </a:p>
          <a:p>
            <a:pPr lvl="1"/>
            <a:r>
              <a:rPr lang="nl-NL" b="1" dirty="0" err="1"/>
              <a:t>be</a:t>
            </a:r>
            <a:r>
              <a:rPr lang="nl-NL" b="1" dirty="0"/>
              <a:t> </a:t>
            </a:r>
            <a:r>
              <a:rPr lang="nl-NL" b="1" dirty="0" err="1"/>
              <a:t>silent</a:t>
            </a:r>
            <a:r>
              <a:rPr lang="nl-NL" b="1" dirty="0"/>
              <a:t> </a:t>
            </a:r>
            <a:r>
              <a:rPr lang="nl-NL" dirty="0" err="1"/>
              <a:t>while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teacher is </a:t>
            </a:r>
            <a:r>
              <a:rPr lang="nl-NL" dirty="0" err="1"/>
              <a:t>talking</a:t>
            </a:r>
            <a:endParaRPr lang="nl-NL" dirty="0"/>
          </a:p>
          <a:p>
            <a:pPr lvl="1"/>
            <a:r>
              <a:rPr lang="nl-NL" dirty="0" err="1"/>
              <a:t>participate</a:t>
            </a:r>
            <a:r>
              <a:rPr lang="nl-NL" dirty="0"/>
              <a:t> </a:t>
            </a:r>
            <a:r>
              <a:rPr lang="nl-NL" b="1" dirty="0" err="1"/>
              <a:t>actively</a:t>
            </a:r>
            <a:r>
              <a:rPr lang="nl-NL" b="1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lesson</a:t>
            </a:r>
            <a:endParaRPr lang="nl-NL" dirty="0"/>
          </a:p>
          <a:p>
            <a:pPr lvl="2"/>
            <a:r>
              <a:rPr lang="nl-NL" b="1" dirty="0" err="1"/>
              <a:t>answer</a:t>
            </a:r>
            <a:r>
              <a:rPr lang="nl-NL" b="1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questions</a:t>
            </a:r>
            <a:r>
              <a:rPr lang="nl-NL" dirty="0"/>
              <a:t> are </a:t>
            </a:r>
            <a:r>
              <a:rPr lang="nl-NL" dirty="0" err="1"/>
              <a:t>asked</a:t>
            </a:r>
            <a:endParaRPr lang="nl-NL" dirty="0"/>
          </a:p>
          <a:p>
            <a:pPr lvl="1"/>
            <a:r>
              <a:rPr lang="nl-NL" dirty="0" err="1"/>
              <a:t>give</a:t>
            </a:r>
            <a:r>
              <a:rPr lang="nl-NL" dirty="0"/>
              <a:t> feedback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9CEE47B-2276-4C9B-860A-F85376E2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00F4D91C-F949-42EA-B2B8-EDA444587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91279"/>
            <a:ext cx="3325338" cy="313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56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answered by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is my code slow? </a:t>
            </a:r>
          </a:p>
          <a:p>
            <a:pPr lvl="1"/>
            <a:r>
              <a:rPr lang="en-GB" b="1" dirty="0"/>
              <a:t>Empirical and complexity analysis</a:t>
            </a:r>
            <a:endParaRPr lang="en-GB" dirty="0"/>
          </a:p>
          <a:p>
            <a:r>
              <a:rPr lang="en-GB" dirty="0"/>
              <a:t>How do I order my data?</a:t>
            </a:r>
          </a:p>
          <a:p>
            <a:pPr lvl="1"/>
            <a:r>
              <a:rPr lang="en-GB" b="1" dirty="0"/>
              <a:t>Sorting algorithms</a:t>
            </a:r>
          </a:p>
          <a:p>
            <a:r>
              <a:rPr lang="en-GB" dirty="0"/>
              <a:t>How do I structure my data?</a:t>
            </a:r>
          </a:p>
          <a:p>
            <a:pPr lvl="1"/>
            <a:r>
              <a:rPr lang="en-GB" b="1" dirty="0"/>
              <a:t>Linear, tabular, recursive data structures</a:t>
            </a:r>
          </a:p>
          <a:p>
            <a:r>
              <a:rPr lang="en-GB" dirty="0"/>
              <a:t>How do I represent relationship networks?</a:t>
            </a:r>
          </a:p>
          <a:p>
            <a:pPr lvl="1"/>
            <a:r>
              <a:rPr lang="en-GB" b="1" dirty="0"/>
              <a:t>Graphs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25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Why is my code slow? </a:t>
            </a:r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Empirical and complexity analysis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/>
              <a:t>How do I order my data?</a:t>
            </a:r>
          </a:p>
          <a:p>
            <a:pPr lvl="1"/>
            <a:r>
              <a:rPr lang="en-GB" b="1" dirty="0"/>
              <a:t>Sorting algorithms</a:t>
            </a:r>
          </a:p>
          <a:p>
            <a:r>
              <a:rPr lang="en-GB" dirty="0"/>
              <a:t>How do I structure my data?</a:t>
            </a:r>
          </a:p>
          <a:p>
            <a:pPr lvl="1"/>
            <a:r>
              <a:rPr lang="en-GB" b="1" dirty="0"/>
              <a:t>Linear, tabular, recursive data structures</a:t>
            </a:r>
          </a:p>
          <a:p>
            <a:r>
              <a:rPr lang="en-GB" dirty="0"/>
              <a:t>How do I represent relationship networks?</a:t>
            </a:r>
          </a:p>
          <a:p>
            <a:pPr lvl="1"/>
            <a:r>
              <a:rPr lang="en-GB" b="1" dirty="0"/>
              <a:t>Graphs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8545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</TotalTime>
  <Words>3043</Words>
  <Application>Microsoft Office PowerPoint</Application>
  <PresentationFormat>Breedbeeld</PresentationFormat>
  <Paragraphs>500</Paragraphs>
  <Slides>58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58</vt:i4>
      </vt:variant>
    </vt:vector>
  </HeadingPairs>
  <TitlesOfParts>
    <vt:vector size="67" baseType="lpstr">
      <vt:lpstr>Arial</vt:lpstr>
      <vt:lpstr>Calibri</vt:lpstr>
      <vt:lpstr>Cambria Math</vt:lpstr>
      <vt:lpstr>Consolas</vt:lpstr>
      <vt:lpstr>Times New Roman</vt:lpstr>
      <vt:lpstr>Trebuchet MS</vt:lpstr>
      <vt:lpstr>Wingdings</vt:lpstr>
      <vt:lpstr>Wingdings 3</vt:lpstr>
      <vt:lpstr>Facet</vt:lpstr>
      <vt:lpstr>INFDEV036A – Algorithms Lesson unit 1</vt:lpstr>
      <vt:lpstr>Course description in a nutshell</vt:lpstr>
      <vt:lpstr>What is pseudo-code?</vt:lpstr>
      <vt:lpstr>Literature</vt:lpstr>
      <vt:lpstr>Assessment</vt:lpstr>
      <vt:lpstr>How do I pass the course (with a good grade)?</vt:lpstr>
      <vt:lpstr>General rules</vt:lpstr>
      <vt:lpstr>Questions answered by the course</vt:lpstr>
      <vt:lpstr>Today</vt:lpstr>
      <vt:lpstr>More detailed agenda</vt:lpstr>
      <vt:lpstr>Arrays: a quick summary</vt:lpstr>
      <vt:lpstr>Array </vt:lpstr>
      <vt:lpstr>Array – Indexing notation</vt:lpstr>
      <vt:lpstr>Multidimensional arrays </vt:lpstr>
      <vt:lpstr>Array – Terminology, properties</vt:lpstr>
      <vt:lpstr>Array – Sequential search </vt:lpstr>
      <vt:lpstr>Array – Sequential search </vt:lpstr>
      <vt:lpstr>Array - Sequential search </vt:lpstr>
      <vt:lpstr>Array - Sequential search </vt:lpstr>
      <vt:lpstr>Array – Binary search</vt:lpstr>
      <vt:lpstr>Array – Binary search</vt:lpstr>
      <vt:lpstr>Array – Binary search</vt:lpstr>
      <vt:lpstr>Array – Binary search</vt:lpstr>
      <vt:lpstr>Array – Binary search</vt:lpstr>
      <vt:lpstr>Array – Binary search</vt:lpstr>
      <vt:lpstr>Performance of algorithms</vt:lpstr>
      <vt:lpstr>Studying algorithms</vt:lpstr>
      <vt:lpstr>Empirical analysis</vt:lpstr>
      <vt:lpstr>Empirical analysis</vt:lpstr>
      <vt:lpstr>Empirical analysis</vt:lpstr>
      <vt:lpstr>Empirical analysis</vt:lpstr>
      <vt:lpstr>Empirical analysis</vt:lpstr>
      <vt:lpstr>Empirical analysis</vt:lpstr>
      <vt:lpstr>Complexity analysis</vt:lpstr>
      <vt:lpstr>Big O notation </vt:lpstr>
      <vt:lpstr>Big O notation </vt:lpstr>
      <vt:lpstr>Big O notation </vt:lpstr>
      <vt:lpstr>Big O notation</vt:lpstr>
      <vt:lpstr>Big O notation </vt:lpstr>
      <vt:lpstr>Operations with Big O notation</vt:lpstr>
      <vt:lpstr>Big O notation examples</vt:lpstr>
      <vt:lpstr>Big O notation examples</vt:lpstr>
      <vt:lpstr>Big O notation examples </vt:lpstr>
      <vt:lpstr>Big O notation examples </vt:lpstr>
      <vt:lpstr>Big O notation examples </vt:lpstr>
      <vt:lpstr>Big O notation examples </vt:lpstr>
      <vt:lpstr>Big O notation examples </vt:lpstr>
      <vt:lpstr>Big O notation examples 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Homework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INFDEV016A Development 6a - Algoritmiek</dc:title>
  <dc:creator>Giulia Costantini</dc:creator>
  <cp:lastModifiedBy>Giulia Costantini</cp:lastModifiedBy>
  <cp:revision>185</cp:revision>
  <dcterms:created xsi:type="dcterms:W3CDTF">2014-09-19T08:57:35Z</dcterms:created>
  <dcterms:modified xsi:type="dcterms:W3CDTF">2018-11-22T10:27:14Z</dcterms:modified>
</cp:coreProperties>
</file>