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9"/>
  </p:notesMasterIdLst>
  <p:sldIdLst>
    <p:sldId id="256" r:id="rId2"/>
    <p:sldId id="257" r:id="rId3"/>
    <p:sldId id="309" r:id="rId4"/>
    <p:sldId id="310" r:id="rId5"/>
    <p:sldId id="258" r:id="rId6"/>
    <p:sldId id="333" r:id="rId7"/>
    <p:sldId id="259" r:id="rId8"/>
    <p:sldId id="260" r:id="rId9"/>
    <p:sldId id="315" r:id="rId10"/>
    <p:sldId id="261" r:id="rId11"/>
    <p:sldId id="263" r:id="rId12"/>
    <p:sldId id="267" r:id="rId13"/>
    <p:sldId id="269" r:id="rId14"/>
    <p:sldId id="268" r:id="rId15"/>
    <p:sldId id="270" r:id="rId16"/>
    <p:sldId id="272" r:id="rId17"/>
    <p:sldId id="274" r:id="rId18"/>
    <p:sldId id="331" r:id="rId19"/>
    <p:sldId id="271" r:id="rId20"/>
    <p:sldId id="273" r:id="rId21"/>
    <p:sldId id="325" r:id="rId22"/>
    <p:sldId id="326" r:id="rId23"/>
    <p:sldId id="275" r:id="rId24"/>
    <p:sldId id="280" r:id="rId25"/>
    <p:sldId id="316" r:id="rId26"/>
    <p:sldId id="262" r:id="rId27"/>
    <p:sldId id="317" r:id="rId28"/>
    <p:sldId id="318" r:id="rId29"/>
    <p:sldId id="319" r:id="rId30"/>
    <p:sldId id="320" r:id="rId31"/>
    <p:sldId id="321" r:id="rId32"/>
    <p:sldId id="322" r:id="rId33"/>
    <p:sldId id="264" r:id="rId34"/>
    <p:sldId id="283" r:id="rId35"/>
    <p:sldId id="284" r:id="rId36"/>
    <p:sldId id="328" r:id="rId37"/>
    <p:sldId id="289" r:id="rId38"/>
    <p:sldId id="286" r:id="rId39"/>
    <p:sldId id="332" r:id="rId40"/>
    <p:sldId id="287" r:id="rId41"/>
    <p:sldId id="330" r:id="rId42"/>
    <p:sldId id="288" r:id="rId43"/>
    <p:sldId id="291" r:id="rId44"/>
    <p:sldId id="292" r:id="rId45"/>
    <p:sldId id="290" r:id="rId46"/>
    <p:sldId id="293" r:id="rId47"/>
    <p:sldId id="324" r:id="rId48"/>
    <p:sldId id="296" r:id="rId49"/>
    <p:sldId id="297" r:id="rId50"/>
    <p:sldId id="298" r:id="rId51"/>
    <p:sldId id="299" r:id="rId52"/>
    <p:sldId id="301" r:id="rId53"/>
    <p:sldId id="302" r:id="rId54"/>
    <p:sldId id="303" r:id="rId55"/>
    <p:sldId id="300" r:id="rId56"/>
    <p:sldId id="304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>
        <p:scale>
          <a:sx n="90" d="100"/>
          <a:sy n="90" d="100"/>
        </p:scale>
        <p:origin x="7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BECD-770C-48FB-A9C1-CBDB20A12600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3270-4F6C-4302-A46B-9A321CB68D60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CE6-C901-47AB-B419-379C7460D51F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DF76-E275-4B30-AFAF-14F2984B2FB8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4061-EA38-41AF-B643-629D5F659AFE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D20-9D83-470F-A5B3-7E75B1F3D536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8952-BD27-4D25-A8D9-1DD6551BC96A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C5C-309C-46DA-A88F-F52AAD42B2B5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E8BF-7BF5-49B5-9886-0E587BEB1F22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42B9-9AD0-4C79-8F19-3349C23016C6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8F72-40DE-4BC2-A22C-903AB6655AF0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8F30-64CD-43A1-A468-6350AE18BE3C}" type="datetime1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3EE5-D1CC-4FB2-B6DE-64F0EDFC8BE0}" type="datetime1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8FE2-3B85-469D-A37D-ABBBF18EA65E}" type="datetime1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D677-0DD9-440E-A38F-E22D8406C981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07FC-19C9-4FEB-A48E-3622E35A3A38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5B8F-51A3-4E84-9738-FC4B9B62746B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– Algorithms</a:t>
            </a:r>
            <a:br>
              <a:rPr lang="en-GB" dirty="0"/>
            </a:br>
            <a:r>
              <a:rPr lang="en-GB" dirty="0"/>
              <a:t>Lesson unit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First index 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sz="1300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assignments (and practical exam)</a:t>
            </a:r>
          </a:p>
          <a:p>
            <a:pPr lvl="1"/>
            <a:r>
              <a:rPr lang="en-GB" dirty="0"/>
              <a:t>C#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  <a:p>
            <a:pPr marL="457200" lvl="1" indent="0">
              <a:buNone/>
            </a:pP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v &lt;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v &gt; a[middle]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2670" y="2229394"/>
            <a:ext cx="8596668" cy="3880773"/>
          </a:xfrm>
        </p:spPr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BACE0E3-1671-4081-9106-718FF01AF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421"/>
          <a:stretch/>
        </p:blipFill>
        <p:spPr>
          <a:xfrm>
            <a:off x="5814296" y="2974067"/>
            <a:ext cx="5663215" cy="1028805"/>
          </a:xfrm>
          <a:prstGeom prst="rect">
            <a:avLst/>
          </a:prstGeom>
        </p:spPr>
      </p:pic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0" b="20607"/>
          <a:stretch/>
        </p:blipFill>
        <p:spPr bwMode="auto">
          <a:xfrm>
            <a:off x="382694" y="2963079"/>
            <a:ext cx="5266266" cy="10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926-9FDD-45E2-94E8-A21805EF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Operations with 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constant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b="0" dirty="0"/>
                  <a:t> constant</a:t>
                </a:r>
              </a:p>
              <a:p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What</a:t>
                </a:r>
                <a:r>
                  <a:rPr lang="it-IT" dirty="0"/>
                  <a:t> </a:t>
                </a:r>
                <a:r>
                  <a:rPr lang="it-IT" dirty="0" err="1"/>
                  <a:t>happens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b="0" dirty="0" err="1"/>
                  <a:t>What</a:t>
                </a:r>
                <a:r>
                  <a:rPr lang="it-IT" b="0" dirty="0"/>
                  <a:t> </a:t>
                </a:r>
                <a:r>
                  <a:rPr lang="it-IT" b="0" dirty="0" err="1"/>
                  <a:t>happens</a:t>
                </a:r>
                <a:r>
                  <a:rPr lang="it-IT" b="0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 dirty="0"/>
                  <a:t>?</a:t>
                </a:r>
              </a:p>
              <a:p>
                <a:pPr lvl="1"/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it-IT" dirty="0" err="1"/>
                  <a:t>we</a:t>
                </a:r>
                <a:r>
                  <a:rPr lang="it-IT" dirty="0"/>
                  <a:t> take the </a:t>
                </a:r>
                <a:r>
                  <a:rPr lang="it-IT" dirty="0" err="1"/>
                  <a:t>highest</a:t>
                </a:r>
                <a:r>
                  <a:rPr lang="it-IT" dirty="0"/>
                  <a:t> </a:t>
                </a:r>
                <a:r>
                  <a:rPr lang="it-IT" dirty="0" err="1"/>
                  <a:t>exponent</a:t>
                </a:r>
                <a:endParaRPr lang="it-IT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6DB45-0012-4C0B-8DE3-01DDD366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>
                <a:blip r:embed="rId2"/>
                <a:stretch>
                  <a:fillRect l="-71" t="-15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8BE64-06C1-4641-94B3-67511ECC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86836"/>
            <a:ext cx="6297612" cy="365125"/>
          </a:xfrm>
        </p:spPr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297612" cy="4482901"/>
          </a:xfrm>
        </p:spPr>
        <p:txBody>
          <a:bodyPr>
            <a:normAutofit/>
          </a:bodyPr>
          <a:lstStyle/>
          <a:p>
            <a:r>
              <a:rPr lang="en-GB" dirty="0"/>
              <a:t>All lesson materials (slides, mainly): on N@tschool</a:t>
            </a:r>
          </a:p>
          <a:p>
            <a:r>
              <a:rPr lang="en-US" dirty="0"/>
              <a:t>MC questions: on </a:t>
            </a:r>
            <a:r>
              <a:rPr lang="en-US" dirty="0" err="1"/>
              <a:t>GrandeOmega</a:t>
            </a:r>
            <a:endParaRPr lang="en-US" dirty="0"/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  <a:p>
            <a:pPr lvl="1"/>
            <a:endParaRPr lang="en-GB" sz="1400" b="1" dirty="0"/>
          </a:p>
          <a:p>
            <a:r>
              <a:rPr lang="en-GB" sz="1600" dirty="0"/>
              <a:t>Another book (optional):</a:t>
            </a:r>
          </a:p>
          <a:p>
            <a:pPr lvl="1"/>
            <a:r>
              <a:rPr lang="en-GB" sz="1400" b="1" dirty="0"/>
              <a:t>Algorithms</a:t>
            </a:r>
            <a:r>
              <a:rPr lang="en-GB" sz="1400" dirty="0"/>
              <a:t>, R. Sedgewick, K. Wayne, Addison Wesley, ISBN-13: 978-0321573513, 4</a:t>
            </a:r>
            <a:r>
              <a:rPr lang="en-GB" sz="1400" baseline="30000" dirty="0"/>
              <a:t>th</a:t>
            </a:r>
            <a:r>
              <a:rPr lang="en-GB" sz="1400" dirty="0"/>
              <a:t> edition, 2011</a:t>
            </a:r>
          </a:p>
          <a:p>
            <a:pPr lvl="1"/>
            <a:r>
              <a:rPr lang="en-GB" sz="1400" dirty="0"/>
              <a:t>Code and all examples in Java</a:t>
            </a:r>
          </a:p>
          <a:p>
            <a:pPr lvl="1"/>
            <a:r>
              <a:rPr lang="en-GB" sz="1400" dirty="0">
                <a:hlinkClick r:id="rId2"/>
              </a:rPr>
              <a:t>http://algs4.cs.princeton.edu/</a:t>
            </a:r>
            <a:endParaRPr lang="en-GB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128431"/>
            <a:ext cx="3772653" cy="42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4600401"/>
            <a:ext cx="1417214" cy="17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Made in two parts</a:t>
                </a:r>
              </a:p>
              <a:p>
                <a:pPr lvl="1"/>
                <a:r>
                  <a:rPr lang="en-GB" b="1" dirty="0"/>
                  <a:t>Written exam</a:t>
                </a:r>
                <a:endParaRPr lang="en-GB" dirty="0"/>
              </a:p>
              <a:p>
                <a:pPr lvl="2"/>
                <a:r>
                  <a:rPr lang="en-GB" dirty="0"/>
                  <a:t>Multiple choice questions about reasoning on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</a:t>
                </a:r>
                <a:r>
                  <a:rPr lang="en-GB" b="1" u="sng" dirty="0"/>
                  <a:t>to be admitted </a:t>
                </a:r>
                <a:r>
                  <a:rPr lang="en-GB" dirty="0"/>
                  <a:t>to the practical assessment</a:t>
                </a:r>
              </a:p>
              <a:p>
                <a:pPr lvl="2"/>
                <a:r>
                  <a:rPr lang="en-GB" dirty="0"/>
                  <a:t>Every week, a set of questions on the topics covered is published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pPr lvl="3"/>
                <a:r>
                  <a:rPr lang="en-GB" dirty="0"/>
                  <a:t>Exam questions will be similar to those</a:t>
                </a:r>
              </a:p>
              <a:p>
                <a:pPr lvl="1"/>
                <a:r>
                  <a:rPr lang="en-GB" b="1" dirty="0"/>
                  <a:t>Practical assessment</a:t>
                </a:r>
              </a:p>
              <a:p>
                <a:pPr lvl="2"/>
                <a:r>
                  <a:rPr lang="en-GB" dirty="0"/>
                  <a:t>Determines the final grade</a:t>
                </a:r>
              </a:p>
              <a:p>
                <a:pPr lvl="2"/>
                <a:r>
                  <a:rPr lang="en-GB" dirty="0"/>
                  <a:t>Some exercises where you have to fill in code of some given partial algorithms related to the course</a:t>
                </a:r>
              </a:p>
              <a:p>
                <a:pPr lvl="2"/>
                <a:r>
                  <a:rPr lang="en-GB" dirty="0"/>
                  <a:t>To help you practice…</a:t>
                </a:r>
              </a:p>
              <a:p>
                <a:pPr lvl="3"/>
                <a:r>
                  <a:rPr lang="en-GB" dirty="0"/>
                  <a:t>Every week, implementation homework </a:t>
                </a:r>
              </a:p>
              <a:p>
                <a:pPr lvl="3"/>
                <a:r>
                  <a:rPr lang="en-GB" dirty="0"/>
                  <a:t>Practical assignment (building algorithms in a realistic setting)</a:t>
                </a:r>
              </a:p>
              <a:p>
                <a:pPr marL="1371600" lvl="3" indent="0">
                  <a:buNone/>
                </a:pPr>
                <a:r>
                  <a:rPr lang="en-GB" dirty="0"/>
                  <a:t> </a:t>
                </a:r>
              </a:p>
              <a:p>
                <a:pPr lvl="3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360747" cy="4476517"/>
              </a:xfrm>
              <a:blipFill>
                <a:blip r:embed="rId2"/>
                <a:stretch>
                  <a:fillRect l="-130" t="-8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ym typeface="Wingdings" panose="05000000000000000000" pitchFamily="2" charset="2"/>
              </a:rPr>
              <a:t>Multiple choice questions on </a:t>
            </a:r>
            <a:r>
              <a:rPr lang="en-GB" sz="2000" dirty="0" err="1">
                <a:sym typeface="Wingdings" panose="05000000000000000000" pitchFamily="2" charset="2"/>
              </a:rPr>
              <a:t>GrandeOmega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Practice using C#</a:t>
            </a:r>
          </a:p>
          <a:p>
            <a:pPr lvl="1"/>
            <a:r>
              <a:rPr lang="en-GB" sz="1800" dirty="0">
                <a:sym typeface="Wingdings" panose="05000000000000000000" pitchFamily="2" charset="2"/>
              </a:rPr>
              <a:t>Implement linear search and binary search</a:t>
            </a:r>
          </a:p>
          <a:p>
            <a:r>
              <a:rPr lang="en-GB" sz="2000" dirty="0">
                <a:sym typeface="Wingdings" panose="05000000000000000000" pitchFamily="2" charset="2"/>
              </a:rPr>
              <a:t>Read </a:t>
            </a:r>
            <a:r>
              <a:rPr lang="en-GB" sz="2000" dirty="0" err="1">
                <a:sym typeface="Wingdings" panose="05000000000000000000" pitchFamily="2" charset="2"/>
              </a:rPr>
              <a:t>modulewijzer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Study the slides</a:t>
            </a:r>
          </a:p>
          <a:p>
            <a:endParaRPr lang="en-GB" sz="2000" dirty="0"/>
          </a:p>
          <a:p>
            <a:r>
              <a:rPr lang="en-GB" sz="2000" dirty="0"/>
              <a:t>… 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GB" sz="1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12A0752-00C6-4EC9-8DD2-B8027658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36" y="200767"/>
            <a:ext cx="5485403" cy="293877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B15FC08-5AE5-4B3A-8947-BD227F13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88" y="3369729"/>
            <a:ext cx="4397298" cy="33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E782-1985-43CB-AFF9-1B63165F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 I pass </a:t>
            </a:r>
            <a:r>
              <a:rPr lang="nl-NL" dirty="0" err="1"/>
              <a:t>the</a:t>
            </a:r>
            <a:r>
              <a:rPr lang="nl-NL" dirty="0"/>
              <a:t> course (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grade</a:t>
            </a:r>
            <a:r>
              <a:rPr lang="nl-NL" dirty="0"/>
              <a:t>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2A3404-5661-4E46-A8AD-BBC5E7D5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Pay</a:t>
            </a:r>
            <a:r>
              <a:rPr lang="nl-NL" dirty="0"/>
              <a:t> attention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lessons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homework</a:t>
            </a:r>
            <a:r>
              <a:rPr lang="nl-NL" dirty="0"/>
              <a:t> (multiple </a:t>
            </a:r>
            <a:r>
              <a:rPr lang="nl-NL" dirty="0" err="1"/>
              <a:t>times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slides</a:t>
            </a:r>
          </a:p>
          <a:p>
            <a:pPr lvl="1"/>
            <a:r>
              <a:rPr lang="nl-NL" dirty="0"/>
              <a:t>MC </a:t>
            </a:r>
            <a:r>
              <a:rPr lang="nl-NL" dirty="0" err="1"/>
              <a:t>questions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255730-1FFF-4E51-9C62-868DECA5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6" name="Picture 2" descr="Image result for no laptop">
            <a:extLst>
              <a:ext uri="{FF2B5EF4-FFF2-40B4-BE49-F238E27FC236}">
                <a16:creationId xmlns:a16="http://schemas.microsoft.com/office/drawing/2014/main" id="{5AA96125-7552-4E63-85A0-1EB090F55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r="19407"/>
          <a:stretch/>
        </p:blipFill>
        <p:spPr bwMode="auto">
          <a:xfrm>
            <a:off x="4398329" y="2160589"/>
            <a:ext cx="1636711" cy="179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2999</Words>
  <Application>Microsoft Office PowerPoint</Application>
  <PresentationFormat>Breedbeeld</PresentationFormat>
  <Paragraphs>491</Paragraphs>
  <Slides>57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INFDEV036A – Algorithms Lesson unit 1</vt:lpstr>
      <vt:lpstr>Course description in a nutshell</vt:lpstr>
      <vt:lpstr>What is pseudo-code?</vt:lpstr>
      <vt:lpstr>Literature</vt:lpstr>
      <vt:lpstr>Assessment</vt:lpstr>
      <vt:lpstr>How do I pass the course (with a good grade)?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Operations with Big O notation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180</cp:revision>
  <dcterms:created xsi:type="dcterms:W3CDTF">2014-09-19T08:57:35Z</dcterms:created>
  <dcterms:modified xsi:type="dcterms:W3CDTF">2017-11-24T08:43:44Z</dcterms:modified>
</cp:coreProperties>
</file>