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8"/>
  </p:notesMasterIdLst>
  <p:sldIdLst>
    <p:sldId id="256" r:id="rId2"/>
    <p:sldId id="260" r:id="rId3"/>
    <p:sldId id="266" r:id="rId4"/>
    <p:sldId id="265" r:id="rId5"/>
    <p:sldId id="306" r:id="rId6"/>
    <p:sldId id="308" r:id="rId7"/>
    <p:sldId id="307" r:id="rId8"/>
    <p:sldId id="350" r:id="rId9"/>
    <p:sldId id="310" r:id="rId10"/>
    <p:sldId id="311" r:id="rId11"/>
    <p:sldId id="314" r:id="rId12"/>
    <p:sldId id="316" r:id="rId13"/>
    <p:sldId id="318" r:id="rId14"/>
    <p:sldId id="317" r:id="rId15"/>
    <p:sldId id="320" r:id="rId16"/>
    <p:sldId id="322" r:id="rId17"/>
    <p:sldId id="323" r:id="rId18"/>
    <p:sldId id="319" r:id="rId19"/>
    <p:sldId id="321" r:id="rId20"/>
    <p:sldId id="327" r:id="rId21"/>
    <p:sldId id="325" r:id="rId22"/>
    <p:sldId id="329" r:id="rId23"/>
    <p:sldId id="340" r:id="rId24"/>
    <p:sldId id="349" r:id="rId25"/>
    <p:sldId id="353" r:id="rId26"/>
    <p:sldId id="312" r:id="rId27"/>
    <p:sldId id="313" r:id="rId28"/>
    <p:sldId id="351" r:id="rId29"/>
    <p:sldId id="315" r:id="rId30"/>
    <p:sldId id="332" r:id="rId31"/>
    <p:sldId id="333" r:id="rId32"/>
    <p:sldId id="331" r:id="rId33"/>
    <p:sldId id="352" r:id="rId34"/>
    <p:sldId id="330" r:id="rId35"/>
    <p:sldId id="335" r:id="rId36"/>
    <p:sldId id="334" r:id="rId37"/>
    <p:sldId id="336" r:id="rId38"/>
    <p:sldId id="337" r:id="rId39"/>
    <p:sldId id="341" r:id="rId40"/>
    <p:sldId id="338" r:id="rId41"/>
    <p:sldId id="339" r:id="rId42"/>
    <p:sldId id="342" r:id="rId43"/>
    <p:sldId id="343" r:id="rId44"/>
    <p:sldId id="344" r:id="rId45"/>
    <p:sldId id="345"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92" d="100"/>
          <a:sy n="9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24/11/2017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4358F-5A8D-46F5-A4F4-9916ECB46847}"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D2BD8-08C5-43F0-A6EA-07187D749947}"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D4E04-40DC-4187-B310-DB612C5CED42}"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C8B5D-CF85-4985-A133-6C1E3B3ED983}"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FC69D-FC2F-49BC-8FD1-A9BA7A58F6ED}"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EB4E7-85E4-4754-9E9F-C3E17A76F11D}"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1E81A-ED72-4708-ADB5-2F0283D39A1C}"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B4761-69B0-4809-9570-AFF8CB97D952}"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E0577-493C-43D8-A6FA-5BE2C58220B1}"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6F30-9825-4794-9545-D073367068F8}" type="datetime1">
              <a:rPr lang="en-GB" smtClean="0"/>
              <a:t>24/11/2017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2C86E-604C-4D60-828D-D12199E8B306}" type="datetime1">
              <a:rPr lang="en-GB" smtClean="0"/>
              <a:t>24/11/2017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04E0-B8AF-408E-9C33-E58446FD7352}" type="datetime1">
              <a:rPr lang="en-GB" smtClean="0"/>
              <a:t>24/11/2017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573A-0A91-4FB4-8885-1EB4FE5B1E54}" type="datetime1">
              <a:rPr lang="en-GB" smtClean="0"/>
              <a:t>24/11/2017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0004-43A1-4DBA-A644-554D1059FD1C}" type="datetime1">
              <a:rPr lang="en-GB" smtClean="0"/>
              <a:t>24/11/2017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720D1-9F76-4FA1-8657-AC1E8E0981A6}" type="datetime1">
              <a:rPr lang="en-GB" smtClean="0"/>
              <a:t>24/11/2017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E20631-DE8B-4701-976E-E03410B1997C}" type="datetime1">
              <a:rPr lang="en-GB" smtClean="0"/>
              <a:t>24/11/2017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24B04-571C-4D6B-BA35-700508E94D99}" type="datetime1">
              <a:rPr lang="en-GB" smtClean="0"/>
              <a:t>24/11/2017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pervonb.github.io/toneofsorting/" TargetMode="External"/><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a:t>
            </a:r>
            <a:br>
              <a:rPr lang="en-GB" dirty="0"/>
            </a:br>
            <a:r>
              <a:rPr lang="en-GB" dirty="0"/>
              <a:t>Lesson Unit 2</a:t>
            </a:r>
          </a:p>
        </p:txBody>
      </p:sp>
      <p:sp>
        <p:nvSpPr>
          <p:cNvPr id="3" name="Subtitle 2"/>
          <p:cNvSpPr>
            <a:spLocks noGrp="1"/>
          </p:cNvSpPr>
          <p:nvPr>
            <p:ph type="subTitle" idx="1"/>
          </p:nvPr>
        </p:nvSpPr>
        <p:spPr>
          <a:xfrm>
            <a:off x="1507067" y="4050833"/>
            <a:ext cx="7766936" cy="1096899"/>
          </a:xfrm>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0B4DDCA4-D296-4D13-8734-010C1E06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62" y="3883631"/>
            <a:ext cx="3458928" cy="297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6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6609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930401"/>
                <a:ext cx="8815987" cy="4276436"/>
              </a:xfrm>
            </p:spPr>
            <p:txBody>
              <a:bodyPr>
                <a:normAutofit/>
              </a:bodyPr>
              <a:lstStyle/>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a:blip r:embed="rId2"/>
                <a:stretch>
                  <a:fillRect l="-138" t="-99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5423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2BD3E-1F51-4050-B64B-0A24FD9EEF93}"/>
              </a:ext>
            </a:extLst>
          </p:cNvPr>
          <p:cNvSpPr>
            <a:spLocks noGrp="1"/>
          </p:cNvSpPr>
          <p:nvPr>
            <p:ph type="title"/>
          </p:nvPr>
        </p:nvSpPr>
        <p:spPr/>
        <p:txBody>
          <a:bodyPr/>
          <a:lstStyle/>
          <a:p>
            <a:r>
              <a:rPr lang="nl-NL" dirty="0" err="1"/>
              <a:t>Bubble</a:t>
            </a:r>
            <a:r>
              <a:rPr lang="nl-NL" dirty="0"/>
              <a:t> </a:t>
            </a:r>
            <a:r>
              <a:rPr lang="nl-NL" dirty="0" err="1"/>
              <a:t>sort</a:t>
            </a:r>
            <a:endParaRPr lang="nl-NL" dirty="0"/>
          </a:p>
        </p:txBody>
      </p:sp>
      <p:sp>
        <p:nvSpPr>
          <p:cNvPr id="3" name="Tijdelijke aanduiding voor inhoud 2">
            <a:extLst>
              <a:ext uri="{FF2B5EF4-FFF2-40B4-BE49-F238E27FC236}">
                <a16:creationId xmlns:a16="http://schemas.microsoft.com/office/drawing/2014/main" id="{7450E5CF-DF8F-47CE-9843-ACEE493EEB98}"/>
              </a:ext>
            </a:extLst>
          </p:cNvPr>
          <p:cNvSpPr>
            <a:spLocks noGrp="1"/>
          </p:cNvSpPr>
          <p:nvPr>
            <p:ph idx="1"/>
          </p:nvPr>
        </p:nvSpPr>
        <p:spPr>
          <a:xfrm>
            <a:off x="677334" y="2160589"/>
            <a:ext cx="8596668" cy="4014180"/>
          </a:xfrm>
        </p:spPr>
        <p:txBody>
          <a:bodyPr>
            <a:normAutofit/>
          </a:bodyPr>
          <a:lstStyle/>
          <a:p>
            <a:r>
              <a:rPr lang="nl-NL" dirty="0"/>
              <a:t>A “</a:t>
            </a:r>
            <a:r>
              <a:rPr lang="nl-NL" dirty="0" err="1"/>
              <a:t>similar</a:t>
            </a:r>
            <a:r>
              <a:rPr lang="nl-NL" dirty="0"/>
              <a:t>” </a:t>
            </a:r>
            <a:r>
              <a:rPr lang="nl-NL" dirty="0" err="1"/>
              <a:t>simple</a:t>
            </a:r>
            <a:r>
              <a:rPr lang="nl-NL" dirty="0"/>
              <a:t> </a:t>
            </a:r>
            <a:r>
              <a:rPr lang="nl-NL" dirty="0" err="1"/>
              <a:t>sorting</a:t>
            </a:r>
            <a:r>
              <a:rPr lang="nl-NL" dirty="0"/>
              <a:t> </a:t>
            </a:r>
            <a:r>
              <a:rPr lang="nl-NL" dirty="0" err="1"/>
              <a:t>algorithm</a:t>
            </a:r>
            <a:r>
              <a:rPr lang="nl-NL" dirty="0"/>
              <a:t> is </a:t>
            </a:r>
            <a:r>
              <a:rPr lang="nl-NL" dirty="0" err="1"/>
              <a:t>called</a:t>
            </a:r>
            <a:r>
              <a:rPr lang="nl-NL" dirty="0"/>
              <a:t> </a:t>
            </a:r>
            <a:r>
              <a:rPr lang="nl-NL" dirty="0" err="1"/>
              <a:t>Bubble</a:t>
            </a:r>
            <a:r>
              <a:rPr lang="nl-NL" dirty="0"/>
              <a:t> </a:t>
            </a:r>
            <a:r>
              <a:rPr lang="nl-NL" dirty="0" err="1"/>
              <a:t>Sort</a:t>
            </a:r>
            <a:endParaRPr lang="nl-NL" dirty="0"/>
          </a:p>
          <a:p>
            <a:r>
              <a:rPr lang="nl-NL" dirty="0"/>
              <a:t>It </a:t>
            </a:r>
            <a:r>
              <a:rPr lang="nl-NL" dirty="0" err="1"/>
              <a:t>works</a:t>
            </a:r>
            <a:r>
              <a:rPr lang="nl-NL" dirty="0"/>
              <a:t> </a:t>
            </a:r>
            <a:r>
              <a:rPr lang="nl-NL" dirty="0" err="1"/>
              <a:t>by</a:t>
            </a:r>
            <a:r>
              <a:rPr lang="nl-NL" dirty="0"/>
              <a:t> </a:t>
            </a:r>
            <a:r>
              <a:rPr lang="nl-NL" dirty="0" err="1"/>
              <a:t>repeatedly</a:t>
            </a:r>
            <a:r>
              <a:rPr lang="nl-NL" dirty="0"/>
              <a:t> swapping </a:t>
            </a:r>
            <a:r>
              <a:rPr lang="nl-NL" dirty="0" err="1"/>
              <a:t>adjacent</a:t>
            </a:r>
            <a:r>
              <a:rPr lang="nl-NL" dirty="0"/>
              <a:t> </a:t>
            </a:r>
            <a:r>
              <a:rPr lang="nl-NL" dirty="0" err="1"/>
              <a:t>elements</a:t>
            </a:r>
            <a:r>
              <a:rPr lang="nl-NL" dirty="0"/>
              <a:t> </a:t>
            </a:r>
            <a:r>
              <a:rPr lang="nl-NL" dirty="0" err="1"/>
              <a:t>that</a:t>
            </a:r>
            <a:r>
              <a:rPr lang="nl-NL" dirty="0"/>
              <a:t> are out of order</a:t>
            </a:r>
          </a:p>
          <a:p>
            <a:endParaRPr lang="nl-NL" dirty="0"/>
          </a:p>
          <a:p>
            <a:r>
              <a:rPr lang="nl-NL" dirty="0"/>
              <a:t>Pseudocode:</a:t>
            </a:r>
          </a:p>
          <a:p>
            <a:pPr marL="0" indent="0">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to length(A)</a:t>
            </a:r>
          </a:p>
          <a:p>
            <a:pPr marL="0" indent="0">
              <a:buNone/>
            </a:pPr>
            <a:r>
              <a:rPr lang="en-US" dirty="0">
                <a:latin typeface="Consolas" panose="020B0609020204030204" pitchFamily="49" charset="0"/>
                <a:cs typeface="Consolas" panose="020B0609020204030204" pitchFamily="49" charset="0"/>
              </a:rPr>
              <a:t>	FOR j = length(A) </a:t>
            </a:r>
            <a:r>
              <a:rPr lang="en-US" dirty="0" err="1">
                <a:latin typeface="Consolas" panose="020B0609020204030204" pitchFamily="49" charset="0"/>
                <a:cs typeface="Consolas" panose="020B0609020204030204" pitchFamily="49" charset="0"/>
              </a:rPr>
              <a:t>downto</a:t>
            </a:r>
            <a:r>
              <a:rPr lang="en-US" dirty="0">
                <a:latin typeface="Consolas" panose="020B0609020204030204" pitchFamily="49" charset="0"/>
                <a:cs typeface="Consolas" panose="020B0609020204030204" pitchFamily="49" charset="0"/>
              </a:rPr>
              <a:t> i+1</a:t>
            </a:r>
          </a:p>
          <a:p>
            <a:pPr marL="0" indent="0">
              <a:buNone/>
            </a:pPr>
            <a:r>
              <a:rPr lang="en-US" dirty="0">
                <a:latin typeface="Consolas" panose="020B0609020204030204" pitchFamily="49" charset="0"/>
                <a:cs typeface="Consolas" panose="020B0609020204030204" pitchFamily="49" charset="0"/>
              </a:rPr>
              <a:t>    	if A[j] &lt; A[j-1]</a:t>
            </a:r>
          </a:p>
          <a:p>
            <a:pPr marL="0" indent="0">
              <a:buNone/>
            </a:pPr>
            <a:r>
              <a:rPr lang="en-US" dirty="0">
                <a:latin typeface="Consolas" panose="020B0609020204030204" pitchFamily="49" charset="0"/>
                <a:cs typeface="Consolas" panose="020B0609020204030204" pitchFamily="49" charset="0"/>
              </a:rPr>
              <a:t>		    exchange A[j] with A[j-1]</a:t>
            </a:r>
          </a:p>
          <a:p>
            <a:pPr marL="0" indent="0">
              <a:buNone/>
            </a:pPr>
            <a:endParaRPr lang="nl-NL" dirty="0"/>
          </a:p>
          <a:p>
            <a:r>
              <a:rPr lang="nl-NL" dirty="0" err="1"/>
              <a:t>What</a:t>
            </a:r>
            <a:r>
              <a:rPr lang="nl-NL" dirty="0"/>
              <a:t> is </a:t>
            </a:r>
            <a:r>
              <a:rPr lang="nl-NL" dirty="0" err="1"/>
              <a:t>the</a:t>
            </a:r>
            <a:r>
              <a:rPr lang="nl-NL" dirty="0"/>
              <a:t> </a:t>
            </a:r>
            <a:r>
              <a:rPr lang="nl-NL" dirty="0" err="1"/>
              <a:t>complexity</a:t>
            </a:r>
            <a:r>
              <a:rPr lang="nl-NL" dirty="0"/>
              <a:t> of </a:t>
            </a:r>
            <a:r>
              <a:rPr lang="nl-NL" dirty="0" err="1"/>
              <a:t>this</a:t>
            </a:r>
            <a:r>
              <a:rPr lang="nl-NL" dirty="0"/>
              <a:t> </a:t>
            </a:r>
            <a:r>
              <a:rPr lang="nl-NL" dirty="0" err="1"/>
              <a:t>algorithm</a:t>
            </a:r>
            <a:r>
              <a:rPr lang="nl-NL" dirty="0"/>
              <a:t>? </a:t>
            </a:r>
          </a:p>
        </p:txBody>
      </p:sp>
      <p:sp>
        <p:nvSpPr>
          <p:cNvPr id="4" name="Tijdelijke aanduiding voor voettekst 3">
            <a:extLst>
              <a:ext uri="{FF2B5EF4-FFF2-40B4-BE49-F238E27FC236}">
                <a16:creationId xmlns:a16="http://schemas.microsoft.com/office/drawing/2014/main" id="{63E57323-C1E0-4950-83D1-321353D5987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611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83826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37889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normAutofit lnSpcReduction="10000"/>
          </a:bodyPr>
          <a:lstStyle/>
          <a:p>
            <a:r>
              <a:rPr lang="en-GB" dirty="0"/>
              <a:t>Insertion sort, Merge sort</a:t>
            </a:r>
          </a:p>
          <a:p>
            <a:r>
              <a:rPr lang="en-GB" dirty="0">
                <a:hlinkClick r:id="rId2"/>
              </a:rPr>
              <a:t>http://www.youtube.com/watch?v=INHF_5RIxTE</a:t>
            </a:r>
            <a:endParaRPr lang="en-GB" dirty="0"/>
          </a:p>
          <a:p>
            <a:r>
              <a:rPr lang="nl-NL" dirty="0">
                <a:hlinkClick r:id="rId3"/>
              </a:rPr>
              <a:t>https://caspervonb.github.io/toneofsorting/</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2436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7191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L[1..n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0861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018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9393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89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907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694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8193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normAutofit/>
          </a:bodyPr>
          <a:lstStyle/>
          <a:p>
            <a:r>
              <a:rPr lang="en-GB" dirty="0">
                <a:sym typeface="Wingdings" panose="05000000000000000000" pitchFamily="2" charset="2"/>
              </a:rPr>
              <a:t>Study the slides </a:t>
            </a:r>
          </a:p>
          <a:p>
            <a:r>
              <a:rPr lang="en-GB" dirty="0">
                <a:sym typeface="Wingdings" panose="05000000000000000000" pitchFamily="2" charset="2"/>
              </a:rPr>
              <a:t>Multiple choice questions on </a:t>
            </a:r>
            <a:r>
              <a:rPr lang="en-GB" dirty="0" err="1">
                <a:sym typeface="Wingdings" panose="05000000000000000000" pitchFamily="2" charset="2"/>
              </a:rPr>
              <a:t>GrandeOmega</a:t>
            </a:r>
            <a:endParaRPr lang="en-GB" dirty="0">
              <a:sym typeface="Wingdings" panose="05000000000000000000" pitchFamily="2" charset="2"/>
            </a:endParaRPr>
          </a:p>
          <a:p>
            <a:r>
              <a:rPr lang="en-GB" dirty="0">
                <a:sym typeface="Wingdings" panose="05000000000000000000" pitchFamily="2" charset="2"/>
              </a:rPr>
              <a:t>Implement the two sorting algorithms (Insertion sort and Merge sort)</a:t>
            </a:r>
          </a:p>
          <a:p>
            <a:pPr lvl="1"/>
            <a:r>
              <a:rPr lang="en-GB" i="1" dirty="0"/>
              <a:t>Facultative</a:t>
            </a:r>
            <a:r>
              <a:rPr lang="en-GB" dirty="0"/>
              <a:t>: try to make it generic with respect to the type of the elements being sorted (using a comparator)</a:t>
            </a:r>
          </a:p>
          <a:p>
            <a:pPr lvl="1"/>
            <a:r>
              <a:rPr lang="en-GB" dirty="0"/>
              <a:t>Implement also Bubble sort</a:t>
            </a:r>
          </a:p>
          <a:p>
            <a:r>
              <a:rPr lang="en-GB" dirty="0"/>
              <a:t>Download the practical assignment from N@tschool and try it </a:t>
            </a:r>
          </a:p>
          <a:p>
            <a:pPr lvl="1"/>
            <a:r>
              <a:rPr lang="en-GB" dirty="0"/>
              <a:t>The first exercise in there is about merge sort</a:t>
            </a:r>
          </a:p>
          <a:p>
            <a:pPr lvl="1"/>
            <a:endParaRPr lang="en-GB" dirty="0"/>
          </a:p>
          <a:p>
            <a:r>
              <a:rPr lang="en-GB" dirty="0"/>
              <a:t>… See you next week </a:t>
            </a:r>
            <a:r>
              <a:rPr lang="en-GB" dirty="0">
                <a:sym typeface="Wingdings" panose="05000000000000000000" pitchFamily="2" charset="2"/>
              </a:rPr>
              <a:t></a:t>
            </a:r>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7FD410FE-C0F1-40CE-8936-E55D7B6438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935" y="107575"/>
            <a:ext cx="2652059" cy="318247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4E754CD4-340A-41BB-B200-9BE2DD3EA49F}"/>
              </a:ext>
            </a:extLst>
          </p:cNvPr>
          <p:cNvCxnSpPr/>
          <p:nvPr/>
        </p:nvCxnSpPr>
        <p:spPr>
          <a:xfrm flipV="1">
            <a:off x="5585012" y="2160589"/>
            <a:ext cx="2662517" cy="546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2" descr="Image result for eye of sauron">
            <a:extLst>
              <a:ext uri="{FF2B5EF4-FFF2-40B4-BE49-F238E27FC236}">
                <a16:creationId xmlns:a16="http://schemas.microsoft.com/office/drawing/2014/main" id="{6EF8320A-10C2-4ED5-B4DB-D2C13E79D61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420" b="13612"/>
          <a:stretch/>
        </p:blipFill>
        <p:spPr bwMode="auto">
          <a:xfrm>
            <a:off x="5121202" y="177093"/>
            <a:ext cx="3707487" cy="152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nl-NL" b="0" i="1" dirty="0" smtClean="0">
                        <a:latin typeface="Cambria Math" panose="02040503050406030204" pitchFamily="18" charset="0"/>
                      </a:rPr>
                      <m:t>′</m:t>
                    </m:r>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nl-NL" b="0" i="1" dirty="0" smtClean="0">
                        <a:latin typeface="Cambria Math" panose="02040503050406030204" pitchFamily="18" charset="0"/>
                      </a:rPr>
                      <m:t>′</m:t>
                    </m:r>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r>
                      <a:rPr lang="nl-NL" b="0" i="1" dirty="0" smtClean="0">
                        <a:latin typeface="Cambria Math" panose="02040503050406030204" pitchFamily="18" charset="0"/>
                      </a:rPr>
                      <m:t>′</m:t>
                    </m:r>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1086</TotalTime>
  <Words>3636</Words>
  <Application>Microsoft Office PowerPoint</Application>
  <PresentationFormat>Breedbeeld</PresentationFormat>
  <Paragraphs>508</Paragraphs>
  <Slides>46</Slides>
  <Notes>3</Notes>
  <HiddenSlides>1</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46</vt:i4>
      </vt:variant>
    </vt:vector>
  </HeadingPairs>
  <TitlesOfParts>
    <vt:vector size="54" baseType="lpstr">
      <vt:lpstr>Arial</vt:lpstr>
      <vt:lpstr>Calibri</vt:lpstr>
      <vt:lpstr>Cambria Math</vt:lpstr>
      <vt:lpstr>Consolas</vt:lpstr>
      <vt:lpstr>Trebuchet MS</vt:lpstr>
      <vt:lpstr>Wingdings</vt:lpstr>
      <vt:lpstr>Wingdings 3</vt:lpstr>
      <vt:lpstr>Facet</vt:lpstr>
      <vt:lpstr>INFDEV036A - Algorithms Lesson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Insertion sort </vt:lpstr>
      <vt:lpstr>Bubble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146</cp:revision>
  <dcterms:created xsi:type="dcterms:W3CDTF">2014-09-19T08:57:35Z</dcterms:created>
  <dcterms:modified xsi:type="dcterms:W3CDTF">2017-11-24T09:11:01Z</dcterms:modified>
</cp:coreProperties>
</file>