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310" r:id="rId4"/>
    <p:sldId id="263" r:id="rId5"/>
    <p:sldId id="298" r:id="rId6"/>
    <p:sldId id="259" r:id="rId7"/>
    <p:sldId id="257" r:id="rId8"/>
    <p:sldId id="264" r:id="rId9"/>
    <p:sldId id="265" r:id="rId10"/>
    <p:sldId id="267" r:id="rId11"/>
    <p:sldId id="266" r:id="rId12"/>
    <p:sldId id="299" r:id="rId13"/>
    <p:sldId id="269" r:id="rId14"/>
    <p:sldId id="275" r:id="rId15"/>
    <p:sldId id="276" r:id="rId16"/>
    <p:sldId id="279" r:id="rId17"/>
    <p:sldId id="278" r:id="rId18"/>
    <p:sldId id="280" r:id="rId19"/>
    <p:sldId id="277" r:id="rId20"/>
    <p:sldId id="281" r:id="rId21"/>
    <p:sldId id="306" r:id="rId22"/>
    <p:sldId id="261" r:id="rId23"/>
    <p:sldId id="260" r:id="rId24"/>
    <p:sldId id="294" r:id="rId25"/>
    <p:sldId id="282" r:id="rId26"/>
    <p:sldId id="311" r:id="rId27"/>
    <p:sldId id="285" r:id="rId28"/>
    <p:sldId id="287" r:id="rId29"/>
    <p:sldId id="283" r:id="rId30"/>
    <p:sldId id="290" r:id="rId31"/>
    <p:sldId id="288" r:id="rId32"/>
    <p:sldId id="291" r:id="rId33"/>
    <p:sldId id="303" r:id="rId34"/>
    <p:sldId id="284" r:id="rId35"/>
    <p:sldId id="289" r:id="rId36"/>
    <p:sldId id="300" r:id="rId37"/>
    <p:sldId id="293" r:id="rId38"/>
    <p:sldId id="295" r:id="rId39"/>
    <p:sldId id="296" r:id="rId40"/>
    <p:sldId id="305" r:id="rId41"/>
    <p:sldId id="292" r:id="rId42"/>
    <p:sldId id="286" r:id="rId43"/>
    <p:sldId id="307" r:id="rId44"/>
    <p:sldId id="314" r:id="rId45"/>
    <p:sldId id="309" r:id="rId46"/>
    <p:sldId id="312" r:id="rId47"/>
    <p:sldId id="313" r:id="rId48"/>
    <p:sldId id="315" r:id="rId49"/>
    <p:sldId id="316" r:id="rId50"/>
    <p:sldId id="308" r:id="rId51"/>
    <p:sldId id="317" r:id="rId52"/>
    <p:sldId id="319" r:id="rId53"/>
    <p:sldId id="318" r:id="rId54"/>
    <p:sldId id="321" r:id="rId55"/>
    <p:sldId id="320" r:id="rId56"/>
    <p:sldId id="30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4026-CF18-472A-B4DE-F2B442FB8B54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D7CA-6CE3-45DF-8A30-AE9A6D6791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84E7-E7CA-4158-8FE0-D22255C9914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B3DF-C838-4EB8-9E5C-B8F2599A6F1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8436-067E-40BC-B293-59AC96B41F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6B5F-EF04-4182-95BB-7FC1493D03A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0A77-2F69-49A9-8102-D62D1130D35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4EF-F47F-41C5-B5FC-B9A604D46F9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62C7-0AB7-42F6-B5EE-CE8779F2599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0C3-D6BA-4A0E-999D-EE5DCC07A82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F78-B452-4266-9E76-16FEA0F0AD0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89A-F0EB-4799-8836-DEC3B10D933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EF8F-C0A9-4190-AB54-A4BC7BA822F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5624-56A0-4D0D-AA48-810B23A9C59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82C3-39BF-4BF9-9B4C-83B7D45E78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7DD6-D2E6-4DC8-9ED2-677636957D2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866B-3CB7-42BD-B9F2-F4A40F5E488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3F9-7921-4222-99AF-BEBEC7F4A16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B7E2-1C3C-4BC3-AC64-E4284E4F69B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11/12/2017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12070.aspx" TargetMode="External"/><Relationship Id="rId2" Type="http://schemas.openxmlformats.org/officeDocument/2006/relationships/hyperlink" Target="http://msdn.microsoft.com/en-us/library/ms379572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 smtClean="0"/>
              <a:t>INFDEV036A </a:t>
            </a:r>
            <a:r>
              <a:rPr lang="en-GB" dirty="0"/>
              <a:t>- </a:t>
            </a:r>
            <a:r>
              <a:rPr lang="en-GB" dirty="0" smtClean="0"/>
              <a:t>Algorithms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Lesson Unit </a:t>
            </a:r>
            <a:r>
              <a:rPr lang="en-GB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</a:t>
            </a:r>
            <a:r>
              <a:rPr lang="en-GB" sz="2000" dirty="0" smtClean="0"/>
              <a:t>Giacomo</a:t>
            </a:r>
            <a:endParaRPr lang="en-GB" sz="2000" dirty="0"/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 smtClean="0">
                <a:hlinkClick r:id="rId4"/>
              </a:rPr>
              <a:t>giacf@hr.nl</a:t>
            </a:r>
            <a:r>
              <a:rPr lang="en-GB" sz="2000" dirty="0" smtClean="0"/>
              <a:t> </a:t>
            </a:r>
            <a:r>
              <a:rPr lang="en-GB" sz="2000" dirty="0"/>
              <a:t>– Office </a:t>
            </a:r>
            <a:r>
              <a:rPr lang="en-GB" sz="2000" dirty="0" smtClean="0"/>
              <a:t>H4.206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8461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Level</a:t>
            </a:r>
          </a:p>
          <a:p>
            <a:pPr lvl="1"/>
            <a:r>
              <a:rPr lang="en-GB" dirty="0"/>
              <a:t>Set of all nodes at a given depth </a:t>
            </a:r>
          </a:p>
          <a:p>
            <a:r>
              <a:rPr lang="en-GB" b="1" dirty="0"/>
              <a:t>Height </a:t>
            </a:r>
          </a:p>
          <a:p>
            <a:pPr lvl="1"/>
            <a:r>
              <a:rPr lang="en-GB" dirty="0"/>
              <a:t>Greatest depth among its nodes</a:t>
            </a:r>
          </a:p>
          <a:p>
            <a:pPr lvl="2"/>
            <a:r>
              <a:rPr lang="en-GB" dirty="0"/>
              <a:t>Height of a singleton is 0</a:t>
            </a:r>
          </a:p>
          <a:p>
            <a:pPr lvl="2"/>
            <a:r>
              <a:rPr lang="en-GB" dirty="0"/>
              <a:t>Height of the empty tree is -1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9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Size? </a:t>
                </a:r>
              </a:p>
              <a:p>
                <a:pPr lvl="1"/>
                <a:r>
                  <a:rPr lang="en-GB" sz="1800" dirty="0"/>
                  <a:t>10</a:t>
                </a:r>
              </a:p>
              <a:p>
                <a:r>
                  <a:rPr lang="en-GB" sz="2000" dirty="0"/>
                  <a:t>Height? </a:t>
                </a:r>
              </a:p>
              <a:p>
                <a:pPr lvl="1"/>
                <a:r>
                  <a:rPr lang="en-GB" sz="1800" dirty="0"/>
                  <a:t>3</a:t>
                </a:r>
              </a:p>
              <a:p>
                <a:r>
                  <a:rPr lang="en-GB" sz="2000" dirty="0"/>
                  <a:t>Root node? </a:t>
                </a:r>
              </a:p>
              <a:p>
                <a:pPr lvl="1"/>
                <a:r>
                  <a:rPr lang="en-GB" sz="1800" dirty="0"/>
                  <a:t>a</a:t>
                </a:r>
              </a:p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Yes. Length of the path? </a:t>
                </a:r>
              </a:p>
              <a:p>
                <a:pPr lvl="2"/>
                <a:r>
                  <a:rPr lang="en-GB" sz="1600" dirty="0"/>
                  <a:t>2</a:t>
                </a:r>
              </a:p>
              <a:p>
                <a:r>
                  <a:rPr lang="en-GB" sz="2000" dirty="0"/>
                  <a:t>Level 2 of the tree?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r>
                  <a:rPr lang="en-GB" sz="2000" dirty="0"/>
                  <a:t>Depth of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:r>
                  <a:rPr lang="en-GB" sz="1800" dirty="0"/>
                  <a:t>1</a:t>
                </a:r>
              </a:p>
              <a:p>
                <a:r>
                  <a:rPr lang="en-GB" sz="2000" dirty="0" err="1"/>
                  <a:t>Subtree</a:t>
                </a:r>
                <a:r>
                  <a:rPr lang="en-GB" sz="2000" dirty="0"/>
                  <a:t> rooted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full binary tree of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  <a:p>
                <a:pPr lvl="1"/>
                <a:r>
                  <a:rPr lang="en-US" b="1" dirty="0"/>
                  <a:t>FULL</a:t>
                </a:r>
                <a:r>
                  <a:rPr lang="en-US" dirty="0"/>
                  <a:t> = all </a:t>
                </a:r>
                <a:r>
                  <a:rPr lang="en-US" i="1" dirty="0"/>
                  <a:t>leaves </a:t>
                </a:r>
                <a:r>
                  <a:rPr lang="en-US" dirty="0"/>
                  <a:t>are at the </a:t>
                </a:r>
                <a:r>
                  <a:rPr lang="en-US" i="1" dirty="0"/>
                  <a:t>same level </a:t>
                </a:r>
                <a:r>
                  <a:rPr lang="en-US" dirty="0"/>
                  <a:t>and every interior node has two children</a:t>
                </a:r>
              </a:p>
              <a:p>
                <a:endParaRPr lang="en-US" dirty="0"/>
              </a:p>
              <a:p>
                <a:r>
                  <a:rPr lang="en-US" dirty="0"/>
                  <a:t>The full binary tree of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nodes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leaves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internal nodes</a:t>
                </a:r>
              </a:p>
              <a:p>
                <a:pPr lvl="1"/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−1=16−1=15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1800" dirty="0"/>
                  <a:t>The full binary tree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nodes has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/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</m:func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−1=4−1=3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  <a:blipFill rotWithShape="0">
                <a:blip r:embed="rId2"/>
                <a:stretch>
                  <a:fillRect l="-135" t="-942" b="-1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4" y="154184"/>
            <a:ext cx="3443877" cy="2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b="1" dirty="0"/>
                  <a:t>Tree </a:t>
                </a:r>
                <a:r>
                  <a:rPr lang="nl-NL" b="1" dirty="0" err="1"/>
                  <a:t>traversal</a:t>
                </a:r>
                <a:r>
                  <a:rPr lang="nl-NL" b="1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process of visiting (examining and/or updating, printing, …) each node in a tree data structure, exactly once, in a systematic way</a:t>
                </a:r>
                <a:endParaRPr lang="nl-NL" dirty="0"/>
              </a:p>
              <a:p>
                <a:endParaRPr lang="nl-NL" dirty="0"/>
              </a:p>
              <a:p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traversal</a:t>
                </a:r>
                <a:r>
                  <a:rPr lang="nl-NL" dirty="0"/>
                  <a:t> </a:t>
                </a:r>
                <a:r>
                  <a:rPr lang="nl-NL" dirty="0" err="1"/>
                  <a:t>algorithms</a:t>
                </a:r>
                <a:r>
                  <a:rPr lang="nl-NL" dirty="0"/>
                  <a:t> (</a:t>
                </a:r>
                <a:r>
                  <a:rPr lang="nl-NL" dirty="0" err="1"/>
                  <a:t>classified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the order in </a:t>
                </a:r>
                <a:r>
                  <a:rPr lang="nl-NL" dirty="0" err="1"/>
                  <a:t>which</a:t>
                </a:r>
                <a:r>
                  <a:rPr lang="nl-NL" dirty="0"/>
                  <a:t> </a:t>
                </a:r>
                <a:r>
                  <a:rPr lang="nl-NL" dirty="0" err="1"/>
                  <a:t>nodes</a:t>
                </a:r>
                <a:r>
                  <a:rPr lang="nl-NL" dirty="0"/>
                  <a:t> are </a:t>
                </a:r>
                <a:r>
                  <a:rPr lang="nl-NL" dirty="0" err="1"/>
                  <a:t>visited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/>
                  <a:t>Pre-order </a:t>
                </a:r>
              </a:p>
              <a:p>
                <a:pPr lvl="1"/>
                <a:r>
                  <a:rPr lang="nl-NL" dirty="0"/>
                  <a:t>In-order (</a:t>
                </a:r>
                <a:r>
                  <a:rPr lang="nl-NL" dirty="0" err="1"/>
                  <a:t>symmetric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Post-order</a:t>
                </a:r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8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99104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3186" y="4063597"/>
            <a:ext cx="3621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0" i="0" dirty="0">
                <a:solidFill>
                  <a:srgbClr val="252525"/>
                </a:solidFill>
                <a:effectLst/>
              </a:rPr>
              <a:t>Pre-order: F, B, A, D, C, E, G, I, 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8" y="82713"/>
            <a:ext cx="3914286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4" y="4231533"/>
            <a:ext cx="4212318" cy="208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9" y="3986689"/>
            <a:ext cx="3079888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5094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In-order: A, B, C, D, E, F, G, H, I</a:t>
            </a:r>
          </a:p>
        </p:txBody>
      </p:sp>
      <p:pic>
        <p:nvPicPr>
          <p:cNvPr id="4098" name="Picture 2" descr="http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7" y="3690329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10" y="4536600"/>
            <a:ext cx="4165460" cy="198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40" y="4249691"/>
            <a:ext cx="3233240" cy="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7498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Post-order: A, C, E, D, B, H, I, G, F</a:t>
            </a:r>
            <a:endParaRPr lang="en-GB" dirty="0"/>
          </a:p>
        </p:txBody>
      </p:sp>
      <p:pic>
        <p:nvPicPr>
          <p:cNvPr id="5122" name="Picture 2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3769715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9ac/qej/9acqejRT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1865" r="5850" b="13920"/>
          <a:stretch/>
        </p:blipFill>
        <p:spPr bwMode="auto">
          <a:xfrm>
            <a:off x="5697449" y="1418112"/>
            <a:ext cx="3877890" cy="32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dirty="0">
                <a:solidFill>
                  <a:schemeClr val="accent1"/>
                </a:solidFill>
              </a:rPr>
              <a:t>Linear, tabular, </a:t>
            </a:r>
            <a:r>
              <a:rPr lang="en-GB" sz="1800" b="1" u="sng" dirty="0">
                <a:solidFill>
                  <a:schemeClr val="accent1"/>
                </a:solidFill>
              </a:rPr>
              <a:t>recursive</a:t>
            </a:r>
            <a:r>
              <a:rPr lang="en-GB" sz="1800" b="1" dirty="0">
                <a:solidFill>
                  <a:schemeClr val="accent1"/>
                </a:solidFill>
              </a:rPr>
              <a:t>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INFDEV036A - G. Costantini, F. Di Giacomo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52906" y="4667317"/>
            <a:ext cx="17568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137897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7" y="4171915"/>
            <a:ext cx="4769309" cy="223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92" y="4016311"/>
            <a:ext cx="3267680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pPr lvl="1"/>
            <a:r>
              <a:rPr lang="en-GB" dirty="0"/>
              <a:t>Show the resulting sequence of numbers obtained by traversing the following binary tree using the following traversal algorithms</a:t>
            </a:r>
          </a:p>
          <a:p>
            <a:pPr lvl="2"/>
            <a:r>
              <a:rPr lang="en-GB" dirty="0" err="1"/>
              <a:t>Preorder</a:t>
            </a:r>
            <a:endParaRPr lang="en-GB" dirty="0"/>
          </a:p>
          <a:p>
            <a:pPr lvl="2"/>
            <a:r>
              <a:rPr lang="en-GB" dirty="0" err="1"/>
              <a:t>Inorder</a:t>
            </a:r>
            <a:endParaRPr lang="en-GB" dirty="0"/>
          </a:p>
          <a:p>
            <a:pPr lvl="2"/>
            <a:r>
              <a:rPr lang="en-GB" dirty="0" err="1"/>
              <a:t>Postorder</a:t>
            </a:r>
            <a:r>
              <a:rPr lang="en-GB" dirty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3" y="3647806"/>
            <a:ext cx="2866534" cy="2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binary search tree </a:t>
                </a:r>
                <a:r>
                  <a:rPr lang="en-US" dirty="0"/>
                  <a:t>is a binary tree whose elements include a key field of some </a:t>
                </a:r>
                <a:r>
                  <a:rPr lang="en-US" i="1" dirty="0"/>
                  <a:t>ordinal </a:t>
                </a:r>
                <a:r>
                  <a:rPr lang="en-US" dirty="0"/>
                  <a:t>type and which has this property: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key value at any node,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node’s left </a:t>
                </a:r>
                <a:r>
                  <a:rPr lang="en-US" dirty="0" err="1"/>
                  <a:t>subtree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node’s right </a:t>
                </a:r>
                <a:r>
                  <a:rPr lang="en-US" dirty="0" err="1"/>
                  <a:t>subtree</a:t>
                </a:r>
                <a:endParaRPr lang="en-US" dirty="0"/>
              </a:p>
              <a:p>
                <a:pPr lvl="1"/>
                <a:r>
                  <a:rPr lang="en-US" dirty="0"/>
                  <a:t>Also called “BST property”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08" y="4023890"/>
            <a:ext cx="4419890" cy="2382597"/>
          </a:xfrm>
          <a:prstGeom prst="rect">
            <a:avLst/>
          </a:prstGeom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2" y="4153831"/>
            <a:ext cx="2697792" cy="22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www.mit.edu/~6.005/sp11/psets/ps2/Figure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1930400"/>
            <a:ext cx="5147810" cy="3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property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of the BST property…</a:t>
                </a:r>
              </a:p>
              <a:p>
                <a:pPr lvl="1"/>
                <a:r>
                  <a:rPr lang="en-US" dirty="0"/>
                  <a:t>in-order traversal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sorted sequence</a:t>
                </a:r>
                <a:r>
                  <a:rPr lang="en-GB" b="1" dirty="0"/>
                  <a:t> </a:t>
                </a:r>
                <a:r>
                  <a:rPr lang="en-GB" dirty="0"/>
                  <a:t>of elements in increasing order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		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1, 3, 4, 6, 7, 8, 10, 13, 14</m:t>
                    </m:r>
                  </m:oMath>
                </a14:m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2881385"/>
            <a:ext cx="4133769" cy="2228360"/>
          </a:xfrm>
          <a:prstGeom prst="rect">
            <a:avLst/>
          </a:prstGeom>
        </p:spPr>
      </p:pic>
      <p:pic>
        <p:nvPicPr>
          <p:cNvPr id="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4" y="3069638"/>
            <a:ext cx="2217788" cy="18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search tree operations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we do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search tree?</a:t>
            </a:r>
          </a:p>
          <a:p>
            <a:pPr lvl="1"/>
            <a:r>
              <a:rPr lang="nl-NL" b="1" dirty="0"/>
              <a:t>Search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  <a:p>
            <a:pPr lvl="1"/>
            <a:r>
              <a:rPr lang="nl-NL" b="1" dirty="0" err="1"/>
              <a:t>Insert</a:t>
            </a:r>
            <a:r>
              <a:rPr lang="nl-NL" dirty="0"/>
              <a:t> a new element</a:t>
            </a:r>
          </a:p>
          <a:p>
            <a:pPr lvl="1"/>
            <a:r>
              <a:rPr lang="nl-NL" b="1" dirty="0"/>
              <a:t>Delete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look for a specific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  <a:p>
                <a:r>
                  <a:rPr lang="en-GB" dirty="0"/>
                  <a:t>Recursive definition</a:t>
                </a:r>
                <a:r>
                  <a:rPr lang="nl-NL" dirty="0"/>
                  <a:t> (</a:t>
                </a:r>
                <a:r>
                  <a:rPr lang="nl-NL" dirty="0" err="1"/>
                  <a:t>starting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the root node)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it’s null </a:t>
                </a:r>
                <a:r>
                  <a:rPr lang="en-GB" dirty="0">
                    <a:sym typeface="Wingdings" panose="05000000000000000000" pitchFamily="2" charset="2"/>
                  </a:rPr>
                  <a:t>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not found in the tree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return the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Otherwise…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3"/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13=13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value</a:t>
                </a:r>
                <a:r>
                  <a:rPr lang="nl-NL" dirty="0">
                    <a:sym typeface="Wingdings" panose="05000000000000000000" pitchFamily="2" charset="2"/>
                  </a:rPr>
                  <a:t> found!</a:t>
                </a: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nl-NL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null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value not found!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4" y="30264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want to insert the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nl-NL" dirty="0"/>
                  <a:t> in the tree, </a:t>
                </a:r>
                <a:r>
                  <a:rPr lang="nl-NL" u="sng" dirty="0" err="1"/>
                  <a:t>maintaining</a:t>
                </a:r>
                <a:r>
                  <a:rPr lang="nl-NL" u="sng" dirty="0"/>
                  <a:t> the BST property</a:t>
                </a:r>
              </a:p>
              <a:p>
                <a:r>
                  <a:rPr lang="en-GB" dirty="0"/>
                  <a:t>Recursive definition, similar to the search</a:t>
                </a:r>
              </a:p>
              <a:p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(starting with the root)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left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left child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right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right child</a:t>
                </a:r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binary</a:t>
            </a:r>
            <a:r>
              <a:rPr lang="nl-NL" dirty="0"/>
              <a:t>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b="1" dirty="0" err="1"/>
              <a:t>binary</a:t>
            </a:r>
            <a:r>
              <a:rPr lang="nl-NL" b="1" dirty="0"/>
              <a:t> search tree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a 2-3 tree? [</a:t>
            </a:r>
            <a:r>
              <a:rPr lang="nl-NL" dirty="0" err="1"/>
              <a:t>only</a:t>
            </a:r>
            <a:r>
              <a:rPr lang="nl-NL" dirty="0"/>
              <a:t> short hint </a:t>
            </a:r>
            <a:r>
              <a:rPr lang="nl-NL" dirty="0" err="1"/>
              <a:t>to</a:t>
            </a:r>
            <a:r>
              <a:rPr lang="nl-NL" dirty="0"/>
              <a:t> basic </a:t>
            </a:r>
            <a:r>
              <a:rPr lang="nl-NL" dirty="0" err="1"/>
              <a:t>idea</a:t>
            </a:r>
            <a:r>
              <a:rPr lang="nl-NL" dirty="0"/>
              <a:t>]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b="1" dirty="0"/>
              <a:t>k-d tree</a:t>
            </a:r>
            <a:r>
              <a:rPr lang="nl-NL" dirty="0"/>
              <a:t>? [</a:t>
            </a:r>
            <a:r>
              <a:rPr lang="nl-NL" dirty="0" err="1"/>
              <a:t>to</a:t>
            </a:r>
            <a:r>
              <a:rPr lang="nl-NL" dirty="0"/>
              <a:t> do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, </a:t>
            </a:r>
            <a:r>
              <a:rPr lang="nl-NL" dirty="0" err="1"/>
              <a:t>exercise</a:t>
            </a:r>
            <a:r>
              <a:rPr lang="nl-NL" dirty="0"/>
              <a:t> 2]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14&gt;11 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it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13&gt;11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4079336"/>
            <a:ext cx="2568368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158860" y="6435421"/>
            <a:ext cx="634868" cy="42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5476294" y="6137647"/>
            <a:ext cx="210431" cy="297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4" y="41009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667328" y="6164689"/>
            <a:ext cx="398834" cy="386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667328" y="5875506"/>
            <a:ext cx="199417" cy="289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4325006"/>
            <a:ext cx="3333333" cy="17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6" y="4384219"/>
            <a:ext cx="3133333" cy="1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0094" y="5212790"/>
            <a:ext cx="690663" cy="30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4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We want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remove</a:t>
                </a:r>
                <a:r>
                  <a:rPr lang="nl-NL" dirty="0"/>
                  <a:t> the node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l-NL" dirty="0"/>
              </a:p>
              <a:p>
                <a:r>
                  <a:rPr lang="nl-NL" dirty="0"/>
                  <a:t>Three cases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leaf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we can simply remove it from the tree (easy!)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one child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remove the node and replace it with its child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two children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more complicated recursive procedure</a:t>
                </a:r>
              </a:p>
              <a:p>
                <a:pPr marL="1200150" lvl="2" indent="-342900"/>
                <a:r>
                  <a:rPr lang="en-US" dirty="0"/>
                  <a:t>call the node to be deleted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but do not delete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choose either its in-order successor node or its in-order predecessor node,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copy the value of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recursively call delete on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until reaching one of the first two cases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09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59672" y="4388350"/>
            <a:ext cx="5264542" cy="2156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  <a:p>
            <a:r>
              <a:rPr lang="en-US" dirty="0"/>
              <a:t>In either case, this node will have zero or one children. Delete it according to one of the two simpler cases.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1019817" y="2817184"/>
            <a:ext cx="4086225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90" r="-238" b="-1487"/>
          <a:stretch/>
        </p:blipFill>
        <p:spPr bwMode="auto">
          <a:xfrm>
            <a:off x="5448525" y="3127700"/>
            <a:ext cx="4405594" cy="22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8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Example</a:t>
                </a:r>
                <a:r>
                  <a:rPr lang="nl-NL" dirty="0"/>
                  <a:t>, </a:t>
                </a:r>
                <a:r>
                  <a:rPr lang="nl-NL" dirty="0" err="1"/>
                  <a:t>deleting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://1.bp.blogspot.com/-mKznUgB6cfE/UdA88VjiZKI/AAAAAAAAADk/pQWxhZgTLCc/s1229/binarysearchtree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2530207"/>
            <a:ext cx="7363838" cy="3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82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deleting</a:t>
            </a:r>
            <a:r>
              <a:rPr lang="nl-NL" dirty="0"/>
              <a:t> 11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augustana.ualberta.ca/~hackw/csc210/exhibit/chap07/bstDele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958" r="6158" b="10934"/>
          <a:stretch/>
        </p:blipFill>
        <p:spPr bwMode="auto">
          <a:xfrm>
            <a:off x="1624520" y="2718731"/>
            <a:ext cx="7425746" cy="3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dirty="0"/>
                  <a:t>Tree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nl-NL" dirty="0"/>
                  <a:t> </a:t>
                </a:r>
                <a:r>
                  <a:rPr lang="en-US" dirty="0"/>
                  <a:t>nonlinear data structure made of </a:t>
                </a:r>
                <a:r>
                  <a:rPr lang="en-US" i="1" dirty="0"/>
                  <a:t>nodes</a:t>
                </a:r>
                <a:r>
                  <a:rPr lang="en-US" dirty="0"/>
                  <a:t> that models a hierarchical organization</a:t>
                </a:r>
              </a:p>
              <a:p>
                <a:endParaRPr lang="en-US" dirty="0"/>
              </a:p>
              <a:p>
                <a:r>
                  <a:rPr lang="en-US" dirty="0"/>
                  <a:t>Very common structure in computer science</a:t>
                </a:r>
              </a:p>
              <a:p>
                <a:pPr lvl="1"/>
                <a:r>
                  <a:rPr lang="en-US" dirty="0"/>
                  <a:t>file systems, inheritance structure of Java classes, classification of Java types, etc…</a:t>
                </a:r>
              </a:p>
              <a:p>
                <a:endParaRPr lang="en-US" dirty="0"/>
              </a:p>
              <a:p>
                <a:r>
                  <a:rPr lang="en-US" dirty="0"/>
                  <a:t>Tree with no nodes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i="1" dirty="0"/>
                  <a:t>null </a:t>
                </a:r>
                <a:r>
                  <a:rPr lang="en-US" dirty="0"/>
                  <a:t>or </a:t>
                </a:r>
                <a:r>
                  <a:rPr lang="en-US" i="1" dirty="0"/>
                  <a:t>empty </a:t>
                </a:r>
                <a:r>
                  <a:rPr lang="en-US" dirty="0"/>
                  <a:t>tree</a:t>
                </a:r>
              </a:p>
              <a:p>
                <a:r>
                  <a:rPr lang="en-US" dirty="0"/>
                  <a:t>Tree that is not empty </a:t>
                </a:r>
              </a:p>
              <a:p>
                <a:pPr lvl="1"/>
                <a:r>
                  <a:rPr lang="en-US" i="1" dirty="0"/>
                  <a:t>root </a:t>
                </a:r>
                <a:r>
                  <a:rPr lang="en-US" dirty="0"/>
                  <a:t>node and potentially many levels of additional nodes that form a hierarchy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7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 and then show the two trees that can be the result after the removal of 11.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7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4869587"/>
            <a:ext cx="2447903" cy="1569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33466" cy="1320800"/>
          </a:xfrm>
        </p:spPr>
        <p:txBody>
          <a:bodyPr/>
          <a:lstStyle/>
          <a:p>
            <a:r>
              <a:rPr lang="en-GB" dirty="0"/>
              <a:t>Binary search tree – Balanced </a:t>
            </a:r>
            <a:r>
              <a:rPr lang="en-GB" dirty="0" err="1"/>
              <a:t>vs</a:t>
            </a:r>
            <a:r>
              <a:rPr lang="en-GB" dirty="0"/>
              <a:t> unbalanced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486121" cy="160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efficient searching if a binary search tree is balanced</a:t>
            </a:r>
          </a:p>
          <a:p>
            <a:r>
              <a:rPr lang="en-US" dirty="0"/>
              <a:t>Without further restrictions, a binary search tree may grow to be very unbalanced</a:t>
            </a:r>
          </a:p>
          <a:p>
            <a:pPr lvl="1"/>
            <a:r>
              <a:rPr lang="en-US" dirty="0"/>
              <a:t>worst case when the elements are inserted in sorted order </a:t>
            </a:r>
            <a:r>
              <a:rPr lang="en-US" dirty="0">
                <a:sym typeface="Wingdings" panose="05000000000000000000" pitchFamily="2" charset="2"/>
              </a:rPr>
              <a:t> the tree becomes almost linear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9" y="4264060"/>
            <a:ext cx="1057143" cy="24285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192" y="3976258"/>
            <a:ext cx="9387192" cy="12910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44, 22, 77, 55, 99, 88, 33 </a:t>
            </a:r>
          </a:p>
          <a:p>
            <a:endParaRPr lang="en-US" sz="1600" dirty="0"/>
          </a:p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99, 22, 88, 33, 77, 55, 44</a:t>
            </a:r>
          </a:p>
        </p:txBody>
      </p:sp>
    </p:spTree>
    <p:extLst>
      <p:ext uri="{BB962C8B-B14F-4D97-AF65-F5344CB8AC3E}">
        <p14:creationId xmlns:p14="http://schemas.microsoft.com/office/powerpoint/2010/main" val="2732240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Performance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</p:spPr>
            <p:txBody>
              <a:bodyPr/>
              <a:lstStyle/>
              <a:p>
                <a:r>
                  <a:rPr lang="en-GB" dirty="0"/>
                  <a:t>Computational complexity of the operations</a:t>
                </a:r>
              </a:p>
              <a:p>
                <a:pPr lvl="1"/>
                <a:r>
                  <a:rPr lang="en-GB" i="1" dirty="0"/>
                  <a:t>Insertion</a:t>
                </a:r>
                <a:r>
                  <a:rPr lang="en-GB" dirty="0"/>
                  <a:t> &amp; </a:t>
                </a:r>
                <a:r>
                  <a:rPr lang="en-GB" i="1" dirty="0"/>
                  <a:t>search</a:t>
                </a:r>
                <a:r>
                  <a:rPr lang="en-US" i="1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begin at the root of the tree and proceed down toward the leaves, making one comparison at each level of the tree</a:t>
                </a:r>
              </a:p>
              <a:p>
                <a:pPr lvl="1"/>
                <a:r>
                  <a:rPr lang="en-US" i="1" dirty="0"/>
                  <a:t>Deletion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this operation does not always traverse the tree down to a leaf, but it is always a possibility </a:t>
                </a:r>
              </a:p>
              <a:p>
                <a:r>
                  <a:rPr lang="en-US" dirty="0"/>
                  <a:t>… Thus, the time required to execute each algorithm is proportional to the </a:t>
                </a:r>
                <a:r>
                  <a:rPr lang="en-US" u="sng" dirty="0"/>
                  <a:t>height 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u="sng" dirty="0"/>
                  <a:t> of the tree</a:t>
                </a:r>
              </a:p>
              <a:p>
                <a:pPr lvl="1"/>
                <a:r>
                  <a:rPr lang="en-US" dirty="0"/>
                  <a:t>Height of a binary search tree?</a:t>
                </a:r>
              </a:p>
              <a:p>
                <a:pPr lvl="2"/>
                <a:r>
                  <a:rPr lang="en-US" dirty="0"/>
                  <a:t>On average, binary search trees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nodes have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</a:t>
                </a:r>
              </a:p>
              <a:p>
                <a:pPr lvl="2"/>
                <a:r>
                  <a:rPr lang="en-US" dirty="0"/>
                  <a:t>In the worst case, binary search trees can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 (the most unbalanced tree is like a linked list)</a:t>
                </a: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  <a:blipFill rotWithShape="0">
                <a:blip r:embed="rId2"/>
                <a:stretch>
                  <a:fillRect l="-142" t="-10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81423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0241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Average 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Worst case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Deletion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103333" r="-8422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103333" r="-1619" b="-210000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206780" r="-84228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206780" r="-1619" b="-113559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306780" r="-84228" b="-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306780" r="-1619" b="-13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280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 in .NET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hlinkClick r:id="rId2"/>
                  </a:rPr>
                  <a:t>http://msdn.microsoft.com/en-us/library/ms379572(v=vs.80).aspx</a:t>
                </a:r>
                <a:r>
                  <a:rPr lang="en-GB" dirty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C#: </a:t>
                </a:r>
                <a:r>
                  <a:rPr lang="en-GB" b="1" dirty="0" err="1"/>
                  <a:t>SortedSet</a:t>
                </a:r>
                <a:endParaRPr lang="en-GB" b="1" dirty="0"/>
              </a:p>
              <a:p>
                <a:pPr lvl="1"/>
                <a:r>
                  <a:rPr lang="en-GB" dirty="0">
                    <a:hlinkClick r:id="rId3"/>
                  </a:rPr>
                  <a:t>http://msdn.microsoft.com/en-us/library/dd412070.aspx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US" dirty="0"/>
                  <a:t>It is implemented using a </a:t>
                </a:r>
                <a:r>
                  <a:rPr lang="en-US" u="sng" dirty="0"/>
                  <a:t>self-balancing red-black tree</a:t>
                </a:r>
                <a:r>
                  <a:rPr lang="en-US" dirty="0"/>
                  <a:t> that gives a performance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insert, delete, and lookup. It is used to keep the elements in sorted order, to get the subset of elements in a particular range, or to get the Min or Max element of the set.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682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As we </a:t>
                </a:r>
                <a:r>
                  <a:rPr lang="nl-NL" dirty="0" err="1"/>
                  <a:t>saw</a:t>
                </a:r>
                <a:r>
                  <a:rPr lang="nl-NL" dirty="0"/>
                  <a:t> </a:t>
                </a:r>
                <a:r>
                  <a:rPr lang="nl-NL" dirty="0" err="1"/>
                  <a:t>before</a:t>
                </a:r>
                <a:r>
                  <a:rPr lang="nl-NL" dirty="0"/>
                  <a:t>, BST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</a:t>
                </a:r>
                <a:r>
                  <a:rPr lang="nl-NL" dirty="0" err="1"/>
                  <a:t>unbalanced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bad </a:t>
                </a:r>
                <a:r>
                  <a:rPr lang="nl-NL" dirty="0" err="1">
                    <a:sym typeface="Wingdings" panose="05000000000000000000" pitchFamily="2" charset="2"/>
                  </a:rPr>
                  <a:t>for</a:t>
                </a:r>
                <a:r>
                  <a:rPr lang="nl-NL" dirty="0">
                    <a:sym typeface="Wingdings" panose="05000000000000000000" pitchFamily="2" charset="2"/>
                  </a:rPr>
                  <a:t> performance!</a:t>
                </a:r>
              </a:p>
              <a:p>
                <a:endParaRPr lang="nl-NL" dirty="0">
                  <a:sym typeface="Wingdings" panose="05000000000000000000" pitchFamily="2" charset="2"/>
                </a:endParaRPr>
              </a:p>
              <a:p>
                <a:r>
                  <a:rPr lang="nl-NL" b="1" dirty="0">
                    <a:sym typeface="Wingdings" panose="05000000000000000000" pitchFamily="2" charset="2"/>
                  </a:rPr>
                  <a:t>2-3 trees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/>
                  <a:t>a type of binary search tree where costs are </a:t>
                </a:r>
                <a:r>
                  <a:rPr lang="en-US" i="1" dirty="0"/>
                  <a:t>guaranteed</a:t>
                </a:r>
                <a:r>
                  <a:rPr lang="en-US" dirty="0"/>
                  <a:t> to be logarithmic</a:t>
                </a:r>
                <a:endParaRPr lang="nl-NL" dirty="0"/>
              </a:p>
              <a:p>
                <a:pPr lvl="1"/>
                <a:r>
                  <a:rPr lang="nl-NL" dirty="0" err="1"/>
                  <a:t>near</a:t>
                </a:r>
                <a:r>
                  <a:rPr lang="nl-NL" dirty="0"/>
                  <a:t>-perfect </a:t>
                </a:r>
                <a:r>
                  <a:rPr lang="nl-NL" dirty="0" err="1"/>
                  <a:t>balance</a:t>
                </a:r>
                <a:r>
                  <a:rPr lang="nl-NL" dirty="0"/>
                  <a:t> </a:t>
                </a:r>
                <a:r>
                  <a:rPr lang="nl-NL" dirty="0" err="1"/>
                  <a:t>achieved</a:t>
                </a:r>
                <a:r>
                  <a:rPr lang="nl-NL" dirty="0"/>
                  <a:t> through </a:t>
                </a:r>
                <a:r>
                  <a:rPr lang="en-US" dirty="0"/>
                  <a:t>allowing nodes to </a:t>
                </a:r>
                <a:r>
                  <a:rPr lang="en-US" i="1" dirty="0"/>
                  <a:t>hold more than one key</a:t>
                </a:r>
                <a:endParaRPr lang="nl-NL" i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6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2-3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7105952" cy="3880773"/>
          </a:xfrm>
        </p:spPr>
        <p:txBody>
          <a:bodyPr/>
          <a:lstStyle/>
          <a:p>
            <a:r>
              <a:rPr lang="nl-NL" i="1" dirty="0"/>
              <a:t>Definition</a:t>
            </a:r>
            <a:r>
              <a:rPr lang="nl-NL" dirty="0"/>
              <a:t>: </a:t>
            </a:r>
            <a:r>
              <a:rPr lang="en-US" dirty="0"/>
              <a:t>a 2-3 search tree is a tree that either is empty or…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2-node</a:t>
            </a:r>
            <a:r>
              <a:rPr lang="en-US" dirty="0"/>
              <a:t>, with one key (and associated value) and two links, a left link to a 2-3 search tree with smaller keys, and a right link to a 2-3 search tree with larger keys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3-node</a:t>
            </a:r>
            <a:r>
              <a:rPr lang="en-US" dirty="0"/>
              <a:t>, with two keys (and associated values) and three links, a left link to a 2-3 search tree with smaller keys, a middle link to a 2-3 search tree with keys between the node's keys and a right link to a 2-3 search tree with larger keys.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 </a:t>
            </a:r>
            <a:r>
              <a:rPr lang="en-US" i="1" dirty="0"/>
              <a:t>perfectly balanced</a:t>
            </a:r>
            <a:r>
              <a:rPr lang="en-US" dirty="0"/>
              <a:t> 2-3 search tree (or 2-3 tree for short) is one whose null links are all the same distance from the root.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natomy of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3" y="2242458"/>
            <a:ext cx="4135908" cy="30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54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51590"/>
            <a:ext cx="8596668" cy="5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search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6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ert into a 2-node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18" y="3597484"/>
            <a:ext cx="3152282" cy="32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</a:t>
            </a:r>
            <a:r>
              <a:rPr lang="nl-NL" dirty="0" err="1"/>
              <a:t>insertion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bit more </a:t>
            </a:r>
            <a:r>
              <a:rPr lang="nl-NL" dirty="0" err="1"/>
              <a:t>complicated</a:t>
            </a:r>
            <a:r>
              <a:rPr lang="nl-NL" dirty="0"/>
              <a:t> (more cases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)</a:t>
            </a:r>
          </a:p>
          <a:p>
            <a:r>
              <a:rPr lang="nl-NL" dirty="0"/>
              <a:t>The </a:t>
            </a:r>
            <a:r>
              <a:rPr lang="nl-NL" dirty="0" err="1"/>
              <a:t>simplest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cases …</a:t>
            </a:r>
          </a:p>
          <a:p>
            <a:pPr lvl="1"/>
            <a:r>
              <a:rPr lang="nl-NL" i="1" dirty="0" err="1"/>
              <a:t>Insert</a:t>
            </a:r>
            <a:r>
              <a:rPr lang="nl-NL" i="1" dirty="0"/>
              <a:t> </a:t>
            </a:r>
            <a:r>
              <a:rPr lang="nl-NL" i="1" dirty="0" err="1"/>
              <a:t>into</a:t>
            </a:r>
            <a:r>
              <a:rPr lang="nl-NL" i="1" dirty="0"/>
              <a:t> a 2-node</a:t>
            </a:r>
            <a:endParaRPr lang="nl-NL" dirty="0"/>
          </a:p>
          <a:p>
            <a:pPr lvl="1"/>
            <a:r>
              <a:rPr lang="en-US" i="1" dirty="0"/>
              <a:t>Insert into a tree consisting of a single 3-node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Insert into a 2-3 tree consisting of a single 3-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15" y="1074528"/>
            <a:ext cx="2736087" cy="26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11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K-</a:t>
            </a:r>
            <a:r>
              <a:rPr lang="nl-NL" dirty="0" err="1"/>
              <a:t>dimensional</a:t>
            </a:r>
            <a:r>
              <a:rPr lang="nl-NL" dirty="0"/>
              <a:t> trees</a:t>
            </a:r>
          </a:p>
        </p:txBody>
      </p:sp>
      <p:pic>
        <p:nvPicPr>
          <p:cNvPr id="4098" name="Picture 2" descr="https://upload.wikimedia.org/wikipedia/commons/thumb/b/b6/3dtree.png/250px-3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3" y="2299803"/>
            <a:ext cx="3678632" cy="35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62" y="152030"/>
            <a:ext cx="4708141" cy="23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/>
                  <a:t>Recursive definition</a:t>
                </a:r>
              </a:p>
              <a:p>
                <a:pPr lvl="1"/>
                <a:r>
                  <a:rPr lang="en-US" dirty="0"/>
                  <a:t>A tree is a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disjoint trees, none of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is the root of the tree</a:t>
                </a:r>
              </a:p>
              <a:p>
                <a:pPr lvl="2"/>
                <a:r>
                  <a:rPr lang="en-GB" b="0" dirty="0"/>
                  <a:t>Elements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are the </a:t>
                </a:r>
                <a:r>
                  <a:rPr lang="en-GB" dirty="0" err="1"/>
                  <a:t>subtrees</a:t>
                </a:r>
                <a:r>
                  <a:rPr lang="en-GB" dirty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can be empty</a:t>
                </a:r>
              </a:p>
              <a:p>
                <a:pPr lvl="2"/>
                <a:endParaRPr lang="en-GB" dirty="0"/>
              </a:p>
              <a:p>
                <a:r>
                  <a:rPr lang="en-US" dirty="0"/>
                  <a:t>Each element may have several successors (called its “</a:t>
                </a:r>
                <a:r>
                  <a:rPr lang="en-US" i="1" dirty="0"/>
                  <a:t>children</a:t>
                </a:r>
                <a:r>
                  <a:rPr lang="en-US" dirty="0"/>
                  <a:t>”) and every element except one (called the “</a:t>
                </a:r>
                <a:r>
                  <a:rPr lang="en-US" i="1" dirty="0"/>
                  <a:t>root</a:t>
                </a:r>
                <a:r>
                  <a:rPr lang="en-US" dirty="0"/>
                  <a:t>”) has a unique predecessor (called its “</a:t>
                </a:r>
                <a:r>
                  <a:rPr lang="en-US" i="1" dirty="0"/>
                  <a:t>parent</a:t>
                </a:r>
                <a:r>
                  <a:rPr lang="en-US" dirty="0"/>
                  <a:t>”)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collegelabs.co/clabs/nld/images/tree%20(1)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4"/>
          <a:stretch/>
        </p:blipFill>
        <p:spPr bwMode="auto">
          <a:xfrm>
            <a:off x="9339522" y="4432143"/>
            <a:ext cx="2323941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study.in/imagebrowser/view/image/4565/_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3" y="4857474"/>
            <a:ext cx="3569983" cy="1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3.ggpht.com/_1SkEgLzvHUY/S0G0qRIE13I/AAAAAAAAAZM/6lcrYFw6EnE/s400/u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2" y="60158"/>
            <a:ext cx="3586038" cy="23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8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k-d tree?</a:t>
            </a:r>
            <a:endParaRPr lang="nl-NL" b="0" dirty="0"/>
          </a:p>
          <a:p>
            <a:pPr lvl="1"/>
            <a:r>
              <a:rPr lang="en-US" dirty="0"/>
              <a:t>special case of binary space partitioning trees</a:t>
            </a:r>
            <a:endParaRPr lang="nl-NL" dirty="0"/>
          </a:p>
          <a:p>
            <a:pPr lvl="1"/>
            <a:r>
              <a:rPr lang="en-US" dirty="0"/>
              <a:t>space-partitioning data structure for organizing points in a k-dimensional space</a:t>
            </a:r>
          </a:p>
          <a:p>
            <a:pPr lvl="1"/>
            <a:r>
              <a:rPr lang="en-US" dirty="0"/>
              <a:t>useful data structure for several applications, such as searches involving a multidimensional search key (e.g. range searches and nearest neighbor searches)</a:t>
            </a:r>
          </a:p>
          <a:p>
            <a:pPr lvl="2"/>
            <a:r>
              <a:rPr lang="en-US" dirty="0"/>
              <a:t>Range search == Exercise 2 of the assignment!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5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en-US" dirty="0"/>
              <a:t>informal 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836780" cy="3880773"/>
          </a:xfrm>
        </p:spPr>
        <p:txBody>
          <a:bodyPr/>
          <a:lstStyle/>
          <a:p>
            <a:r>
              <a:rPr lang="en-US" dirty="0"/>
              <a:t>Binary tree in which every node is a k-dimensional point</a:t>
            </a:r>
          </a:p>
          <a:p>
            <a:r>
              <a:rPr lang="en-US" dirty="0"/>
              <a:t>Every non-leaf node can be thought of as implicitly generating a splitting hyperplane that divides the space into two parts, known as half-spaces</a:t>
            </a:r>
          </a:p>
          <a:p>
            <a:pPr lvl="1"/>
            <a:r>
              <a:rPr lang="en-US" dirty="0"/>
              <a:t>Points to the left of this hyperplane are represented by the left subtree of that node </a:t>
            </a:r>
          </a:p>
          <a:p>
            <a:pPr lvl="1"/>
            <a:r>
              <a:rPr lang="en-US" dirty="0"/>
              <a:t>Points right of the hyperplane are represented by the right subtree</a:t>
            </a:r>
          </a:p>
          <a:p>
            <a:r>
              <a:rPr lang="en-US" dirty="0"/>
              <a:t>Every node in the tree is associated with one of the k-dimensions, with the hyperplane perpendicular to that dimension's axis</a:t>
            </a:r>
          </a:p>
          <a:p>
            <a:pPr lvl="1"/>
            <a:r>
              <a:rPr lang="en-US" dirty="0"/>
              <a:t>for example, if for a particular split the "x" axis is chosen, all points in the subtree with a smaller "x" value than the node will appear in the left subtree and all points with larger "x" value will be in the right subtree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87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nl-NL" dirty="0" err="1"/>
              <a:t>construction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771466" cy="4245898"/>
          </a:xfrm>
        </p:spPr>
        <p:txBody>
          <a:bodyPr>
            <a:normAutofit/>
          </a:bodyPr>
          <a:lstStyle/>
          <a:p>
            <a:r>
              <a:rPr lang="en-US" dirty="0"/>
              <a:t>The canonical method of k-d tree construction has the following constraints:</a:t>
            </a:r>
          </a:p>
          <a:p>
            <a:pPr lvl="1"/>
            <a:r>
              <a:rPr lang="en-US" dirty="0"/>
              <a:t>As one moves down the tree, one cycles through the axes used to select the splitting planes</a:t>
            </a:r>
          </a:p>
          <a:p>
            <a:pPr lvl="2"/>
            <a:r>
              <a:rPr lang="en-US" dirty="0"/>
              <a:t>Example: in a 2-d tree, the root has an </a:t>
            </a:r>
            <a:r>
              <a:rPr lang="en-US" b="1" dirty="0"/>
              <a:t>x</a:t>
            </a:r>
            <a:r>
              <a:rPr lang="en-US" dirty="0"/>
              <a:t>-aligned plane, the root’s children would both have a </a:t>
            </a:r>
            <a:r>
              <a:rPr lang="en-US" b="1" dirty="0"/>
              <a:t>y</a:t>
            </a:r>
            <a:r>
              <a:rPr lang="en-US" dirty="0"/>
              <a:t>-aligned plane, the root’s grandchildren would have all </a:t>
            </a:r>
            <a:r>
              <a:rPr lang="en-US" b="1" dirty="0"/>
              <a:t>x</a:t>
            </a:r>
            <a:r>
              <a:rPr lang="en-US" dirty="0"/>
              <a:t>-aligned planes,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Points are inserted by selecting the </a:t>
            </a:r>
            <a:r>
              <a:rPr lang="en-US" i="1" dirty="0"/>
              <a:t>median </a:t>
            </a:r>
            <a:r>
              <a:rPr lang="en-US" dirty="0"/>
              <a:t>of the points being put into the subtree, with respect to their coordinates in the axis being used to create the splitting plane</a:t>
            </a:r>
          </a:p>
          <a:p>
            <a:pPr lvl="1"/>
            <a:endParaRPr lang="en-US" dirty="0"/>
          </a:p>
          <a:p>
            <a:r>
              <a:rPr lang="en-US" dirty="0"/>
              <a:t>This method leads to a </a:t>
            </a:r>
            <a:r>
              <a:rPr lang="en-US" i="1" dirty="0"/>
              <a:t>balanced k-d tree </a:t>
            </a:r>
            <a:r>
              <a:rPr lang="en-US" dirty="0"/>
              <a:t>(i.e., each leaf node is approximately at the same distance from the root)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if you do not choose the median, there is no guarantee that the tree will be balanced. It is </a:t>
            </a:r>
            <a:r>
              <a:rPr lang="en-US" i="1" dirty="0"/>
              <a:t>not required </a:t>
            </a:r>
            <a:r>
              <a:rPr lang="en-US" dirty="0"/>
              <a:t>in the assignment to choose the median.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45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5" y="1930400"/>
            <a:ext cx="7561714" cy="3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3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126586"/>
            <a:ext cx="4941487" cy="4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4" name="Picture 4" descr="https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34" y="2531426"/>
            <a:ext cx="4447648" cy="21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385458" y="447442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8349344" y="2162094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710229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909317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288657" y="28330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9524685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1448113" y="4129106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345589" y="394444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2470744" y="2490929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749059" y="393250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4049484" y="4900762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8852127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85677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assignment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range search searches for </a:t>
                </a:r>
                <a:r>
                  <a:rPr lang="en-US" i="1" dirty="0"/>
                  <a:t>ranges of parameters</a:t>
                </a:r>
              </a:p>
              <a:p>
                <a:pPr lvl="1"/>
                <a:r>
                  <a:rPr lang="en-US" dirty="0"/>
                  <a:t>Example: if a tree is storing values corresponding to income and age, then a range search might be something like looking for all members of the tree which have an age between 20 and 50 years and an income between 50,000 and 80,000</a:t>
                </a:r>
              </a:p>
              <a:p>
                <a:r>
                  <a:rPr lang="en-US" dirty="0"/>
                  <a:t>Since k-d trees divide the range of a domain in half at each level of the tree, they are useful for performing range searches</a:t>
                </a:r>
              </a:p>
              <a:p>
                <a:pPr lvl="1"/>
                <a:r>
                  <a:rPr lang="en-US" dirty="0"/>
                  <a:t>In the assignment you have to look for special buildings within a certain distance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a house… this is exactly a range search, where </a:t>
                </a:r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of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building </a:t>
                </a:r>
                <a:r>
                  <a:rPr lang="nl-NL" dirty="0" err="1">
                    <a:solidFill>
                      <a:srgbClr val="FF0000"/>
                    </a:solidFill>
                  </a:rPr>
                  <a:t>should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u="sng" dirty="0" err="1">
                    <a:solidFill>
                      <a:srgbClr val="FF0000"/>
                    </a:solidFill>
                  </a:rPr>
                  <a:t>and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/>
                  <a:t>(</a:t>
                </a:r>
                <a:r>
                  <a:rPr lang="nl-NL" dirty="0" err="1"/>
                  <a:t>supposing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are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coordinates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house). </a:t>
                </a:r>
                <a:r>
                  <a:rPr lang="nl-NL" dirty="0" err="1"/>
                  <a:t>Before</a:t>
                </a:r>
                <a:r>
                  <a:rPr lang="nl-NL" dirty="0"/>
                  <a:t> </a:t>
                </a:r>
                <a:r>
                  <a:rPr lang="nl-NL" dirty="0" err="1"/>
                  <a:t>returning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,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buildings found are </a:t>
                </a:r>
                <a:r>
                  <a:rPr lang="nl-NL" dirty="0" err="1"/>
                  <a:t>really</a:t>
                </a:r>
                <a:r>
                  <a:rPr lang="nl-NL" dirty="0"/>
                  <a:t> </a:t>
                </a:r>
                <a:r>
                  <a:rPr lang="nl-NL" dirty="0" err="1"/>
                  <a:t>within</a:t>
                </a:r>
                <a:r>
                  <a:rPr lang="nl-NL" dirty="0"/>
                  <a:t> radius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house (</a:t>
                </a:r>
                <a:r>
                  <a:rPr lang="nl-NL" dirty="0" err="1"/>
                  <a:t>using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Euclidean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).</a:t>
                </a:r>
              </a:p>
              <a:p>
                <a:pPr lvl="1"/>
                <a:r>
                  <a:rPr lang="nl-NL" dirty="0" err="1"/>
                  <a:t>Create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tree </a:t>
                </a:r>
                <a:r>
                  <a:rPr lang="nl-NL" dirty="0" err="1"/>
                  <a:t>only</a:t>
                </a:r>
                <a:r>
                  <a:rPr lang="nl-NL" dirty="0"/>
                  <a:t> </a:t>
                </a:r>
                <a:r>
                  <a:rPr lang="nl-NL" i="1" u="sng" dirty="0" err="1"/>
                  <a:t>once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it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searches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do (</a:t>
                </a:r>
                <a:r>
                  <a:rPr lang="nl-NL" dirty="0" err="1"/>
                  <a:t>one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:r>
                  <a:rPr lang="nl-NL" dirty="0" err="1"/>
                  <a:t>given</a:t>
                </a:r>
                <a:r>
                  <a:rPr lang="nl-NL" dirty="0"/>
                  <a:t> house). 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rmaliz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4859" r="13672" b="14620"/>
          <a:stretch/>
        </p:blipFill>
        <p:spPr bwMode="auto">
          <a:xfrm>
            <a:off x="6806044" y="142586"/>
            <a:ext cx="2223655" cy="22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7387936" y="904008"/>
            <a:ext cx="29094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6179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Study the slides</a:t>
                </a:r>
              </a:p>
              <a:p>
                <a:r>
                  <a:rPr lang="en-GB" dirty="0"/>
                  <a:t>Answer the MC questions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dirty="0"/>
                  <a:t>Implement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𝐵𝑖𝑛𝑎𝑟𝑦𝑆𝑒𝑎𝑟𝑐h𝑇𝑟𝑒𝑒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nl-NL" dirty="0"/>
              </a:p>
              <a:p>
                <a:pPr lvl="1"/>
                <a:r>
                  <a:rPr lang="en-GB" dirty="0"/>
                  <a:t>with </a:t>
                </a:r>
                <a:r>
                  <a:rPr lang="en-GB" dirty="0" smtClean="0"/>
                  <a:t>traversals (all 3),</a:t>
                </a:r>
                <a:r>
                  <a:rPr lang="en-GB" dirty="0"/>
                  <a:t> </a:t>
                </a:r>
                <a:r>
                  <a:rPr lang="en-GB" dirty="0" smtClean="0"/>
                  <a:t>insert, search and delete operations</a:t>
                </a:r>
                <a:endParaRPr lang="en-GB" dirty="0"/>
              </a:p>
              <a:p>
                <a:r>
                  <a:rPr lang="en-GB" dirty="0"/>
                  <a:t>[optional] </a:t>
                </a:r>
                <a:r>
                  <a:rPr lang="en-GB" dirty="0" smtClean="0"/>
                  <a:t>Start second exercise </a:t>
                </a:r>
                <a:r>
                  <a:rPr lang="en-GB" dirty="0"/>
                  <a:t>of practical assignment (about </a:t>
                </a:r>
                <a:r>
                  <a:rPr lang="en-GB" dirty="0" smtClean="0"/>
                  <a:t>k-d trees)</a:t>
                </a:r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See you next week </a:t>
                </a:r>
                <a:r>
                  <a:rPr lang="en-GB" b="1" dirty="0">
                    <a:sym typeface="Wingdings" panose="05000000000000000000" pitchFamily="2" charset="2"/>
                  </a:rPr>
                  <a:t> </a:t>
                </a:r>
                <a:endParaRPr lang="en-GB" b="1" dirty="0"/>
              </a:p>
              <a:p>
                <a:pPr algn="ctr"/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Trees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rosalind.info/media/binary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141526"/>
            <a:ext cx="338608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9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/>
          <a:srcRect l="49912" t="36253" r="27837" b="49611"/>
          <a:stretch/>
        </p:blipFill>
        <p:spPr>
          <a:xfrm>
            <a:off x="4386737" y="4819072"/>
            <a:ext cx="4412593" cy="1752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Basic definition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tree </a:t>
                </a:r>
                <a:r>
                  <a:rPr lang="en-US" dirty="0"/>
                  <a:t>data structure in which each node has at most two children (</a:t>
                </a:r>
                <a:r>
                  <a:rPr lang="en-US" i="1" dirty="0"/>
                  <a:t>left</a:t>
                </a:r>
                <a:r>
                  <a:rPr lang="en-US" dirty="0"/>
                  <a:t> child and </a:t>
                </a:r>
                <a:r>
                  <a:rPr lang="en-US" i="1" dirty="0"/>
                  <a:t>right </a:t>
                </a:r>
                <a:r>
                  <a:rPr lang="en-US" dirty="0"/>
                  <a:t>child)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Recursive definition (using just set theory notions)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either the empty set or a </a:t>
                </a:r>
                <a:r>
                  <a:rPr lang="en-US" b="1" dirty="0"/>
                  <a:t>triple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disjoint binary trees (not 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root of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left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right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4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Size</a:t>
                </a:r>
              </a:p>
              <a:p>
                <a:pPr lvl="1"/>
                <a:r>
                  <a:rPr lang="en-GB" dirty="0"/>
                  <a:t>Number of nodes it contain</a:t>
                </a:r>
              </a:p>
              <a:p>
                <a:pPr lvl="1"/>
                <a:r>
                  <a:rPr lang="en-GB" dirty="0"/>
                  <a:t>Singleton = tree of size 1</a:t>
                </a:r>
              </a:p>
              <a:p>
                <a:r>
                  <a:rPr lang="en-GB" b="1" dirty="0"/>
                  <a:t>Parent</a:t>
                </a:r>
                <a:r>
                  <a:rPr lang="en-GB" dirty="0"/>
                  <a:t> and </a:t>
                </a:r>
                <a:r>
                  <a:rPr lang="en-GB" b="1" dirty="0"/>
                  <a:t>children</a:t>
                </a:r>
              </a:p>
              <a:p>
                <a:pPr lvl="1"/>
                <a:r>
                  <a:rPr lang="en-GB" dirty="0"/>
                  <a:t>Given the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/>
                  <a:t>,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parent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, which are its children</a:t>
                </a:r>
              </a:p>
              <a:p>
                <a:r>
                  <a:rPr lang="en-GB" b="1" dirty="0"/>
                  <a:t>Leaf</a:t>
                </a:r>
              </a:p>
              <a:p>
                <a:pPr lvl="1"/>
                <a:r>
                  <a:rPr lang="en-GB" dirty="0"/>
                  <a:t>Node with no children</a:t>
                </a:r>
              </a:p>
              <a:p>
                <a:r>
                  <a:rPr lang="en-GB" b="1" dirty="0"/>
                  <a:t>Internal node </a:t>
                </a:r>
              </a:p>
              <a:p>
                <a:pPr lvl="1"/>
                <a:r>
                  <a:rPr lang="en-GB" dirty="0"/>
                  <a:t>Node with at least one child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</p:spPr>
            <p:txBody>
              <a:bodyPr/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Adjacent nodes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One is the parent of the other 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Path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Sequence of nodes where each one is adjacent to the following one in the sequence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a path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number of adjacent pairs 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arrows)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Trees are acyclic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No path can contain the same node more than once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Root path </a:t>
                </a:r>
                <a:r>
                  <a:rPr lang="en-GB" dirty="0">
                    <a:solidFill>
                      <a:schemeClr val="tx1"/>
                    </a:solidFill>
                  </a:rPr>
                  <a:t>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Path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which ends in the root of the tree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Depth</a:t>
                </a:r>
                <a:r>
                  <a:rPr lang="en-GB" dirty="0">
                    <a:solidFill>
                      <a:schemeClr val="tx1"/>
                    </a:solidFill>
                  </a:rPr>
                  <a:t> of a node 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its root path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  <a:blipFill rotWithShape="0"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46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3435</Words>
  <Application>Microsoft Office PowerPoint</Application>
  <PresentationFormat>Breedbeeld</PresentationFormat>
  <Paragraphs>481</Paragraphs>
  <Slides>56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INFDEV036A - Algorithms Lesson Unit 4</vt:lpstr>
      <vt:lpstr>Today</vt:lpstr>
      <vt:lpstr>Detailed agenda</vt:lpstr>
      <vt:lpstr>Tree definition </vt:lpstr>
      <vt:lpstr>Tree definition</vt:lpstr>
      <vt:lpstr>Binary Trees</vt:lpstr>
      <vt:lpstr>Binary tree definition</vt:lpstr>
      <vt:lpstr>Binary trees properties (1/3)</vt:lpstr>
      <vt:lpstr>Binary trees properties (2/3)</vt:lpstr>
      <vt:lpstr>Binary trees properties (3/3)</vt:lpstr>
      <vt:lpstr>Binary trees properties – Example </vt:lpstr>
      <vt:lpstr>Binary trees properties – Example </vt:lpstr>
      <vt:lpstr>Full binary trees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Binary Search Trees</vt:lpstr>
      <vt:lpstr>Binary search tree definition</vt:lpstr>
      <vt:lpstr>Binary search tree</vt:lpstr>
      <vt:lpstr>Binary search tree property</vt:lpstr>
      <vt:lpstr>Binary search tree operations</vt:lpstr>
      <vt:lpstr>Binary search tree – Search</vt:lpstr>
      <vt:lpstr>Binary search tree – Search</vt:lpstr>
      <vt:lpstr>Binary search tree – Insertion </vt:lpstr>
      <vt:lpstr>Binary search tree – Insertion </vt:lpstr>
      <vt:lpstr>Binary search tree – Insertion </vt:lpstr>
      <vt:lpstr>Binary search tree – Insertion </vt:lpstr>
      <vt:lpstr>Binary search tree – Insertion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</vt:lpstr>
      <vt:lpstr>Binary search tree – Balanced vs unbalanced</vt:lpstr>
      <vt:lpstr>Binary search tree – Performance</vt:lpstr>
      <vt:lpstr>BST in .NET</vt:lpstr>
      <vt:lpstr>2-3 trees</vt:lpstr>
      <vt:lpstr>2-3 trees</vt:lpstr>
      <vt:lpstr>2-3 trees</vt:lpstr>
      <vt:lpstr>2-3 trees search</vt:lpstr>
      <vt:lpstr>2-3 trees insertion</vt:lpstr>
      <vt:lpstr>k-d trees</vt:lpstr>
      <vt:lpstr>k-d trees</vt:lpstr>
      <vt:lpstr>k-d trees informal description</vt:lpstr>
      <vt:lpstr>k-d trees construction</vt:lpstr>
      <vt:lpstr>2-d trees example</vt:lpstr>
      <vt:lpstr>2-d trees example</vt:lpstr>
      <vt:lpstr>k-d trees in the assignment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Development 6a - Algoritmiek</dc:title>
  <dc:creator>Giulia Costantini</dc:creator>
  <cp:lastModifiedBy>Giulia Costantini</cp:lastModifiedBy>
  <cp:revision>79</cp:revision>
  <dcterms:created xsi:type="dcterms:W3CDTF">2014-10-29T12:36:46Z</dcterms:created>
  <dcterms:modified xsi:type="dcterms:W3CDTF">2017-12-11T15:25:57Z</dcterms:modified>
</cp:coreProperties>
</file>