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</p:sldMasterIdLst>
  <p:notesMasterIdLst>
    <p:notesMasterId r:id="rId35"/>
  </p:notesMasterIdLst>
  <p:sldIdLst>
    <p:sldId id="256" r:id="rId2"/>
    <p:sldId id="260" r:id="rId3"/>
    <p:sldId id="276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273" r:id="rId13"/>
    <p:sldId id="275" r:id="rId14"/>
    <p:sldId id="277" r:id="rId15"/>
    <p:sldId id="278" r:id="rId16"/>
    <p:sldId id="281" r:id="rId17"/>
    <p:sldId id="282" r:id="rId18"/>
    <p:sldId id="283" r:id="rId19"/>
    <p:sldId id="284" r:id="rId20"/>
    <p:sldId id="280" r:id="rId21"/>
    <p:sldId id="285" r:id="rId22"/>
    <p:sldId id="295" r:id="rId23"/>
    <p:sldId id="296" r:id="rId24"/>
    <p:sldId id="279" r:id="rId25"/>
    <p:sldId id="286" r:id="rId26"/>
    <p:sldId id="287" r:id="rId27"/>
    <p:sldId id="288" r:id="rId28"/>
    <p:sldId id="289" r:id="rId29"/>
    <p:sldId id="292" r:id="rId30"/>
    <p:sldId id="291" r:id="rId31"/>
    <p:sldId id="290" r:id="rId32"/>
    <p:sldId id="294" r:id="rId33"/>
    <p:sldId id="2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lia Costantini" initials="GC" lastIdx="1" clrIdx="0">
    <p:extLst>
      <p:ext uri="{19B8F6BF-5375-455C-9EA6-DF929625EA0E}">
        <p15:presenceInfo xmlns:p15="http://schemas.microsoft.com/office/powerpoint/2012/main" userId="c0908a6aec1179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03" autoAdjust="0"/>
  </p:normalViewPr>
  <p:slideViewPr>
    <p:cSldViewPr snapToGrid="0">
      <p:cViewPr varScale="1">
        <p:scale>
          <a:sx n="93" d="100"/>
          <a:sy n="93" d="100"/>
        </p:scale>
        <p:origin x="6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4420D-16BA-4EDC-9A71-800590EAD5A3}" type="datetimeFigureOut">
              <a:rPr lang="en-GB" smtClean="0"/>
              <a:t>08/01/2018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73B9A-66FB-4A63-BCD5-E140B9429F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11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795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774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procedure</a:t>
            </a:r>
            <a:r>
              <a:rPr lang="en-US" dirty="0"/>
              <a:t> Path(u, v) </a:t>
            </a:r>
            <a:r>
              <a:rPr lang="en-US" b="1" dirty="0"/>
              <a:t>if</a:t>
            </a:r>
            <a:r>
              <a:rPr lang="en-US" dirty="0"/>
              <a:t> next[u][v] = null </a:t>
            </a:r>
            <a:r>
              <a:rPr lang="en-US" b="1" dirty="0"/>
              <a:t>then</a:t>
            </a:r>
            <a:r>
              <a:rPr lang="en-US" dirty="0"/>
              <a:t> </a:t>
            </a:r>
            <a:r>
              <a:rPr lang="en-US" b="1" dirty="0"/>
              <a:t>return</a:t>
            </a:r>
            <a:r>
              <a:rPr lang="en-US" dirty="0"/>
              <a:t> [] path = [u] </a:t>
            </a:r>
            <a:r>
              <a:rPr lang="en-US" b="1" dirty="0"/>
              <a:t>while u ≠ v</a:t>
            </a:r>
            <a:r>
              <a:rPr lang="en-US" dirty="0"/>
              <a:t> u ← next[u][v] </a:t>
            </a:r>
            <a:r>
              <a:rPr lang="en-US" dirty="0" err="1"/>
              <a:t>path.append</a:t>
            </a:r>
            <a:r>
              <a:rPr lang="en-US" dirty="0"/>
              <a:t>(u) </a:t>
            </a:r>
            <a:r>
              <a:rPr lang="en-US" b="1" dirty="0"/>
              <a:t>return</a:t>
            </a:r>
            <a:r>
              <a:rPr lang="en-US" dirty="0"/>
              <a:t> path</a:t>
            </a:r>
          </a:p>
          <a:p>
            <a:r>
              <a:rPr lang="nl-NL" dirty="0"/>
              <a:t>https://en.wikipedia.org/wiki/Floyd%E2%80%93Warshall_algorithm#Path_reconstruction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112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 to the first iteration of the outer loop, labeled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above, the only known paths correspond to the single edges in the graph. At k=1, paths that go through the vertex 1 are found: in particular, the path 2→1→3 is found, replacing the path 2→3 which has fewer edges but is longer. At k=2, paths going through the vertices {1,2} are found. The red and blue boxes show how the path 4→2→1→3 is assembled from the two known paths 4→2 and 2→1→3 encountered in previous iterations, with 2 in the intersection. The path 4→2→3 is not considered, because 2→1→3 is the shortest path encountered so far from 2 to 3. At k=3, paths going through the vertices {1,2,3} are found. Finally, at k=4, all shortest paths are found.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4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 to the first iteration of the outer loop, labeled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above, the only known paths correspond to the single edges in the graph. At k=1, paths that go through the vertex 1 are found: in particular, the path 2→1→3 is found, replacing the path 2→3 which has fewer edges but is longer. At k=2, paths going through the vertices {1,2} are found. The red and blue boxes show how the path 4→2→1→3 is assembled from the two known paths 4→2 and 2→1→3 encountered in previous iterations, with 2 in the intersection. The path 4→2→3 is not considered, because 2→1→3 is the shortest path encountered so far from 2 to 3. At k=3, paths going through the vertices {1,2,3} are found. Finally, at k=4, all shortest paths are found.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984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 to the first iteration of the outer loop, labeled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above, the only known paths correspond to the single edges in the graph. At k=1, paths that go through the vertex 1 are found: in particular, the path 2→1→3 is found, replacing the path 2→3 which has fewer edges but is longer. At k=2, paths going through the vertices {1,2} are found. The red and blue boxes show how the path 4→2→1→3 is assembled from the two known paths 4→2 and 2→1→3 encountered in previous iterations, with 2 in the intersection. The path 4→2→3 is not considered, because 2→1→3 is the shortest path encountered so far from 2 to 3. At k=3, paths going through the vertices {1,2,3} are found. Finally, at k=4, all shortest paths are found.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075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 to the first iteration of the outer loop, labeled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above, the only known paths correspond to the single edges in the graph. At k=1, paths that go through the vertex 1 are found: in particular, the path 2→1→3 is found, replacing the path 2→3 which has fewer edges but is longer. At k=2, paths going through the vertices {1,2} are found. The red and blue boxes show how the path 4→2→1→3 is assembled from the two known paths 4→2 and 2→1→3 encountered in previous iterations, with 2 in the intersection. The path 4→2→3 is not considered, because 2→1→3 is the shortest path encountered so far from 2 to 3. At k=3, paths going through the vertices {1,2,3} are found. Finally, at k=4, all shortest paths are found.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51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 to the first iteration of the outer loop, labeled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above, the only known paths correspond to the single edges in the graph. At k=1, paths that go through the vertex 1 are found: in particular, the path 2→1→3 is found, replacing the path 2→3 which has fewer edges but is longer. At k=2, paths going through the vertices {1,2} are found. The red and blue boxes show how the path 4→2→1→3 is assembled from the two known paths 4→2 and 2→1→3 encountered in previous iterations, with 2 in the intersection. The path 4→2→3 is not considered, because 2→1→3 is the shortest path encountered so far from 2 to 3. At k=3, paths going through the vertices {1,2,3} are found. Finally, at k=4, all shortest paths are found.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427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186C-4285-4E96-AAD3-9FC3EE60C962}" type="datetime1">
              <a:rPr lang="en-GB" smtClean="0"/>
              <a:t>08/01/2018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9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3A51-C85B-4FD5-AEEB-97536787B941}" type="datetime1">
              <a:rPr lang="en-GB" smtClean="0"/>
              <a:t>08/01/2018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09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C26E-7080-4082-812B-EE4F2267B490}" type="datetime1">
              <a:rPr lang="en-GB" smtClean="0"/>
              <a:t>08/01/2018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6843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4DC31-A538-448E-A682-11B5A01C7954}" type="datetime1">
              <a:rPr lang="en-GB" smtClean="0"/>
              <a:t>08/01/2018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732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4AC0-7A60-44B5-A80E-4B808CD9078B}" type="datetime1">
              <a:rPr lang="en-GB" smtClean="0"/>
              <a:t>08/01/2018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867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1D9B-3BC4-4E2C-98BA-1D4094C6DE0E}" type="datetime1">
              <a:rPr lang="en-GB" smtClean="0"/>
              <a:t>08/01/2018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086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D1F7-FFBD-4A39-A77B-F8B8C0DA3A07}" type="datetime1">
              <a:rPr lang="en-GB" smtClean="0"/>
              <a:t>08/01/2018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89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89837-2BCB-4582-B249-0AB081EC3780}" type="datetime1">
              <a:rPr lang="en-GB" smtClean="0"/>
              <a:t>08/01/2018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3B6E-D774-4072-ACD1-6D9BA1CF6D8E}" type="datetime1">
              <a:rPr lang="en-GB" smtClean="0"/>
              <a:t>08/01/2018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94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5FA9-9194-47C9-B2A8-16002A514344}" type="datetime1">
              <a:rPr lang="en-GB" smtClean="0"/>
              <a:t>08/01/2018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4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EAE8-65D2-470A-B32C-8B18D160F3BB}" type="datetime1">
              <a:rPr lang="en-GB" smtClean="0"/>
              <a:t>08/01/2018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25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82B8-51B7-460C-B94D-9C9916AB33A1}" type="datetime1">
              <a:rPr lang="en-GB" smtClean="0"/>
              <a:t>08/01/2018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06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5535-B537-4C8A-8EA7-13CFE9F7DE98}" type="datetime1">
              <a:rPr lang="en-GB" smtClean="0"/>
              <a:t>08/01/2018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3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F6F8-5F91-4EBA-BA59-8510A949205C}" type="datetime1">
              <a:rPr lang="en-GB" smtClean="0"/>
              <a:t>08/01/2018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7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0BCE-41EF-4FED-A3DF-AB0AEB1504DB}" type="datetime1">
              <a:rPr lang="en-GB" smtClean="0"/>
              <a:t>08/01/2018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68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3C5B-6138-45F8-9AE4-17C98A6B20F8}" type="datetime1">
              <a:rPr lang="en-GB" smtClean="0"/>
              <a:t>08/01/2018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31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EA97E-23CE-4203-86C6-375AAD5AB997}" type="datetime1">
              <a:rPr lang="en-GB" smtClean="0"/>
              <a:t>08/01/2018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34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stg@hr.n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giacf@hr.n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BDi0iM2kcU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972" y="2404534"/>
            <a:ext cx="9453965" cy="1646302"/>
          </a:xfrm>
        </p:spPr>
        <p:txBody>
          <a:bodyPr/>
          <a:lstStyle/>
          <a:p>
            <a:r>
              <a:rPr lang="en-GB" dirty="0"/>
              <a:t>INFDEV036A - Algorithms </a:t>
            </a:r>
            <a:br>
              <a:rPr lang="en-GB" dirty="0"/>
            </a:br>
            <a:r>
              <a:rPr lang="en-GB" dirty="0"/>
              <a:t>Lesson Unit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G. Costantini, F. Di Giacomo</a:t>
            </a:r>
          </a:p>
          <a:p>
            <a:r>
              <a:rPr lang="en-GB" sz="2000" dirty="0">
                <a:hlinkClick r:id="rId3"/>
              </a:rPr>
              <a:t>costg@hr.nl</a:t>
            </a:r>
            <a:r>
              <a:rPr lang="en-GB" sz="2000" dirty="0"/>
              <a:t>, </a:t>
            </a:r>
            <a:r>
              <a:rPr lang="en-GB" sz="2000" dirty="0">
                <a:hlinkClick r:id="rId4"/>
              </a:rPr>
              <a:t>giacf@hr.nl</a:t>
            </a:r>
            <a:r>
              <a:rPr lang="en-GB" sz="2000" dirty="0"/>
              <a:t> – Office H4.206</a:t>
            </a:r>
          </a:p>
        </p:txBody>
      </p:sp>
    </p:spTree>
    <p:extLst>
      <p:ext uri="{BB962C8B-B14F-4D97-AF65-F5344CB8AC3E}">
        <p14:creationId xmlns:p14="http://schemas.microsoft.com/office/powerpoint/2010/main" val="3409054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  <a:br>
              <a:rPr lang="en-US" dirty="0"/>
            </a:br>
            <a:r>
              <a:rPr lang="en-US" sz="2000" dirty="0" err="1"/>
              <a:t>Memoized</a:t>
            </a:r>
            <a:r>
              <a:rPr lang="en-US" sz="2000" dirty="0"/>
              <a:t> algorithm (recursive)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  <a:cs typeface="Consolas" panose="020B0609020204030204" pitchFamily="49" charset="0"/>
              </a:rPr>
              <a:t>Suppose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is a map object which maps each value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fib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that has already been calculated to its result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 := map(0 → 1, 1 → 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function fib(n)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if key n is not in map m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m[n] := fib(n − 1) + fib(n − 2)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m[n]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89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  <a:br>
              <a:rPr lang="en-US" dirty="0"/>
            </a:br>
            <a:r>
              <a:rPr lang="en-US" sz="2000" dirty="0" err="1"/>
              <a:t>Memoization</a:t>
            </a:r>
            <a:r>
              <a:rPr lang="en-US" sz="2000" dirty="0"/>
              <a:t> 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444364" cy="3880773"/>
              </a:xfrm>
            </p:spPr>
            <p:txBody>
              <a:bodyPr/>
              <a:lstStyle/>
              <a:p>
                <a:r>
                  <a:rPr lang="en-US" dirty="0"/>
                  <a:t>Time complexity? </a:t>
                </a:r>
              </a:p>
              <a:p>
                <a:pPr lvl="1"/>
                <a:r>
                  <a:rPr lang="en-US" dirty="0"/>
                  <a:t>Accessing the lookup table requires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Sub-problems are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Time complexity then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we compute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 sub-problems that require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time </a:t>
                </a:r>
              </a:p>
              <a:p>
                <a:r>
                  <a:rPr lang="en-US" dirty="0"/>
                  <a:t>Space complexity?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memory space to save the sub-problems results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444364" cy="3880773"/>
              </a:xfrm>
              <a:blipFill rotWithShape="0">
                <a:blip r:embed="rId2"/>
                <a:stretch>
                  <a:fillRect l="-144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hoek 2"/>
          <p:cNvSpPr/>
          <p:nvPr/>
        </p:nvSpPr>
        <p:spPr>
          <a:xfrm>
            <a:off x="5289396" y="3181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 := map(0 → 0, 1 → 1)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function fib(n)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if key n is not in map m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m[n] := fib(n − 1) + fib(n − 2)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m[n]</a:t>
            </a:r>
          </a:p>
        </p:txBody>
      </p:sp>
    </p:spTree>
    <p:extLst>
      <p:ext uri="{BB962C8B-B14F-4D97-AF65-F5344CB8AC3E}">
        <p14:creationId xmlns:p14="http://schemas.microsoft.com/office/powerpoint/2010/main" val="2910739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  <a:br>
              <a:rPr lang="en-US" dirty="0"/>
            </a:br>
            <a:r>
              <a:rPr lang="en-US" sz="2000" dirty="0"/>
              <a:t>Bottom up algorithm (iterative)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1"/>
                <a:ext cx="8596668" cy="411096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Other possible approach</a:t>
                </a:r>
              </a:p>
              <a:p>
                <a:pPr lvl="1"/>
                <a:r>
                  <a:rPr lang="en-US" dirty="0"/>
                  <a:t>Build the result of the computation starting from the base case of the recursion</a:t>
                </a:r>
              </a:p>
              <a:p>
                <a:pPr lvl="1"/>
                <a:r>
                  <a:rPr lang="en-US" dirty="0"/>
                  <a:t>At each iteration save the intermediate results to use at the next step</a:t>
                </a:r>
              </a:p>
              <a:p>
                <a:r>
                  <a:rPr lang="en-US" dirty="0"/>
                  <a:t>Same time complexity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the recursive version, but only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of space complexity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1"/>
                <a:ext cx="8596668" cy="4110962"/>
              </a:xfrm>
              <a:blipFill rotWithShape="0">
                <a:blip r:embed="rId2"/>
                <a:stretch>
                  <a:fillRect l="-142" t="-103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hoek 2"/>
          <p:cNvSpPr/>
          <p:nvPr/>
        </p:nvSpPr>
        <p:spPr>
          <a:xfrm>
            <a:off x="3826140" y="3607823"/>
            <a:ext cx="747004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(n)</a:t>
            </a: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n = 0</a:t>
            </a: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1</a:t>
            </a: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previousFib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:= 1,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:= 1</a:t>
            </a: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repeat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n − 1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times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// loop is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skipped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n = 1</a:t>
            </a: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var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previousFib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currentFib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previousFib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currentFib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:=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newFib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currentFib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332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1293541" y="2404534"/>
            <a:ext cx="7980462" cy="1646302"/>
          </a:xfrm>
        </p:spPr>
        <p:txBody>
          <a:bodyPr/>
          <a:lstStyle/>
          <a:p>
            <a:r>
              <a:rPr lang="nl-NL" dirty="0"/>
              <a:t>Floyd 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7" name="Ond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All</a:t>
            </a:r>
            <a:r>
              <a:rPr lang="nl-NL" dirty="0"/>
              <a:t> pairs </a:t>
            </a:r>
            <a:r>
              <a:rPr lang="nl-NL" dirty="0" err="1"/>
              <a:t>shortest</a:t>
            </a:r>
            <a:r>
              <a:rPr lang="nl-NL" dirty="0"/>
              <a:t> </a:t>
            </a:r>
            <a:r>
              <a:rPr lang="nl-NL" dirty="0" err="1"/>
              <a:t>paths</a:t>
            </a:r>
            <a:r>
              <a:rPr lang="nl-NL" dirty="0"/>
              <a:t> </a:t>
            </a:r>
            <a:r>
              <a:rPr lang="nl-NL" dirty="0" err="1"/>
              <a:t>problem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5128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Shortest</a:t>
            </a:r>
            <a:r>
              <a:rPr lang="nl-NL" dirty="0"/>
              <a:t> </a:t>
            </a:r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 dirty="0" err="1"/>
              <a:t>problem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Remember</a:t>
            </a:r>
            <a:r>
              <a:rPr lang="nl-NL" dirty="0"/>
              <a:t> Dijkstra?</a:t>
            </a:r>
          </a:p>
          <a:p>
            <a:pPr lvl="1"/>
            <a:r>
              <a:rPr lang="nl-NL" dirty="0" err="1"/>
              <a:t>Shortest</a:t>
            </a:r>
            <a:r>
              <a:rPr lang="nl-NL" dirty="0"/>
              <a:t> </a:t>
            </a:r>
            <a:r>
              <a:rPr lang="nl-NL" dirty="0" err="1"/>
              <a:t>paths</a:t>
            </a:r>
            <a:r>
              <a:rPr lang="nl-NL" dirty="0"/>
              <a:t> </a:t>
            </a:r>
            <a:r>
              <a:rPr lang="nl-NL" dirty="0" err="1"/>
              <a:t>starting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ONE node </a:t>
            </a:r>
            <a:r>
              <a:rPr lang="nl-NL" dirty="0" err="1"/>
              <a:t>to</a:t>
            </a:r>
            <a:r>
              <a:rPr lang="nl-NL" dirty="0"/>
              <a:t> ALL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nodes</a:t>
            </a:r>
            <a:endParaRPr lang="nl-NL" dirty="0"/>
          </a:p>
          <a:p>
            <a:pPr lvl="1"/>
            <a:endParaRPr lang="nl-NL" dirty="0"/>
          </a:p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shortest</a:t>
            </a:r>
            <a:r>
              <a:rPr lang="nl-NL" dirty="0"/>
              <a:t> </a:t>
            </a:r>
            <a:r>
              <a:rPr lang="nl-NL" dirty="0" err="1"/>
              <a:t>paths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multiple source </a:t>
            </a:r>
            <a:r>
              <a:rPr lang="nl-NL" dirty="0" err="1"/>
              <a:t>nodes</a:t>
            </a:r>
            <a:r>
              <a:rPr lang="nl-NL" dirty="0"/>
              <a:t>?</a:t>
            </a:r>
          </a:p>
          <a:p>
            <a:pPr lvl="1"/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: </a:t>
            </a:r>
            <a:r>
              <a:rPr lang="nl-NL" dirty="0" err="1"/>
              <a:t>shortest</a:t>
            </a:r>
            <a:r>
              <a:rPr lang="nl-NL" dirty="0"/>
              <a:t> </a:t>
            </a:r>
            <a:r>
              <a:rPr lang="nl-NL" dirty="0" err="1"/>
              <a:t>paths</a:t>
            </a:r>
            <a:r>
              <a:rPr lang="nl-NL" dirty="0"/>
              <a:t> </a:t>
            </a:r>
            <a:r>
              <a:rPr lang="nl-NL" dirty="0" err="1"/>
              <a:t>starting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ALL </a:t>
            </a:r>
            <a:r>
              <a:rPr lang="nl-NL" dirty="0" err="1"/>
              <a:t>nodes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ALL </a:t>
            </a:r>
            <a:r>
              <a:rPr lang="nl-NL" dirty="0" err="1"/>
              <a:t>nodes</a:t>
            </a:r>
            <a:endParaRPr lang="nl-NL" dirty="0"/>
          </a:p>
          <a:p>
            <a:pPr lvl="1"/>
            <a:r>
              <a:rPr lang="nl-NL" dirty="0" err="1"/>
              <a:t>Example</a:t>
            </a:r>
            <a:r>
              <a:rPr lang="nl-NL" dirty="0"/>
              <a:t> of </a:t>
            </a:r>
            <a:r>
              <a:rPr lang="nl-NL" dirty="0" err="1"/>
              <a:t>dynamic</a:t>
            </a:r>
            <a:r>
              <a:rPr lang="nl-NL" dirty="0"/>
              <a:t> </a:t>
            </a:r>
            <a:r>
              <a:rPr lang="nl-NL" dirty="0" err="1"/>
              <a:t>programming</a:t>
            </a:r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323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Compares all possible paths through the graph between each pair of vertices</a:t>
            </a:r>
          </a:p>
          <a:p>
            <a:r>
              <a:rPr lang="en-US" dirty="0"/>
              <a:t>Every combination of edges is tested</a:t>
            </a:r>
          </a:p>
          <a:p>
            <a:r>
              <a:rPr lang="en-US" dirty="0"/>
              <a:t>It works by incrementally improving an estimate on the shortest path between two vertices, until the estimate is optimal</a:t>
            </a:r>
          </a:p>
          <a:p>
            <a:r>
              <a:rPr lang="en-US" dirty="0"/>
              <a:t>Based on a recursive idea</a:t>
            </a:r>
          </a:p>
          <a:p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783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Consider</a:t>
                </a:r>
              </a:p>
              <a:p>
                <a:pPr lvl="1"/>
                <a:r>
                  <a:rPr lang="nl-NL" dirty="0"/>
                  <a:t>A </a:t>
                </a:r>
                <a:r>
                  <a:rPr lang="nl-NL" dirty="0" err="1"/>
                  <a:t>graph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with</a:t>
                </a:r>
                <a:r>
                  <a:rPr lang="nl-NL" dirty="0"/>
                  <a:t> </a:t>
                </a:r>
                <a:r>
                  <a:rPr lang="nl-NL" dirty="0" err="1"/>
                  <a:t>vertices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numbered</a:t>
                </a:r>
                <a:r>
                  <a:rPr lang="nl-NL" dirty="0"/>
                  <a:t> </a:t>
                </a:r>
                <a:r>
                  <a:rPr lang="nl-NL" dirty="0" err="1"/>
                  <a:t>from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nl-NL" dirty="0"/>
              </a:p>
              <a:p>
                <a:pPr lvl="1"/>
                <a:r>
                  <a:rPr lang="nl-NL" dirty="0"/>
                  <a:t>A </a:t>
                </a:r>
                <a:r>
                  <a:rPr lang="nl-NL" dirty="0" err="1"/>
                  <a:t>function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𝑠h𝑜𝑟𝑡𝑒𝑠𝑡𝑃𝑎𝑡h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which</a:t>
                </a:r>
                <a:r>
                  <a:rPr lang="nl-NL" dirty="0"/>
                  <a:t> returns </a:t>
                </a:r>
                <a:r>
                  <a:rPr lang="en-US" dirty="0"/>
                  <a:t>the shortest possible 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using vertices only from 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{1,2,…,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as intermediate points along the way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Goal</a:t>
                </a:r>
              </a:p>
              <a:p>
                <a:pPr lvl="1"/>
                <a:r>
                  <a:rPr lang="en-US" dirty="0"/>
                  <a:t>Find the shortest path from each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 to each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 using only vertices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endParaRPr lang="nl-NL" dirty="0"/>
              </a:p>
              <a:p>
                <a:pPr lvl="1"/>
                <a:r>
                  <a:rPr lang="nl-NL" dirty="0" err="1"/>
                  <a:t>What</a:t>
                </a:r>
                <a:r>
                  <a:rPr lang="nl-NL" dirty="0"/>
                  <a:t> </a:t>
                </a:r>
                <a:r>
                  <a:rPr lang="nl-NL" dirty="0" err="1"/>
                  <a:t>could</a:t>
                </a:r>
                <a:r>
                  <a:rPr lang="nl-NL" dirty="0"/>
                  <a:t> </a:t>
                </a:r>
                <a:r>
                  <a:rPr lang="nl-NL" dirty="0" err="1"/>
                  <a:t>this</a:t>
                </a:r>
                <a:r>
                  <a:rPr lang="nl-NL" dirty="0"/>
                  <a:t> </a:t>
                </a:r>
                <a:r>
                  <a:rPr lang="nl-NL" dirty="0" err="1"/>
                  <a:t>shortest</a:t>
                </a:r>
                <a:r>
                  <a:rPr lang="nl-NL" dirty="0"/>
                  <a:t> </a:t>
                </a:r>
                <a:r>
                  <a:rPr lang="nl-NL" dirty="0" err="1"/>
                  <a:t>path</a:t>
                </a:r>
                <a:r>
                  <a:rPr lang="nl-NL" dirty="0"/>
                  <a:t> </a:t>
                </a:r>
                <a:r>
                  <a:rPr lang="nl-NL" dirty="0" err="1"/>
                  <a:t>be</a:t>
                </a:r>
                <a:r>
                  <a:rPr lang="nl-NL" dirty="0"/>
                  <a:t>?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345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Goal</a:t>
                </a:r>
              </a:p>
              <a:p>
                <a:pPr lvl="1"/>
                <a:r>
                  <a:rPr lang="en-US" dirty="0"/>
                  <a:t>Find the shortest path from each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 to each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 using only vertices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endParaRPr lang="nl-NL" dirty="0"/>
              </a:p>
              <a:p>
                <a:pPr lvl="1"/>
                <a:r>
                  <a:rPr lang="nl-NL" dirty="0" err="1"/>
                  <a:t>What</a:t>
                </a:r>
                <a:r>
                  <a:rPr lang="nl-NL" dirty="0"/>
                  <a:t> </a:t>
                </a:r>
                <a:r>
                  <a:rPr lang="nl-NL" dirty="0" err="1"/>
                  <a:t>could</a:t>
                </a:r>
                <a:r>
                  <a:rPr lang="nl-NL" dirty="0"/>
                  <a:t> </a:t>
                </a:r>
                <a:r>
                  <a:rPr lang="nl-NL" dirty="0" err="1"/>
                  <a:t>this</a:t>
                </a:r>
                <a:r>
                  <a:rPr lang="nl-NL" dirty="0"/>
                  <a:t> </a:t>
                </a:r>
                <a:r>
                  <a:rPr lang="nl-NL" dirty="0" err="1"/>
                  <a:t>shortest</a:t>
                </a:r>
                <a:r>
                  <a:rPr lang="nl-NL" dirty="0"/>
                  <a:t> </a:t>
                </a:r>
                <a:r>
                  <a:rPr lang="nl-NL" dirty="0" err="1"/>
                  <a:t>path</a:t>
                </a:r>
                <a:r>
                  <a:rPr lang="nl-NL" dirty="0"/>
                  <a:t> </a:t>
                </a:r>
                <a:r>
                  <a:rPr lang="nl-NL" dirty="0" err="1"/>
                  <a:t>be</a:t>
                </a:r>
                <a:r>
                  <a:rPr lang="nl-NL" dirty="0"/>
                  <a:t>?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dirty="0"/>
                  <a:t>a path that only uses vertices in 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{1, …,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/>
                  <a:t>a </a:t>
                </a:r>
                <a:r>
                  <a:rPr lang="en-US" dirty="0"/>
                  <a:t>path that goes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n-US" dirty="0"/>
                  <a:t> and then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nl-NL" dirty="0"/>
              </a:p>
              <a:p>
                <a:pPr marL="1257300" lvl="2" indent="-342900">
                  <a:buFont typeface="+mj-lt"/>
                  <a:buAutoNum type="arabicPeriod"/>
                </a:pPr>
                <a:endParaRPr lang="nl-NL" dirty="0"/>
              </a:p>
              <a:p>
                <a:pPr marL="857250" lvl="1" indent="-342900"/>
                <a:r>
                  <a:rPr lang="nl-NL" dirty="0"/>
                  <a:t>In </a:t>
                </a:r>
                <a:r>
                  <a:rPr lang="nl-NL" dirty="0" err="1"/>
                  <a:t>other</a:t>
                </a:r>
                <a:r>
                  <a:rPr lang="nl-NL" dirty="0"/>
                  <a:t> </a:t>
                </a:r>
                <a:r>
                  <a:rPr lang="nl-NL" dirty="0" err="1"/>
                  <a:t>words</a:t>
                </a:r>
                <a:r>
                  <a:rPr lang="nl-NL" dirty="0"/>
                  <a:t>… </a:t>
                </a:r>
                <a:r>
                  <a:rPr lang="nl-NL" dirty="0" err="1"/>
                  <a:t>can</a:t>
                </a:r>
                <a:r>
                  <a:rPr lang="nl-NL" dirty="0"/>
                  <a:t> we </a:t>
                </a:r>
                <a:r>
                  <a:rPr lang="nl-NL" dirty="0" err="1"/>
                  <a:t>improve</a:t>
                </a:r>
                <a:r>
                  <a:rPr lang="nl-NL" dirty="0"/>
                  <a:t> the </a:t>
                </a:r>
                <a:r>
                  <a:rPr lang="nl-NL" dirty="0" err="1"/>
                  <a:t>shortest</a:t>
                </a:r>
                <a:r>
                  <a:rPr lang="nl-NL" dirty="0"/>
                  <a:t> </a:t>
                </a:r>
                <a:r>
                  <a:rPr lang="nl-NL" dirty="0" err="1"/>
                  <a:t>path</a:t>
                </a:r>
                <a:r>
                  <a:rPr lang="nl-NL" dirty="0"/>
                  <a:t> </a:t>
                </a:r>
                <a:r>
                  <a:rPr lang="nl-NL" dirty="0" err="1"/>
                  <a:t>between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if</a:t>
                </a:r>
                <a:r>
                  <a:rPr lang="nl-NL" dirty="0"/>
                  <a:t> we pass </a:t>
                </a:r>
                <a:r>
                  <a:rPr lang="nl-NL" dirty="0" err="1"/>
                  <a:t>through</a:t>
                </a:r>
                <a:r>
                  <a:rPr lang="nl-NL" dirty="0"/>
                  <a:t> the vertex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nl-NL" dirty="0"/>
                  <a:t>?</a:t>
                </a: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92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722" y="2867250"/>
            <a:ext cx="5857200" cy="317411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 err="1"/>
                  <a:t>Can</a:t>
                </a:r>
                <a:r>
                  <a:rPr lang="nl-NL" dirty="0"/>
                  <a:t> we </a:t>
                </a:r>
                <a:r>
                  <a:rPr lang="nl-NL" dirty="0" err="1"/>
                  <a:t>improve</a:t>
                </a:r>
                <a:r>
                  <a:rPr lang="nl-NL" dirty="0"/>
                  <a:t> the </a:t>
                </a:r>
                <a:r>
                  <a:rPr lang="nl-NL" dirty="0" err="1"/>
                  <a:t>shortest</a:t>
                </a:r>
                <a:r>
                  <a:rPr lang="nl-NL" dirty="0"/>
                  <a:t> </a:t>
                </a:r>
                <a:r>
                  <a:rPr lang="nl-NL" dirty="0" err="1"/>
                  <a:t>path</a:t>
                </a:r>
                <a:r>
                  <a:rPr lang="nl-NL" dirty="0"/>
                  <a:t> </a:t>
                </a:r>
                <a:r>
                  <a:rPr lang="nl-NL" dirty="0" err="1"/>
                  <a:t>between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if</a:t>
                </a:r>
                <a:r>
                  <a:rPr lang="nl-NL" dirty="0"/>
                  <a:t> we pass </a:t>
                </a:r>
                <a:r>
                  <a:rPr lang="nl-NL" dirty="0" err="1"/>
                  <a:t>through</a:t>
                </a:r>
                <a:r>
                  <a:rPr lang="nl-NL" dirty="0"/>
                  <a:t> the vertex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nl-NL" dirty="0"/>
                  <a:t>?</a:t>
                </a: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510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263" y="2564781"/>
            <a:ext cx="4254721" cy="230570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9098037" cy="3880773"/>
              </a:xfrm>
            </p:spPr>
            <p:txBody>
              <a:bodyPr/>
              <a:lstStyle/>
              <a:p>
                <a:r>
                  <a:rPr lang="nl-NL" dirty="0"/>
                  <a:t>Can we </a:t>
                </a:r>
                <a:r>
                  <a:rPr lang="nl-NL" dirty="0" err="1"/>
                  <a:t>improve</a:t>
                </a:r>
                <a:r>
                  <a:rPr lang="nl-NL" dirty="0"/>
                  <a:t> the </a:t>
                </a:r>
                <a:r>
                  <a:rPr lang="nl-NL" dirty="0" err="1"/>
                  <a:t>shortest</a:t>
                </a:r>
                <a:r>
                  <a:rPr lang="nl-NL" dirty="0"/>
                  <a:t> </a:t>
                </a:r>
                <a:r>
                  <a:rPr lang="nl-NL" dirty="0" err="1"/>
                  <a:t>path</a:t>
                </a:r>
                <a:r>
                  <a:rPr lang="nl-NL" dirty="0"/>
                  <a:t> </a:t>
                </a:r>
                <a:r>
                  <a:rPr lang="nl-NL" dirty="0" err="1"/>
                  <a:t>between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if</a:t>
                </a:r>
                <a:r>
                  <a:rPr lang="nl-NL" dirty="0"/>
                  <a:t> we pass </a:t>
                </a:r>
                <a:r>
                  <a:rPr lang="nl-NL" dirty="0" err="1"/>
                  <a:t>through</a:t>
                </a:r>
                <a:r>
                  <a:rPr lang="nl-NL" dirty="0"/>
                  <a:t> the vertex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nl-NL" dirty="0"/>
                  <a:t>?</a:t>
                </a:r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1" i="1" dirty="0" smtClean="0"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d>
                        <m:dPr>
                          <m:ctrlPr>
                            <a:rPr lang="nl-NL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nl-NL" b="1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nl-NL" b="1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9098037" cy="3880773"/>
              </a:xfrm>
              <a:blipFill rotWithShape="0">
                <a:blip r:embed="rId3"/>
                <a:stretch>
                  <a:fillRect l="-134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66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trike="sngStrike" dirty="0">
                <a:solidFill>
                  <a:schemeClr val="tx1"/>
                </a:solidFill>
              </a:rPr>
              <a:t>Why is my code slow? </a:t>
            </a:r>
          </a:p>
          <a:p>
            <a:pPr lvl="1"/>
            <a:r>
              <a:rPr lang="en-GB" b="1" strike="sngStrike" dirty="0"/>
              <a:t>Empirical and complexity analysis</a:t>
            </a:r>
          </a:p>
          <a:p>
            <a:r>
              <a:rPr lang="en-GB" strike="sngStrike" dirty="0">
                <a:solidFill>
                  <a:schemeClr val="tx1"/>
                </a:solidFill>
              </a:rPr>
              <a:t>How do I order my data?</a:t>
            </a:r>
          </a:p>
          <a:p>
            <a:pPr lvl="1"/>
            <a:r>
              <a:rPr lang="en-GB" b="1" strike="sngStrike" dirty="0"/>
              <a:t>Sorting algorithms</a:t>
            </a:r>
          </a:p>
          <a:p>
            <a:r>
              <a:rPr lang="en-GB" strike="sngStrike" dirty="0"/>
              <a:t>How do I structure my data?</a:t>
            </a:r>
          </a:p>
          <a:p>
            <a:pPr lvl="1"/>
            <a:r>
              <a:rPr lang="en-GB" b="1" strike="sngStrike" dirty="0"/>
              <a:t>Linear, tabular, recursive data structures</a:t>
            </a:r>
          </a:p>
          <a:p>
            <a:r>
              <a:rPr lang="en-GB" dirty="0">
                <a:solidFill>
                  <a:schemeClr val="accent1"/>
                </a:solidFill>
              </a:rPr>
              <a:t>How do I represent relationship networks?</a:t>
            </a:r>
          </a:p>
          <a:p>
            <a:pPr lvl="1"/>
            <a:r>
              <a:rPr lang="en-GB" b="1" dirty="0">
                <a:solidFill>
                  <a:schemeClr val="accent1"/>
                </a:solidFill>
              </a:rPr>
              <a:t>Graphs</a:t>
            </a:r>
          </a:p>
          <a:p>
            <a:endParaRPr lang="en-GB" b="1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INFDEV036A - G. Costantini, F. Di Giacomo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5854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9391953" cy="3880773"/>
              </a:xfrm>
            </p:spPr>
            <p:txBody>
              <a:bodyPr/>
              <a:lstStyle/>
              <a:p>
                <a:r>
                  <a:rPr lang="en-US" dirty="0"/>
                  <a:t>What is the base (easiest) case of </a:t>
                </a:r>
                <a14:m>
                  <m:oMath xmlns:m="http://schemas.openxmlformats.org/officeDocument/2006/math">
                    <m:r>
                      <a:rPr lang="nl-NL" i="1" dirty="0">
                        <a:latin typeface="Cambria Math" panose="02040503050406030204" pitchFamily="18" charset="0"/>
                      </a:rPr>
                      <m:t>𝑠h𝑜𝑟𝑡𝑒𝑠𝑡𝑃𝑎𝑡h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the path between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does not involve any other vertex</a:t>
                </a:r>
              </a:p>
              <a:p>
                <a:pPr lvl="1"/>
                <a:r>
                  <a:rPr lang="en-US" dirty="0"/>
                  <a:t>Length of the path = weight of the edge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  <a:p>
                <a:pPr lvl="2"/>
                <a:r>
                  <a:rPr lang="nl-NL" dirty="0" err="1"/>
                  <a:t>Remember</a:t>
                </a:r>
                <a:r>
                  <a:rPr lang="nl-NL" dirty="0"/>
                  <a:t> </a:t>
                </a:r>
                <a:r>
                  <a:rPr lang="nl-NL" dirty="0" err="1"/>
                  <a:t>that</a:t>
                </a:r>
                <a:r>
                  <a:rPr lang="nl-NL" dirty="0"/>
                  <a:t> </a:t>
                </a: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nl-NL" dirty="0" err="1"/>
                  <a:t>two</a:t>
                </a:r>
                <a:r>
                  <a:rPr lang="nl-NL" dirty="0"/>
                  <a:t> </a:t>
                </a:r>
                <a:r>
                  <a:rPr lang="nl-NL" dirty="0" err="1"/>
                  <a:t>vertices</a:t>
                </a:r>
                <a:r>
                  <a:rPr lang="nl-NL" dirty="0"/>
                  <a:t> are </a:t>
                </a:r>
                <a:r>
                  <a:rPr lang="nl-NL" dirty="0" err="1"/>
                  <a:t>not</a:t>
                </a:r>
                <a:r>
                  <a:rPr lang="nl-NL" dirty="0"/>
                  <a:t> </a:t>
                </a:r>
                <a:r>
                  <a:rPr lang="nl-NL" dirty="0" err="1"/>
                  <a:t>directly</a:t>
                </a:r>
                <a:r>
                  <a:rPr lang="nl-NL" dirty="0"/>
                  <a:t> </a:t>
                </a:r>
                <a:r>
                  <a:rPr lang="nl-NL" dirty="0" err="1"/>
                  <a:t>connected</a:t>
                </a:r>
                <a:r>
                  <a:rPr lang="nl-NL" dirty="0"/>
                  <a:t>, then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nl-NL" dirty="0"/>
              </a:p>
              <a:p>
                <a:pPr lvl="2"/>
                <a:endParaRPr lang="nl-NL" dirty="0"/>
              </a:p>
              <a:p>
                <a:pPr marL="0" indent="0">
                  <a:buNone/>
                </a:pPr>
                <a:endParaRPr lang="nl-N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9391953" cy="3880773"/>
              </a:xfrm>
              <a:blipFill rotWithShape="0">
                <a:blip r:embed="rId2"/>
                <a:stretch>
                  <a:fillRect l="-130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039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9391953" cy="3880773"/>
              </a:xfrm>
            </p:spPr>
            <p:txBody>
              <a:bodyPr/>
              <a:lstStyle/>
              <a:p>
                <a:r>
                  <a:rPr lang="en-US" dirty="0"/>
                  <a:t>What is the base (easiest) case of </a:t>
                </a:r>
                <a14:m>
                  <m:oMath xmlns:m="http://schemas.openxmlformats.org/officeDocument/2006/math">
                    <m:r>
                      <a:rPr lang="nl-NL" i="1" dirty="0">
                        <a:latin typeface="Cambria Math" panose="02040503050406030204" pitchFamily="18" charset="0"/>
                      </a:rPr>
                      <m:t>𝑠h𝑜𝑟𝑡𝑒𝑠𝑡𝑃𝑎𝑡h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the path between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does not involve any other vertex</a:t>
                </a:r>
              </a:p>
              <a:p>
                <a:pPr lvl="1"/>
                <a:r>
                  <a:rPr lang="en-US" dirty="0"/>
                  <a:t>Length of the path = weight of the edge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  <a:p>
                <a:pPr lvl="2"/>
                <a:r>
                  <a:rPr lang="nl-NL" dirty="0" err="1"/>
                  <a:t>Remember</a:t>
                </a:r>
                <a:r>
                  <a:rPr lang="nl-NL" dirty="0"/>
                  <a:t> </a:t>
                </a:r>
                <a:r>
                  <a:rPr lang="nl-NL" dirty="0" err="1"/>
                  <a:t>that</a:t>
                </a:r>
                <a:r>
                  <a:rPr lang="nl-NL" dirty="0"/>
                  <a:t> </a:t>
                </a: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nl-NL" dirty="0" err="1"/>
                  <a:t>two</a:t>
                </a:r>
                <a:r>
                  <a:rPr lang="nl-NL" dirty="0"/>
                  <a:t> </a:t>
                </a:r>
                <a:r>
                  <a:rPr lang="nl-NL" dirty="0" err="1"/>
                  <a:t>vertices</a:t>
                </a:r>
                <a:r>
                  <a:rPr lang="nl-NL" dirty="0"/>
                  <a:t> are </a:t>
                </a:r>
                <a:r>
                  <a:rPr lang="nl-NL" dirty="0" err="1"/>
                  <a:t>not</a:t>
                </a:r>
                <a:r>
                  <a:rPr lang="nl-NL" dirty="0"/>
                  <a:t> </a:t>
                </a:r>
                <a:r>
                  <a:rPr lang="nl-NL" dirty="0" err="1"/>
                  <a:t>directly</a:t>
                </a:r>
                <a:r>
                  <a:rPr lang="nl-NL" dirty="0"/>
                  <a:t> </a:t>
                </a:r>
                <a:r>
                  <a:rPr lang="nl-NL" dirty="0" err="1"/>
                  <a:t>connected</a:t>
                </a:r>
                <a:r>
                  <a:rPr lang="nl-NL" dirty="0"/>
                  <a:t>, then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nl-NL" dirty="0"/>
              </a:p>
              <a:p>
                <a:pPr lvl="2"/>
                <a:endParaRPr lang="nl-NL" dirty="0"/>
              </a:p>
              <a:p>
                <a:r>
                  <a:rPr lang="nl-NL" dirty="0"/>
                  <a:t>Combination of the </a:t>
                </a:r>
                <a:r>
                  <a:rPr lang="nl-NL" dirty="0" err="1"/>
                  <a:t>two</a:t>
                </a:r>
                <a:r>
                  <a:rPr lang="nl-NL" dirty="0"/>
                  <a:t> </a:t>
                </a:r>
                <a:r>
                  <a:rPr lang="nl-NL" dirty="0" err="1"/>
                  <a:t>formulas</a:t>
                </a:r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/>
                  <a:t>core</a:t>
                </a:r>
                <a:r>
                  <a:rPr lang="nl-NL" dirty="0"/>
                  <a:t> of the Floyd </a:t>
                </a:r>
                <a:r>
                  <a:rPr lang="nl-NL" dirty="0" err="1"/>
                  <a:t>Warshall</a:t>
                </a:r>
                <a:r>
                  <a:rPr lang="nl-NL" dirty="0"/>
                  <a:t> </a:t>
                </a:r>
                <a:r>
                  <a:rPr lang="nl-NL" dirty="0" err="1"/>
                  <a:t>algorithm</a:t>
                </a:r>
                <a:r>
                  <a:rPr lang="nl-NL" dirty="0"/>
                  <a:t> </a:t>
                </a:r>
              </a:p>
              <a:p>
                <a:endParaRPr lang="nl-N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d>
                        <m:dPr>
                          <m:ctrlP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pl-PL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l-PL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</m:oMath>
                  </m:oMathPara>
                </a14:m>
                <a:endParaRPr lang="nl-NL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d>
                        <m:dPr>
                          <m:ctrlP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nl-NL" sz="16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nl-N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9391953" cy="3880773"/>
              </a:xfrm>
              <a:blipFill rotWithShape="0">
                <a:blip r:embed="rId2"/>
                <a:stretch>
                  <a:fillRect l="-130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143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35739" cy="1320800"/>
          </a:xfrm>
        </p:spPr>
        <p:txBody>
          <a:bodyPr>
            <a:normAutofit/>
          </a:bodyPr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and dynamic programming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478826"/>
            <a:ext cx="8596668" cy="25625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are </a:t>
            </a:r>
            <a:r>
              <a:rPr lang="en-US" dirty="0" err="1"/>
              <a:t>recomputing</a:t>
            </a:r>
            <a:r>
              <a:rPr lang="en-US" dirty="0"/>
              <a:t> the same paths multiple times, for example:</a:t>
            </a:r>
          </a:p>
          <a:p>
            <a:r>
              <a:rPr lang="en-US" dirty="0" err="1"/>
              <a:t>sp</a:t>
            </a:r>
            <a:r>
              <a:rPr lang="en-US" dirty="0"/>
              <a:t>(1,2,4) = min(</a:t>
            </a:r>
            <a:r>
              <a:rPr lang="en-US" dirty="0" err="1"/>
              <a:t>sp</a:t>
            </a:r>
            <a:r>
              <a:rPr lang="en-US" dirty="0"/>
              <a:t>(1,2,3),</a:t>
            </a:r>
            <a:r>
              <a:rPr lang="en-US" dirty="0" err="1"/>
              <a:t>sp</a:t>
            </a:r>
            <a:r>
              <a:rPr lang="en-US" dirty="0"/>
              <a:t>(1,4,3) + </a:t>
            </a:r>
            <a:r>
              <a:rPr lang="en-US" dirty="0" err="1"/>
              <a:t>sp</a:t>
            </a:r>
            <a:r>
              <a:rPr lang="en-US"/>
              <a:t>(4,2,3))</a:t>
            </a:r>
          </a:p>
          <a:p>
            <a:r>
              <a:rPr lang="en-US" dirty="0" err="1"/>
              <a:t>sp</a:t>
            </a:r>
            <a:r>
              <a:rPr lang="en-US" dirty="0"/>
              <a:t>(1,2,3) = min(</a:t>
            </a:r>
            <a:r>
              <a:rPr lang="en-US" dirty="0" err="1"/>
              <a:t>sp</a:t>
            </a:r>
            <a:r>
              <a:rPr lang="en-US" dirty="0"/>
              <a:t>(1,2,2),</a:t>
            </a:r>
            <a:r>
              <a:rPr lang="en-US" dirty="0" err="1">
                <a:solidFill>
                  <a:srgbClr val="FF0000"/>
                </a:solidFill>
              </a:rPr>
              <a:t>sp</a:t>
            </a:r>
            <a:r>
              <a:rPr lang="en-US" dirty="0">
                <a:solidFill>
                  <a:srgbClr val="FF0000"/>
                </a:solidFill>
              </a:rPr>
              <a:t>(1,3,2) </a:t>
            </a:r>
            <a:r>
              <a:rPr lang="en-US" dirty="0"/>
              <a:t>+ </a:t>
            </a:r>
            <a:r>
              <a:rPr lang="en-US" dirty="0" err="1"/>
              <a:t>sp</a:t>
            </a:r>
            <a:r>
              <a:rPr lang="en-US" dirty="0"/>
              <a:t>(3,2,2))</a:t>
            </a:r>
          </a:p>
          <a:p>
            <a:r>
              <a:rPr lang="en-US" dirty="0" err="1"/>
              <a:t>sp</a:t>
            </a:r>
            <a:r>
              <a:rPr lang="en-US" dirty="0"/>
              <a:t>(1,4,3) = min(</a:t>
            </a:r>
            <a:r>
              <a:rPr lang="en-US" dirty="0" err="1"/>
              <a:t>sp</a:t>
            </a:r>
            <a:r>
              <a:rPr lang="en-US" dirty="0"/>
              <a:t>(1,4,2),</a:t>
            </a:r>
            <a:r>
              <a:rPr lang="en-US" dirty="0" err="1">
                <a:solidFill>
                  <a:srgbClr val="FF0000"/>
                </a:solidFill>
              </a:rPr>
              <a:t>sp</a:t>
            </a:r>
            <a:r>
              <a:rPr lang="en-US" dirty="0">
                <a:solidFill>
                  <a:srgbClr val="FF0000"/>
                </a:solidFill>
              </a:rPr>
              <a:t>(1,3,2) </a:t>
            </a:r>
            <a:r>
              <a:rPr lang="en-US" dirty="0"/>
              <a:t>+ </a:t>
            </a:r>
            <a:r>
              <a:rPr lang="en-US" dirty="0" err="1"/>
              <a:t>sp</a:t>
            </a:r>
            <a:r>
              <a:rPr lang="en-US" dirty="0"/>
              <a:t>(3,4,2))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grpSp>
        <p:nvGrpSpPr>
          <p:cNvPr id="26" name="Group 25"/>
          <p:cNvGrpSpPr/>
          <p:nvPr/>
        </p:nvGrpSpPr>
        <p:grpSpPr>
          <a:xfrm>
            <a:off x="2812025" y="1775154"/>
            <a:ext cx="3687643" cy="1514635"/>
            <a:chOff x="2812025" y="1775154"/>
            <a:chExt cx="3687643" cy="1514635"/>
          </a:xfrm>
        </p:grpSpPr>
        <p:sp>
          <p:nvSpPr>
            <p:cNvPr id="20" name="TextBox 19"/>
            <p:cNvSpPr txBox="1"/>
            <p:nvPr/>
          </p:nvSpPr>
          <p:spPr>
            <a:xfrm>
              <a:off x="3974354" y="2920457"/>
              <a:ext cx="487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  <a:endParaRPr lang="it-IT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12025" y="1775154"/>
              <a:ext cx="3687643" cy="1321423"/>
              <a:chOff x="1504335" y="1765907"/>
              <a:chExt cx="3687643" cy="1321423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504335" y="2674375"/>
                <a:ext cx="432620" cy="41295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826140" y="2674375"/>
                <a:ext cx="432620" cy="41295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694039" y="1922207"/>
                <a:ext cx="432620" cy="41295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759358" y="1935316"/>
                <a:ext cx="432620" cy="41295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Connector 9"/>
              <p:cNvCxnSpPr>
                <a:stCxn id="5" idx="7"/>
                <a:endCxn id="7" idx="2"/>
              </p:cNvCxnSpPr>
              <p:nvPr/>
            </p:nvCxnSpPr>
            <p:spPr>
              <a:xfrm flipV="1">
                <a:off x="1873599" y="2128685"/>
                <a:ext cx="820440" cy="6061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7" idx="6"/>
                <a:endCxn id="8" idx="2"/>
              </p:cNvCxnSpPr>
              <p:nvPr/>
            </p:nvCxnSpPr>
            <p:spPr>
              <a:xfrm>
                <a:off x="3126659" y="2128685"/>
                <a:ext cx="1632699" cy="131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8" idx="4"/>
                <a:endCxn id="6" idx="0"/>
              </p:cNvCxnSpPr>
              <p:nvPr/>
            </p:nvCxnSpPr>
            <p:spPr>
              <a:xfrm flipH="1">
                <a:off x="4042450" y="2348271"/>
                <a:ext cx="933218" cy="32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7" idx="5"/>
                <a:endCxn id="6" idx="0"/>
              </p:cNvCxnSpPr>
              <p:nvPr/>
            </p:nvCxnSpPr>
            <p:spPr>
              <a:xfrm>
                <a:off x="3063303" y="2274686"/>
                <a:ext cx="979147" cy="3996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5" idx="6"/>
                <a:endCxn id="6" idx="2"/>
              </p:cNvCxnSpPr>
              <p:nvPr/>
            </p:nvCxnSpPr>
            <p:spPr>
              <a:xfrm>
                <a:off x="1936955" y="2880853"/>
                <a:ext cx="18891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1873599" y="2141793"/>
                <a:ext cx="410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  <a:endParaRPr lang="it-IT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536879" y="2185574"/>
                <a:ext cx="487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  <a:endParaRPr lang="it-IT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618084" y="1765907"/>
                <a:ext cx="487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  <a:endParaRPr lang="it-IT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317918" y="2461382"/>
                <a:ext cx="487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  <a:endParaRPr lang="it-IT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2374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</a:t>
            </a:r>
            <a:r>
              <a:rPr lang="en-US" dirty="0" err="1"/>
              <a:t>memoization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265944" cy="388077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How do we avoid to compute the same thing multiple times?</a:t>
                </a:r>
              </a:p>
              <a:p>
                <a:pPr lvl="1"/>
                <a:r>
                  <a:rPr lang="en-US" dirty="0"/>
                  <a:t>Saving the intermediate results into a matrix!</a:t>
                </a:r>
              </a:p>
              <a:p>
                <a:pPr lvl="1"/>
                <a:r>
                  <a:rPr lang="en-US" dirty="0"/>
                  <a:t>This matrix contains the </a:t>
                </a:r>
                <a:r>
                  <a:rPr lang="en-US" i="1" dirty="0"/>
                  <a:t>length of the path from vertex </a:t>
                </a:r>
                <a:r>
                  <a:rPr lang="en-US" i="1" dirty="0" err="1"/>
                  <a:t>i</a:t>
                </a:r>
                <a:r>
                  <a:rPr lang="en-US" i="1" dirty="0"/>
                  <a:t> to vertex j</a:t>
                </a:r>
              </a:p>
              <a:p>
                <a:endParaRPr lang="en-US" dirty="0"/>
              </a:p>
              <a:p>
                <a:r>
                  <a:rPr lang="en-US" dirty="0"/>
                  <a:t>The algorithm uses an iterative bottom up approach</a:t>
                </a:r>
              </a:p>
              <a:p>
                <a:pPr lvl="1"/>
                <a:r>
                  <a:rPr lang="en-US" dirty="0"/>
                  <a:t>Start by: filling the matrix with the </a:t>
                </a:r>
                <a:r>
                  <a:rPr lang="en-US" i="1" dirty="0"/>
                  <a:t>base case solutions</a:t>
                </a:r>
              </a:p>
              <a:p>
                <a:pPr lvl="2"/>
                <a:r>
                  <a:rPr lang="en-US" dirty="0"/>
                  <a:t>0 is the distance between a vertex and itself</a:t>
                </a:r>
              </a:p>
              <a:p>
                <a:pPr lvl="2"/>
                <a:r>
                  <a:rPr lang="en-US" dirty="0"/>
                  <a:t>w(</a:t>
                </a:r>
                <a:r>
                  <a:rPr lang="en-US" dirty="0" err="1"/>
                  <a:t>i,j</a:t>
                </a:r>
                <a:r>
                  <a:rPr lang="en-US" dirty="0"/>
                  <a:t>) is the distance between adjacent vertices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is the distance between non-adjacent vertices</a:t>
                </a:r>
              </a:p>
              <a:p>
                <a:pPr lvl="1"/>
                <a:r>
                  <a:rPr lang="en-US" dirty="0"/>
                  <a:t>Iterative part: filling in the matrix by iteratively expanding the set of intermediate vertices to use in the path</a:t>
                </a:r>
                <a:endParaRPr lang="it-IT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265944" cy="3880773"/>
              </a:xfrm>
              <a:blipFill rotWithShape="0">
                <a:blip r:embed="rId2"/>
                <a:stretch>
                  <a:fillRect l="-147" t="-157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21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63487"/>
                <a:ext cx="8596668" cy="4778828"/>
              </a:xfrm>
            </p:spPr>
            <p:txBody>
              <a:bodyPr/>
              <a:lstStyle/>
              <a:p>
                <a:r>
                  <a:rPr lang="nl-NL" dirty="0"/>
                  <a:t>Initialization (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nl-NL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𝑠h𝑜𝑟𝑡𝑒𝑠𝑡𝑃𝑎𝑡h</m:t>
                    </m:r>
                    <m:d>
                      <m:dPr>
                        <m:ctrlPr>
                          <a:rPr lang="pl-PL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l-PL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0</m:t>
                        </m:r>
                      </m:e>
                    </m:d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>
                  <a:solidFill>
                    <a:schemeClr val="tx1"/>
                  </a:solidFill>
                </a:endParaRPr>
              </a:p>
              <a:p>
                <a:r>
                  <a:rPr lang="nl-NL" dirty="0"/>
                  <a:t>Loop </a:t>
                </a:r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𝑠h𝑜𝑟𝑡𝑒𝑠𝑡𝑃𝑎𝑡h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pairs when</a:t>
                </a:r>
                <a14:m>
                  <m:oMath xmlns:m="http://schemas.openxmlformats.org/officeDocument/2006/math">
                    <m:r>
                      <a:rPr lang="nl-N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nl-NL" dirty="0"/>
              </a:p>
              <a:p>
                <a:pPr lvl="2"/>
                <a:r>
                  <a:rPr lang="nl-NL" dirty="0"/>
                  <a:t>See </a:t>
                </a:r>
                <a:r>
                  <a:rPr lang="nl-NL" dirty="0" err="1"/>
                  <a:t>if</a:t>
                </a:r>
                <a:r>
                  <a:rPr lang="nl-NL" dirty="0"/>
                  <a:t> passing </a:t>
                </a:r>
                <a:r>
                  <a:rPr lang="nl-NL" dirty="0" err="1"/>
                  <a:t>for</a:t>
                </a:r>
                <a:r>
                  <a:rPr lang="nl-NL" dirty="0"/>
                  <a:t> vertex 1 </a:t>
                </a:r>
                <a:r>
                  <a:rPr lang="nl-NL" dirty="0" err="1"/>
                  <a:t>improves</a:t>
                </a:r>
                <a:r>
                  <a:rPr lang="nl-NL" dirty="0"/>
                  <a:t> </a:t>
                </a:r>
                <a:r>
                  <a:rPr lang="nl-NL" dirty="0" err="1"/>
                  <a:t>some</a:t>
                </a:r>
                <a:r>
                  <a:rPr lang="nl-NL" dirty="0"/>
                  <a:t> </a:t>
                </a:r>
                <a:r>
                  <a:rPr lang="nl-NL" dirty="0" err="1"/>
                  <a:t>shortest</a:t>
                </a:r>
                <a:r>
                  <a:rPr lang="nl-NL" dirty="0"/>
                  <a:t> </a:t>
                </a:r>
                <a:r>
                  <a:rPr lang="nl-NL" dirty="0" err="1"/>
                  <a:t>paths</a:t>
                </a:r>
                <a:endParaRPr lang="nl-NL" dirty="0"/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𝑠h𝑜𝑟𝑡𝑒𝑠𝑡𝑃𝑎𝑡h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pairs when</a:t>
                </a:r>
                <a14:m>
                  <m:oMath xmlns:m="http://schemas.openxmlformats.org/officeDocument/2006/math">
                    <m:r>
                      <a:rPr lang="nl-NL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nl-NL" dirty="0"/>
              </a:p>
              <a:p>
                <a:pPr lvl="2"/>
                <a:r>
                  <a:rPr lang="nl-NL" dirty="0"/>
                  <a:t>See </a:t>
                </a:r>
                <a:r>
                  <a:rPr lang="nl-NL" dirty="0" err="1"/>
                  <a:t>if</a:t>
                </a:r>
                <a:r>
                  <a:rPr lang="nl-NL" dirty="0"/>
                  <a:t> passing </a:t>
                </a:r>
                <a:r>
                  <a:rPr lang="nl-NL" dirty="0" err="1"/>
                  <a:t>for</a:t>
                </a:r>
                <a:r>
                  <a:rPr lang="nl-NL" dirty="0"/>
                  <a:t> vertex 2 </a:t>
                </a:r>
                <a:r>
                  <a:rPr lang="nl-NL" dirty="0" err="1"/>
                  <a:t>improves</a:t>
                </a:r>
                <a:r>
                  <a:rPr lang="nl-NL" dirty="0"/>
                  <a:t> </a:t>
                </a:r>
                <a:r>
                  <a:rPr lang="nl-NL" dirty="0" err="1"/>
                  <a:t>some</a:t>
                </a:r>
                <a:r>
                  <a:rPr lang="nl-NL" dirty="0"/>
                  <a:t> </a:t>
                </a:r>
                <a:r>
                  <a:rPr lang="nl-NL" dirty="0" err="1"/>
                  <a:t>shortest</a:t>
                </a:r>
                <a:r>
                  <a:rPr lang="nl-NL" dirty="0"/>
                  <a:t> </a:t>
                </a:r>
                <a:r>
                  <a:rPr lang="nl-NL" dirty="0" err="1"/>
                  <a:t>paths</a:t>
                </a:r>
                <a:endParaRPr lang="nl-NL" dirty="0"/>
              </a:p>
              <a:p>
                <a:pPr lvl="1"/>
                <a:r>
                  <a:rPr lang="nl-NL" dirty="0"/>
                  <a:t>…</a:t>
                </a:r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𝑠h𝑜𝑟𝑡𝑒𝑠𝑡𝑃𝑎𝑡h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pairs when</a:t>
                </a:r>
                <a14:m>
                  <m:oMath xmlns:m="http://schemas.openxmlformats.org/officeDocument/2006/math">
                    <m:r>
                      <a:rPr lang="nl-NL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nl-NL" b="0" dirty="0"/>
              </a:p>
              <a:p>
                <a:pPr lvl="2"/>
                <a:r>
                  <a:rPr lang="nl-NL" dirty="0"/>
                  <a:t>See </a:t>
                </a:r>
                <a:r>
                  <a:rPr lang="nl-NL" dirty="0" err="1"/>
                  <a:t>if</a:t>
                </a:r>
                <a:r>
                  <a:rPr lang="nl-NL" dirty="0"/>
                  <a:t> passing </a:t>
                </a:r>
                <a:r>
                  <a:rPr lang="nl-NL" dirty="0" err="1"/>
                  <a:t>for</a:t>
                </a:r>
                <a:r>
                  <a:rPr lang="nl-NL" dirty="0"/>
                  <a:t> vertex N </a:t>
                </a:r>
                <a:r>
                  <a:rPr lang="nl-NL" dirty="0" err="1"/>
                  <a:t>improves</a:t>
                </a:r>
                <a:r>
                  <a:rPr lang="nl-NL" dirty="0"/>
                  <a:t> </a:t>
                </a:r>
                <a:r>
                  <a:rPr lang="nl-NL" dirty="0" err="1"/>
                  <a:t>some</a:t>
                </a:r>
                <a:r>
                  <a:rPr lang="nl-NL" dirty="0"/>
                  <a:t> </a:t>
                </a:r>
                <a:r>
                  <a:rPr lang="nl-NL" dirty="0" err="1"/>
                  <a:t>shortest</a:t>
                </a:r>
                <a:r>
                  <a:rPr lang="nl-NL" dirty="0"/>
                  <a:t> </a:t>
                </a:r>
                <a:r>
                  <a:rPr lang="nl-NL" dirty="0" err="1"/>
                  <a:t>paths</a:t>
                </a:r>
                <a:endParaRPr lang="nl-NL" dirty="0"/>
              </a:p>
              <a:p>
                <a:pPr lvl="2"/>
                <a:r>
                  <a:rPr lang="nl-NL" dirty="0" err="1"/>
                  <a:t>After</a:t>
                </a:r>
                <a:r>
                  <a:rPr lang="nl-NL" dirty="0"/>
                  <a:t> </a:t>
                </a:r>
                <a:r>
                  <a:rPr lang="nl-NL" dirty="0" err="1"/>
                  <a:t>this</a:t>
                </a:r>
                <a:r>
                  <a:rPr lang="nl-NL" dirty="0"/>
                  <a:t>, we have found </a:t>
                </a:r>
                <a:r>
                  <a:rPr lang="nl-NL" dirty="0" err="1"/>
                  <a:t>th</a:t>
                </a:r>
                <a:r>
                  <a:rPr lang="en-US" dirty="0"/>
                  <a:t>e shortest path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pairs using </a:t>
                </a:r>
                <a:r>
                  <a:rPr lang="en-US" b="1" dirty="0"/>
                  <a:t>any</a:t>
                </a:r>
                <a:r>
                  <a:rPr lang="en-US" dirty="0"/>
                  <a:t> intermediate vertices</a:t>
                </a:r>
                <a:endParaRPr lang="nl-NL" dirty="0"/>
              </a:p>
              <a:p>
                <a:pPr lvl="1"/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63487"/>
                <a:ext cx="8596668" cy="4778828"/>
              </a:xfrm>
              <a:blipFill rotWithShape="0">
                <a:blip r:embed="rId2"/>
                <a:stretch>
                  <a:fillRect l="-142" t="-76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565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9000066" cy="388077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dist ← |V| × |V| matrix of minimum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distances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initialized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∞</m:t>
                    </m:r>
                  </m:oMath>
                </a14:m>
                <a:endParaRPr lang="nl-N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each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vertex v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dist[v][v] ← 0</a:t>
                </a:r>
              </a:p>
              <a:p>
                <a:pPr marL="0" indent="0">
                  <a:buNone/>
                </a:pP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each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edge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(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u,v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dist[u][v] ← w(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u,v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1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|V|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i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1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|V|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j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1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|V|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dist[i][j] &gt; dist[i][k] + dist[k][j] 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dist[i][j] ← dist[i][k] + dist[k][j]</a:t>
                </a:r>
              </a:p>
              <a:p>
                <a:pPr marL="0" indent="0">
                  <a:buNone/>
                </a:pP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end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:endParaRPr lang="nl-N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9000066" cy="3880773"/>
              </a:xfrm>
              <a:blipFill rotWithShape="0">
                <a:blip r:embed="rId2"/>
                <a:stretch>
                  <a:fillRect l="-406" t="-157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371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Previous code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computed</a:t>
            </a:r>
            <a:r>
              <a:rPr lang="nl-NL" dirty="0"/>
              <a:t> the </a:t>
            </a:r>
            <a:r>
              <a:rPr lang="nl-NL" i="1" u="sng" dirty="0"/>
              <a:t>minimum </a:t>
            </a:r>
            <a:r>
              <a:rPr lang="nl-NL" b="1" i="1" u="sng" dirty="0" err="1"/>
              <a:t>distance</a:t>
            </a:r>
            <a:r>
              <a:rPr lang="nl-NL" b="1" dirty="0"/>
              <a:t> </a:t>
            </a:r>
            <a:r>
              <a:rPr lang="nl-NL" dirty="0" err="1"/>
              <a:t>between</a:t>
            </a:r>
            <a:r>
              <a:rPr lang="nl-NL" dirty="0"/>
              <a:t> pairs of </a:t>
            </a:r>
            <a:r>
              <a:rPr lang="nl-NL" dirty="0" err="1"/>
              <a:t>vertices</a:t>
            </a:r>
            <a:r>
              <a:rPr lang="nl-NL" dirty="0"/>
              <a:t>, but </a:t>
            </a:r>
            <a:r>
              <a:rPr lang="nl-NL" dirty="0" err="1"/>
              <a:t>not</a:t>
            </a:r>
            <a:r>
              <a:rPr lang="nl-NL" dirty="0"/>
              <a:t> the </a:t>
            </a:r>
            <a:r>
              <a:rPr lang="nl-NL" i="1" u="sng" dirty="0" err="1"/>
              <a:t>actual</a:t>
            </a:r>
            <a:r>
              <a:rPr lang="nl-NL" i="1" u="sng" dirty="0"/>
              <a:t> minimum </a:t>
            </a:r>
            <a:r>
              <a:rPr lang="nl-NL" b="1" i="1" u="sng" dirty="0" err="1"/>
              <a:t>path</a:t>
            </a:r>
            <a:endParaRPr lang="nl-NL" b="1" i="1" u="sng" dirty="0"/>
          </a:p>
          <a:p>
            <a:r>
              <a:rPr lang="nl-NL" dirty="0"/>
              <a:t>Small changes </a:t>
            </a:r>
            <a:r>
              <a:rPr lang="nl-NL" dirty="0" err="1"/>
              <a:t>to</a:t>
            </a:r>
            <a:r>
              <a:rPr lang="nl-NL" dirty="0"/>
              <a:t> the </a:t>
            </a:r>
            <a:r>
              <a:rPr lang="nl-NL" dirty="0" err="1"/>
              <a:t>algorithm</a:t>
            </a:r>
            <a:r>
              <a:rPr lang="nl-NL" dirty="0"/>
              <a:t> make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save </a:t>
            </a:r>
            <a:r>
              <a:rPr lang="nl-NL" dirty="0" err="1"/>
              <a:t>also</a:t>
            </a:r>
            <a:r>
              <a:rPr lang="nl-NL" dirty="0"/>
              <a:t> the information on the </a:t>
            </a:r>
            <a:r>
              <a:rPr lang="nl-NL" dirty="0" err="1"/>
              <a:t>actual</a:t>
            </a:r>
            <a:r>
              <a:rPr lang="nl-NL" dirty="0"/>
              <a:t> </a:t>
            </a:r>
            <a:r>
              <a:rPr lang="nl-NL" dirty="0" err="1"/>
              <a:t>path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2430159" y="3497942"/>
                <a:ext cx="7062183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dist ← |V| × |V| matrix of minimum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distances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initialized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sz="1600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nl-NL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nl-NL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next ← |V| × |V| matrix of vertex indices </a:t>
                </a:r>
                <a:r>
                  <a:rPr lang="nl-NL" sz="1600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initialized</a:t>
                </a:r>
                <a:r>
                  <a:rPr lang="nl-NL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600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600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null</a:t>
                </a:r>
                <a:endParaRPr lang="nl-NL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each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edge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(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u,v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dist[u][v] ← w(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u,v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nl-NL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next[u][v] ← v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1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|V|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i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1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|V|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j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1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|V|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dist[i][k] + dist[k][j] &lt; dist[i][j]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then</a:t>
                </a:r>
                <a:endParaRPr lang="nl-NL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   dist[i][j] ← dist[i][k] + dist[k][j]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   </a:t>
                </a:r>
                <a:r>
                  <a:rPr lang="nl-NL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next[i][j] ← next[i][k]</a:t>
                </a:r>
              </a:p>
              <a:p>
                <a:endParaRPr lang="nl-NL" sz="1600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159" y="3497942"/>
                <a:ext cx="7062183" cy="3046988"/>
              </a:xfrm>
              <a:prstGeom prst="rect">
                <a:avLst/>
              </a:prstGeom>
              <a:blipFill rotWithShape="0">
                <a:blip r:embed="rId3"/>
                <a:stretch>
                  <a:fillRect l="-518" t="-8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906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Complexity? </a:t>
                </a:r>
              </a:p>
              <a:p>
                <a:pPr lvl="1"/>
                <a:r>
                  <a:rPr lang="nl-NL" dirty="0"/>
                  <a:t>Three </a:t>
                </a:r>
                <a:r>
                  <a:rPr lang="nl-NL" dirty="0" err="1"/>
                  <a:t>nested</a:t>
                </a:r>
                <a:r>
                  <a:rPr lang="nl-NL" dirty="0"/>
                  <a:t> loops</a:t>
                </a:r>
              </a:p>
              <a:p>
                <a:pPr lvl="1"/>
                <a:r>
                  <a:rPr lang="nl-NL" dirty="0" err="1"/>
                  <a:t>Each</a:t>
                </a:r>
                <a:r>
                  <a:rPr lang="nl-NL" dirty="0"/>
                  <a:t> loop </a:t>
                </a:r>
                <a:r>
                  <a:rPr lang="nl-NL" dirty="0" err="1"/>
                  <a:t>performs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nl-NL" dirty="0"/>
                  <a:t> iterations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iterations</a:t>
                </a:r>
                <a:r>
                  <a:rPr lang="nl-NL" dirty="0"/>
                  <a:t> in </a:t>
                </a:r>
                <a:r>
                  <a:rPr lang="nl-NL" dirty="0" err="1"/>
                  <a:t>total</a:t>
                </a:r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nl-NL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𝑶</m:t>
                    </m:r>
                    <m:d>
                      <m:dPr>
                        <m:ctrlPr>
                          <a:rPr lang="nl-NL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nl-NL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nl-NL" b="1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nl-NL" b="1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𝑽</m:t>
                                </m:r>
                              </m:e>
                            </m:d>
                          </m:e>
                          <m:sup>
                            <m:r>
                              <a:rPr lang="nl-NL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𝟑</m:t>
                            </m:r>
                          </m:sup>
                        </m:sSup>
                      </m:e>
                    </m:d>
                  </m:oMath>
                </a14:m>
                <a:endParaRPr lang="nl-NL" b="1" dirty="0"/>
              </a:p>
              <a:p>
                <a:pPr lvl="2"/>
                <a:r>
                  <a:rPr lang="nl-NL" dirty="0"/>
                  <a:t>Or, </a:t>
                </a:r>
                <a:r>
                  <a:rPr lang="nl-NL" dirty="0" err="1"/>
                  <a:t>if</a:t>
                </a:r>
                <a:r>
                  <a:rPr lang="nl-NL" dirty="0"/>
                  <a:t> we call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nl-NL" dirty="0"/>
                  <a:t> the </a:t>
                </a:r>
                <a:r>
                  <a:rPr lang="nl-NL" dirty="0" err="1"/>
                  <a:t>number</a:t>
                </a:r>
                <a:r>
                  <a:rPr lang="nl-NL" dirty="0"/>
                  <a:t> of </a:t>
                </a:r>
                <a:r>
                  <a:rPr lang="nl-NL" dirty="0" err="1"/>
                  <a:t>nodes</a:t>
                </a:r>
                <a:r>
                  <a:rPr lang="nl-NL" dirty="0"/>
                  <a:t> (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nl-NL" dirty="0"/>
                  <a:t>),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nl-NL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nl-NL" dirty="0"/>
              </a:p>
              <a:p>
                <a:pPr marL="457200" lvl="1" indent="0">
                  <a:buNone/>
                </a:pP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22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2050" name="Picture 2" descr="Floyd-Warshall example.sv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03"/>
          <a:stretch/>
        </p:blipFill>
        <p:spPr bwMode="auto">
          <a:xfrm>
            <a:off x="354155" y="2525714"/>
            <a:ext cx="3466731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180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2050" name="Picture 2" descr="Floyd-Warshall example.sv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13"/>
          <a:stretch/>
        </p:blipFill>
        <p:spPr bwMode="auto">
          <a:xfrm>
            <a:off x="354156" y="2525714"/>
            <a:ext cx="6558274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/>
          <p:cNvSpPr/>
          <p:nvPr/>
        </p:nvSpPr>
        <p:spPr>
          <a:xfrm>
            <a:off x="3788229" y="3461657"/>
            <a:ext cx="3186717" cy="29448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123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More </a:t>
            </a:r>
            <a:r>
              <a:rPr lang="nl-NL" dirty="0" err="1"/>
              <a:t>detailed</a:t>
            </a:r>
            <a:r>
              <a:rPr lang="nl-NL" dirty="0"/>
              <a:t> agenda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b="1" dirty="0" err="1"/>
              <a:t>dynamic</a:t>
            </a:r>
            <a:r>
              <a:rPr lang="nl-NL" b="1" dirty="0"/>
              <a:t> </a:t>
            </a:r>
            <a:r>
              <a:rPr lang="nl-NL" b="1" dirty="0" err="1"/>
              <a:t>programming</a:t>
            </a:r>
            <a:r>
              <a:rPr lang="nl-NL" dirty="0"/>
              <a:t>?</a:t>
            </a:r>
          </a:p>
          <a:p>
            <a:pPr lvl="1"/>
            <a:r>
              <a:rPr lang="nl-NL" dirty="0"/>
              <a:t>Fibonacci </a:t>
            </a:r>
            <a:r>
              <a:rPr lang="nl-NL" dirty="0" err="1"/>
              <a:t>example</a:t>
            </a:r>
            <a:r>
              <a:rPr lang="nl-NL" dirty="0"/>
              <a:t>; </a:t>
            </a:r>
            <a:r>
              <a:rPr lang="nl-NL" dirty="0" err="1"/>
              <a:t>memoization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bottom-up approaches</a:t>
            </a:r>
          </a:p>
          <a:p>
            <a:r>
              <a:rPr lang="nl-NL" dirty="0"/>
              <a:t>How </a:t>
            </a:r>
            <a:r>
              <a:rPr lang="nl-NL" dirty="0" err="1"/>
              <a:t>can</a:t>
            </a:r>
            <a:r>
              <a:rPr lang="nl-NL" dirty="0"/>
              <a:t> we </a:t>
            </a:r>
            <a:r>
              <a:rPr lang="nl-NL" dirty="0" err="1"/>
              <a:t>find</a:t>
            </a:r>
            <a:r>
              <a:rPr lang="nl-NL" dirty="0"/>
              <a:t> the </a:t>
            </a:r>
            <a:r>
              <a:rPr lang="nl-NL" dirty="0" err="1"/>
              <a:t>shortest</a:t>
            </a:r>
            <a:r>
              <a:rPr lang="nl-NL" dirty="0"/>
              <a:t> </a:t>
            </a:r>
            <a:r>
              <a:rPr lang="nl-NL" dirty="0" err="1"/>
              <a:t>paths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b="1" dirty="0" err="1"/>
              <a:t>all</a:t>
            </a:r>
            <a:r>
              <a:rPr lang="nl-NL" b="1" dirty="0"/>
              <a:t> pairs </a:t>
            </a:r>
            <a:r>
              <a:rPr lang="nl-NL" dirty="0"/>
              <a:t>of </a:t>
            </a:r>
            <a:r>
              <a:rPr lang="nl-NL" dirty="0" err="1"/>
              <a:t>nodes</a:t>
            </a:r>
            <a:r>
              <a:rPr lang="nl-NL" dirty="0"/>
              <a:t> in a </a:t>
            </a:r>
            <a:r>
              <a:rPr lang="nl-NL" dirty="0" err="1"/>
              <a:t>graph</a:t>
            </a:r>
            <a:r>
              <a:rPr lang="nl-NL" dirty="0"/>
              <a:t>?</a:t>
            </a:r>
          </a:p>
          <a:p>
            <a:pPr lvl="1"/>
            <a:r>
              <a:rPr lang="nl-NL" dirty="0"/>
              <a:t>Floyd 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923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2050" name="Picture 2" descr="Floyd-Warshall example.sv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00"/>
          <a:stretch/>
        </p:blipFill>
        <p:spPr bwMode="auto">
          <a:xfrm>
            <a:off x="354155" y="2525714"/>
            <a:ext cx="6569159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/>
          <p:cNvSpPr/>
          <p:nvPr/>
        </p:nvSpPr>
        <p:spPr>
          <a:xfrm>
            <a:off x="2220686" y="3929743"/>
            <a:ext cx="1360714" cy="533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3831771" y="4942114"/>
            <a:ext cx="2939143" cy="14643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6263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2050" name="Picture 2" descr="Floyd-Warshall example.sv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80"/>
          <a:stretch/>
        </p:blipFill>
        <p:spPr bwMode="auto">
          <a:xfrm>
            <a:off x="354155" y="2525714"/>
            <a:ext cx="6503845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/>
          <p:cNvSpPr/>
          <p:nvPr/>
        </p:nvSpPr>
        <p:spPr>
          <a:xfrm>
            <a:off x="2220686" y="3929743"/>
            <a:ext cx="1360714" cy="533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23771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2050" name="Picture 2" descr="Floyd-Warshall exampl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55" y="2525714"/>
            <a:ext cx="9604005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/>
          <p:cNvSpPr/>
          <p:nvPr/>
        </p:nvSpPr>
        <p:spPr>
          <a:xfrm>
            <a:off x="2220686" y="3929743"/>
            <a:ext cx="1360714" cy="533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051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Homework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Study the slides</a:t>
                </a:r>
              </a:p>
              <a:p>
                <a:r>
                  <a:rPr lang="en-GB" dirty="0"/>
                  <a:t>Answer the MC questions on </a:t>
                </a:r>
                <a:r>
                  <a:rPr lang="en-GB" dirty="0" err="1"/>
                  <a:t>GrandeOmega</a:t>
                </a:r>
                <a:endParaRPr lang="en-GB" dirty="0"/>
              </a:p>
              <a:p>
                <a:r>
                  <a:rPr lang="en-GB" dirty="0"/>
                  <a:t>Implement</a:t>
                </a:r>
                <a14:m>
                  <m:oMath xmlns:m="http://schemas.openxmlformats.org/officeDocument/2006/math">
                    <m:r>
                      <a:rPr lang="nl-NL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dirty="0"/>
                  <a:t>Floyd-</a:t>
                </a:r>
                <a:r>
                  <a:rPr lang="nl-NL" dirty="0" err="1"/>
                  <a:t>Warshall</a:t>
                </a:r>
                <a:r>
                  <a:rPr lang="en-GB" dirty="0"/>
                  <a:t> algorithm</a:t>
                </a:r>
              </a:p>
              <a:p>
                <a:r>
                  <a:rPr lang="en-GB" b="1" i="1" u="sng" dirty="0"/>
                  <a:t>Do the sample practical assessment</a:t>
                </a:r>
                <a:r>
                  <a:rPr lang="en-GB" dirty="0"/>
                  <a:t> </a:t>
                </a:r>
              </a:p>
              <a:p>
                <a:pPr lvl="1"/>
                <a:r>
                  <a:rPr lang="en-GB" dirty="0"/>
                  <a:t>most likely will be published this Friday on </a:t>
                </a:r>
                <a:r>
                  <a:rPr lang="en-GB"/>
                  <a:t>N@tschool</a:t>
                </a:r>
                <a:endParaRPr lang="en-GB" dirty="0"/>
              </a:p>
              <a:p>
                <a:r>
                  <a:rPr lang="en-GB" dirty="0"/>
                  <a:t>[optional] Complete third exercise of practical assignment (about graphs)</a:t>
                </a:r>
              </a:p>
              <a:p>
                <a:endParaRPr lang="en-GB" dirty="0"/>
              </a:p>
              <a:p>
                <a:r>
                  <a:rPr lang="en-GB" b="1" dirty="0"/>
                  <a:t>Next week (week 8)</a:t>
                </a:r>
              </a:p>
              <a:p>
                <a:pPr lvl="1"/>
                <a:r>
                  <a:rPr lang="en-GB" dirty="0"/>
                  <a:t>Available in our offices for doubts both on MC questions and implementations (sample exams/assessments)</a:t>
                </a:r>
              </a:p>
              <a:p>
                <a:pPr marL="0" indent="0">
                  <a:buNone/>
                </a:pPr>
                <a:endParaRPr lang="nl-NL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4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Dynamic Programming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Fibonacci sequence, </a:t>
            </a:r>
            <a:r>
              <a:rPr lang="en-GB" dirty="0" err="1"/>
              <a:t>Memoization</a:t>
            </a:r>
            <a:r>
              <a:rPr lang="en-GB" dirty="0"/>
              <a:t>, Bottom up, General idea</a:t>
            </a:r>
          </a:p>
        </p:txBody>
      </p:sp>
    </p:spTree>
    <p:extLst>
      <p:ext uri="{BB962C8B-B14F-4D97-AF65-F5344CB8AC3E}">
        <p14:creationId xmlns:p14="http://schemas.microsoft.com/office/powerpoint/2010/main" val="68482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  <a:br>
              <a:rPr lang="en-US" dirty="0"/>
            </a:br>
            <a:r>
              <a:rPr lang="en-US" sz="2000" dirty="0"/>
              <a:t>Definition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Sequence of integer numbers, built according to the following rules</a:t>
                </a:r>
              </a:p>
              <a:p>
                <a:pPr lvl="1"/>
                <a:r>
                  <a:rPr lang="en-US" dirty="0"/>
                  <a:t>Elements 0 and 1 are 1</a:t>
                </a:r>
              </a:p>
              <a:p>
                <a:pPr lvl="1"/>
                <a:r>
                  <a:rPr lang="en-US" dirty="0"/>
                  <a:t>Any other element is the result of the sum of the two preceding elements in the sequence</a:t>
                </a:r>
              </a:p>
              <a:p>
                <a:r>
                  <a:rPr lang="en-US" dirty="0"/>
                  <a:t>Recursive formulation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nl-NL" b="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nl-NL" b="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984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  <a:br>
              <a:rPr lang="en-US" dirty="0"/>
            </a:br>
            <a:r>
              <a:rPr lang="en-US" sz="2000" dirty="0"/>
              <a:t>Recursive function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function fib(n)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if n &lt;= 1 return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fib(n − 1) + fib(n − 2)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918665"/>
              </p:ext>
            </p:extLst>
          </p:nvPr>
        </p:nvGraphicFramePr>
        <p:xfrm>
          <a:off x="2925244" y="3666880"/>
          <a:ext cx="32525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858">
                  <a:extLst>
                    <a:ext uri="{9D8B030D-6E8A-4147-A177-3AD203B41FA5}">
                      <a16:colId xmlns:a16="http://schemas.microsoft.com/office/drawing/2014/main" val="3737604255"/>
                    </a:ext>
                  </a:extLst>
                </a:gridCol>
                <a:gridCol w="2040674">
                  <a:extLst>
                    <a:ext uri="{9D8B030D-6E8A-4147-A177-3AD203B41FA5}">
                      <a16:colId xmlns:a16="http://schemas.microsoft.com/office/drawing/2014/main" val="38922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Time (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ms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93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95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68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551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3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3792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56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&gt;50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Happy watching!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59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294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  <a:br>
              <a:rPr lang="en-US" dirty="0"/>
            </a:br>
            <a:r>
              <a:rPr lang="en-US" sz="2000" dirty="0"/>
              <a:t>Why so slow?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5427952" y="1570400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F(5)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173148" y="2252585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F(4)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463539" y="228224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F(3)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974770" y="308675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F(3)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091750" y="308675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F(2)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460927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99856" y="3114837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F(2)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06501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F(2)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58385" y="5022128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40927" y="503052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F(0)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466140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615668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F(0)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319313" y="3114837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993564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978378" y="4065026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F(0)</a:t>
            </a:r>
            <a:endParaRPr lang="it-IT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6" idx="2"/>
            <a:endCxn id="8" idx="0"/>
          </p:cNvCxnSpPr>
          <p:nvPr/>
        </p:nvCxnSpPr>
        <p:spPr>
          <a:xfrm flipH="1">
            <a:off x="3533148" y="1930400"/>
            <a:ext cx="1894804" cy="322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6"/>
            <a:endCxn id="9" idx="0"/>
          </p:cNvCxnSpPr>
          <p:nvPr/>
        </p:nvCxnSpPr>
        <p:spPr>
          <a:xfrm>
            <a:off x="6147952" y="1930400"/>
            <a:ext cx="1675587" cy="35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10" idx="0"/>
          </p:cNvCxnSpPr>
          <p:nvPr/>
        </p:nvCxnSpPr>
        <p:spPr>
          <a:xfrm flipH="1">
            <a:off x="2334770" y="2612585"/>
            <a:ext cx="838378" cy="47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6"/>
            <a:endCxn id="11" idx="0"/>
          </p:cNvCxnSpPr>
          <p:nvPr/>
        </p:nvCxnSpPr>
        <p:spPr>
          <a:xfrm>
            <a:off x="3893148" y="2612585"/>
            <a:ext cx="558602" cy="47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2"/>
            <a:endCxn id="13" idx="0"/>
          </p:cNvCxnSpPr>
          <p:nvPr/>
        </p:nvCxnSpPr>
        <p:spPr>
          <a:xfrm flipH="1">
            <a:off x="6859856" y="2642249"/>
            <a:ext cx="603683" cy="47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6"/>
            <a:endCxn id="20" idx="0"/>
          </p:cNvCxnSpPr>
          <p:nvPr/>
        </p:nvCxnSpPr>
        <p:spPr>
          <a:xfrm>
            <a:off x="8183539" y="2642249"/>
            <a:ext cx="495774" cy="47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2"/>
            <a:endCxn id="15" idx="0"/>
          </p:cNvCxnSpPr>
          <p:nvPr/>
        </p:nvCxnSpPr>
        <p:spPr>
          <a:xfrm flipH="1">
            <a:off x="1566501" y="3446759"/>
            <a:ext cx="408269" cy="62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6"/>
            <a:endCxn id="12" idx="0"/>
          </p:cNvCxnSpPr>
          <p:nvPr/>
        </p:nvCxnSpPr>
        <p:spPr>
          <a:xfrm>
            <a:off x="2694770" y="3446759"/>
            <a:ext cx="126157" cy="62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2"/>
            <a:endCxn id="16" idx="0"/>
          </p:cNvCxnSpPr>
          <p:nvPr/>
        </p:nvCxnSpPr>
        <p:spPr>
          <a:xfrm flipH="1">
            <a:off x="918385" y="4431939"/>
            <a:ext cx="288116" cy="59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6"/>
            <a:endCxn id="17" idx="0"/>
          </p:cNvCxnSpPr>
          <p:nvPr/>
        </p:nvCxnSpPr>
        <p:spPr>
          <a:xfrm>
            <a:off x="1926501" y="4431939"/>
            <a:ext cx="174426" cy="598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2"/>
            <a:endCxn id="18" idx="0"/>
          </p:cNvCxnSpPr>
          <p:nvPr/>
        </p:nvCxnSpPr>
        <p:spPr>
          <a:xfrm flipH="1">
            <a:off x="3826140" y="3446759"/>
            <a:ext cx="265610" cy="62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19" idx="0"/>
          </p:cNvCxnSpPr>
          <p:nvPr/>
        </p:nvCxnSpPr>
        <p:spPr>
          <a:xfrm>
            <a:off x="4811750" y="3446759"/>
            <a:ext cx="163918" cy="62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3" idx="2"/>
            <a:endCxn id="21" idx="0"/>
          </p:cNvCxnSpPr>
          <p:nvPr/>
        </p:nvCxnSpPr>
        <p:spPr>
          <a:xfrm flipH="1">
            <a:off x="6353564" y="3474837"/>
            <a:ext cx="146292" cy="59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3" idx="6"/>
            <a:endCxn id="22" idx="0"/>
          </p:cNvCxnSpPr>
          <p:nvPr/>
        </p:nvCxnSpPr>
        <p:spPr>
          <a:xfrm>
            <a:off x="7219856" y="3474837"/>
            <a:ext cx="118522" cy="59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236225" y="5542123"/>
                <a:ext cx="3042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/>
                  <a:t>Complexity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225" y="5542123"/>
                <a:ext cx="3042892" cy="369332"/>
              </a:xfrm>
              <a:prstGeom prst="rect">
                <a:avLst/>
              </a:prstGeom>
              <a:blipFill>
                <a:blip r:embed="rId2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8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  <a:br>
              <a:rPr lang="en-US" dirty="0"/>
            </a:br>
            <a:r>
              <a:rPr lang="en-US" sz="2000" dirty="0"/>
              <a:t>Why so slow?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“</a:t>
            </a:r>
            <a:r>
              <a:rPr lang="en-US" i="1" dirty="0">
                <a:hlinkClick r:id="rId2"/>
              </a:rPr>
              <a:t>Did I ever tell you what the definition of insanity is? Insanity is doing the exact... same *** thing... over and over again expecting... things to change...</a:t>
            </a:r>
            <a:r>
              <a:rPr lang="en-US" i="1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are doing the same thing over and over again</a:t>
            </a:r>
          </a:p>
          <a:p>
            <a:pPr lvl="1"/>
            <a:r>
              <a:rPr lang="en-US" dirty="0"/>
              <a:t>F(3) computed twice, F(2) computed three times...</a:t>
            </a:r>
          </a:p>
          <a:p>
            <a:r>
              <a:rPr lang="en-US" dirty="0"/>
              <a:t>Ideas on how to speed up the process?</a:t>
            </a:r>
          </a:p>
          <a:p>
            <a:pPr lvl="1"/>
            <a:r>
              <a:rPr lang="en-US" dirty="0"/>
              <a:t>We could save the result of sub-problems (= </a:t>
            </a:r>
            <a:r>
              <a:rPr lang="en-US" i="1" dirty="0" err="1"/>
              <a:t>memoization</a:t>
            </a:r>
            <a:r>
              <a:rPr lang="en-US" dirty="0"/>
              <a:t>)!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8184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  <a:br>
              <a:rPr lang="en-US" dirty="0"/>
            </a:br>
            <a:r>
              <a:rPr lang="en-US" sz="2000" dirty="0" err="1"/>
              <a:t>Memoization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the result of sub-problems into a data structure (</a:t>
            </a:r>
            <a:r>
              <a:rPr lang="en-US" dirty="0">
                <a:sym typeface="Wingdings" panose="05000000000000000000" pitchFamily="2" charset="2"/>
              </a:rPr>
              <a:t>called </a:t>
            </a:r>
            <a:r>
              <a:rPr lang="en-US" i="1" dirty="0"/>
              <a:t>lookup table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Before making a recursive call, we check the lookup table…</a:t>
            </a:r>
          </a:p>
          <a:p>
            <a:pPr lvl="1"/>
            <a:r>
              <a:rPr lang="en-US" b="1" dirty="0"/>
              <a:t>Sub-problem never solved yet?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dirty="0"/>
              <a:t>Make the recursive call</a:t>
            </a:r>
          </a:p>
          <a:p>
            <a:pPr lvl="1"/>
            <a:r>
              <a:rPr lang="en-US" b="1" dirty="0"/>
              <a:t>Sub-problem already solved?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dirty="0"/>
              <a:t>Read the result stored in the table</a:t>
            </a:r>
          </a:p>
          <a:p>
            <a:r>
              <a:rPr lang="en-US" dirty="0"/>
              <a:t>Add the result of the current recursive call to the lookup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819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1265</TotalTime>
  <Words>2338</Words>
  <Application>Microsoft Office PowerPoint</Application>
  <PresentationFormat>Breedbeeld</PresentationFormat>
  <Paragraphs>301</Paragraphs>
  <Slides>33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Cambria Math</vt:lpstr>
      <vt:lpstr>Consolas</vt:lpstr>
      <vt:lpstr>Trebuchet MS</vt:lpstr>
      <vt:lpstr>Wingdings</vt:lpstr>
      <vt:lpstr>Wingdings 3</vt:lpstr>
      <vt:lpstr>Facet</vt:lpstr>
      <vt:lpstr>INFDEV036A - Algorithms  Lesson Unit 6</vt:lpstr>
      <vt:lpstr>Today</vt:lpstr>
      <vt:lpstr>More detailed agenda</vt:lpstr>
      <vt:lpstr>Dynamic Programming</vt:lpstr>
      <vt:lpstr>Fibonacci Sequence Definition</vt:lpstr>
      <vt:lpstr>Fibonacci Sequence Recursive function</vt:lpstr>
      <vt:lpstr>Fibonacci Sequence Why so slow?</vt:lpstr>
      <vt:lpstr>Fibonacci Sequence Why so slow?</vt:lpstr>
      <vt:lpstr>Fibonacci Sequence Memoization</vt:lpstr>
      <vt:lpstr>Fibonacci Sequence Memoized algorithm (recursive)</vt:lpstr>
      <vt:lpstr>Fibonacci Sequence Memoization </vt:lpstr>
      <vt:lpstr>Fibonacci Sequence Bottom up algorithm (iterative)</vt:lpstr>
      <vt:lpstr>Floyd Warshall algorithm</vt:lpstr>
      <vt:lpstr>Shortest path problem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and dynamic programming</vt:lpstr>
      <vt:lpstr>Floyd-Warshall memoization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INFDEV016A Development 6a - Algoritmiek</dc:title>
  <dc:creator>Giulia Costantini</dc:creator>
  <cp:lastModifiedBy>Giulia Costantini</cp:lastModifiedBy>
  <cp:revision>227</cp:revision>
  <dcterms:created xsi:type="dcterms:W3CDTF">2014-09-19T08:57:35Z</dcterms:created>
  <dcterms:modified xsi:type="dcterms:W3CDTF">2018-01-08T09:43:44Z</dcterms:modified>
</cp:coreProperties>
</file>