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864">
          <p15:clr>
            <a:srgbClr val="A4A3A4"/>
          </p15:clr>
        </p15:guide>
        <p15:guide id="2" pos="480">
          <p15:clr>
            <a:srgbClr val="A4A3A4"/>
          </p15:clr>
        </p15:guide>
      </p15:sldGuideLst>
    </p:ext>
    <p:ext uri="GoogleSlidesCustomDataVersion2">
      <go:slidesCustomData xmlns:go="http://customooxmlschemas.google.com/" r:id="rId20" roundtripDataSignature="AMtx7miYQ6nlFKB4dCcnRppm57G6G6Lqa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864" orient="horz"/>
        <p:guide pos="480"/>
      </p:guideLst>
    </p:cSldViewPr>
  </p:slide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17d646f7ec_0_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17d646f7ec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17d646f7ec_0_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17d646f7ec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17d646f7ec_0_8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17d646f7ec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17d646f7ec_0_9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17d646f7ec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17d646f7ec_0_10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317d646f7ec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0238d74024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7" name="Google Shape;87;g30238d7402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4" name="Google Shape;9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17d646f7ec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17d646f7e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17d646f7ec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17d646f7ec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17d646f7ec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17d646f7e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17d646f7ec_0_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17d646f7ec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17d646f7ec_0_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17d646f7ec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17d646f7ec_0_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17d646f7ec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2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2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2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3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31"/>
          <p:cNvSpPr/>
          <p:nvPr>
            <p:ph idx="2" type="pic"/>
          </p:nvPr>
        </p:nvSpPr>
        <p:spPr>
          <a:xfrm>
            <a:off x="5183188" y="987425"/>
            <a:ext cx="6172200" cy="4873625"/>
          </a:xfrm>
          <a:prstGeom prst="rect">
            <a:avLst/>
          </a:prstGeom>
          <a:noFill/>
          <a:ln>
            <a:noFill/>
          </a:ln>
        </p:spPr>
      </p:sp>
      <p:sp>
        <p:nvSpPr>
          <p:cNvPr id="64" name="Google Shape;64;p3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A3838"/>
        </a:solidFill>
      </p:bgPr>
    </p:bg>
    <p:spTree>
      <p:nvGrpSpPr>
        <p:cNvPr id="83" name="Shape 83"/>
        <p:cNvGrpSpPr/>
        <p:nvPr/>
      </p:nvGrpSpPr>
      <p:grpSpPr>
        <a:xfrm>
          <a:off x="0" y="0"/>
          <a:ext cx="0" cy="0"/>
          <a:chOff x="0" y="0"/>
          <a:chExt cx="0" cy="0"/>
        </a:xfrm>
      </p:grpSpPr>
      <p:sp>
        <p:nvSpPr>
          <p:cNvPr id="84" name="Google Shape;84;p1"/>
          <p:cNvSpPr txBox="1"/>
          <p:nvPr/>
        </p:nvSpPr>
        <p:spPr>
          <a:xfrm>
            <a:off x="7" y="-7"/>
            <a:ext cx="5808000" cy="4278900"/>
          </a:xfrm>
          <a:prstGeom prst="rect">
            <a:avLst/>
          </a:prstGeom>
          <a:solidFill>
            <a:srgbClr val="3A3838"/>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6600"/>
              <a:buFont typeface="Arial"/>
              <a:buNone/>
            </a:pPr>
            <a:r>
              <a:rPr lang="en-US" sz="6600">
                <a:solidFill>
                  <a:srgbClr val="FF6600"/>
                </a:solidFill>
                <a:latin typeface="Calibri"/>
                <a:ea typeface="Calibri"/>
                <a:cs typeface="Calibri"/>
                <a:sym typeface="Calibri"/>
              </a:rPr>
              <a:t>Cross Selling Analysis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rgbClr val="FF66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rgbClr val="FF66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FF6600"/>
                </a:solidFill>
                <a:latin typeface="Calibri"/>
                <a:ea typeface="Calibri"/>
                <a:cs typeface="Calibri"/>
                <a:sym typeface="Calibri"/>
              </a:rPr>
              <a:t>Furkan Ay </a:t>
            </a:r>
            <a:endParaRPr b="0" i="0" sz="2500" u="none" cap="none" strike="noStrike">
              <a:solidFill>
                <a:srgbClr val="FF66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4000"/>
              <a:buFont typeface="Arial"/>
              <a:buNone/>
            </a:pPr>
            <a:r>
              <a:t/>
            </a:r>
            <a:endParaRPr b="0" i="0" sz="4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500"/>
              <a:buFont typeface="Arial"/>
              <a:buNone/>
            </a:pPr>
            <a:r>
              <a:rPr lang="en-US" sz="2500">
                <a:solidFill>
                  <a:srgbClr val="FF6600"/>
                </a:solidFill>
                <a:latin typeface="Calibri"/>
                <a:ea typeface="Calibri"/>
                <a:cs typeface="Calibri"/>
                <a:sym typeface="Calibri"/>
              </a:rPr>
              <a:t>15</a:t>
            </a:r>
            <a:r>
              <a:rPr b="0" i="0" lang="en-US" sz="2500" u="none" cap="none" strike="noStrike">
                <a:solidFill>
                  <a:srgbClr val="FF6600"/>
                </a:solidFill>
                <a:latin typeface="Calibri"/>
                <a:ea typeface="Calibri"/>
                <a:cs typeface="Calibri"/>
                <a:sym typeface="Calibri"/>
              </a:rPr>
              <a:t>-</a:t>
            </a:r>
            <a:r>
              <a:rPr lang="en-US" sz="2500">
                <a:solidFill>
                  <a:srgbClr val="FF6600"/>
                </a:solidFill>
                <a:latin typeface="Calibri"/>
                <a:ea typeface="Calibri"/>
                <a:cs typeface="Calibri"/>
                <a:sym typeface="Calibri"/>
              </a:rPr>
              <a:t>Nov</a:t>
            </a:r>
            <a:r>
              <a:rPr b="0" i="0" lang="en-US" sz="2500" u="none" cap="none" strike="noStrike">
                <a:solidFill>
                  <a:srgbClr val="FF6600"/>
                </a:solidFill>
                <a:latin typeface="Calibri"/>
                <a:ea typeface="Calibri"/>
                <a:cs typeface="Calibri"/>
                <a:sym typeface="Calibri"/>
              </a:rPr>
              <a:t>-2024</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317d646f7ec_0_67"/>
          <p:cNvSpPr txBox="1"/>
          <p:nvPr>
            <p:ph type="title"/>
          </p:nvPr>
        </p:nvSpPr>
        <p:spPr>
          <a:xfrm>
            <a:off x="69075" y="0"/>
            <a:ext cx="10515600" cy="1325700"/>
          </a:xfrm>
          <a:prstGeom prst="rect">
            <a:avLst/>
          </a:prstGeom>
        </p:spPr>
        <p:txBody>
          <a:bodyPr anchorCtr="0" anchor="ctr" bIns="45700" lIns="91425" spcFirstLastPara="1" rIns="91425" wrap="square" tIns="45700">
            <a:normAutofit/>
          </a:bodyPr>
          <a:lstStyle/>
          <a:p>
            <a:pPr indent="0" lvl="0" marL="0" rtl="0" algn="l">
              <a:spcBef>
                <a:spcPts val="1000"/>
              </a:spcBef>
              <a:spcAft>
                <a:spcPts val="0"/>
              </a:spcAft>
              <a:buClr>
                <a:schemeClr val="dk1"/>
              </a:buClr>
              <a:buSzPts val="6600"/>
              <a:buFont typeface="Arial"/>
              <a:buNone/>
            </a:pPr>
            <a:r>
              <a:rPr lang="en-US" sz="3000">
                <a:solidFill>
                  <a:schemeClr val="accent2"/>
                </a:solidFill>
              </a:rPr>
              <a:t>Activity Index In General</a:t>
            </a:r>
            <a:endParaRPr/>
          </a:p>
        </p:txBody>
      </p:sp>
      <p:pic>
        <p:nvPicPr>
          <p:cNvPr id="147" name="Google Shape;147;g317d646f7ec_0_67"/>
          <p:cNvPicPr preferRelativeResize="0"/>
          <p:nvPr/>
        </p:nvPicPr>
        <p:blipFill>
          <a:blip r:embed="rId3">
            <a:alphaModFix/>
          </a:blip>
          <a:stretch>
            <a:fillRect/>
          </a:stretch>
        </p:blipFill>
        <p:spPr>
          <a:xfrm>
            <a:off x="69075" y="1013425"/>
            <a:ext cx="5930465" cy="5227501"/>
          </a:xfrm>
          <a:prstGeom prst="rect">
            <a:avLst/>
          </a:prstGeom>
          <a:noFill/>
          <a:ln>
            <a:noFill/>
          </a:ln>
        </p:spPr>
      </p:pic>
      <p:sp>
        <p:nvSpPr>
          <p:cNvPr id="148" name="Google Shape;148;g317d646f7ec_0_67"/>
          <p:cNvSpPr txBox="1"/>
          <p:nvPr/>
        </p:nvSpPr>
        <p:spPr>
          <a:xfrm>
            <a:off x="6218600" y="1092650"/>
            <a:ext cx="5973300" cy="564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dk1"/>
                </a:solidFill>
                <a:latin typeface="Calibri"/>
                <a:ea typeface="Calibri"/>
                <a:cs typeface="Calibri"/>
                <a:sym typeface="Calibri"/>
              </a:rPr>
              <a:t>In general there are 42.5% accounts inactive in total this makes up 395339 accounts these accounts should be taken out of the database and focused upon the accounts that are generally active. </a:t>
            </a:r>
            <a:endParaRPr sz="2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317d646f7ec_0_74"/>
          <p:cNvSpPr/>
          <p:nvPr/>
        </p:nvSpPr>
        <p:spPr>
          <a:xfrm>
            <a:off x="0" y="0"/>
            <a:ext cx="12192000" cy="13716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1000"/>
              </a:spcBef>
              <a:spcAft>
                <a:spcPts val="0"/>
              </a:spcAft>
              <a:buClr>
                <a:schemeClr val="dk1"/>
              </a:buClr>
              <a:buSzPts val="1100"/>
              <a:buFont typeface="Arial"/>
              <a:buNone/>
            </a:pPr>
            <a:r>
              <a:rPr lang="en-US" sz="3000">
                <a:solidFill>
                  <a:schemeClr val="accent2"/>
                </a:solidFill>
                <a:latin typeface="Calibri"/>
                <a:ea typeface="Calibri"/>
                <a:cs typeface="Calibri"/>
                <a:sym typeface="Calibri"/>
              </a:rPr>
              <a:t>Segmentation</a:t>
            </a:r>
            <a:r>
              <a:rPr lang="en-US" sz="3000">
                <a:solidFill>
                  <a:schemeClr val="accent2"/>
                </a:solidFill>
                <a:latin typeface="Calibri"/>
                <a:ea typeface="Calibri"/>
                <a:cs typeface="Calibri"/>
                <a:sym typeface="Calibri"/>
              </a:rPr>
              <a:t> </a:t>
            </a:r>
            <a:endParaRPr sz="3500">
              <a:solidFill>
                <a:schemeClr val="accent2"/>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sz="1800">
              <a:solidFill>
                <a:schemeClr val="lt1"/>
              </a:solidFill>
              <a:latin typeface="Calibri"/>
              <a:ea typeface="Calibri"/>
              <a:cs typeface="Calibri"/>
              <a:sym typeface="Calibri"/>
            </a:endParaRPr>
          </a:p>
        </p:txBody>
      </p:sp>
      <p:pic>
        <p:nvPicPr>
          <p:cNvPr id="154" name="Google Shape;154;g317d646f7ec_0_74"/>
          <p:cNvPicPr preferRelativeResize="0"/>
          <p:nvPr/>
        </p:nvPicPr>
        <p:blipFill>
          <a:blip r:embed="rId3">
            <a:alphaModFix/>
          </a:blip>
          <a:stretch>
            <a:fillRect/>
          </a:stretch>
        </p:blipFill>
        <p:spPr>
          <a:xfrm>
            <a:off x="152400" y="1524000"/>
            <a:ext cx="5601730" cy="5181600"/>
          </a:xfrm>
          <a:prstGeom prst="rect">
            <a:avLst/>
          </a:prstGeom>
          <a:noFill/>
          <a:ln>
            <a:noFill/>
          </a:ln>
        </p:spPr>
      </p:pic>
      <p:sp>
        <p:nvSpPr>
          <p:cNvPr id="155" name="Google Shape;155;g317d646f7ec_0_74"/>
          <p:cNvSpPr txBox="1"/>
          <p:nvPr/>
        </p:nvSpPr>
        <p:spPr>
          <a:xfrm>
            <a:off x="6779400" y="1797700"/>
            <a:ext cx="4823100" cy="418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dk1"/>
                </a:solidFill>
                <a:latin typeface="Calibri"/>
                <a:ea typeface="Calibri"/>
                <a:cs typeface="Calibri"/>
                <a:sym typeface="Calibri"/>
              </a:rPr>
              <a:t>This is the </a:t>
            </a:r>
            <a:r>
              <a:rPr lang="en-US" sz="2800">
                <a:solidFill>
                  <a:schemeClr val="dk1"/>
                </a:solidFill>
                <a:latin typeface="Calibri"/>
                <a:ea typeface="Calibri"/>
                <a:cs typeface="Calibri"/>
                <a:sym typeface="Calibri"/>
              </a:rPr>
              <a:t>overall</a:t>
            </a:r>
            <a:r>
              <a:rPr lang="en-US" sz="2800">
                <a:solidFill>
                  <a:schemeClr val="dk1"/>
                </a:solidFill>
                <a:latin typeface="Calibri"/>
                <a:ea typeface="Calibri"/>
                <a:cs typeface="Calibri"/>
                <a:sym typeface="Calibri"/>
              </a:rPr>
              <a:t> segmentation of the customers </a:t>
            </a:r>
            <a:endParaRPr sz="28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317d646f7ec_0_82"/>
          <p:cNvSpPr/>
          <p:nvPr/>
        </p:nvSpPr>
        <p:spPr>
          <a:xfrm>
            <a:off x="0" y="0"/>
            <a:ext cx="12192000" cy="13716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1000"/>
              </a:spcBef>
              <a:spcAft>
                <a:spcPts val="0"/>
              </a:spcAft>
              <a:buClr>
                <a:schemeClr val="dk1"/>
              </a:buClr>
              <a:buSzPts val="1100"/>
              <a:buFont typeface="Arial"/>
              <a:buNone/>
            </a:pPr>
            <a:r>
              <a:rPr lang="en-US" sz="3000">
                <a:solidFill>
                  <a:schemeClr val="accent2"/>
                </a:solidFill>
                <a:latin typeface="Calibri"/>
                <a:ea typeface="Calibri"/>
                <a:cs typeface="Calibri"/>
                <a:sym typeface="Calibri"/>
              </a:rPr>
              <a:t>Overall Correlations</a:t>
            </a:r>
            <a:endParaRPr sz="3500">
              <a:solidFill>
                <a:schemeClr val="accent2"/>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sz="1800">
              <a:solidFill>
                <a:schemeClr val="lt1"/>
              </a:solidFill>
              <a:latin typeface="Calibri"/>
              <a:ea typeface="Calibri"/>
              <a:cs typeface="Calibri"/>
              <a:sym typeface="Calibri"/>
            </a:endParaRPr>
          </a:p>
        </p:txBody>
      </p:sp>
      <p:pic>
        <p:nvPicPr>
          <p:cNvPr id="161" name="Google Shape;161;g317d646f7ec_0_82"/>
          <p:cNvPicPr preferRelativeResize="0"/>
          <p:nvPr/>
        </p:nvPicPr>
        <p:blipFill>
          <a:blip r:embed="rId3">
            <a:alphaModFix/>
          </a:blip>
          <a:stretch>
            <a:fillRect/>
          </a:stretch>
        </p:blipFill>
        <p:spPr>
          <a:xfrm>
            <a:off x="152400" y="1524000"/>
            <a:ext cx="6629734" cy="5181601"/>
          </a:xfrm>
          <a:prstGeom prst="rect">
            <a:avLst/>
          </a:prstGeom>
          <a:noFill/>
          <a:ln>
            <a:noFill/>
          </a:ln>
        </p:spPr>
      </p:pic>
      <p:pic>
        <p:nvPicPr>
          <p:cNvPr id="162" name="Google Shape;162;g317d646f7ec_0_82"/>
          <p:cNvPicPr preferRelativeResize="0"/>
          <p:nvPr/>
        </p:nvPicPr>
        <p:blipFill>
          <a:blip r:embed="rId4">
            <a:alphaModFix/>
          </a:blip>
          <a:stretch>
            <a:fillRect/>
          </a:stretch>
        </p:blipFill>
        <p:spPr>
          <a:xfrm>
            <a:off x="6934534" y="1524000"/>
            <a:ext cx="5105065" cy="400151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317d646f7ec_0_90"/>
          <p:cNvSpPr txBox="1"/>
          <p:nvPr>
            <p:ph type="title"/>
          </p:nvPr>
        </p:nvSpPr>
        <p:spPr>
          <a:xfrm>
            <a:off x="0" y="0"/>
            <a:ext cx="10515600" cy="1325700"/>
          </a:xfrm>
          <a:prstGeom prst="rect">
            <a:avLst/>
          </a:prstGeom>
        </p:spPr>
        <p:txBody>
          <a:bodyPr anchorCtr="0" anchor="ctr" bIns="45700" lIns="91425" spcFirstLastPara="1" rIns="91425" wrap="square" tIns="45700">
            <a:normAutofit/>
          </a:bodyPr>
          <a:lstStyle/>
          <a:p>
            <a:pPr indent="0" lvl="0" marL="0" rtl="0" algn="l">
              <a:spcBef>
                <a:spcPts val="1000"/>
              </a:spcBef>
              <a:spcAft>
                <a:spcPts val="0"/>
              </a:spcAft>
              <a:buClr>
                <a:schemeClr val="dk1"/>
              </a:buClr>
              <a:buSzPts val="6600"/>
              <a:buFont typeface="Arial"/>
              <a:buNone/>
            </a:pPr>
            <a:r>
              <a:rPr lang="en-US" sz="3000">
                <a:solidFill>
                  <a:schemeClr val="accent2"/>
                </a:solidFill>
              </a:rPr>
              <a:t>Model Recommendations</a:t>
            </a:r>
            <a:endParaRPr/>
          </a:p>
        </p:txBody>
      </p:sp>
      <p:sp>
        <p:nvSpPr>
          <p:cNvPr id="168" name="Google Shape;168;g317d646f7ec_0_90"/>
          <p:cNvSpPr txBox="1"/>
          <p:nvPr/>
        </p:nvSpPr>
        <p:spPr>
          <a:xfrm>
            <a:off x="273925" y="1204825"/>
            <a:ext cx="9534000" cy="4486500"/>
          </a:xfrm>
          <a:prstGeom prst="rect">
            <a:avLst/>
          </a:prstGeom>
          <a:noFill/>
          <a:ln>
            <a:noFill/>
          </a:ln>
        </p:spPr>
        <p:txBody>
          <a:bodyPr anchorCtr="0" anchor="t" bIns="91425" lIns="91425" spcFirstLastPara="1" rIns="91425" wrap="square" tIns="91425">
            <a:noAutofit/>
          </a:bodyPr>
          <a:lstStyle/>
          <a:p>
            <a:pPr indent="-406400" lvl="0" marL="457200" rtl="0" algn="l">
              <a:spcBef>
                <a:spcPts val="0"/>
              </a:spcBef>
              <a:spcAft>
                <a:spcPts val="0"/>
              </a:spcAft>
              <a:buClr>
                <a:schemeClr val="dk1"/>
              </a:buClr>
              <a:buSzPts val="2800"/>
              <a:buFont typeface="Calibri"/>
              <a:buChar char="-"/>
            </a:pPr>
            <a:r>
              <a:rPr b="1" lang="en-US" sz="2800">
                <a:solidFill>
                  <a:schemeClr val="dk1"/>
                </a:solidFill>
                <a:latin typeface="Calibri"/>
                <a:ea typeface="Calibri"/>
                <a:cs typeface="Calibri"/>
                <a:sym typeface="Calibri"/>
              </a:rPr>
              <a:t>Gradient Boosting Models</a:t>
            </a:r>
            <a:r>
              <a:rPr lang="en-US" sz="2800">
                <a:solidFill>
                  <a:schemeClr val="dk1"/>
                </a:solidFill>
                <a:latin typeface="Calibri"/>
                <a:ea typeface="Calibri"/>
                <a:cs typeface="Calibri"/>
                <a:sym typeface="Calibri"/>
              </a:rPr>
              <a:t>:These models are highly suitable for tabular data and are excellent at predicting which products a customer is likely to purchase. They are especially effective in managing imbalanced datasets, a frequent challenge in cross-selling situations.</a:t>
            </a:r>
            <a:endParaRPr sz="2800">
              <a:solidFill>
                <a:schemeClr val="dk1"/>
              </a:solidFill>
              <a:latin typeface="Calibri"/>
              <a:ea typeface="Calibri"/>
              <a:cs typeface="Calibri"/>
              <a:sym typeface="Calibri"/>
            </a:endParaRPr>
          </a:p>
          <a:p>
            <a:pPr indent="-406400" lvl="0" marL="457200" rtl="0" algn="l">
              <a:spcBef>
                <a:spcPts val="0"/>
              </a:spcBef>
              <a:spcAft>
                <a:spcPts val="0"/>
              </a:spcAft>
              <a:buClr>
                <a:schemeClr val="dk1"/>
              </a:buClr>
              <a:buSzPts val="2800"/>
              <a:buFont typeface="Calibri"/>
              <a:buChar char="-"/>
            </a:pPr>
            <a:r>
              <a:rPr b="1" lang="en-US" sz="2800">
                <a:solidFill>
                  <a:schemeClr val="dk1"/>
                </a:solidFill>
                <a:latin typeface="Calibri"/>
                <a:ea typeface="Calibri"/>
                <a:cs typeface="Calibri"/>
                <a:sym typeface="Calibri"/>
              </a:rPr>
              <a:t>Random Forest:</a:t>
            </a:r>
            <a:r>
              <a:rPr lang="en-US" sz="2800">
                <a:solidFill>
                  <a:schemeClr val="dk1"/>
                </a:solidFill>
                <a:latin typeface="Calibri"/>
                <a:ea typeface="Calibri"/>
                <a:cs typeface="Calibri"/>
                <a:sym typeface="Calibri"/>
              </a:rPr>
              <a:t>This ensemble model captures complex relationships between features to predict customer behavior. It helps identify customers likely to purchase additional products while offering insights into feature importance, such as income or past purchases.</a:t>
            </a:r>
            <a:endParaRPr sz="2800">
              <a:solidFill>
                <a:schemeClr val="dk1"/>
              </a:solidFill>
              <a:latin typeface="Calibri"/>
              <a:ea typeface="Calibri"/>
              <a:cs typeface="Calibri"/>
              <a:sym typeface="Calibri"/>
            </a:endParaRPr>
          </a:p>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317d646f7ec_0_105"/>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500">
                <a:solidFill>
                  <a:schemeClr val="accent2"/>
                </a:solidFill>
              </a:rPr>
              <a:t>Conclusion</a:t>
            </a:r>
            <a:endParaRPr sz="3500">
              <a:solidFill>
                <a:schemeClr val="accent2"/>
              </a:solidFill>
            </a:endParaRPr>
          </a:p>
        </p:txBody>
      </p:sp>
      <p:sp>
        <p:nvSpPr>
          <p:cNvPr id="174" name="Google Shape;174;g317d646f7ec_0_105"/>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The company should take out deceased or inactive accounts and should tailor </a:t>
            </a:r>
            <a:r>
              <a:rPr lang="en-US"/>
              <a:t>their</a:t>
            </a:r>
            <a:r>
              <a:rPr lang="en-US"/>
              <a:t> marketing strategies towards the </a:t>
            </a:r>
            <a:r>
              <a:rPr lang="en-US"/>
              <a:t>elderly</a:t>
            </a:r>
            <a:r>
              <a:rPr lang="en-US"/>
              <a:t> such as by making </a:t>
            </a:r>
            <a:r>
              <a:rPr lang="en-US"/>
              <a:t>retirement</a:t>
            </a:r>
            <a:r>
              <a:rPr lang="en-US"/>
              <a:t> plans, to employed customers and to channels that customers </a:t>
            </a:r>
            <a:r>
              <a:rPr lang="en-US"/>
              <a:t>aren't</a:t>
            </a:r>
            <a:r>
              <a:rPr lang="en-US"/>
              <a:t> coming from in bigger numbers after doing these the company should see a boost in products purchased.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g30238d74024_0_0"/>
          <p:cNvSpPr txBox="1"/>
          <p:nvPr>
            <p:ph idx="1" type="subTitle"/>
          </p:nvPr>
        </p:nvSpPr>
        <p:spPr>
          <a:xfrm>
            <a:off x="5872500" y="-4"/>
            <a:ext cx="6319500" cy="6858000"/>
          </a:xfrm>
          <a:prstGeom prst="rect">
            <a:avLst/>
          </a:prstGeom>
          <a:noFill/>
          <a:ln>
            <a:noFill/>
          </a:ln>
        </p:spPr>
        <p:txBody>
          <a:bodyPr anchorCtr="0" anchor="t" bIns="45700" lIns="91425" spcFirstLastPara="1" rIns="91425" wrap="square" tIns="45700">
            <a:normAutofit lnSpcReduction="20000"/>
          </a:bodyPr>
          <a:lstStyle/>
          <a:p>
            <a:pPr indent="0" lvl="0" marL="0" rtl="0" algn="ctr">
              <a:lnSpc>
                <a:spcPct val="90000"/>
              </a:lnSpc>
              <a:spcBef>
                <a:spcPts val="1000"/>
              </a:spcBef>
              <a:spcAft>
                <a:spcPts val="0"/>
              </a:spcAft>
              <a:buClr>
                <a:schemeClr val="dk1"/>
              </a:buClr>
              <a:buSzPts val="6600"/>
              <a:buNone/>
            </a:pPr>
            <a:r>
              <a:rPr lang="en-US" sz="3000">
                <a:solidFill>
                  <a:schemeClr val="accent2"/>
                </a:solidFill>
              </a:rPr>
              <a:t>Background/Problem</a:t>
            </a:r>
            <a:endParaRPr sz="3000">
              <a:solidFill>
                <a:schemeClr val="accent2"/>
              </a:solidFill>
            </a:endParaRPr>
          </a:p>
          <a:p>
            <a:pPr indent="0" lvl="0" marL="0" rtl="0" algn="ctr">
              <a:lnSpc>
                <a:spcPct val="90000"/>
              </a:lnSpc>
              <a:spcBef>
                <a:spcPts val="1000"/>
              </a:spcBef>
              <a:spcAft>
                <a:spcPts val="0"/>
              </a:spcAft>
              <a:buClr>
                <a:schemeClr val="dk1"/>
              </a:buClr>
              <a:buSzPts val="6600"/>
              <a:buNone/>
            </a:pPr>
            <a:r>
              <a:rPr lang="en-US" sz="3000">
                <a:solidFill>
                  <a:schemeClr val="accent2"/>
                </a:solidFill>
              </a:rPr>
              <a:t>Employment Analysis </a:t>
            </a:r>
            <a:endParaRPr sz="3000">
              <a:solidFill>
                <a:schemeClr val="accent2"/>
              </a:solidFill>
            </a:endParaRPr>
          </a:p>
          <a:p>
            <a:pPr indent="0" lvl="0" marL="0" rtl="0" algn="ctr">
              <a:lnSpc>
                <a:spcPct val="90000"/>
              </a:lnSpc>
              <a:spcBef>
                <a:spcPts val="1000"/>
              </a:spcBef>
              <a:spcAft>
                <a:spcPts val="0"/>
              </a:spcAft>
              <a:buClr>
                <a:schemeClr val="dk1"/>
              </a:buClr>
              <a:buSzPts val="6600"/>
              <a:buNone/>
            </a:pPr>
            <a:r>
              <a:rPr lang="en-US" sz="3000">
                <a:solidFill>
                  <a:schemeClr val="accent2"/>
                </a:solidFill>
              </a:rPr>
              <a:t>Age Range Of Customers</a:t>
            </a:r>
            <a:endParaRPr sz="3000">
              <a:solidFill>
                <a:schemeClr val="accent2"/>
              </a:solidFill>
            </a:endParaRPr>
          </a:p>
          <a:p>
            <a:pPr indent="0" lvl="0" marL="0" rtl="0" algn="ctr">
              <a:lnSpc>
                <a:spcPct val="90000"/>
              </a:lnSpc>
              <a:spcBef>
                <a:spcPts val="1000"/>
              </a:spcBef>
              <a:spcAft>
                <a:spcPts val="0"/>
              </a:spcAft>
              <a:buClr>
                <a:schemeClr val="dk1"/>
              </a:buClr>
              <a:buSzPts val="6600"/>
              <a:buNone/>
            </a:pPr>
            <a:r>
              <a:rPr lang="en-US" sz="3000">
                <a:solidFill>
                  <a:schemeClr val="accent2"/>
                </a:solidFill>
              </a:rPr>
              <a:t>Customer Activity at the </a:t>
            </a:r>
            <a:r>
              <a:rPr lang="en-US" sz="3000">
                <a:solidFill>
                  <a:schemeClr val="accent2"/>
                </a:solidFill>
              </a:rPr>
              <a:t>beginning</a:t>
            </a:r>
            <a:r>
              <a:rPr lang="en-US" sz="3000">
                <a:solidFill>
                  <a:schemeClr val="accent2"/>
                </a:solidFill>
              </a:rPr>
              <a:t> of the month</a:t>
            </a:r>
            <a:endParaRPr sz="3000">
              <a:solidFill>
                <a:schemeClr val="accent2"/>
              </a:solidFill>
            </a:endParaRPr>
          </a:p>
          <a:p>
            <a:pPr indent="0" lvl="0" marL="0" rtl="0" algn="ctr">
              <a:lnSpc>
                <a:spcPct val="90000"/>
              </a:lnSpc>
              <a:spcBef>
                <a:spcPts val="1000"/>
              </a:spcBef>
              <a:spcAft>
                <a:spcPts val="0"/>
              </a:spcAft>
              <a:buClr>
                <a:schemeClr val="dk1"/>
              </a:buClr>
              <a:buSzPts val="6600"/>
              <a:buNone/>
            </a:pPr>
            <a:r>
              <a:rPr lang="en-US" sz="3000">
                <a:solidFill>
                  <a:schemeClr val="accent2"/>
                </a:solidFill>
              </a:rPr>
              <a:t>Top 25 Channels Used </a:t>
            </a:r>
            <a:endParaRPr sz="3000">
              <a:solidFill>
                <a:schemeClr val="accent2"/>
              </a:solidFill>
            </a:endParaRPr>
          </a:p>
          <a:p>
            <a:pPr indent="0" lvl="0" marL="0" rtl="0" algn="ctr">
              <a:lnSpc>
                <a:spcPct val="90000"/>
              </a:lnSpc>
              <a:spcBef>
                <a:spcPts val="1000"/>
              </a:spcBef>
              <a:spcAft>
                <a:spcPts val="0"/>
              </a:spcAft>
              <a:buClr>
                <a:schemeClr val="dk1"/>
              </a:buClr>
              <a:buSzPts val="6600"/>
              <a:buNone/>
            </a:pPr>
            <a:r>
              <a:rPr lang="en-US" sz="3000">
                <a:solidFill>
                  <a:schemeClr val="accent2"/>
                </a:solidFill>
              </a:rPr>
              <a:t>Bottom 25 Channel usage </a:t>
            </a:r>
            <a:endParaRPr sz="3000">
              <a:solidFill>
                <a:schemeClr val="accent2"/>
              </a:solidFill>
            </a:endParaRPr>
          </a:p>
          <a:p>
            <a:pPr indent="0" lvl="0" marL="0" rtl="0" algn="ctr">
              <a:lnSpc>
                <a:spcPct val="90000"/>
              </a:lnSpc>
              <a:spcBef>
                <a:spcPts val="1000"/>
              </a:spcBef>
              <a:spcAft>
                <a:spcPts val="0"/>
              </a:spcAft>
              <a:buClr>
                <a:schemeClr val="dk1"/>
              </a:buClr>
              <a:buSzPts val="6600"/>
              <a:buNone/>
            </a:pPr>
            <a:r>
              <a:rPr lang="en-US" sz="3000">
                <a:solidFill>
                  <a:schemeClr val="accent2"/>
                </a:solidFill>
              </a:rPr>
              <a:t>Deceased Index</a:t>
            </a:r>
            <a:endParaRPr sz="3000">
              <a:solidFill>
                <a:schemeClr val="accent2"/>
              </a:solidFill>
            </a:endParaRPr>
          </a:p>
          <a:p>
            <a:pPr indent="0" lvl="0" marL="0" rtl="0" algn="ctr">
              <a:lnSpc>
                <a:spcPct val="90000"/>
              </a:lnSpc>
              <a:spcBef>
                <a:spcPts val="1000"/>
              </a:spcBef>
              <a:spcAft>
                <a:spcPts val="0"/>
              </a:spcAft>
              <a:buClr>
                <a:schemeClr val="dk1"/>
              </a:buClr>
              <a:buSzPts val="6600"/>
              <a:buNone/>
            </a:pPr>
            <a:r>
              <a:rPr lang="en-US" sz="3000">
                <a:solidFill>
                  <a:schemeClr val="accent2"/>
                </a:solidFill>
              </a:rPr>
              <a:t>Activity Index In General</a:t>
            </a:r>
            <a:endParaRPr sz="3000">
              <a:solidFill>
                <a:schemeClr val="accent2"/>
              </a:solidFill>
            </a:endParaRPr>
          </a:p>
          <a:p>
            <a:pPr indent="0" lvl="0" marL="0" rtl="0" algn="ctr">
              <a:lnSpc>
                <a:spcPct val="90000"/>
              </a:lnSpc>
              <a:spcBef>
                <a:spcPts val="1000"/>
              </a:spcBef>
              <a:spcAft>
                <a:spcPts val="0"/>
              </a:spcAft>
              <a:buClr>
                <a:schemeClr val="dk1"/>
              </a:buClr>
              <a:buSzPts val="6600"/>
              <a:buNone/>
            </a:pPr>
            <a:r>
              <a:rPr lang="en-US" sz="3000">
                <a:solidFill>
                  <a:schemeClr val="accent2"/>
                </a:solidFill>
              </a:rPr>
              <a:t>Segmentation</a:t>
            </a:r>
            <a:endParaRPr sz="3000">
              <a:solidFill>
                <a:schemeClr val="accent2"/>
              </a:solidFill>
            </a:endParaRPr>
          </a:p>
          <a:p>
            <a:pPr indent="0" lvl="0" marL="0" rtl="0" algn="ctr">
              <a:lnSpc>
                <a:spcPct val="90000"/>
              </a:lnSpc>
              <a:spcBef>
                <a:spcPts val="1000"/>
              </a:spcBef>
              <a:spcAft>
                <a:spcPts val="0"/>
              </a:spcAft>
              <a:buClr>
                <a:schemeClr val="dk1"/>
              </a:buClr>
              <a:buSzPts val="6600"/>
              <a:buNone/>
            </a:pPr>
            <a:r>
              <a:rPr lang="en-US" sz="3000">
                <a:solidFill>
                  <a:schemeClr val="accent2"/>
                </a:solidFill>
              </a:rPr>
              <a:t>Overall Correlations </a:t>
            </a:r>
            <a:endParaRPr sz="3000">
              <a:solidFill>
                <a:schemeClr val="accent2"/>
              </a:solidFill>
            </a:endParaRPr>
          </a:p>
          <a:p>
            <a:pPr indent="0" lvl="0" marL="0" rtl="0" algn="ctr">
              <a:lnSpc>
                <a:spcPct val="90000"/>
              </a:lnSpc>
              <a:spcBef>
                <a:spcPts val="1000"/>
              </a:spcBef>
              <a:spcAft>
                <a:spcPts val="0"/>
              </a:spcAft>
              <a:buClr>
                <a:schemeClr val="dk1"/>
              </a:buClr>
              <a:buSzPts val="6600"/>
              <a:buNone/>
            </a:pPr>
            <a:r>
              <a:rPr lang="en-US" sz="3000">
                <a:solidFill>
                  <a:schemeClr val="accent2"/>
                </a:solidFill>
              </a:rPr>
              <a:t>Model </a:t>
            </a:r>
            <a:r>
              <a:rPr lang="en-US" sz="3000">
                <a:solidFill>
                  <a:schemeClr val="accent2"/>
                </a:solidFill>
              </a:rPr>
              <a:t>Recommendations</a:t>
            </a:r>
            <a:endParaRPr sz="3000">
              <a:solidFill>
                <a:schemeClr val="accent2"/>
              </a:solidFill>
            </a:endParaRPr>
          </a:p>
          <a:p>
            <a:pPr indent="0" lvl="0" marL="0" rtl="0" algn="ctr">
              <a:lnSpc>
                <a:spcPct val="90000"/>
              </a:lnSpc>
              <a:spcBef>
                <a:spcPts val="1000"/>
              </a:spcBef>
              <a:spcAft>
                <a:spcPts val="0"/>
              </a:spcAft>
              <a:buClr>
                <a:schemeClr val="dk1"/>
              </a:buClr>
              <a:buSzPts val="6600"/>
              <a:buNone/>
            </a:pPr>
            <a:r>
              <a:rPr lang="en-US" sz="3000">
                <a:solidFill>
                  <a:schemeClr val="accent2"/>
                </a:solidFill>
              </a:rPr>
              <a:t>Conclusion</a:t>
            </a:r>
            <a:endParaRPr sz="3000">
              <a:solidFill>
                <a:schemeClr val="accent2"/>
              </a:solidFill>
            </a:endParaRPr>
          </a:p>
          <a:p>
            <a:pPr indent="0" lvl="0" marL="0" rtl="0" algn="ctr">
              <a:lnSpc>
                <a:spcPct val="90000"/>
              </a:lnSpc>
              <a:spcBef>
                <a:spcPts val="1000"/>
              </a:spcBef>
              <a:spcAft>
                <a:spcPts val="0"/>
              </a:spcAft>
              <a:buClr>
                <a:schemeClr val="dk1"/>
              </a:buClr>
              <a:buSzPts val="6600"/>
              <a:buNone/>
            </a:pPr>
            <a:r>
              <a:t/>
            </a:r>
            <a:endParaRPr sz="3000">
              <a:solidFill>
                <a:schemeClr val="accent2"/>
              </a:solidFill>
            </a:endParaRPr>
          </a:p>
          <a:p>
            <a:pPr indent="0" lvl="0" marL="0" rtl="0" algn="ctr">
              <a:lnSpc>
                <a:spcPct val="90000"/>
              </a:lnSpc>
              <a:spcBef>
                <a:spcPts val="1000"/>
              </a:spcBef>
              <a:spcAft>
                <a:spcPts val="0"/>
              </a:spcAft>
              <a:buClr>
                <a:schemeClr val="dk1"/>
              </a:buClr>
              <a:buSzPts val="6600"/>
              <a:buNone/>
            </a:pPr>
            <a:r>
              <a:t/>
            </a:r>
            <a:endParaRPr sz="3000"/>
          </a:p>
        </p:txBody>
      </p:sp>
      <p:sp>
        <p:nvSpPr>
          <p:cNvPr id="90" name="Google Shape;90;g30238d74024_0_0"/>
          <p:cNvSpPr/>
          <p:nvPr/>
        </p:nvSpPr>
        <p:spPr>
          <a:xfrm>
            <a:off x="0" y="0"/>
            <a:ext cx="5872500" cy="68580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1" name="Google Shape;91;g30238d74024_0_0"/>
          <p:cNvSpPr txBox="1"/>
          <p:nvPr/>
        </p:nvSpPr>
        <p:spPr>
          <a:xfrm>
            <a:off x="81575" y="2134175"/>
            <a:ext cx="5640300" cy="198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6600"/>
              <a:buFont typeface="Arial"/>
              <a:buNone/>
            </a:pPr>
            <a:r>
              <a:rPr b="0" i="0" lang="en-US" sz="6600" u="none" cap="none" strike="noStrike">
                <a:solidFill>
                  <a:schemeClr val="accent2"/>
                </a:solidFill>
                <a:latin typeface="Calibri"/>
                <a:ea typeface="Calibri"/>
                <a:cs typeface="Calibri"/>
                <a:sym typeface="Calibri"/>
              </a:rPr>
              <a:t>Content </a:t>
            </a:r>
            <a:endParaRPr b="0" i="0" sz="6600" u="none" cap="none" strike="noStrike">
              <a:solidFill>
                <a:schemeClr val="accent2"/>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
          <p:cNvSpPr txBox="1"/>
          <p:nvPr>
            <p:ph idx="1" type="body"/>
          </p:nvPr>
        </p:nvSpPr>
        <p:spPr>
          <a:xfrm>
            <a:off x="762000" y="1812608"/>
            <a:ext cx="10515600" cy="4351338"/>
          </a:xfrm>
          <a:prstGeom prst="rect">
            <a:avLst/>
          </a:prstGeom>
          <a:noFill/>
          <a:ln>
            <a:noFill/>
          </a:ln>
        </p:spPr>
        <p:txBody>
          <a:bodyPr anchorCtr="0" anchor="t" bIns="45700" lIns="91425" spcFirstLastPara="1" rIns="91425" wrap="square" tIns="45700">
            <a:noAutofit/>
          </a:bodyPr>
          <a:lstStyle/>
          <a:p>
            <a:pPr indent="-266700" lvl="0" marL="228600" rtl="0" algn="l">
              <a:lnSpc>
                <a:spcPct val="90000"/>
              </a:lnSpc>
              <a:spcBef>
                <a:spcPts val="1000"/>
              </a:spcBef>
              <a:spcAft>
                <a:spcPts val="0"/>
              </a:spcAft>
              <a:buSzPts val="3000"/>
              <a:buChar char="•"/>
            </a:pPr>
            <a:r>
              <a:rPr b="1" lang="en-US" sz="3000">
                <a:solidFill>
                  <a:srgbClr val="2D3B45"/>
                </a:solidFill>
                <a:highlight>
                  <a:srgbClr val="FFFFFF"/>
                </a:highlight>
                <a:latin typeface="Arial"/>
                <a:ea typeface="Arial"/>
                <a:cs typeface="Arial"/>
                <a:sym typeface="Arial"/>
              </a:rPr>
              <a:t> </a:t>
            </a:r>
            <a:r>
              <a:rPr lang="en-US" sz="3000">
                <a:solidFill>
                  <a:srgbClr val="2D3B45"/>
                </a:solidFill>
                <a:highlight>
                  <a:srgbClr val="FFFFFF"/>
                </a:highlight>
                <a:latin typeface="Arial"/>
                <a:ea typeface="Arial"/>
                <a:cs typeface="Arial"/>
                <a:sym typeface="Arial"/>
              </a:rPr>
              <a:t>Soluna Credit Union in Latin America is performing very well in selling the Banking products (eg: Credit card, deposit account, retirement account, safe deposit box etc) but their existing customer is not not buying more than 1 product which means bank is not performing good in cross selling (Bank is not able to sell their other offerings to existing customer). Soluna Credit Union decided to approach ABC analytics to solve their problem.</a:t>
            </a:r>
            <a:endParaRPr sz="3000"/>
          </a:p>
        </p:txBody>
      </p:sp>
      <p:sp>
        <p:nvSpPr>
          <p:cNvPr id="97" name="Google Shape;97;p2"/>
          <p:cNvSpPr/>
          <p:nvPr/>
        </p:nvSpPr>
        <p:spPr>
          <a:xfrm>
            <a:off x="0" y="0"/>
            <a:ext cx="12192000" cy="13716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8" name="Google Shape;98;p2"/>
          <p:cNvSpPr txBox="1"/>
          <p:nvPr>
            <p:ph type="title"/>
          </p:nvPr>
        </p:nvSpPr>
        <p:spPr>
          <a:xfrm>
            <a:off x="838200" y="46037"/>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3500"/>
              <a:buFont typeface="Calibri"/>
              <a:buNone/>
            </a:pPr>
            <a:r>
              <a:rPr b="1" lang="en-US" sz="3500">
                <a:solidFill>
                  <a:schemeClr val="accent2"/>
                </a:solidFill>
                <a:latin typeface="Calibri"/>
                <a:ea typeface="Calibri"/>
                <a:cs typeface="Calibri"/>
                <a:sym typeface="Calibri"/>
              </a:rPr>
              <a:t>Background –</a:t>
            </a:r>
            <a:r>
              <a:rPr b="1" lang="en-US" sz="3500">
                <a:solidFill>
                  <a:schemeClr val="accent2"/>
                </a:solidFill>
              </a:rPr>
              <a:t>Cross Selling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g317d646f7ec_0_18"/>
          <p:cNvSpPr/>
          <p:nvPr/>
        </p:nvSpPr>
        <p:spPr>
          <a:xfrm>
            <a:off x="0" y="0"/>
            <a:ext cx="12192000" cy="13716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2"/>
              </a:buClr>
              <a:buSzPts val="3500"/>
              <a:buFont typeface="Calibri"/>
              <a:buNone/>
            </a:pPr>
            <a:r>
              <a:rPr b="1" lang="en-US" sz="2400">
                <a:solidFill>
                  <a:schemeClr val="accent2"/>
                </a:solidFill>
                <a:latin typeface="Calibri"/>
                <a:ea typeface="Calibri"/>
                <a:cs typeface="Calibri"/>
                <a:sym typeface="Calibri"/>
              </a:rPr>
              <a:t>Employment analysis (</a:t>
            </a:r>
            <a:r>
              <a:rPr lang="en-US" sz="2400">
                <a:solidFill>
                  <a:schemeClr val="accent2"/>
                </a:solidFill>
                <a:latin typeface="Calibri"/>
                <a:ea typeface="Calibri"/>
                <a:cs typeface="Calibri"/>
                <a:sym typeface="Calibri"/>
              </a:rPr>
              <a:t>Employment Map: A active, B ex employed, F filial, N not employee, P </a:t>
            </a:r>
            <a:r>
              <a:rPr lang="en-US" sz="2400">
                <a:solidFill>
                  <a:schemeClr val="accent2"/>
                </a:solidFill>
                <a:latin typeface="Calibri"/>
                <a:ea typeface="Calibri"/>
                <a:cs typeface="Calibri"/>
                <a:sym typeface="Calibri"/>
              </a:rPr>
              <a:t>passive</a:t>
            </a:r>
            <a:r>
              <a:rPr lang="en-US" sz="2400">
                <a:solidFill>
                  <a:schemeClr val="accent2"/>
                </a:solidFill>
                <a:latin typeface="Calibri"/>
                <a:ea typeface="Calibri"/>
                <a:cs typeface="Calibri"/>
                <a:sym typeface="Calibri"/>
              </a:rPr>
              <a:t>')</a:t>
            </a:r>
            <a:endParaRPr sz="2400">
              <a:solidFill>
                <a:schemeClr val="accent2"/>
              </a:solidFill>
              <a:latin typeface="Calibri"/>
              <a:ea typeface="Calibri"/>
              <a:cs typeface="Calibri"/>
              <a:sym typeface="Calibri"/>
            </a:endParaRPr>
          </a:p>
          <a:p>
            <a:pPr indent="0" lvl="0" marL="0" rtl="0" algn="l">
              <a:lnSpc>
                <a:spcPct val="90000"/>
              </a:lnSpc>
              <a:spcBef>
                <a:spcPts val="0"/>
              </a:spcBef>
              <a:spcAft>
                <a:spcPts val="0"/>
              </a:spcAft>
              <a:buClr>
                <a:schemeClr val="accent2"/>
              </a:buClr>
              <a:buSzPts val="3500"/>
              <a:buFont typeface="Calibri"/>
              <a:buNone/>
            </a:pPr>
            <a:r>
              <a:rPr b="1" lang="en-US" sz="3500">
                <a:solidFill>
                  <a:schemeClr val="accent2"/>
                </a:solidFill>
                <a:latin typeface="Calibri"/>
                <a:ea typeface="Calibri"/>
                <a:cs typeface="Calibri"/>
                <a:sym typeface="Calibri"/>
              </a:rPr>
              <a:t> </a:t>
            </a:r>
            <a:endParaRPr sz="4400">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sz="1800">
              <a:solidFill>
                <a:schemeClr val="lt1"/>
              </a:solidFill>
              <a:latin typeface="Calibri"/>
              <a:ea typeface="Calibri"/>
              <a:cs typeface="Calibri"/>
              <a:sym typeface="Calibri"/>
            </a:endParaRPr>
          </a:p>
        </p:txBody>
      </p:sp>
      <p:pic>
        <p:nvPicPr>
          <p:cNvPr id="104" name="Google Shape;104;g317d646f7ec_0_18"/>
          <p:cNvPicPr preferRelativeResize="0"/>
          <p:nvPr/>
        </p:nvPicPr>
        <p:blipFill>
          <a:blip r:embed="rId3">
            <a:alphaModFix/>
          </a:blip>
          <a:stretch>
            <a:fillRect/>
          </a:stretch>
        </p:blipFill>
        <p:spPr>
          <a:xfrm>
            <a:off x="152400" y="1524000"/>
            <a:ext cx="4828824" cy="3265278"/>
          </a:xfrm>
          <a:prstGeom prst="rect">
            <a:avLst/>
          </a:prstGeom>
          <a:noFill/>
          <a:ln>
            <a:noFill/>
          </a:ln>
        </p:spPr>
      </p:pic>
      <p:pic>
        <p:nvPicPr>
          <p:cNvPr id="105" name="Google Shape;105;g317d646f7ec_0_18"/>
          <p:cNvPicPr preferRelativeResize="0"/>
          <p:nvPr/>
        </p:nvPicPr>
        <p:blipFill>
          <a:blip r:embed="rId4">
            <a:alphaModFix/>
          </a:blip>
          <a:stretch>
            <a:fillRect/>
          </a:stretch>
        </p:blipFill>
        <p:spPr>
          <a:xfrm>
            <a:off x="5091175" y="1523675"/>
            <a:ext cx="4828824" cy="3265924"/>
          </a:xfrm>
          <a:prstGeom prst="rect">
            <a:avLst/>
          </a:prstGeom>
          <a:noFill/>
          <a:ln>
            <a:noFill/>
          </a:ln>
        </p:spPr>
      </p:pic>
      <p:sp>
        <p:nvSpPr>
          <p:cNvPr id="106" name="Google Shape;106;g317d646f7ec_0_18"/>
          <p:cNvSpPr txBox="1"/>
          <p:nvPr/>
        </p:nvSpPr>
        <p:spPr>
          <a:xfrm>
            <a:off x="177775" y="5097025"/>
            <a:ext cx="12014100" cy="163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dk1"/>
                </a:solidFill>
                <a:latin typeface="Calibri"/>
                <a:ea typeface="Calibri"/>
                <a:cs typeface="Calibri"/>
                <a:sym typeface="Calibri"/>
              </a:rPr>
              <a:t>From the distribution we can see that the largest value from the customers are </a:t>
            </a:r>
            <a:r>
              <a:rPr lang="en-US" sz="2800">
                <a:solidFill>
                  <a:schemeClr val="dk1"/>
                </a:solidFill>
                <a:latin typeface="Calibri"/>
                <a:ea typeface="Calibri"/>
                <a:cs typeface="Calibri"/>
                <a:sym typeface="Calibri"/>
              </a:rPr>
              <a:t>unemployed</a:t>
            </a:r>
            <a:r>
              <a:rPr lang="en-US" sz="2800">
                <a:solidFill>
                  <a:schemeClr val="dk1"/>
                </a:solidFill>
                <a:latin typeface="Calibri"/>
                <a:ea typeface="Calibri"/>
                <a:cs typeface="Calibri"/>
                <a:sym typeface="Calibri"/>
              </a:rPr>
              <a:t>. If your main demographic is unemployed this can explain why customers are only buying a few products. </a:t>
            </a:r>
            <a:endParaRPr sz="2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g317d646f7ec_0_28"/>
          <p:cNvSpPr txBox="1"/>
          <p:nvPr>
            <p:ph type="title"/>
          </p:nvPr>
        </p:nvSpPr>
        <p:spPr>
          <a:xfrm>
            <a:off x="0" y="0"/>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500">
                <a:solidFill>
                  <a:schemeClr val="accent2"/>
                </a:solidFill>
              </a:rPr>
              <a:t>Age Range </a:t>
            </a:r>
            <a:endParaRPr sz="3500">
              <a:solidFill>
                <a:schemeClr val="accent2"/>
              </a:solidFill>
            </a:endParaRPr>
          </a:p>
        </p:txBody>
      </p:sp>
      <p:pic>
        <p:nvPicPr>
          <p:cNvPr id="112" name="Google Shape;112;g317d646f7ec_0_28"/>
          <p:cNvPicPr preferRelativeResize="0"/>
          <p:nvPr/>
        </p:nvPicPr>
        <p:blipFill>
          <a:blip r:embed="rId3">
            <a:alphaModFix/>
          </a:blip>
          <a:stretch>
            <a:fillRect/>
          </a:stretch>
        </p:blipFill>
        <p:spPr>
          <a:xfrm>
            <a:off x="120375" y="1157625"/>
            <a:ext cx="6281518" cy="5227500"/>
          </a:xfrm>
          <a:prstGeom prst="rect">
            <a:avLst/>
          </a:prstGeom>
          <a:noFill/>
          <a:ln>
            <a:noFill/>
          </a:ln>
        </p:spPr>
      </p:pic>
      <p:sp>
        <p:nvSpPr>
          <p:cNvPr id="113" name="Google Shape;113;g317d646f7ec_0_28"/>
          <p:cNvSpPr txBox="1"/>
          <p:nvPr/>
        </p:nvSpPr>
        <p:spPr>
          <a:xfrm>
            <a:off x="6907600" y="1429150"/>
            <a:ext cx="4983300" cy="495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dk1"/>
                </a:solidFill>
                <a:latin typeface="Calibri"/>
                <a:ea typeface="Calibri"/>
                <a:cs typeface="Calibri"/>
                <a:sym typeface="Calibri"/>
              </a:rPr>
              <a:t>From the data we can see that there are more younger people using the Banks products more specifically the 20,30 age range if there are specific benefits tailored to the retired and elderly there will be a boost in products purchased. </a:t>
            </a:r>
            <a:endParaRPr sz="2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g317d646f7ec_0_35"/>
          <p:cNvSpPr txBox="1"/>
          <p:nvPr>
            <p:ph type="title"/>
          </p:nvPr>
        </p:nvSpPr>
        <p:spPr>
          <a:xfrm>
            <a:off x="0" y="0"/>
            <a:ext cx="10515600" cy="1325700"/>
          </a:xfrm>
          <a:prstGeom prst="rect">
            <a:avLst/>
          </a:prstGeom>
        </p:spPr>
        <p:txBody>
          <a:bodyPr anchorCtr="0" anchor="ctr" bIns="45700" lIns="91425" spcFirstLastPara="1" rIns="91425" wrap="square" tIns="45700">
            <a:normAutofit/>
          </a:bodyPr>
          <a:lstStyle/>
          <a:p>
            <a:pPr indent="0" lvl="0" marL="0" rtl="0" algn="l">
              <a:spcBef>
                <a:spcPts val="1000"/>
              </a:spcBef>
              <a:spcAft>
                <a:spcPts val="0"/>
              </a:spcAft>
              <a:buClr>
                <a:schemeClr val="dk1"/>
              </a:buClr>
              <a:buSzPts val="6600"/>
              <a:buFont typeface="Arial"/>
              <a:buNone/>
            </a:pPr>
            <a:r>
              <a:rPr lang="en-US" sz="3000">
                <a:solidFill>
                  <a:schemeClr val="accent2"/>
                </a:solidFill>
              </a:rPr>
              <a:t>Customer Activity at the beginning of the month</a:t>
            </a:r>
            <a:endParaRPr/>
          </a:p>
        </p:txBody>
      </p:sp>
      <p:pic>
        <p:nvPicPr>
          <p:cNvPr id="119" name="Google Shape;119;g317d646f7ec_0_35"/>
          <p:cNvPicPr preferRelativeResize="0"/>
          <p:nvPr/>
        </p:nvPicPr>
        <p:blipFill>
          <a:blip r:embed="rId3">
            <a:alphaModFix/>
          </a:blip>
          <a:stretch>
            <a:fillRect/>
          </a:stretch>
        </p:blipFill>
        <p:spPr>
          <a:xfrm>
            <a:off x="0" y="1189675"/>
            <a:ext cx="7500449" cy="5227499"/>
          </a:xfrm>
          <a:prstGeom prst="rect">
            <a:avLst/>
          </a:prstGeom>
          <a:noFill/>
          <a:ln>
            <a:noFill/>
          </a:ln>
        </p:spPr>
      </p:pic>
      <p:sp>
        <p:nvSpPr>
          <p:cNvPr id="120" name="Google Shape;120;g317d646f7ec_0_35"/>
          <p:cNvSpPr txBox="1"/>
          <p:nvPr/>
        </p:nvSpPr>
        <p:spPr>
          <a:xfrm>
            <a:off x="8173450" y="1268925"/>
            <a:ext cx="3925800" cy="503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dk1"/>
                </a:solidFill>
                <a:latin typeface="Calibri"/>
                <a:ea typeface="Calibri"/>
                <a:cs typeface="Calibri"/>
                <a:sym typeface="Calibri"/>
              </a:rPr>
              <a:t>More than half the customers are inactive at the </a:t>
            </a:r>
            <a:r>
              <a:rPr lang="en-US" sz="2800">
                <a:solidFill>
                  <a:schemeClr val="dk1"/>
                </a:solidFill>
                <a:latin typeface="Calibri"/>
                <a:ea typeface="Calibri"/>
                <a:cs typeface="Calibri"/>
                <a:sym typeface="Calibri"/>
              </a:rPr>
              <a:t>beginning</a:t>
            </a:r>
            <a:r>
              <a:rPr lang="en-US" sz="2800">
                <a:solidFill>
                  <a:schemeClr val="dk1"/>
                </a:solidFill>
                <a:latin typeface="Calibri"/>
                <a:ea typeface="Calibri"/>
                <a:cs typeface="Calibri"/>
                <a:sym typeface="Calibri"/>
              </a:rPr>
              <a:t> of the month. This can lead to a decline of the sales of your products </a:t>
            </a:r>
            <a:endParaRPr sz="28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g317d646f7ec_0_42"/>
          <p:cNvSpPr/>
          <p:nvPr/>
        </p:nvSpPr>
        <p:spPr>
          <a:xfrm>
            <a:off x="0" y="0"/>
            <a:ext cx="12192000" cy="13716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1000"/>
              </a:spcBef>
              <a:spcAft>
                <a:spcPts val="0"/>
              </a:spcAft>
              <a:buClr>
                <a:schemeClr val="dk1"/>
              </a:buClr>
              <a:buSzPts val="6600"/>
              <a:buFont typeface="Arial"/>
              <a:buNone/>
            </a:pPr>
            <a:r>
              <a:rPr lang="en-US" sz="3000">
                <a:solidFill>
                  <a:schemeClr val="accent2"/>
                </a:solidFill>
                <a:latin typeface="Calibri"/>
                <a:ea typeface="Calibri"/>
                <a:cs typeface="Calibri"/>
                <a:sym typeface="Calibri"/>
              </a:rPr>
              <a:t>Top 25 Channels Used </a:t>
            </a:r>
            <a:endParaRPr sz="3500">
              <a:solidFill>
                <a:schemeClr val="accent2"/>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sz="1800">
              <a:solidFill>
                <a:schemeClr val="lt1"/>
              </a:solidFill>
              <a:latin typeface="Calibri"/>
              <a:ea typeface="Calibri"/>
              <a:cs typeface="Calibri"/>
              <a:sym typeface="Calibri"/>
            </a:endParaRPr>
          </a:p>
        </p:txBody>
      </p:sp>
      <p:pic>
        <p:nvPicPr>
          <p:cNvPr id="126" name="Google Shape;126;g317d646f7ec_0_42"/>
          <p:cNvPicPr preferRelativeResize="0"/>
          <p:nvPr/>
        </p:nvPicPr>
        <p:blipFill>
          <a:blip r:embed="rId3">
            <a:alphaModFix/>
          </a:blip>
          <a:stretch>
            <a:fillRect/>
          </a:stretch>
        </p:blipFill>
        <p:spPr>
          <a:xfrm>
            <a:off x="152400" y="1524000"/>
            <a:ext cx="7519868" cy="5181601"/>
          </a:xfrm>
          <a:prstGeom prst="rect">
            <a:avLst/>
          </a:prstGeom>
          <a:noFill/>
          <a:ln>
            <a:noFill/>
          </a:ln>
        </p:spPr>
      </p:pic>
      <p:sp>
        <p:nvSpPr>
          <p:cNvPr id="127" name="Google Shape;127;g317d646f7ec_0_42"/>
          <p:cNvSpPr txBox="1"/>
          <p:nvPr/>
        </p:nvSpPr>
        <p:spPr>
          <a:xfrm>
            <a:off x="7885025" y="1605400"/>
            <a:ext cx="4021800" cy="510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dk1"/>
                </a:solidFill>
                <a:latin typeface="Calibri"/>
                <a:ea typeface="Calibri"/>
                <a:cs typeface="Calibri"/>
                <a:sym typeface="Calibri"/>
              </a:rPr>
              <a:t>These are the top channels your customers use.Keep using the same strategies for these companies </a:t>
            </a:r>
            <a:endParaRPr sz="2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g317d646f7ec_0_52"/>
          <p:cNvSpPr/>
          <p:nvPr/>
        </p:nvSpPr>
        <p:spPr>
          <a:xfrm>
            <a:off x="0" y="0"/>
            <a:ext cx="12192000" cy="13716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1000"/>
              </a:spcBef>
              <a:spcAft>
                <a:spcPts val="0"/>
              </a:spcAft>
              <a:buClr>
                <a:schemeClr val="dk1"/>
              </a:buClr>
              <a:buSzPts val="1100"/>
              <a:buFont typeface="Arial"/>
              <a:buNone/>
            </a:pPr>
            <a:r>
              <a:rPr lang="en-US" sz="3000">
                <a:solidFill>
                  <a:schemeClr val="accent2"/>
                </a:solidFill>
                <a:latin typeface="Calibri"/>
                <a:ea typeface="Calibri"/>
                <a:cs typeface="Calibri"/>
                <a:sym typeface="Calibri"/>
              </a:rPr>
              <a:t>Bottom 25 Channel usage </a:t>
            </a:r>
            <a:endParaRPr sz="3500">
              <a:solidFill>
                <a:schemeClr val="accent2"/>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sz="1800">
              <a:solidFill>
                <a:schemeClr val="lt1"/>
              </a:solidFill>
              <a:latin typeface="Calibri"/>
              <a:ea typeface="Calibri"/>
              <a:cs typeface="Calibri"/>
              <a:sym typeface="Calibri"/>
            </a:endParaRPr>
          </a:p>
        </p:txBody>
      </p:sp>
      <p:pic>
        <p:nvPicPr>
          <p:cNvPr id="133" name="Google Shape;133;g317d646f7ec_0_52"/>
          <p:cNvPicPr preferRelativeResize="0"/>
          <p:nvPr/>
        </p:nvPicPr>
        <p:blipFill>
          <a:blip r:embed="rId3">
            <a:alphaModFix/>
          </a:blip>
          <a:stretch>
            <a:fillRect/>
          </a:stretch>
        </p:blipFill>
        <p:spPr>
          <a:xfrm>
            <a:off x="152400" y="1524000"/>
            <a:ext cx="7444510" cy="5181601"/>
          </a:xfrm>
          <a:prstGeom prst="rect">
            <a:avLst/>
          </a:prstGeom>
          <a:noFill/>
          <a:ln>
            <a:noFill/>
          </a:ln>
        </p:spPr>
      </p:pic>
      <p:sp>
        <p:nvSpPr>
          <p:cNvPr id="134" name="Google Shape;134;g317d646f7ec_0_52"/>
          <p:cNvSpPr txBox="1"/>
          <p:nvPr/>
        </p:nvSpPr>
        <p:spPr>
          <a:xfrm>
            <a:off x="7885025" y="1733600"/>
            <a:ext cx="3973800" cy="455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dk1"/>
                </a:solidFill>
                <a:latin typeface="Calibri"/>
                <a:ea typeface="Calibri"/>
                <a:cs typeface="Calibri"/>
                <a:sym typeface="Calibri"/>
              </a:rPr>
              <a:t>These are the bottom 25 channels your customers use. The company should market towards these channels so the company has more customers coming from these channels </a:t>
            </a:r>
            <a:endParaRPr sz="2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317d646f7ec_0_60"/>
          <p:cNvSpPr txBox="1"/>
          <p:nvPr>
            <p:ph type="title"/>
          </p:nvPr>
        </p:nvSpPr>
        <p:spPr>
          <a:xfrm>
            <a:off x="0" y="0"/>
            <a:ext cx="10515600" cy="1325700"/>
          </a:xfrm>
          <a:prstGeom prst="rect">
            <a:avLst/>
          </a:prstGeom>
        </p:spPr>
        <p:txBody>
          <a:bodyPr anchorCtr="0" anchor="ctr" bIns="45700" lIns="91425" spcFirstLastPara="1" rIns="91425" wrap="square" tIns="45700">
            <a:normAutofit/>
          </a:bodyPr>
          <a:lstStyle/>
          <a:p>
            <a:pPr indent="0" lvl="0" marL="0" rtl="0" algn="l">
              <a:spcBef>
                <a:spcPts val="1000"/>
              </a:spcBef>
              <a:spcAft>
                <a:spcPts val="0"/>
              </a:spcAft>
              <a:buClr>
                <a:schemeClr val="dk1"/>
              </a:buClr>
              <a:buSzPts val="6600"/>
              <a:buFont typeface="Arial"/>
              <a:buNone/>
            </a:pPr>
            <a:r>
              <a:rPr lang="en-US" sz="3000">
                <a:solidFill>
                  <a:schemeClr val="accent2"/>
                </a:solidFill>
              </a:rPr>
              <a:t>Deceased Index</a:t>
            </a:r>
            <a:endParaRPr/>
          </a:p>
        </p:txBody>
      </p:sp>
      <p:pic>
        <p:nvPicPr>
          <p:cNvPr id="140" name="Google Shape;140;g317d646f7ec_0_60"/>
          <p:cNvPicPr preferRelativeResize="0"/>
          <p:nvPr/>
        </p:nvPicPr>
        <p:blipFill>
          <a:blip r:embed="rId3">
            <a:alphaModFix/>
          </a:blip>
          <a:stretch>
            <a:fillRect/>
          </a:stretch>
        </p:blipFill>
        <p:spPr>
          <a:xfrm>
            <a:off x="0" y="1061475"/>
            <a:ext cx="5455952" cy="5227501"/>
          </a:xfrm>
          <a:prstGeom prst="rect">
            <a:avLst/>
          </a:prstGeom>
          <a:noFill/>
          <a:ln>
            <a:noFill/>
          </a:ln>
        </p:spPr>
      </p:pic>
      <p:sp>
        <p:nvSpPr>
          <p:cNvPr id="141" name="Google Shape;141;g317d646f7ec_0_60"/>
          <p:cNvSpPr txBox="1"/>
          <p:nvPr/>
        </p:nvSpPr>
        <p:spPr>
          <a:xfrm>
            <a:off x="5850050" y="1060625"/>
            <a:ext cx="6120900" cy="579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dk1"/>
                </a:solidFill>
                <a:latin typeface="Calibri"/>
                <a:ea typeface="Calibri"/>
                <a:cs typeface="Calibri"/>
                <a:sym typeface="Calibri"/>
              </a:rPr>
              <a:t>.3% of your customers are deceased the total number are 2400 accounts these accounts should be taken out of your databases and focus on customers that can purchase more products.</a:t>
            </a:r>
            <a:endParaRPr sz="2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2019-08-19T15:39:24Z</dcterms:created>
  <dc:creator>surya prakash tripathi</dc:creator>
</cp:coreProperties>
</file>