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21" roundtripDataSignature="AMtx7miIUAwi/r6Gi2ERaehAtdkVQww/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7d646f7ec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7d646f7e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7d646f7ec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7d646f7e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7d646f7ec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7d646f7e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7d646f7ec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7d646f7e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7d646f7ec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7d646f7e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238d7402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30238d7402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7d646f7e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7d646f7e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7d646f7ec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7d646f7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7d646f7e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7d646f7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7d646f7ec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7d646f7e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7d646f7ec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7d646f7e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7d646f7ec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7d646f7e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5808000" cy="42789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600"/>
              <a:buFont typeface="Arial"/>
              <a:buNone/>
            </a:pPr>
            <a:r>
              <a:rPr lang="en-US" sz="6600">
                <a:solidFill>
                  <a:srgbClr val="FF6600"/>
                </a:solidFill>
                <a:latin typeface="Calibri"/>
                <a:ea typeface="Calibri"/>
                <a:cs typeface="Calibri"/>
                <a:sym typeface="Calibri"/>
              </a:rPr>
              <a:t>Cross Selling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FF6600"/>
                </a:solidFill>
                <a:latin typeface="Calibri"/>
                <a:ea typeface="Calibri"/>
                <a:cs typeface="Calibri"/>
                <a:sym typeface="Calibri"/>
              </a:rPr>
              <a:t>Virtual</a:t>
            </a:r>
            <a:r>
              <a:rPr b="0" i="0" lang="en-US" sz="2500" u="none" cap="none" strike="noStrike">
                <a:solidFill>
                  <a:schemeClr val="dk1"/>
                </a:solidFill>
                <a:latin typeface="Calibri"/>
                <a:ea typeface="Calibri"/>
                <a:cs typeface="Calibri"/>
                <a:sym typeface="Calibri"/>
              </a:rPr>
              <a:t> </a:t>
            </a:r>
            <a:r>
              <a:rPr b="0" i="0" lang="en-US" sz="2500" u="none" cap="none" strike="noStrike">
                <a:solidFill>
                  <a:srgbClr val="FF6600"/>
                </a:solidFill>
                <a:latin typeface="Calibri"/>
                <a:ea typeface="Calibri"/>
                <a:cs typeface="Calibri"/>
                <a:sym typeface="Calibri"/>
              </a:rPr>
              <a:t>Internship</a:t>
            </a:r>
            <a:endParaRPr b="0" i="0" sz="25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FF6600"/>
                </a:solidFill>
                <a:latin typeface="Calibri"/>
                <a:ea typeface="Calibri"/>
                <a:cs typeface="Calibri"/>
                <a:sym typeface="Calibri"/>
              </a:rPr>
              <a:t>Furkan Ay </a:t>
            </a:r>
            <a:endParaRPr b="0" i="0" sz="25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lang="en-US" sz="2500">
                <a:solidFill>
                  <a:srgbClr val="FF6600"/>
                </a:solidFill>
                <a:latin typeface="Calibri"/>
                <a:ea typeface="Calibri"/>
                <a:cs typeface="Calibri"/>
                <a:sym typeface="Calibri"/>
              </a:rPr>
              <a:t>15</a:t>
            </a:r>
            <a:r>
              <a:rPr b="0" i="0" lang="en-US" sz="2500" u="none" cap="none" strike="noStrike">
                <a:solidFill>
                  <a:srgbClr val="FF6600"/>
                </a:solidFill>
                <a:latin typeface="Calibri"/>
                <a:ea typeface="Calibri"/>
                <a:cs typeface="Calibri"/>
                <a:sym typeface="Calibri"/>
              </a:rPr>
              <a:t>-</a:t>
            </a:r>
            <a:r>
              <a:rPr lang="en-US" sz="2500">
                <a:solidFill>
                  <a:srgbClr val="FF6600"/>
                </a:solidFill>
                <a:latin typeface="Calibri"/>
                <a:ea typeface="Calibri"/>
                <a:cs typeface="Calibri"/>
                <a:sym typeface="Calibri"/>
              </a:rPr>
              <a:t>Nov</a:t>
            </a:r>
            <a:r>
              <a:rPr b="0" i="0" lang="en-US" sz="2500" u="none" cap="none" strike="noStrike">
                <a:solidFill>
                  <a:srgbClr val="FF6600"/>
                </a:solidFill>
                <a:latin typeface="Calibri"/>
                <a:ea typeface="Calibri"/>
                <a:cs typeface="Calibri"/>
                <a:sym typeface="Calibri"/>
              </a:rPr>
              <a:t>-2024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17d646f7ec_0_67"/>
          <p:cNvSpPr txBox="1"/>
          <p:nvPr>
            <p:ph type="title"/>
          </p:nvPr>
        </p:nvSpPr>
        <p:spPr>
          <a:xfrm>
            <a:off x="69075" y="0"/>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6600"/>
              <a:buFont typeface="Arial"/>
              <a:buNone/>
            </a:pPr>
            <a:r>
              <a:rPr lang="en-US" sz="3000">
                <a:solidFill>
                  <a:schemeClr val="accent2"/>
                </a:solidFill>
              </a:rPr>
              <a:t>Activity Index In General</a:t>
            </a:r>
            <a:endParaRPr/>
          </a:p>
        </p:txBody>
      </p:sp>
      <p:pic>
        <p:nvPicPr>
          <p:cNvPr id="149" name="Google Shape;149;g317d646f7ec_0_67"/>
          <p:cNvPicPr preferRelativeResize="0"/>
          <p:nvPr/>
        </p:nvPicPr>
        <p:blipFill>
          <a:blip r:embed="rId3">
            <a:alphaModFix/>
          </a:blip>
          <a:stretch>
            <a:fillRect/>
          </a:stretch>
        </p:blipFill>
        <p:spPr>
          <a:xfrm>
            <a:off x="69075" y="1013425"/>
            <a:ext cx="5930465" cy="5227501"/>
          </a:xfrm>
          <a:prstGeom prst="rect">
            <a:avLst/>
          </a:prstGeom>
          <a:noFill/>
          <a:ln>
            <a:noFill/>
          </a:ln>
        </p:spPr>
      </p:pic>
      <p:sp>
        <p:nvSpPr>
          <p:cNvPr id="150" name="Google Shape;150;g317d646f7ec_0_67"/>
          <p:cNvSpPr txBox="1"/>
          <p:nvPr/>
        </p:nvSpPr>
        <p:spPr>
          <a:xfrm>
            <a:off x="6218600" y="1092650"/>
            <a:ext cx="5973300" cy="56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In general there are 42.5% accounts inactive in total this makes up 395339 accounts these accounts should be taken out of the database and focused upon the accounts that are generally active.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17d646f7ec_0_74"/>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3000">
                <a:solidFill>
                  <a:schemeClr val="accent2"/>
                </a:solidFill>
                <a:latin typeface="Calibri"/>
                <a:ea typeface="Calibri"/>
                <a:cs typeface="Calibri"/>
                <a:sym typeface="Calibri"/>
              </a:rPr>
              <a:t>Segmentation</a:t>
            </a:r>
            <a:r>
              <a:rPr lang="en-US" sz="3000">
                <a:solidFill>
                  <a:schemeClr val="accent2"/>
                </a:solidFill>
                <a:latin typeface="Calibri"/>
                <a:ea typeface="Calibri"/>
                <a:cs typeface="Calibri"/>
                <a:sym typeface="Calibri"/>
              </a:rPr>
              <a:t> </a:t>
            </a:r>
            <a:endParaRPr sz="3500">
              <a:solidFill>
                <a:schemeClr val="accent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pic>
        <p:nvPicPr>
          <p:cNvPr id="156" name="Google Shape;156;g317d646f7ec_0_74"/>
          <p:cNvPicPr preferRelativeResize="0"/>
          <p:nvPr/>
        </p:nvPicPr>
        <p:blipFill>
          <a:blip r:embed="rId3">
            <a:alphaModFix/>
          </a:blip>
          <a:stretch>
            <a:fillRect/>
          </a:stretch>
        </p:blipFill>
        <p:spPr>
          <a:xfrm>
            <a:off x="152400" y="1524000"/>
            <a:ext cx="5601730" cy="5181600"/>
          </a:xfrm>
          <a:prstGeom prst="rect">
            <a:avLst/>
          </a:prstGeom>
          <a:noFill/>
          <a:ln>
            <a:noFill/>
          </a:ln>
        </p:spPr>
      </p:pic>
      <p:sp>
        <p:nvSpPr>
          <p:cNvPr id="157" name="Google Shape;157;g317d646f7ec_0_74"/>
          <p:cNvSpPr txBox="1"/>
          <p:nvPr/>
        </p:nvSpPr>
        <p:spPr>
          <a:xfrm>
            <a:off x="6779400" y="1797700"/>
            <a:ext cx="4823100" cy="4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This is the </a:t>
            </a:r>
            <a:r>
              <a:rPr lang="en-US" sz="2800">
                <a:solidFill>
                  <a:schemeClr val="dk1"/>
                </a:solidFill>
                <a:latin typeface="Calibri"/>
                <a:ea typeface="Calibri"/>
                <a:cs typeface="Calibri"/>
                <a:sym typeface="Calibri"/>
              </a:rPr>
              <a:t>overall</a:t>
            </a:r>
            <a:r>
              <a:rPr lang="en-US" sz="2800">
                <a:solidFill>
                  <a:schemeClr val="dk1"/>
                </a:solidFill>
                <a:latin typeface="Calibri"/>
                <a:ea typeface="Calibri"/>
                <a:cs typeface="Calibri"/>
                <a:sym typeface="Calibri"/>
              </a:rPr>
              <a:t> segmentation of the customers </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17d646f7ec_0_8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3000">
                <a:solidFill>
                  <a:schemeClr val="accent2"/>
                </a:solidFill>
                <a:latin typeface="Calibri"/>
                <a:ea typeface="Calibri"/>
                <a:cs typeface="Calibri"/>
                <a:sym typeface="Calibri"/>
              </a:rPr>
              <a:t>Overall Correlations</a:t>
            </a:r>
            <a:endParaRPr sz="3500">
              <a:solidFill>
                <a:schemeClr val="accent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pic>
        <p:nvPicPr>
          <p:cNvPr id="163" name="Google Shape;163;g317d646f7ec_0_82"/>
          <p:cNvPicPr preferRelativeResize="0"/>
          <p:nvPr/>
        </p:nvPicPr>
        <p:blipFill>
          <a:blip r:embed="rId3">
            <a:alphaModFix/>
          </a:blip>
          <a:stretch>
            <a:fillRect/>
          </a:stretch>
        </p:blipFill>
        <p:spPr>
          <a:xfrm>
            <a:off x="152400" y="1524000"/>
            <a:ext cx="6629734" cy="5181601"/>
          </a:xfrm>
          <a:prstGeom prst="rect">
            <a:avLst/>
          </a:prstGeom>
          <a:noFill/>
          <a:ln>
            <a:noFill/>
          </a:ln>
        </p:spPr>
      </p:pic>
      <p:pic>
        <p:nvPicPr>
          <p:cNvPr id="164" name="Google Shape;164;g317d646f7ec_0_82"/>
          <p:cNvPicPr preferRelativeResize="0"/>
          <p:nvPr/>
        </p:nvPicPr>
        <p:blipFill>
          <a:blip r:embed="rId4">
            <a:alphaModFix/>
          </a:blip>
          <a:stretch>
            <a:fillRect/>
          </a:stretch>
        </p:blipFill>
        <p:spPr>
          <a:xfrm>
            <a:off x="6934534" y="1524000"/>
            <a:ext cx="5105065" cy="40015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17d646f7ec_0_90"/>
          <p:cNvSpPr txBox="1"/>
          <p:nvPr>
            <p:ph type="title"/>
          </p:nvPr>
        </p:nvSpPr>
        <p:spPr>
          <a:xfrm>
            <a:off x="0" y="0"/>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6600"/>
              <a:buFont typeface="Arial"/>
              <a:buNone/>
            </a:pPr>
            <a:r>
              <a:rPr lang="en-US" sz="3000">
                <a:solidFill>
                  <a:schemeClr val="accent2"/>
                </a:solidFill>
              </a:rPr>
              <a:t>Model Recommendations</a:t>
            </a:r>
            <a:endParaRPr/>
          </a:p>
        </p:txBody>
      </p:sp>
      <p:sp>
        <p:nvSpPr>
          <p:cNvPr id="170" name="Google Shape;170;g317d646f7ec_0_90"/>
          <p:cNvSpPr txBox="1"/>
          <p:nvPr/>
        </p:nvSpPr>
        <p:spPr>
          <a:xfrm>
            <a:off x="273925" y="1204825"/>
            <a:ext cx="9534000" cy="44865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Gradient Boosting Models</a:t>
            </a:r>
            <a:r>
              <a:rPr lang="en-US" sz="2800">
                <a:solidFill>
                  <a:schemeClr val="dk1"/>
                </a:solidFill>
                <a:latin typeface="Calibri"/>
                <a:ea typeface="Calibri"/>
                <a:cs typeface="Calibri"/>
                <a:sym typeface="Calibri"/>
              </a:rPr>
              <a:t>:These models are highly suitable for tabular data and are excellent at predicting which products a customer is likely to purchase. They are especially effective in managing imbalanced datasets, a frequent challenge in cross-selling situations.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Random Forest:</a:t>
            </a:r>
            <a:r>
              <a:rPr lang="en-US" sz="2800">
                <a:solidFill>
                  <a:schemeClr val="dk1"/>
                </a:solidFill>
                <a:latin typeface="Calibri"/>
                <a:ea typeface="Calibri"/>
                <a:cs typeface="Calibri"/>
                <a:sym typeface="Calibri"/>
              </a:rPr>
              <a:t>This ensemble model captures complex relationships between features to predict customer behavior. It helps identify customers likely to purchase additional products while offering insights into feature importance, such as income or past purchases.</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17d646f7ec_0_10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00">
                <a:solidFill>
                  <a:schemeClr val="accent2"/>
                </a:solidFill>
              </a:rPr>
              <a:t>Conclusion</a:t>
            </a:r>
            <a:endParaRPr sz="3500">
              <a:solidFill>
                <a:schemeClr val="accent2"/>
              </a:solidFill>
            </a:endParaRPr>
          </a:p>
        </p:txBody>
      </p:sp>
      <p:sp>
        <p:nvSpPr>
          <p:cNvPr id="176" name="Google Shape;176;g317d646f7ec_0_10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 company should take out deceased or inactive accounts and should tailor </a:t>
            </a:r>
            <a:r>
              <a:rPr lang="en-US"/>
              <a:t>their</a:t>
            </a:r>
            <a:r>
              <a:rPr lang="en-US"/>
              <a:t> marketing strategies towards the </a:t>
            </a:r>
            <a:r>
              <a:rPr lang="en-US"/>
              <a:t>elderly</a:t>
            </a:r>
            <a:r>
              <a:rPr lang="en-US"/>
              <a:t> such as by making </a:t>
            </a:r>
            <a:r>
              <a:rPr lang="en-US"/>
              <a:t>retirement</a:t>
            </a:r>
            <a:r>
              <a:rPr lang="en-US"/>
              <a:t> plans, to employed customers and to channels that customers </a:t>
            </a:r>
            <a:r>
              <a:rPr lang="en-US"/>
              <a:t>aren't</a:t>
            </a:r>
            <a:r>
              <a:rPr lang="en-US"/>
              <a:t> coming from in bigger numbers after doing these the company should see a boost in products purchased.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 type="subTitle"/>
          </p:nvPr>
        </p:nvSpPr>
        <p:spPr>
          <a:xfrm>
            <a:off x="5872480" y="2601119"/>
            <a:ext cx="5559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82" name="Google Shape;182;p21"/>
          <p:cNvSpPr/>
          <p:nvPr/>
        </p:nvSpPr>
        <p:spPr>
          <a:xfrm>
            <a:off x="0" y="0"/>
            <a:ext cx="58725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3" name="Google Shape;183;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0238d74024_0_0"/>
          <p:cNvSpPr txBox="1"/>
          <p:nvPr>
            <p:ph idx="1" type="subTitle"/>
          </p:nvPr>
        </p:nvSpPr>
        <p:spPr>
          <a:xfrm>
            <a:off x="5872500" y="-4"/>
            <a:ext cx="6319500" cy="68580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1000"/>
              </a:spcBef>
              <a:spcAft>
                <a:spcPts val="0"/>
              </a:spcAft>
              <a:buClr>
                <a:schemeClr val="dk1"/>
              </a:buClr>
              <a:buSzPts val="6600"/>
              <a:buNone/>
            </a:pPr>
            <a:r>
              <a:rPr lang="en-US" sz="3000">
                <a:solidFill>
                  <a:schemeClr val="accent2"/>
                </a:solidFill>
              </a:rPr>
              <a:t>Background/Problem</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Employment Analysis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Age Range Of Customers</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Customer Activity at the </a:t>
            </a:r>
            <a:r>
              <a:rPr lang="en-US" sz="3000">
                <a:solidFill>
                  <a:schemeClr val="accent2"/>
                </a:solidFill>
              </a:rPr>
              <a:t>beginning</a:t>
            </a:r>
            <a:r>
              <a:rPr lang="en-US" sz="3000">
                <a:solidFill>
                  <a:schemeClr val="accent2"/>
                </a:solidFill>
              </a:rPr>
              <a:t> of the month</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Top 25 Channels Used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Bottom 25 Channel usage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Deceased Index</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Activity Index In General</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Segmentation</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Overall Correlations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Model </a:t>
            </a:r>
            <a:r>
              <a:rPr lang="en-US" sz="3000">
                <a:solidFill>
                  <a:schemeClr val="accent2"/>
                </a:solidFill>
              </a:rPr>
              <a:t>Recommendations</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Conclusion</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t/>
            </a:r>
            <a:endParaRPr sz="3000"/>
          </a:p>
        </p:txBody>
      </p:sp>
      <p:sp>
        <p:nvSpPr>
          <p:cNvPr id="91" name="Google Shape;91;g30238d74024_0_0"/>
          <p:cNvSpPr/>
          <p:nvPr/>
        </p:nvSpPr>
        <p:spPr>
          <a:xfrm>
            <a:off x="0" y="0"/>
            <a:ext cx="58725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2" name="Google Shape;92;g30238d74024_0_0"/>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
        <p:nvSpPr>
          <p:cNvPr id="93" name="Google Shape;93;g30238d74024_0_0"/>
          <p:cNvSpPr txBox="1"/>
          <p:nvPr/>
        </p:nvSpPr>
        <p:spPr>
          <a:xfrm>
            <a:off x="81575" y="2134175"/>
            <a:ext cx="5640300" cy="198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600"/>
              <a:buFont typeface="Arial"/>
              <a:buNone/>
            </a:pPr>
            <a:r>
              <a:rPr b="0" i="0" lang="en-US" sz="6600" u="none" cap="none" strike="noStrike">
                <a:solidFill>
                  <a:schemeClr val="accent2"/>
                </a:solidFill>
                <a:latin typeface="Calibri"/>
                <a:ea typeface="Calibri"/>
                <a:cs typeface="Calibri"/>
                <a:sym typeface="Calibri"/>
              </a:rPr>
              <a:t>Content </a:t>
            </a:r>
            <a:endParaRPr b="0" i="0" sz="6600" u="none" cap="none" strike="noStrike">
              <a:solidFill>
                <a:schemeClr val="accent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Autofit/>
          </a:bodyPr>
          <a:lstStyle/>
          <a:p>
            <a:pPr indent="-266700" lvl="0" marL="228600" rtl="0" algn="l">
              <a:lnSpc>
                <a:spcPct val="90000"/>
              </a:lnSpc>
              <a:spcBef>
                <a:spcPts val="1000"/>
              </a:spcBef>
              <a:spcAft>
                <a:spcPts val="0"/>
              </a:spcAft>
              <a:buSzPts val="3000"/>
              <a:buChar char="•"/>
            </a:pPr>
            <a:r>
              <a:rPr b="1" lang="en-US" sz="3000">
                <a:solidFill>
                  <a:srgbClr val="2D3B45"/>
                </a:solidFill>
                <a:highlight>
                  <a:srgbClr val="FFFFFF"/>
                </a:highlight>
                <a:latin typeface="Arial"/>
                <a:ea typeface="Arial"/>
                <a:cs typeface="Arial"/>
                <a:sym typeface="Arial"/>
              </a:rPr>
              <a:t> </a:t>
            </a:r>
            <a:r>
              <a:rPr lang="en-US" sz="3000">
                <a:solidFill>
                  <a:srgbClr val="2D3B45"/>
                </a:solidFill>
                <a:highlight>
                  <a:srgbClr val="FFFFFF"/>
                </a:highlight>
                <a:latin typeface="Arial"/>
                <a:ea typeface="Arial"/>
                <a:cs typeface="Arial"/>
                <a:sym typeface="Arial"/>
              </a:rPr>
              <a:t>Soluna Credit Union in Latin America is performing very well in selling the Banking products (eg: Credit card, deposit account, retirement account, safe deposit box etc) but their existing customer is not not buying more than 1 product which means bank is not performing good in cross selling (Bank is not able to sell their other offerings to existing customer). Soluna Credit Union decided to approach ABC analytics to solve their problem.</a:t>
            </a:r>
            <a:endParaRPr sz="3000"/>
          </a:p>
        </p:txBody>
      </p:sp>
      <p:sp>
        <p:nvSpPr>
          <p:cNvPr id="99" name="Google Shape;99;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a:t>
            </a:r>
            <a:r>
              <a:rPr b="1" lang="en-US" sz="3500">
                <a:solidFill>
                  <a:schemeClr val="accent2"/>
                </a:solidFill>
              </a:rPr>
              <a:t>Cross Selling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317d646f7ec_0_18"/>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3500"/>
              <a:buFont typeface="Calibri"/>
              <a:buNone/>
            </a:pPr>
            <a:r>
              <a:rPr b="1" lang="en-US" sz="2400">
                <a:solidFill>
                  <a:schemeClr val="accent2"/>
                </a:solidFill>
                <a:latin typeface="Calibri"/>
                <a:ea typeface="Calibri"/>
                <a:cs typeface="Calibri"/>
                <a:sym typeface="Calibri"/>
              </a:rPr>
              <a:t>Employment analysis (</a:t>
            </a:r>
            <a:r>
              <a:rPr lang="en-US" sz="2400">
                <a:solidFill>
                  <a:schemeClr val="accent2"/>
                </a:solidFill>
                <a:latin typeface="Calibri"/>
                <a:ea typeface="Calibri"/>
                <a:cs typeface="Calibri"/>
                <a:sym typeface="Calibri"/>
              </a:rPr>
              <a:t>Employment Map: A active, B ex employed, F filial, N not employee, P </a:t>
            </a:r>
            <a:r>
              <a:rPr lang="en-US" sz="2400">
                <a:solidFill>
                  <a:schemeClr val="accent2"/>
                </a:solidFill>
                <a:latin typeface="Calibri"/>
                <a:ea typeface="Calibri"/>
                <a:cs typeface="Calibri"/>
                <a:sym typeface="Calibri"/>
              </a:rPr>
              <a:t>passive</a:t>
            </a:r>
            <a:r>
              <a:rPr lang="en-US" sz="2400">
                <a:solidFill>
                  <a:schemeClr val="accent2"/>
                </a:solidFill>
                <a:latin typeface="Calibri"/>
                <a:ea typeface="Calibri"/>
                <a:cs typeface="Calibri"/>
                <a:sym typeface="Calibri"/>
              </a:rPr>
              <a:t>')</a:t>
            </a:r>
            <a:endParaRPr sz="2400">
              <a:solidFill>
                <a:schemeClr val="accent2"/>
              </a:solidFill>
              <a:latin typeface="Calibri"/>
              <a:ea typeface="Calibri"/>
              <a:cs typeface="Calibri"/>
              <a:sym typeface="Calibri"/>
            </a:endParaRPr>
          </a:p>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 </a:t>
            </a:r>
            <a:endParaRPr sz="4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pic>
        <p:nvPicPr>
          <p:cNvPr id="106" name="Google Shape;106;g317d646f7ec_0_18"/>
          <p:cNvPicPr preferRelativeResize="0"/>
          <p:nvPr/>
        </p:nvPicPr>
        <p:blipFill>
          <a:blip r:embed="rId3">
            <a:alphaModFix/>
          </a:blip>
          <a:stretch>
            <a:fillRect/>
          </a:stretch>
        </p:blipFill>
        <p:spPr>
          <a:xfrm>
            <a:off x="152400" y="1524000"/>
            <a:ext cx="4828824" cy="3265278"/>
          </a:xfrm>
          <a:prstGeom prst="rect">
            <a:avLst/>
          </a:prstGeom>
          <a:noFill/>
          <a:ln>
            <a:noFill/>
          </a:ln>
        </p:spPr>
      </p:pic>
      <p:pic>
        <p:nvPicPr>
          <p:cNvPr id="107" name="Google Shape;107;g317d646f7ec_0_18"/>
          <p:cNvPicPr preferRelativeResize="0"/>
          <p:nvPr/>
        </p:nvPicPr>
        <p:blipFill>
          <a:blip r:embed="rId4">
            <a:alphaModFix/>
          </a:blip>
          <a:stretch>
            <a:fillRect/>
          </a:stretch>
        </p:blipFill>
        <p:spPr>
          <a:xfrm>
            <a:off x="5091175" y="1523675"/>
            <a:ext cx="4828824" cy="3265924"/>
          </a:xfrm>
          <a:prstGeom prst="rect">
            <a:avLst/>
          </a:prstGeom>
          <a:noFill/>
          <a:ln>
            <a:noFill/>
          </a:ln>
        </p:spPr>
      </p:pic>
      <p:sp>
        <p:nvSpPr>
          <p:cNvPr id="108" name="Google Shape;108;g317d646f7ec_0_18"/>
          <p:cNvSpPr txBox="1"/>
          <p:nvPr/>
        </p:nvSpPr>
        <p:spPr>
          <a:xfrm>
            <a:off x="177775" y="5097025"/>
            <a:ext cx="12014100" cy="16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From the distribution we can see that the largest value from the customers are </a:t>
            </a:r>
            <a:r>
              <a:rPr lang="en-US" sz="2800">
                <a:solidFill>
                  <a:schemeClr val="dk1"/>
                </a:solidFill>
                <a:latin typeface="Calibri"/>
                <a:ea typeface="Calibri"/>
                <a:cs typeface="Calibri"/>
                <a:sym typeface="Calibri"/>
              </a:rPr>
              <a:t>unemployed</a:t>
            </a:r>
            <a:r>
              <a:rPr lang="en-US" sz="2800">
                <a:solidFill>
                  <a:schemeClr val="dk1"/>
                </a:solidFill>
                <a:latin typeface="Calibri"/>
                <a:ea typeface="Calibri"/>
                <a:cs typeface="Calibri"/>
                <a:sym typeface="Calibri"/>
              </a:rPr>
              <a:t>. If your main demographic is unemployed this can explain why customers are only buying a few products. </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317d646f7ec_0_28"/>
          <p:cNvSpPr txBox="1"/>
          <p:nvPr>
            <p:ph type="title"/>
          </p:nvPr>
        </p:nvSpPr>
        <p:spPr>
          <a:xfrm>
            <a:off x="0"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00">
                <a:solidFill>
                  <a:schemeClr val="accent2"/>
                </a:solidFill>
              </a:rPr>
              <a:t>Age Range </a:t>
            </a:r>
            <a:endParaRPr sz="3500">
              <a:solidFill>
                <a:schemeClr val="accent2"/>
              </a:solidFill>
            </a:endParaRPr>
          </a:p>
        </p:txBody>
      </p:sp>
      <p:pic>
        <p:nvPicPr>
          <p:cNvPr id="114" name="Google Shape;114;g317d646f7ec_0_28"/>
          <p:cNvPicPr preferRelativeResize="0"/>
          <p:nvPr/>
        </p:nvPicPr>
        <p:blipFill>
          <a:blip r:embed="rId3">
            <a:alphaModFix/>
          </a:blip>
          <a:stretch>
            <a:fillRect/>
          </a:stretch>
        </p:blipFill>
        <p:spPr>
          <a:xfrm>
            <a:off x="120375" y="1157625"/>
            <a:ext cx="6281518" cy="5227500"/>
          </a:xfrm>
          <a:prstGeom prst="rect">
            <a:avLst/>
          </a:prstGeom>
          <a:noFill/>
          <a:ln>
            <a:noFill/>
          </a:ln>
        </p:spPr>
      </p:pic>
      <p:sp>
        <p:nvSpPr>
          <p:cNvPr id="115" name="Google Shape;115;g317d646f7ec_0_28"/>
          <p:cNvSpPr txBox="1"/>
          <p:nvPr/>
        </p:nvSpPr>
        <p:spPr>
          <a:xfrm>
            <a:off x="6907600" y="1429150"/>
            <a:ext cx="4983300" cy="49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From the data we can see that there are more younger people using the Banks products more specifically the 20,30 age range if there are specific benefits tailored to the retired and elderly there will be a boost in products purchased. </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17d646f7ec_0_35"/>
          <p:cNvSpPr txBox="1"/>
          <p:nvPr>
            <p:ph type="title"/>
          </p:nvPr>
        </p:nvSpPr>
        <p:spPr>
          <a:xfrm>
            <a:off x="0" y="0"/>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6600"/>
              <a:buFont typeface="Arial"/>
              <a:buNone/>
            </a:pPr>
            <a:r>
              <a:rPr lang="en-US" sz="3000">
                <a:solidFill>
                  <a:schemeClr val="accent2"/>
                </a:solidFill>
              </a:rPr>
              <a:t>Customer Activity at the beginning of the month</a:t>
            </a:r>
            <a:endParaRPr/>
          </a:p>
        </p:txBody>
      </p:sp>
      <p:pic>
        <p:nvPicPr>
          <p:cNvPr id="121" name="Google Shape;121;g317d646f7ec_0_35"/>
          <p:cNvPicPr preferRelativeResize="0"/>
          <p:nvPr/>
        </p:nvPicPr>
        <p:blipFill>
          <a:blip r:embed="rId3">
            <a:alphaModFix/>
          </a:blip>
          <a:stretch>
            <a:fillRect/>
          </a:stretch>
        </p:blipFill>
        <p:spPr>
          <a:xfrm>
            <a:off x="0" y="1189675"/>
            <a:ext cx="7500449" cy="5227499"/>
          </a:xfrm>
          <a:prstGeom prst="rect">
            <a:avLst/>
          </a:prstGeom>
          <a:noFill/>
          <a:ln>
            <a:noFill/>
          </a:ln>
        </p:spPr>
      </p:pic>
      <p:sp>
        <p:nvSpPr>
          <p:cNvPr id="122" name="Google Shape;122;g317d646f7ec_0_35"/>
          <p:cNvSpPr txBox="1"/>
          <p:nvPr/>
        </p:nvSpPr>
        <p:spPr>
          <a:xfrm>
            <a:off x="8173450" y="1268925"/>
            <a:ext cx="3925800" cy="50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More than half the customers are inactive at the </a:t>
            </a:r>
            <a:r>
              <a:rPr lang="en-US" sz="2800">
                <a:solidFill>
                  <a:schemeClr val="dk1"/>
                </a:solidFill>
                <a:latin typeface="Calibri"/>
                <a:ea typeface="Calibri"/>
                <a:cs typeface="Calibri"/>
                <a:sym typeface="Calibri"/>
              </a:rPr>
              <a:t>beginning</a:t>
            </a:r>
            <a:r>
              <a:rPr lang="en-US" sz="2800">
                <a:solidFill>
                  <a:schemeClr val="dk1"/>
                </a:solidFill>
                <a:latin typeface="Calibri"/>
                <a:ea typeface="Calibri"/>
                <a:cs typeface="Calibri"/>
                <a:sym typeface="Calibri"/>
              </a:rPr>
              <a:t> of the month. This can lead to a decline of the sales of your products </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17d646f7ec_0_4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6600"/>
              <a:buFont typeface="Arial"/>
              <a:buNone/>
            </a:pPr>
            <a:r>
              <a:rPr lang="en-US" sz="3000">
                <a:solidFill>
                  <a:schemeClr val="accent2"/>
                </a:solidFill>
                <a:latin typeface="Calibri"/>
                <a:ea typeface="Calibri"/>
                <a:cs typeface="Calibri"/>
                <a:sym typeface="Calibri"/>
              </a:rPr>
              <a:t>Top 25 Channels Used </a:t>
            </a:r>
            <a:endParaRPr sz="3500">
              <a:solidFill>
                <a:schemeClr val="accent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pic>
        <p:nvPicPr>
          <p:cNvPr id="128" name="Google Shape;128;g317d646f7ec_0_42"/>
          <p:cNvPicPr preferRelativeResize="0"/>
          <p:nvPr/>
        </p:nvPicPr>
        <p:blipFill>
          <a:blip r:embed="rId3">
            <a:alphaModFix/>
          </a:blip>
          <a:stretch>
            <a:fillRect/>
          </a:stretch>
        </p:blipFill>
        <p:spPr>
          <a:xfrm>
            <a:off x="152400" y="1524000"/>
            <a:ext cx="7519868" cy="5181601"/>
          </a:xfrm>
          <a:prstGeom prst="rect">
            <a:avLst/>
          </a:prstGeom>
          <a:noFill/>
          <a:ln>
            <a:noFill/>
          </a:ln>
        </p:spPr>
      </p:pic>
      <p:sp>
        <p:nvSpPr>
          <p:cNvPr id="129" name="Google Shape;129;g317d646f7ec_0_42"/>
          <p:cNvSpPr txBox="1"/>
          <p:nvPr/>
        </p:nvSpPr>
        <p:spPr>
          <a:xfrm>
            <a:off x="7885025" y="1605400"/>
            <a:ext cx="4021800" cy="51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These are the top channels your customers use.Keep using the same strategies for these companies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17d646f7ec_0_5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3000">
                <a:solidFill>
                  <a:schemeClr val="accent2"/>
                </a:solidFill>
                <a:latin typeface="Calibri"/>
                <a:ea typeface="Calibri"/>
                <a:cs typeface="Calibri"/>
                <a:sym typeface="Calibri"/>
              </a:rPr>
              <a:t>Bottom 25 Channel usage </a:t>
            </a:r>
            <a:endParaRPr sz="3500">
              <a:solidFill>
                <a:schemeClr val="accent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p:txBody>
      </p:sp>
      <p:pic>
        <p:nvPicPr>
          <p:cNvPr id="135" name="Google Shape;135;g317d646f7ec_0_52"/>
          <p:cNvPicPr preferRelativeResize="0"/>
          <p:nvPr/>
        </p:nvPicPr>
        <p:blipFill>
          <a:blip r:embed="rId3">
            <a:alphaModFix/>
          </a:blip>
          <a:stretch>
            <a:fillRect/>
          </a:stretch>
        </p:blipFill>
        <p:spPr>
          <a:xfrm>
            <a:off x="152400" y="1524000"/>
            <a:ext cx="7444510" cy="5181601"/>
          </a:xfrm>
          <a:prstGeom prst="rect">
            <a:avLst/>
          </a:prstGeom>
          <a:noFill/>
          <a:ln>
            <a:noFill/>
          </a:ln>
        </p:spPr>
      </p:pic>
      <p:sp>
        <p:nvSpPr>
          <p:cNvPr id="136" name="Google Shape;136;g317d646f7ec_0_52"/>
          <p:cNvSpPr txBox="1"/>
          <p:nvPr/>
        </p:nvSpPr>
        <p:spPr>
          <a:xfrm>
            <a:off x="7885025" y="1733600"/>
            <a:ext cx="3973800" cy="45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These are the bottom 25 channels your customers use. The company should market towards these channels so the company has more customers coming from these channels </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17d646f7ec_0_60"/>
          <p:cNvSpPr txBox="1"/>
          <p:nvPr>
            <p:ph type="title"/>
          </p:nvPr>
        </p:nvSpPr>
        <p:spPr>
          <a:xfrm>
            <a:off x="0" y="0"/>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6600"/>
              <a:buFont typeface="Arial"/>
              <a:buNone/>
            </a:pPr>
            <a:r>
              <a:rPr lang="en-US" sz="3000">
                <a:solidFill>
                  <a:schemeClr val="accent2"/>
                </a:solidFill>
              </a:rPr>
              <a:t>Deceased Index</a:t>
            </a:r>
            <a:endParaRPr/>
          </a:p>
        </p:txBody>
      </p:sp>
      <p:pic>
        <p:nvPicPr>
          <p:cNvPr id="142" name="Google Shape;142;g317d646f7ec_0_60"/>
          <p:cNvPicPr preferRelativeResize="0"/>
          <p:nvPr/>
        </p:nvPicPr>
        <p:blipFill>
          <a:blip r:embed="rId3">
            <a:alphaModFix/>
          </a:blip>
          <a:stretch>
            <a:fillRect/>
          </a:stretch>
        </p:blipFill>
        <p:spPr>
          <a:xfrm>
            <a:off x="0" y="1061475"/>
            <a:ext cx="5455952" cy="5227501"/>
          </a:xfrm>
          <a:prstGeom prst="rect">
            <a:avLst/>
          </a:prstGeom>
          <a:noFill/>
          <a:ln>
            <a:noFill/>
          </a:ln>
        </p:spPr>
      </p:pic>
      <p:sp>
        <p:nvSpPr>
          <p:cNvPr id="143" name="Google Shape;143;g317d646f7ec_0_60"/>
          <p:cNvSpPr txBox="1"/>
          <p:nvPr/>
        </p:nvSpPr>
        <p:spPr>
          <a:xfrm>
            <a:off x="5850050" y="1060625"/>
            <a:ext cx="6120900" cy="57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.3% of your customers are deceased the total number are 2400 accounts these accounts should be taken out of your databases and focus on customers that can purchase more products.</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