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5" roundtripDataSignature="AMtx7mjg6KEpQZBs/7higjbbOxinXs4Z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238d74024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0238d74024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238d74024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0238d74024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238d74024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0238d74024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238d74024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0238d74024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238d74024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0238d74024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238d74024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0238d74024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238d74024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0238d74024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238d74024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0238d74024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238d74024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30238d74024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238d7402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30238d740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238d7402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30238d7402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238d7402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0238d7402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238d7402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30238d7402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238d74024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0238d74024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238d7402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0238d74024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238d74024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0238d7402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7.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32631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rPr b="0" i="0" lang="en-US" sz="6600" u="none" cap="none" strike="noStrike">
                <a:solidFill>
                  <a:srgbClr val="FF6600"/>
                </a:solidFill>
                <a:latin typeface="Calibri"/>
                <a:ea typeface="Calibri"/>
                <a:cs typeface="Calibri"/>
                <a:sym typeface="Calibri"/>
              </a:rPr>
              <a:t>G2M Case Study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6600"/>
                </a:solidFill>
                <a:latin typeface="Calibri"/>
                <a:ea typeface="Calibri"/>
                <a:cs typeface="Calibri"/>
                <a:sym typeface="Calibri"/>
              </a:rPr>
              <a:t>Virtual</a:t>
            </a:r>
            <a:r>
              <a:rPr b="0" i="0" lang="en-US" sz="2500" u="none" cap="none" strike="noStrike">
                <a:solidFill>
                  <a:schemeClr val="dk1"/>
                </a:solidFill>
                <a:latin typeface="Calibri"/>
                <a:ea typeface="Calibri"/>
                <a:cs typeface="Calibri"/>
                <a:sym typeface="Calibri"/>
              </a:rPr>
              <a:t> </a:t>
            </a:r>
            <a:r>
              <a:rPr b="0" i="0" lang="en-US" sz="2500" u="none" cap="none" strike="noStrike">
                <a:solidFill>
                  <a:srgbClr val="FF6600"/>
                </a:solidFill>
                <a:latin typeface="Calibri"/>
                <a:ea typeface="Calibri"/>
                <a:cs typeface="Calibri"/>
                <a:sym typeface="Calibri"/>
              </a:rPr>
              <a:t>Internship</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6600"/>
                </a:solidFill>
                <a:latin typeface="Calibri"/>
                <a:ea typeface="Calibri"/>
                <a:cs typeface="Calibri"/>
                <a:sym typeface="Calibri"/>
              </a:rPr>
              <a:t>Furkan Ay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6600"/>
                </a:solidFill>
                <a:latin typeface="Calibri"/>
                <a:ea typeface="Calibri"/>
                <a:cs typeface="Calibri"/>
                <a:sym typeface="Calibri"/>
              </a:rPr>
              <a:t>18-Sep-2024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0238d74024_0_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KM Traveled </a:t>
            </a:r>
            <a:endParaRPr>
              <a:solidFill>
                <a:schemeClr val="accent2"/>
              </a:solidFill>
            </a:endParaRPr>
          </a:p>
        </p:txBody>
      </p:sp>
      <p:pic>
        <p:nvPicPr>
          <p:cNvPr id="149" name="Google Shape;149;g30238d74024_0_60"/>
          <p:cNvPicPr preferRelativeResize="0"/>
          <p:nvPr/>
        </p:nvPicPr>
        <p:blipFill rotWithShape="1">
          <a:blip r:embed="rId3">
            <a:alphaModFix/>
          </a:blip>
          <a:srcRect b="0" l="0" r="0" t="0"/>
          <a:stretch/>
        </p:blipFill>
        <p:spPr>
          <a:xfrm>
            <a:off x="128175" y="1371602"/>
            <a:ext cx="6191205" cy="2696725"/>
          </a:xfrm>
          <a:prstGeom prst="rect">
            <a:avLst/>
          </a:prstGeom>
          <a:noFill/>
          <a:ln>
            <a:noFill/>
          </a:ln>
        </p:spPr>
      </p:pic>
      <p:pic>
        <p:nvPicPr>
          <p:cNvPr id="150" name="Google Shape;150;g30238d74024_0_60"/>
          <p:cNvPicPr preferRelativeResize="0"/>
          <p:nvPr/>
        </p:nvPicPr>
        <p:blipFill rotWithShape="1">
          <a:blip r:embed="rId4">
            <a:alphaModFix/>
          </a:blip>
          <a:srcRect b="0" l="0" r="0" t="0"/>
          <a:stretch/>
        </p:blipFill>
        <p:spPr>
          <a:xfrm>
            <a:off x="6386950" y="1371600"/>
            <a:ext cx="4566276" cy="2967137"/>
          </a:xfrm>
          <a:prstGeom prst="rect">
            <a:avLst/>
          </a:prstGeom>
          <a:noFill/>
          <a:ln>
            <a:noFill/>
          </a:ln>
        </p:spPr>
      </p:pic>
      <p:pic>
        <p:nvPicPr>
          <p:cNvPr id="151" name="Google Shape;151;g30238d74024_0_60"/>
          <p:cNvPicPr preferRelativeResize="0"/>
          <p:nvPr/>
        </p:nvPicPr>
        <p:blipFill rotWithShape="1">
          <a:blip r:embed="rId5">
            <a:alphaModFix/>
          </a:blip>
          <a:srcRect b="0" l="0" r="0" t="0"/>
          <a:stretch/>
        </p:blipFill>
        <p:spPr>
          <a:xfrm>
            <a:off x="264375" y="3604252"/>
            <a:ext cx="5593773" cy="3253738"/>
          </a:xfrm>
          <a:prstGeom prst="rect">
            <a:avLst/>
          </a:prstGeom>
          <a:noFill/>
          <a:ln>
            <a:noFill/>
          </a:ln>
        </p:spPr>
      </p:pic>
      <p:sp>
        <p:nvSpPr>
          <p:cNvPr id="152" name="Google Shape;152;g30238d74024_0_60"/>
          <p:cNvSpPr txBox="1"/>
          <p:nvPr/>
        </p:nvSpPr>
        <p:spPr>
          <a:xfrm>
            <a:off x="6106350" y="4473600"/>
            <a:ext cx="5351700" cy="1938900"/>
          </a:xfrm>
          <a:prstGeom prst="rect">
            <a:avLst/>
          </a:prstGeom>
          <a:noFill/>
          <a:ln>
            <a:noFill/>
          </a:ln>
        </p:spPr>
        <p:txBody>
          <a:bodyPr anchorCtr="0" anchor="t" bIns="91425" lIns="91425" spcFirstLastPara="1" rIns="91425" wrap="square" tIns="91425">
            <a:noAutofit/>
          </a:bodyPr>
          <a:lstStyle/>
          <a:p>
            <a:pPr indent="-374650" lvl="0" marL="4572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From These graphs we can tell that the common range of KM traveled would be from 2.10km to 45 km </a:t>
            </a:r>
            <a:endParaRPr b="0" i="0" sz="2300" u="none" cap="none" strike="noStrike">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We can see that 49 km is the maximum of extreme values </a:t>
            </a:r>
            <a:endParaRPr b="0" i="0" sz="2300" u="none" cap="none" strike="noStrike">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We can see that </a:t>
            </a:r>
            <a:endParaRPr b="0" i="0" sz="23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0238d74024_0_7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Payment Mode </a:t>
            </a:r>
            <a:endParaRPr>
              <a:solidFill>
                <a:schemeClr val="accent2"/>
              </a:solidFill>
            </a:endParaRPr>
          </a:p>
        </p:txBody>
      </p:sp>
      <p:pic>
        <p:nvPicPr>
          <p:cNvPr id="158" name="Google Shape;158;g30238d74024_0_70"/>
          <p:cNvPicPr preferRelativeResize="0"/>
          <p:nvPr/>
        </p:nvPicPr>
        <p:blipFill rotWithShape="1">
          <a:blip r:embed="rId3">
            <a:alphaModFix/>
          </a:blip>
          <a:srcRect b="0" l="0" r="0" t="0"/>
          <a:stretch/>
        </p:blipFill>
        <p:spPr>
          <a:xfrm>
            <a:off x="384550" y="1862450"/>
            <a:ext cx="9835775" cy="2338775"/>
          </a:xfrm>
          <a:prstGeom prst="rect">
            <a:avLst/>
          </a:prstGeom>
          <a:noFill/>
          <a:ln>
            <a:noFill/>
          </a:ln>
        </p:spPr>
      </p:pic>
      <p:sp>
        <p:nvSpPr>
          <p:cNvPr id="159" name="Google Shape;159;g30238d74024_0_70"/>
          <p:cNvSpPr txBox="1"/>
          <p:nvPr/>
        </p:nvSpPr>
        <p:spPr>
          <a:xfrm>
            <a:off x="321925" y="4393475"/>
            <a:ext cx="11504700" cy="15543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figure we can tell that users use card than pay for it with cash </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This si the case for both companies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0238d74024_0_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price charged </a:t>
            </a:r>
            <a:endParaRPr>
              <a:solidFill>
                <a:schemeClr val="accent2"/>
              </a:solidFill>
            </a:endParaRPr>
          </a:p>
        </p:txBody>
      </p:sp>
      <p:pic>
        <p:nvPicPr>
          <p:cNvPr id="165" name="Google Shape;165;g30238d74024_0_77"/>
          <p:cNvPicPr preferRelativeResize="0"/>
          <p:nvPr/>
        </p:nvPicPr>
        <p:blipFill rotWithShape="1">
          <a:blip r:embed="rId3">
            <a:alphaModFix/>
          </a:blip>
          <a:srcRect b="0" l="0" r="0" t="0"/>
          <a:stretch/>
        </p:blipFill>
        <p:spPr>
          <a:xfrm>
            <a:off x="144200" y="1371600"/>
            <a:ext cx="6218525" cy="3542399"/>
          </a:xfrm>
          <a:prstGeom prst="rect">
            <a:avLst/>
          </a:prstGeom>
          <a:noFill/>
          <a:ln>
            <a:noFill/>
          </a:ln>
        </p:spPr>
      </p:pic>
      <p:pic>
        <p:nvPicPr>
          <p:cNvPr id="166" name="Google Shape;166;g30238d74024_0_77"/>
          <p:cNvPicPr preferRelativeResize="0"/>
          <p:nvPr/>
        </p:nvPicPr>
        <p:blipFill rotWithShape="1">
          <a:blip r:embed="rId4">
            <a:alphaModFix/>
          </a:blip>
          <a:srcRect b="884" l="0" r="0" t="884"/>
          <a:stretch/>
        </p:blipFill>
        <p:spPr>
          <a:xfrm>
            <a:off x="6003075" y="1451500"/>
            <a:ext cx="6013500" cy="2829801"/>
          </a:xfrm>
          <a:prstGeom prst="rect">
            <a:avLst/>
          </a:prstGeom>
          <a:noFill/>
          <a:ln>
            <a:noFill/>
          </a:ln>
        </p:spPr>
      </p:pic>
      <p:pic>
        <p:nvPicPr>
          <p:cNvPr id="167" name="Google Shape;167;g30238d74024_0_77"/>
          <p:cNvPicPr preferRelativeResize="0"/>
          <p:nvPr/>
        </p:nvPicPr>
        <p:blipFill rotWithShape="1">
          <a:blip r:embed="rId5">
            <a:alphaModFix/>
          </a:blip>
          <a:srcRect b="0" l="0" r="0" t="0"/>
          <a:stretch/>
        </p:blipFill>
        <p:spPr>
          <a:xfrm>
            <a:off x="144200" y="4281300"/>
            <a:ext cx="5369301" cy="2376324"/>
          </a:xfrm>
          <a:prstGeom prst="rect">
            <a:avLst/>
          </a:prstGeom>
          <a:noFill/>
          <a:ln>
            <a:noFill/>
          </a:ln>
        </p:spPr>
      </p:pic>
      <p:sp>
        <p:nvSpPr>
          <p:cNvPr id="168" name="Google Shape;168;g30238d74024_0_77"/>
          <p:cNvSpPr txBox="1"/>
          <p:nvPr/>
        </p:nvSpPr>
        <p:spPr>
          <a:xfrm>
            <a:off x="6314650" y="4489625"/>
            <a:ext cx="5560200" cy="2243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From the graphs we can see that the range of the price charged is 17.50 to 1920 depending on the distance traveled </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From the extreme values we see that the max is 2048.03</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The minimum for the extreme values is 15.6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0238d74024_0_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Cities </a:t>
            </a:r>
            <a:endParaRPr>
              <a:solidFill>
                <a:schemeClr val="accent2"/>
              </a:solidFill>
            </a:endParaRPr>
          </a:p>
        </p:txBody>
      </p:sp>
      <p:pic>
        <p:nvPicPr>
          <p:cNvPr id="174" name="Google Shape;174;g30238d74024_0_86"/>
          <p:cNvPicPr preferRelativeResize="0"/>
          <p:nvPr/>
        </p:nvPicPr>
        <p:blipFill rotWithShape="1">
          <a:blip r:embed="rId3">
            <a:alphaModFix/>
          </a:blip>
          <a:srcRect b="0" l="0" r="0" t="0"/>
          <a:stretch/>
        </p:blipFill>
        <p:spPr>
          <a:xfrm>
            <a:off x="80100" y="1677727"/>
            <a:ext cx="5769875" cy="4093751"/>
          </a:xfrm>
          <a:prstGeom prst="rect">
            <a:avLst/>
          </a:prstGeom>
          <a:noFill/>
          <a:ln>
            <a:noFill/>
          </a:ln>
        </p:spPr>
      </p:pic>
      <p:pic>
        <p:nvPicPr>
          <p:cNvPr id="175" name="Google Shape;175;g30238d74024_0_86"/>
          <p:cNvPicPr preferRelativeResize="0"/>
          <p:nvPr/>
        </p:nvPicPr>
        <p:blipFill rotWithShape="1">
          <a:blip r:embed="rId4">
            <a:alphaModFix/>
          </a:blip>
          <a:srcRect b="0" l="0" r="0" t="0"/>
          <a:stretch/>
        </p:blipFill>
        <p:spPr>
          <a:xfrm>
            <a:off x="6074675" y="1570825"/>
            <a:ext cx="6117324" cy="1933455"/>
          </a:xfrm>
          <a:prstGeom prst="rect">
            <a:avLst/>
          </a:prstGeom>
          <a:noFill/>
          <a:ln>
            <a:noFill/>
          </a:ln>
        </p:spPr>
      </p:pic>
      <p:sp>
        <p:nvSpPr>
          <p:cNvPr id="176" name="Google Shape;176;g30238d74024_0_86"/>
          <p:cNvSpPr txBox="1"/>
          <p:nvPr/>
        </p:nvSpPr>
        <p:spPr>
          <a:xfrm>
            <a:off x="6154425" y="3768575"/>
            <a:ext cx="5688300" cy="2643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graphs it is seen that the cab users are mostly in New York,Chicago,Los Angeles, Washington DC and Boston.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0238d74024_1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Age </a:t>
            </a:r>
            <a:endParaRPr>
              <a:solidFill>
                <a:schemeClr val="accent2"/>
              </a:solidFill>
            </a:endParaRPr>
          </a:p>
        </p:txBody>
      </p:sp>
      <p:pic>
        <p:nvPicPr>
          <p:cNvPr id="182" name="Google Shape;182;g30238d74024_1_1"/>
          <p:cNvPicPr preferRelativeResize="0"/>
          <p:nvPr/>
        </p:nvPicPr>
        <p:blipFill rotWithShape="1">
          <a:blip r:embed="rId3">
            <a:alphaModFix/>
          </a:blip>
          <a:srcRect b="0" l="0" r="0" t="0"/>
          <a:stretch/>
        </p:blipFill>
        <p:spPr>
          <a:xfrm>
            <a:off x="170600" y="1915151"/>
            <a:ext cx="9108376" cy="3950326"/>
          </a:xfrm>
          <a:prstGeom prst="rect">
            <a:avLst/>
          </a:prstGeom>
          <a:noFill/>
          <a:ln>
            <a:noFill/>
          </a:ln>
        </p:spPr>
      </p:pic>
      <p:sp>
        <p:nvSpPr>
          <p:cNvPr id="183" name="Google Shape;183;g30238d74024_1_1"/>
          <p:cNvSpPr txBox="1"/>
          <p:nvPr/>
        </p:nvSpPr>
        <p:spPr>
          <a:xfrm>
            <a:off x="8618700" y="644000"/>
            <a:ext cx="3573300" cy="42783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this we can see that there is a younger distribution in cab drivers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0238d74024_1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Hypothesis 1</a:t>
            </a:r>
            <a:endParaRPr>
              <a:solidFill>
                <a:schemeClr val="accent2"/>
              </a:solidFill>
            </a:endParaRPr>
          </a:p>
        </p:txBody>
      </p:sp>
      <p:pic>
        <p:nvPicPr>
          <p:cNvPr id="189" name="Google Shape;189;g30238d74024_1_8"/>
          <p:cNvPicPr preferRelativeResize="0"/>
          <p:nvPr/>
        </p:nvPicPr>
        <p:blipFill rotWithShape="1">
          <a:blip r:embed="rId3">
            <a:alphaModFix/>
          </a:blip>
          <a:srcRect b="0" l="0" r="0" t="0"/>
          <a:stretch/>
        </p:blipFill>
        <p:spPr>
          <a:xfrm>
            <a:off x="152400" y="1371600"/>
            <a:ext cx="11887199" cy="871628"/>
          </a:xfrm>
          <a:prstGeom prst="rect">
            <a:avLst/>
          </a:prstGeom>
          <a:noFill/>
          <a:ln>
            <a:noFill/>
          </a:ln>
        </p:spPr>
      </p:pic>
      <p:pic>
        <p:nvPicPr>
          <p:cNvPr id="190" name="Google Shape;190;g30238d74024_1_8"/>
          <p:cNvPicPr preferRelativeResize="0"/>
          <p:nvPr/>
        </p:nvPicPr>
        <p:blipFill rotWithShape="1">
          <a:blip r:embed="rId4">
            <a:alphaModFix/>
          </a:blip>
          <a:srcRect b="0" l="0" r="0" t="0"/>
          <a:stretch/>
        </p:blipFill>
        <p:spPr>
          <a:xfrm>
            <a:off x="152400" y="2243228"/>
            <a:ext cx="6509264" cy="4309971"/>
          </a:xfrm>
          <a:prstGeom prst="rect">
            <a:avLst/>
          </a:prstGeom>
          <a:noFill/>
          <a:ln>
            <a:noFill/>
          </a:ln>
        </p:spPr>
      </p:pic>
      <p:pic>
        <p:nvPicPr>
          <p:cNvPr id="191" name="Google Shape;191;g30238d74024_1_8"/>
          <p:cNvPicPr preferRelativeResize="0"/>
          <p:nvPr/>
        </p:nvPicPr>
        <p:blipFill rotWithShape="1">
          <a:blip r:embed="rId5">
            <a:alphaModFix/>
          </a:blip>
          <a:srcRect b="0" l="0" r="0" t="0"/>
          <a:stretch/>
        </p:blipFill>
        <p:spPr>
          <a:xfrm>
            <a:off x="6754400" y="2339350"/>
            <a:ext cx="5285200" cy="1409700"/>
          </a:xfrm>
          <a:prstGeom prst="rect">
            <a:avLst/>
          </a:prstGeom>
          <a:noFill/>
          <a:ln>
            <a:noFill/>
          </a:ln>
        </p:spPr>
      </p:pic>
      <p:sp>
        <p:nvSpPr>
          <p:cNvPr id="192" name="Google Shape;192;g30238d74024_1_8"/>
          <p:cNvSpPr txBox="1"/>
          <p:nvPr/>
        </p:nvSpPr>
        <p:spPr>
          <a:xfrm>
            <a:off x="6811375" y="3960850"/>
            <a:ext cx="5228100" cy="25923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hypothesis H0 being rejected we see that gender has the same impact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238d74024_1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Hypothesis 2 </a:t>
            </a:r>
            <a:endParaRPr>
              <a:solidFill>
                <a:schemeClr val="accent2"/>
              </a:solidFill>
            </a:endParaRPr>
          </a:p>
        </p:txBody>
      </p:sp>
      <p:pic>
        <p:nvPicPr>
          <p:cNvPr id="198" name="Google Shape;198;g30238d74024_1_17"/>
          <p:cNvPicPr preferRelativeResize="0"/>
          <p:nvPr/>
        </p:nvPicPr>
        <p:blipFill rotWithShape="1">
          <a:blip r:embed="rId3">
            <a:alphaModFix/>
          </a:blip>
          <a:srcRect b="0" l="0" r="0" t="0"/>
          <a:stretch/>
        </p:blipFill>
        <p:spPr>
          <a:xfrm>
            <a:off x="0" y="1371600"/>
            <a:ext cx="11798449" cy="602350"/>
          </a:xfrm>
          <a:prstGeom prst="rect">
            <a:avLst/>
          </a:prstGeom>
          <a:noFill/>
          <a:ln>
            <a:noFill/>
          </a:ln>
        </p:spPr>
      </p:pic>
      <p:pic>
        <p:nvPicPr>
          <p:cNvPr id="199" name="Google Shape;199;g30238d74024_1_17"/>
          <p:cNvPicPr preferRelativeResize="0"/>
          <p:nvPr/>
        </p:nvPicPr>
        <p:blipFill rotWithShape="1">
          <a:blip r:embed="rId4">
            <a:alphaModFix/>
          </a:blip>
          <a:srcRect b="0" l="0" r="0" t="0"/>
          <a:stretch/>
        </p:blipFill>
        <p:spPr>
          <a:xfrm>
            <a:off x="152400" y="2126350"/>
            <a:ext cx="5749501" cy="4579251"/>
          </a:xfrm>
          <a:prstGeom prst="rect">
            <a:avLst/>
          </a:prstGeom>
          <a:noFill/>
          <a:ln>
            <a:noFill/>
          </a:ln>
        </p:spPr>
      </p:pic>
      <p:pic>
        <p:nvPicPr>
          <p:cNvPr id="200" name="Google Shape;200;g30238d74024_1_17"/>
          <p:cNvPicPr preferRelativeResize="0"/>
          <p:nvPr/>
        </p:nvPicPr>
        <p:blipFill rotWithShape="1">
          <a:blip r:embed="rId5">
            <a:alphaModFix/>
          </a:blip>
          <a:srcRect b="0" l="0" r="0" t="0"/>
          <a:stretch/>
        </p:blipFill>
        <p:spPr>
          <a:xfrm>
            <a:off x="6067725" y="2126350"/>
            <a:ext cx="5967274" cy="1485900"/>
          </a:xfrm>
          <a:prstGeom prst="rect">
            <a:avLst/>
          </a:prstGeom>
          <a:noFill/>
          <a:ln>
            <a:noFill/>
          </a:ln>
        </p:spPr>
      </p:pic>
      <p:sp>
        <p:nvSpPr>
          <p:cNvPr id="201" name="Google Shape;201;g30238d74024_1_17"/>
          <p:cNvSpPr txBox="1"/>
          <p:nvPr/>
        </p:nvSpPr>
        <p:spPr>
          <a:xfrm>
            <a:off x="6314650" y="4073000"/>
            <a:ext cx="5483700" cy="26325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H1 being rejected we know that H0 is the correct hypothesis meaning younger people make more profit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0238d74024_1_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Hypothesis 3 </a:t>
            </a:r>
            <a:endParaRPr>
              <a:solidFill>
                <a:schemeClr val="accent2"/>
              </a:solidFill>
            </a:endParaRPr>
          </a:p>
        </p:txBody>
      </p:sp>
      <p:pic>
        <p:nvPicPr>
          <p:cNvPr id="207" name="Google Shape;207;g30238d74024_1_26"/>
          <p:cNvPicPr preferRelativeResize="0"/>
          <p:nvPr/>
        </p:nvPicPr>
        <p:blipFill rotWithShape="1">
          <a:blip r:embed="rId3">
            <a:alphaModFix/>
          </a:blip>
          <a:srcRect b="0" l="0" r="0" t="0"/>
          <a:stretch/>
        </p:blipFill>
        <p:spPr>
          <a:xfrm>
            <a:off x="152400" y="1843225"/>
            <a:ext cx="10001250" cy="590550"/>
          </a:xfrm>
          <a:prstGeom prst="rect">
            <a:avLst/>
          </a:prstGeom>
          <a:noFill/>
          <a:ln>
            <a:noFill/>
          </a:ln>
        </p:spPr>
      </p:pic>
      <p:pic>
        <p:nvPicPr>
          <p:cNvPr id="208" name="Google Shape;208;g30238d74024_1_26"/>
          <p:cNvPicPr preferRelativeResize="0"/>
          <p:nvPr/>
        </p:nvPicPr>
        <p:blipFill rotWithShape="1">
          <a:blip r:embed="rId4">
            <a:alphaModFix/>
          </a:blip>
          <a:srcRect b="0" l="0" r="0" t="0"/>
          <a:stretch/>
        </p:blipFill>
        <p:spPr>
          <a:xfrm>
            <a:off x="0" y="2586175"/>
            <a:ext cx="6290449" cy="4119425"/>
          </a:xfrm>
          <a:prstGeom prst="rect">
            <a:avLst/>
          </a:prstGeom>
          <a:noFill/>
          <a:ln>
            <a:noFill/>
          </a:ln>
        </p:spPr>
      </p:pic>
      <p:pic>
        <p:nvPicPr>
          <p:cNvPr id="209" name="Google Shape;209;g30238d74024_1_26"/>
          <p:cNvPicPr preferRelativeResize="0"/>
          <p:nvPr/>
        </p:nvPicPr>
        <p:blipFill rotWithShape="1">
          <a:blip r:embed="rId5">
            <a:alphaModFix/>
          </a:blip>
          <a:srcRect b="0" l="0" r="0" t="0"/>
          <a:stretch/>
        </p:blipFill>
        <p:spPr>
          <a:xfrm>
            <a:off x="6290450" y="2586175"/>
            <a:ext cx="5932450" cy="800100"/>
          </a:xfrm>
          <a:prstGeom prst="rect">
            <a:avLst/>
          </a:prstGeom>
          <a:noFill/>
          <a:ln>
            <a:noFill/>
          </a:ln>
        </p:spPr>
      </p:pic>
      <p:sp>
        <p:nvSpPr>
          <p:cNvPr id="210" name="Google Shape;210;g30238d74024_1_26"/>
          <p:cNvSpPr txBox="1"/>
          <p:nvPr/>
        </p:nvSpPr>
        <p:spPr>
          <a:xfrm>
            <a:off x="6330675" y="3448100"/>
            <a:ext cx="5704200" cy="34098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hypothesis H0 being rejected it can be shown that yellow cabs make more profit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0238d74024_1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Recommendation </a:t>
            </a:r>
            <a:endParaRPr>
              <a:solidFill>
                <a:schemeClr val="accent2"/>
              </a:solidFill>
            </a:endParaRPr>
          </a:p>
        </p:txBody>
      </p:sp>
      <p:sp>
        <p:nvSpPr>
          <p:cNvPr id="216" name="Google Shape;216;g30238d74024_1_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Because the Yellow cabs have more users seen from my EDA and they generate more profit seen from my hypothesis testing I recommend that the </a:t>
            </a:r>
            <a:r>
              <a:rPr lang="en-US"/>
              <a:t>Summit Arc Capital Partners</a:t>
            </a:r>
            <a:r>
              <a:rPr lang="en-US"/>
              <a:t> firm invests in the Yellow cab company as there is more advantages when compared to the pink cabs </a:t>
            </a:r>
            <a:endParaRPr/>
          </a:p>
          <a:p>
            <a:pPr indent="-342900" lvl="0" marL="457200" rtl="0" algn="l">
              <a:lnSpc>
                <a:spcPct val="90000"/>
              </a:lnSpc>
              <a:spcBef>
                <a:spcPts val="1000"/>
              </a:spcBef>
              <a:spcAft>
                <a:spcPts val="0"/>
              </a:spcAft>
              <a:buSzPts val="1800"/>
              <a:buChar char="➔"/>
            </a:pPr>
            <a:r>
              <a:rPr lang="en-US"/>
              <a:t>By doing so they will have a better return on investment as the </a:t>
            </a:r>
            <a:r>
              <a:rPr lang="en-US"/>
              <a:t>yellow</a:t>
            </a:r>
            <a:r>
              <a:rPr lang="en-US"/>
              <a:t> cabs can ensure more profit while the pink cabs may not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222" name="Google Shape;222;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3" name="Google Shape;223;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0238d74024_0_0"/>
          <p:cNvSpPr txBox="1"/>
          <p:nvPr>
            <p:ph idx="1" type="subTitle"/>
          </p:nvPr>
        </p:nvSpPr>
        <p:spPr>
          <a:xfrm>
            <a:off x="5872474" y="2601127"/>
            <a:ext cx="6319500" cy="2256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6600"/>
              <a:buNone/>
            </a:pPr>
            <a:r>
              <a:rPr lang="en-US" sz="3000">
                <a:solidFill>
                  <a:schemeClr val="accent2"/>
                </a:solidFill>
              </a:rPr>
              <a:t>Background/Problem</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Data Insights/EDA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Hypothesis testing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t/>
            </a:r>
            <a:endParaRPr sz="3000"/>
          </a:p>
        </p:txBody>
      </p:sp>
      <p:sp>
        <p:nvSpPr>
          <p:cNvPr id="91" name="Google Shape;91;g30238d74024_0_0"/>
          <p:cNvSpPr/>
          <p:nvPr/>
        </p:nvSpPr>
        <p:spPr>
          <a:xfrm>
            <a:off x="0" y="0"/>
            <a:ext cx="58725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2" name="Google Shape;92;g30238d74024_0_0"/>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
        <p:nvSpPr>
          <p:cNvPr id="93" name="Google Shape;93;g30238d74024_0_0"/>
          <p:cNvSpPr txBox="1"/>
          <p:nvPr/>
        </p:nvSpPr>
        <p:spPr>
          <a:xfrm>
            <a:off x="81575" y="2134175"/>
            <a:ext cx="5640300" cy="19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600"/>
              <a:buFont typeface="Arial"/>
              <a:buNone/>
            </a:pPr>
            <a:r>
              <a:rPr b="0" i="0" lang="en-US" sz="6600" u="none" cap="none" strike="noStrike">
                <a:solidFill>
                  <a:schemeClr val="accent2"/>
                </a:solidFill>
                <a:latin typeface="Calibri"/>
                <a:ea typeface="Calibri"/>
                <a:cs typeface="Calibri"/>
                <a:sym typeface="Calibri"/>
              </a:rPr>
              <a:t>Content </a:t>
            </a:r>
            <a:endParaRPr b="0" i="0" sz="6600" u="none" cap="none" strike="noStrike">
              <a:solidFill>
                <a:schemeClr val="accen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Summit Arc Capital Partners</a:t>
            </a:r>
            <a:r>
              <a:rPr lang="en-US" sz="2400"/>
              <a:t> is a private equity firm in US. Due to remarkable growth in the Cab Industry in last few years and multiple key players in the market, it is planning for an investment in Cab industry. </a:t>
            </a:r>
            <a:endParaRPr sz="2400"/>
          </a:p>
          <a:p>
            <a:pPr indent="0" lvl="0" marL="0" rtl="0" algn="l">
              <a:lnSpc>
                <a:spcPct val="90000"/>
              </a:lnSpc>
              <a:spcBef>
                <a:spcPts val="1000"/>
              </a:spcBef>
              <a:spcAft>
                <a:spcPts val="0"/>
              </a:spcAft>
              <a:buClr>
                <a:schemeClr val="dk1"/>
              </a:buClr>
              <a:buSzPts val="18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Objective : Provide actionable insights to help </a:t>
            </a:r>
            <a:r>
              <a:rPr lang="en-US" sz="2400"/>
              <a:t>Summit Arc Capital Partners</a:t>
            </a:r>
            <a:r>
              <a:rPr lang="en-US" sz="2400"/>
              <a:t> firm in identifying the right company for making investment.</a:t>
            </a:r>
            <a:endParaRPr sz="2400"/>
          </a:p>
          <a:p>
            <a:pPr indent="-114300" lvl="0" marL="228600" rtl="0" algn="l">
              <a:lnSpc>
                <a:spcPct val="90000"/>
              </a:lnSpc>
              <a:spcBef>
                <a:spcPts val="1000"/>
              </a:spcBef>
              <a:spcAft>
                <a:spcPts val="0"/>
              </a:spcAft>
              <a:buClr>
                <a:schemeClr val="dk1"/>
              </a:buClr>
              <a:buSzPts val="1800"/>
              <a:buNone/>
            </a:pPr>
            <a:r>
              <a:t/>
            </a:r>
            <a:endParaRPr sz="2400"/>
          </a:p>
          <a:p>
            <a:pPr indent="0" lvl="0" marL="0" rtl="0" algn="l">
              <a:lnSpc>
                <a:spcPct val="90000"/>
              </a:lnSpc>
              <a:spcBef>
                <a:spcPts val="1000"/>
              </a:spcBef>
              <a:spcAft>
                <a:spcPts val="0"/>
              </a:spcAft>
              <a:buClr>
                <a:schemeClr val="dk1"/>
              </a:buClr>
              <a:buSzPts val="1800"/>
              <a:buNone/>
            </a:pPr>
            <a:r>
              <a:rPr lang="en-US" sz="2400"/>
              <a:t>The analysis has been divided into four parts: </a:t>
            </a:r>
            <a:endParaRPr sz="2400"/>
          </a:p>
          <a:p>
            <a:pPr indent="-228600" lvl="0" marL="228600" rtl="0" algn="l">
              <a:lnSpc>
                <a:spcPct val="90000"/>
              </a:lnSpc>
              <a:spcBef>
                <a:spcPts val="1000"/>
              </a:spcBef>
              <a:spcAft>
                <a:spcPts val="0"/>
              </a:spcAft>
              <a:buClr>
                <a:schemeClr val="dk1"/>
              </a:buClr>
              <a:buSzPts val="2400"/>
              <a:buChar char="•"/>
            </a:pPr>
            <a:r>
              <a:rPr lang="en-US" sz="2400"/>
              <a:t>Data Understanding </a:t>
            </a:r>
            <a:endParaRPr sz="2400"/>
          </a:p>
          <a:p>
            <a:pPr indent="-228600" lvl="0" marL="228600" rtl="0" algn="l">
              <a:lnSpc>
                <a:spcPct val="90000"/>
              </a:lnSpc>
              <a:spcBef>
                <a:spcPts val="1000"/>
              </a:spcBef>
              <a:spcAft>
                <a:spcPts val="0"/>
              </a:spcAft>
              <a:buClr>
                <a:schemeClr val="dk1"/>
              </a:buClr>
              <a:buSzPts val="2400"/>
              <a:buChar char="•"/>
            </a:pPr>
            <a:r>
              <a:rPr lang="en-US" sz="2400"/>
              <a:t>Visualization of the correlations </a:t>
            </a:r>
            <a:endParaRPr sz="2400"/>
          </a:p>
          <a:p>
            <a:pPr indent="-228600" lvl="0" marL="228600" rtl="0" algn="l">
              <a:lnSpc>
                <a:spcPct val="90000"/>
              </a:lnSpc>
              <a:spcBef>
                <a:spcPts val="1000"/>
              </a:spcBef>
              <a:spcAft>
                <a:spcPts val="0"/>
              </a:spcAft>
              <a:buSzPts val="2400"/>
              <a:buChar char="•"/>
            </a:pPr>
            <a:r>
              <a:rPr lang="en-US" sz="2400"/>
              <a:t>Hypothesis testing </a:t>
            </a:r>
            <a:endParaRPr sz="2400"/>
          </a:p>
        </p:txBody>
      </p:sp>
      <p:sp>
        <p:nvSpPr>
          <p:cNvPr id="99" name="Google Shape;99;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–G2M case study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0238d74024_0_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Datasets </a:t>
            </a:r>
            <a:endParaRPr>
              <a:solidFill>
                <a:schemeClr val="accent2"/>
              </a:solidFill>
            </a:endParaRPr>
          </a:p>
        </p:txBody>
      </p:sp>
      <p:sp>
        <p:nvSpPr>
          <p:cNvPr id="106" name="Google Shape;106;g30238d74024_0_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b="1" lang="en-US"/>
              <a:t>Cab_Data.csv-</a:t>
            </a:r>
            <a:r>
              <a:rPr lang="en-US"/>
              <a:t> File includes the data on the different cab companies </a:t>
            </a:r>
            <a:endParaRPr/>
          </a:p>
          <a:p>
            <a:pPr indent="-342900" lvl="0" marL="457200" rtl="0" algn="l">
              <a:lnSpc>
                <a:spcPct val="90000"/>
              </a:lnSpc>
              <a:spcBef>
                <a:spcPts val="0"/>
              </a:spcBef>
              <a:spcAft>
                <a:spcPts val="0"/>
              </a:spcAft>
              <a:buSzPts val="1800"/>
              <a:buChar char="•"/>
            </a:pPr>
            <a:r>
              <a:rPr b="1" lang="en-US"/>
              <a:t>Customer_ID.csv</a:t>
            </a:r>
            <a:r>
              <a:rPr lang="en-US"/>
              <a:t>- File includes data on several details of the cab customers</a:t>
            </a:r>
            <a:endParaRPr/>
          </a:p>
          <a:p>
            <a:pPr indent="-342900" lvl="0" marL="457200" rtl="0" algn="l">
              <a:lnSpc>
                <a:spcPct val="90000"/>
              </a:lnSpc>
              <a:spcBef>
                <a:spcPts val="0"/>
              </a:spcBef>
              <a:spcAft>
                <a:spcPts val="0"/>
              </a:spcAft>
              <a:buSzPts val="1800"/>
              <a:buChar char="•"/>
            </a:pPr>
            <a:r>
              <a:rPr b="1" lang="en-US"/>
              <a:t>Transaction_ID.csv</a:t>
            </a:r>
            <a:r>
              <a:rPr lang="en-US"/>
              <a:t>- File includes data on the transaction details </a:t>
            </a:r>
            <a:endParaRPr/>
          </a:p>
          <a:p>
            <a:pPr indent="-342900" lvl="0" marL="457200" rtl="0" algn="l">
              <a:lnSpc>
                <a:spcPct val="90000"/>
              </a:lnSpc>
              <a:spcBef>
                <a:spcPts val="0"/>
              </a:spcBef>
              <a:spcAft>
                <a:spcPts val="0"/>
              </a:spcAft>
              <a:buSzPts val="1800"/>
              <a:buChar char="•"/>
            </a:pPr>
            <a:r>
              <a:rPr b="1" lang="en-US"/>
              <a:t>City.csv</a:t>
            </a:r>
            <a:r>
              <a:rPr lang="en-US"/>
              <a:t>- File includes data on different US cities and data on their cab users </a:t>
            </a:r>
            <a:endParaRPr/>
          </a:p>
          <a:p>
            <a:pPr indent="0" lvl="0" marL="45720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0238d74024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Coding in Profit </a:t>
            </a:r>
            <a:endParaRPr>
              <a:solidFill>
                <a:schemeClr val="accent2"/>
              </a:solidFill>
            </a:endParaRPr>
          </a:p>
        </p:txBody>
      </p:sp>
      <p:pic>
        <p:nvPicPr>
          <p:cNvPr id="112" name="Google Shape;112;g30238d74024_0_23"/>
          <p:cNvPicPr preferRelativeResize="0"/>
          <p:nvPr/>
        </p:nvPicPr>
        <p:blipFill rotWithShape="1">
          <a:blip r:embed="rId3">
            <a:alphaModFix/>
          </a:blip>
          <a:srcRect b="0" l="0" r="0" t="0"/>
          <a:stretch/>
        </p:blipFill>
        <p:spPr>
          <a:xfrm>
            <a:off x="95250" y="3086100"/>
            <a:ext cx="12001500" cy="1028700"/>
          </a:xfrm>
          <a:prstGeom prst="rect">
            <a:avLst/>
          </a:prstGeom>
          <a:noFill/>
          <a:ln>
            <a:noFill/>
          </a:ln>
        </p:spPr>
      </p:pic>
      <p:pic>
        <p:nvPicPr>
          <p:cNvPr id="113" name="Google Shape;113;g30238d74024_0_23"/>
          <p:cNvPicPr preferRelativeResize="0"/>
          <p:nvPr/>
        </p:nvPicPr>
        <p:blipFill rotWithShape="1">
          <a:blip r:embed="rId4">
            <a:alphaModFix/>
          </a:blip>
          <a:srcRect b="0" l="0" r="0" t="0"/>
          <a:stretch/>
        </p:blipFill>
        <p:spPr>
          <a:xfrm>
            <a:off x="152400" y="4622250"/>
            <a:ext cx="11887199" cy="2235738"/>
          </a:xfrm>
          <a:prstGeom prst="rect">
            <a:avLst/>
          </a:prstGeom>
          <a:noFill/>
          <a:ln>
            <a:noFill/>
          </a:ln>
        </p:spPr>
      </p:pic>
      <p:sp>
        <p:nvSpPr>
          <p:cNvPr id="114" name="Google Shape;114;g30238d74024_0_23"/>
          <p:cNvSpPr txBox="1"/>
          <p:nvPr/>
        </p:nvSpPr>
        <p:spPr>
          <a:xfrm>
            <a:off x="273850" y="1845750"/>
            <a:ext cx="11440800" cy="6891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Added profit to make better inferences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0238d74024_0_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Merging Dataset</a:t>
            </a:r>
            <a:endParaRPr>
              <a:solidFill>
                <a:schemeClr val="accent2"/>
              </a:solidFill>
            </a:endParaRPr>
          </a:p>
        </p:txBody>
      </p:sp>
      <p:pic>
        <p:nvPicPr>
          <p:cNvPr id="120" name="Google Shape;120;g30238d74024_0_31"/>
          <p:cNvPicPr preferRelativeResize="0"/>
          <p:nvPr/>
        </p:nvPicPr>
        <p:blipFill rotWithShape="1">
          <a:blip r:embed="rId3">
            <a:alphaModFix/>
          </a:blip>
          <a:srcRect b="0" l="0" r="0" t="0"/>
          <a:stretch/>
        </p:blipFill>
        <p:spPr>
          <a:xfrm>
            <a:off x="0" y="1690813"/>
            <a:ext cx="12191998" cy="1408274"/>
          </a:xfrm>
          <a:prstGeom prst="rect">
            <a:avLst/>
          </a:prstGeom>
          <a:noFill/>
          <a:ln>
            <a:noFill/>
          </a:ln>
        </p:spPr>
      </p:pic>
      <p:pic>
        <p:nvPicPr>
          <p:cNvPr id="121" name="Google Shape;121;g30238d74024_0_31"/>
          <p:cNvPicPr preferRelativeResize="0"/>
          <p:nvPr/>
        </p:nvPicPr>
        <p:blipFill rotWithShape="1">
          <a:blip r:embed="rId4">
            <a:alphaModFix/>
          </a:blip>
          <a:srcRect b="0" l="0" r="0" t="0"/>
          <a:stretch/>
        </p:blipFill>
        <p:spPr>
          <a:xfrm>
            <a:off x="152400" y="3251487"/>
            <a:ext cx="3700230" cy="3454113"/>
          </a:xfrm>
          <a:prstGeom prst="rect">
            <a:avLst/>
          </a:prstGeom>
          <a:noFill/>
          <a:ln>
            <a:noFill/>
          </a:ln>
        </p:spPr>
      </p:pic>
      <p:sp>
        <p:nvSpPr>
          <p:cNvPr id="122" name="Google Shape;122;g30238d74024_0_31"/>
          <p:cNvSpPr txBox="1"/>
          <p:nvPr/>
        </p:nvSpPr>
        <p:spPr>
          <a:xfrm>
            <a:off x="4728350" y="3800600"/>
            <a:ext cx="7098300" cy="2904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Merged all the datasets into one dataframe to compare and analyze better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0238d74024_0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Analysis of Correlation</a:t>
            </a:r>
            <a:endParaRPr>
              <a:solidFill>
                <a:schemeClr val="accent2"/>
              </a:solidFill>
            </a:endParaRPr>
          </a:p>
        </p:txBody>
      </p:sp>
      <p:pic>
        <p:nvPicPr>
          <p:cNvPr id="128" name="Google Shape;128;g30238d74024_0_39"/>
          <p:cNvPicPr preferRelativeResize="0"/>
          <p:nvPr/>
        </p:nvPicPr>
        <p:blipFill rotWithShape="1">
          <a:blip r:embed="rId3">
            <a:alphaModFix/>
          </a:blip>
          <a:srcRect b="0" l="0" r="0" t="0"/>
          <a:stretch/>
        </p:blipFill>
        <p:spPr>
          <a:xfrm>
            <a:off x="0" y="1623550"/>
            <a:ext cx="8006298" cy="5234451"/>
          </a:xfrm>
          <a:prstGeom prst="rect">
            <a:avLst/>
          </a:prstGeom>
          <a:noFill/>
          <a:ln>
            <a:noFill/>
          </a:ln>
        </p:spPr>
      </p:pic>
      <p:sp>
        <p:nvSpPr>
          <p:cNvPr id="129" name="Google Shape;129;g30238d74024_0_39"/>
          <p:cNvSpPr txBox="1"/>
          <p:nvPr/>
        </p:nvSpPr>
        <p:spPr>
          <a:xfrm>
            <a:off x="7516425" y="756175"/>
            <a:ext cx="4101900" cy="536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6 Highly Correlated Categories </a:t>
            </a:r>
            <a:endParaRPr b="0" i="0" sz="2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City and Customer ID</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Cost of trip and KM traveled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Date of Travel and Transaction ID</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Price charged and Cost of trip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Population and City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Profit and Cost of trip </a:t>
            </a:r>
            <a:endParaRPr b="0"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0238d74024_0_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Cab Users </a:t>
            </a:r>
            <a:endParaRPr>
              <a:solidFill>
                <a:schemeClr val="accent2"/>
              </a:solidFill>
            </a:endParaRPr>
          </a:p>
        </p:txBody>
      </p:sp>
      <p:pic>
        <p:nvPicPr>
          <p:cNvPr id="135" name="Google Shape;135;g30238d74024_0_46"/>
          <p:cNvPicPr preferRelativeResize="0"/>
          <p:nvPr/>
        </p:nvPicPr>
        <p:blipFill rotWithShape="1">
          <a:blip r:embed="rId3">
            <a:alphaModFix/>
          </a:blip>
          <a:srcRect b="0" l="0" r="0" t="0"/>
          <a:stretch/>
        </p:blipFill>
        <p:spPr>
          <a:xfrm>
            <a:off x="107575" y="1522925"/>
            <a:ext cx="10515600" cy="3351129"/>
          </a:xfrm>
          <a:prstGeom prst="rect">
            <a:avLst/>
          </a:prstGeom>
          <a:noFill/>
          <a:ln>
            <a:noFill/>
          </a:ln>
        </p:spPr>
      </p:pic>
      <p:sp>
        <p:nvSpPr>
          <p:cNvPr id="136" name="Google Shape;136;g30238d74024_0_46"/>
          <p:cNvSpPr txBox="1"/>
          <p:nvPr/>
        </p:nvSpPr>
        <p:spPr>
          <a:xfrm>
            <a:off x="225775" y="4056975"/>
            <a:ext cx="11649000" cy="1922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graph above we can tell that there are more Yellow cab users than there are Pink cab users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0238d74024_0_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Gender </a:t>
            </a:r>
            <a:endParaRPr>
              <a:solidFill>
                <a:schemeClr val="accent2"/>
              </a:solidFill>
            </a:endParaRPr>
          </a:p>
        </p:txBody>
      </p:sp>
      <p:pic>
        <p:nvPicPr>
          <p:cNvPr id="142" name="Google Shape;142;g30238d74024_0_53"/>
          <p:cNvPicPr preferRelativeResize="0"/>
          <p:nvPr/>
        </p:nvPicPr>
        <p:blipFill rotWithShape="1">
          <a:blip r:embed="rId3">
            <a:alphaModFix/>
          </a:blip>
          <a:srcRect b="0" l="0" r="0" t="0"/>
          <a:stretch/>
        </p:blipFill>
        <p:spPr>
          <a:xfrm>
            <a:off x="4873900" y="2649775"/>
            <a:ext cx="7143750" cy="1981200"/>
          </a:xfrm>
          <a:prstGeom prst="rect">
            <a:avLst/>
          </a:prstGeom>
          <a:noFill/>
          <a:ln>
            <a:noFill/>
          </a:ln>
        </p:spPr>
      </p:pic>
      <p:sp>
        <p:nvSpPr>
          <p:cNvPr id="143" name="Google Shape;143;g30238d74024_0_53"/>
          <p:cNvSpPr txBox="1"/>
          <p:nvPr/>
        </p:nvSpPr>
        <p:spPr>
          <a:xfrm>
            <a:off x="402050" y="2150200"/>
            <a:ext cx="4566600" cy="4101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graph we can tell that there are more male users than female users </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This is true for both cab companies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