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8" r:id="rId4"/>
    <p:sldId id="269" r:id="rId5"/>
    <p:sldId id="270" r:id="rId6"/>
    <p:sldId id="273" r:id="rId7"/>
    <p:sldId id="277" r:id="rId8"/>
    <p:sldId id="271" r:id="rId9"/>
    <p:sldId id="272" r:id="rId10"/>
    <p:sldId id="278" r:id="rId11"/>
    <p:sldId id="274" r:id="rId12"/>
    <p:sldId id="276" r:id="rId13"/>
    <p:sldId id="283" r:id="rId14"/>
    <p:sldId id="284" r:id="rId15"/>
    <p:sldId id="285" r:id="rId16"/>
    <p:sldId id="280" r:id="rId17"/>
    <p:sldId id="286" r:id="rId18"/>
    <p:sldId id="281" r:id="rId19"/>
    <p:sldId id="287" r:id="rId20"/>
    <p:sldId id="288" r:id="rId21"/>
    <p:sldId id="289" r:id="rId22"/>
    <p:sldId id="279" r:id="rId23"/>
    <p:sldId id="26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C5780B-C6ED-1BFA-2EA7-BD4439DEC2AC}" name="FURKAN ÇİFTLİKCİ" initials="FÇ" userId="S::furkan.ciftlikci@std.yildiz.edu.tr::49d7b789-dcb5-4147-ae86-748bd3a822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0F668-ED58-4264-1D4D-74733BC4A510}" v="446" dt="2023-05-23T03:47:45.433"/>
    <p1510:client id="{505798AD-01E8-C494-0DC3-3F2E36291F62}" v="144" dt="2023-05-23T08:19:02.717"/>
    <p1510:client id="{50A1997D-0E1A-8BFE-17FC-780C6B9F3C11}" v="181" dt="2023-05-23T06:14:22.069"/>
    <p1510:client id="{52133337-364A-F375-6001-4DFA678F43E2}" v="87" dt="2023-05-16T08:27:40.627"/>
    <p1510:client id="{D5B8AE68-9F50-4E73-93B0-BEF933E4576D}" v="155" dt="2023-05-09T08:12:05.905"/>
    <p1510:client id="{E8C559CA-5E19-4712-3167-1427578DAD41}" v="335" dt="2023-05-22T20:40:45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77A4-519B-4E71-ADFA-E7E19B03DE5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9905-D9EF-4D5B-8725-D6C4169A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9905-D9EF-4D5B-8725-D6C4169A86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9905-D9EF-4D5B-8725-D6C4169A8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69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eP5yfctHrU?feature=oembe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Close up of a control panel of an aeroplane flying at night">
            <a:extLst>
              <a:ext uri="{FF2B5EF4-FFF2-40B4-BE49-F238E27FC236}">
                <a16:creationId xmlns:a16="http://schemas.microsoft.com/office/drawing/2014/main" id="{1CE38E79-9FEC-AF92-5156-025D59873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15" b="5116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  <a:cs typeface="Calibri Light"/>
              </a:rPr>
              <a:t>Autonomous</a:t>
            </a:r>
            <a:r>
              <a:rPr lang="tr-TR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 Light"/>
              </a:rPr>
              <a:t>Landing</a:t>
            </a:r>
            <a:r>
              <a:rPr lang="tr-TR" dirty="0">
                <a:solidFill>
                  <a:schemeClr val="bg1"/>
                </a:solidFill>
                <a:cs typeface="Calibri Light"/>
              </a:rPr>
              <a:t> of NASA GTM Aircraft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493008" y="4383319"/>
            <a:ext cx="4754880" cy="1527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Agah Enes SOYALP</a:t>
            </a:r>
          </a:p>
          <a:p>
            <a:r>
              <a:rPr lang="tr-TR" dirty="0">
                <a:solidFill>
                  <a:schemeClr val="bg1"/>
                </a:solidFill>
              </a:rPr>
              <a:t>Ebubekir DENİZHAN</a:t>
            </a:r>
          </a:p>
          <a:p>
            <a:r>
              <a:rPr lang="tr-TR" dirty="0">
                <a:solidFill>
                  <a:schemeClr val="bg1"/>
                </a:solidFill>
              </a:rPr>
              <a:t>Furkan ÇİFTLİKCİ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05F8AF3-D026-4557-2AAC-8F25C706097E}"/>
              </a:ext>
            </a:extLst>
          </p:cNvPr>
          <p:cNvSpPr txBox="1"/>
          <p:nvPr/>
        </p:nvSpPr>
        <p:spPr>
          <a:xfrm>
            <a:off x="7503537" y="6322733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Assoc. Prof. </a:t>
            </a:r>
            <a:r>
              <a:rPr lang="en-US" sz="2400" b="1" dirty="0" err="1">
                <a:solidFill>
                  <a:schemeClr val="bg1"/>
                </a:solidFill>
              </a:rPr>
              <a:t>İlker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tr-TR" sz="2400" b="1" dirty="0">
                <a:solidFill>
                  <a:schemeClr val="bg1"/>
                </a:solidFill>
              </a:rPr>
              <a:t>ÜSTOĞLU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/>
          <a:lstStyle/>
          <a:p>
            <a:r>
              <a:rPr lang="tr-TR" sz="1900" i="1" dirty="0" err="1"/>
              <a:t>Linear</a:t>
            </a:r>
            <a:r>
              <a:rPr lang="en-US" sz="1900" i="1" dirty="0"/>
              <a:t> velocities and rates according to control surfaces doublets</a:t>
            </a:r>
            <a:r>
              <a:rPr lang="tr-TR" sz="1900" i="1" dirty="0"/>
              <a:t> </a:t>
            </a:r>
            <a:endParaRPr lang="en-US" sz="1900" i="1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/>
              <a:t>Open-</a:t>
            </a:r>
            <a:r>
              <a:rPr lang="tr-TR" dirty="0" err="1"/>
              <a:t>Loop</a:t>
            </a:r>
            <a:r>
              <a:rPr lang="tr-TR" dirty="0"/>
              <a:t> Analysis</a:t>
            </a:r>
            <a:endParaRPr lang="en-US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E50008F-531E-AF84-9294-600F713CB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2"/>
          <a:stretch/>
        </p:blipFill>
        <p:spPr bwMode="auto">
          <a:xfrm>
            <a:off x="627033" y="2517721"/>
            <a:ext cx="3968073" cy="16440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8341628-D994-7B13-62DA-6487B05E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" b="7899"/>
          <a:stretch/>
        </p:blipFill>
        <p:spPr bwMode="auto">
          <a:xfrm>
            <a:off x="4276293" y="2596545"/>
            <a:ext cx="3968073" cy="14864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566D18F-41A7-A89C-B386-F540C8AFD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b="3786"/>
          <a:stretch/>
        </p:blipFill>
        <p:spPr bwMode="auto">
          <a:xfrm>
            <a:off x="7919217" y="2577530"/>
            <a:ext cx="3645748" cy="1524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Metin kutusu 9">
            <a:extLst>
              <a:ext uri="{FF2B5EF4-FFF2-40B4-BE49-F238E27FC236}">
                <a16:creationId xmlns:a16="http://schemas.microsoft.com/office/drawing/2014/main" id="{B8DA0BF0-A7B4-49E6-8C1B-0FF3BDC445DE}"/>
              </a:ext>
            </a:extLst>
          </p:cNvPr>
          <p:cNvSpPr txBox="1"/>
          <p:nvPr/>
        </p:nvSpPr>
        <p:spPr>
          <a:xfrm>
            <a:off x="1067688" y="4296472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15: </a:t>
            </a:r>
            <a:r>
              <a:rPr lang="tr-TR" sz="1300" b="1" dirty="0" err="1">
                <a:solidFill>
                  <a:srgbClr val="FFFFFF"/>
                </a:solidFill>
              </a:rPr>
              <a:t>Elevator</a:t>
            </a:r>
            <a:r>
              <a:rPr lang="tr-TR" sz="1300" b="1" dirty="0">
                <a:solidFill>
                  <a:srgbClr val="FFFFFF"/>
                </a:solidFill>
              </a:rPr>
              <a:t> – u -  v - w</a:t>
            </a:r>
          </a:p>
        </p:txBody>
      </p:sp>
      <p:sp>
        <p:nvSpPr>
          <p:cNvPr id="14" name="Metin kutusu 9">
            <a:extLst>
              <a:ext uri="{FF2B5EF4-FFF2-40B4-BE49-F238E27FC236}">
                <a16:creationId xmlns:a16="http://schemas.microsoft.com/office/drawing/2014/main" id="{080E515B-456F-493D-AB5A-971755BD496A}"/>
              </a:ext>
            </a:extLst>
          </p:cNvPr>
          <p:cNvSpPr txBox="1"/>
          <p:nvPr/>
        </p:nvSpPr>
        <p:spPr>
          <a:xfrm>
            <a:off x="4716948" y="4295488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16: </a:t>
            </a:r>
            <a:r>
              <a:rPr lang="tr-TR" sz="1300" b="1" dirty="0" err="1">
                <a:solidFill>
                  <a:srgbClr val="FFFFFF"/>
                </a:solidFill>
              </a:rPr>
              <a:t>Aileron</a:t>
            </a:r>
            <a:r>
              <a:rPr lang="tr-TR" sz="1300" b="1" dirty="0">
                <a:solidFill>
                  <a:srgbClr val="FFFFFF"/>
                </a:solidFill>
              </a:rPr>
              <a:t> – u – v - w</a:t>
            </a:r>
          </a:p>
        </p:txBody>
      </p:sp>
      <p:sp>
        <p:nvSpPr>
          <p:cNvPr id="15" name="Metin kutusu 9">
            <a:extLst>
              <a:ext uri="{FF2B5EF4-FFF2-40B4-BE49-F238E27FC236}">
                <a16:creationId xmlns:a16="http://schemas.microsoft.com/office/drawing/2014/main" id="{080E515B-456F-493D-AB5A-971755BD496A}"/>
              </a:ext>
            </a:extLst>
          </p:cNvPr>
          <p:cNvSpPr txBox="1"/>
          <p:nvPr/>
        </p:nvSpPr>
        <p:spPr>
          <a:xfrm>
            <a:off x="8198710" y="4289165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17: </a:t>
            </a:r>
            <a:r>
              <a:rPr lang="tr-TR" sz="1300" b="1" dirty="0" err="1">
                <a:solidFill>
                  <a:srgbClr val="FFFFFF"/>
                </a:solidFill>
              </a:rPr>
              <a:t>Rudder</a:t>
            </a:r>
            <a:r>
              <a:rPr lang="tr-TR" sz="1300" b="1" dirty="0">
                <a:solidFill>
                  <a:srgbClr val="FFFFFF"/>
                </a:solidFill>
              </a:rPr>
              <a:t> - u – v - w</a:t>
            </a:r>
          </a:p>
        </p:txBody>
      </p:sp>
    </p:spTree>
    <p:extLst>
      <p:ext uri="{BB962C8B-B14F-4D97-AF65-F5344CB8AC3E}">
        <p14:creationId xmlns:p14="http://schemas.microsoft.com/office/powerpoint/2010/main" val="384913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/>
          <a:lstStyle/>
          <a:p>
            <a:r>
              <a:rPr lang="tr-TR" dirty="0" err="1"/>
              <a:t>Longitudinal</a:t>
            </a:r>
            <a:r>
              <a:rPr lang="tr-TR" dirty="0"/>
              <a:t> </a:t>
            </a:r>
            <a:r>
              <a:rPr lang="tr-TR" dirty="0" err="1"/>
              <a:t>Controllers</a:t>
            </a:r>
            <a:r>
              <a:rPr lang="tr-TR" dirty="0"/>
              <a:t> 	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/>
              <a:t>I</a:t>
            </a:r>
            <a:r>
              <a:rPr lang="en-US" dirty="0" err="1"/>
              <a:t>nner</a:t>
            </a:r>
            <a:r>
              <a:rPr lang="en-US" dirty="0"/>
              <a:t> Loop, Pitch Attitude Hold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en-US" dirty="0"/>
              <a:t>Outer Loop, Altitude Hold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/>
              <a:t>True </a:t>
            </a:r>
            <a:r>
              <a:rPr lang="tr-TR" dirty="0" err="1"/>
              <a:t>Airspeed</a:t>
            </a:r>
            <a:r>
              <a:rPr lang="tr-TR" dirty="0"/>
              <a:t> (TAS) Control</a:t>
            </a:r>
          </a:p>
          <a:p>
            <a:r>
              <a:rPr lang="tr-TR" dirty="0"/>
              <a:t>Lateral </a:t>
            </a:r>
            <a:r>
              <a:rPr lang="tr-TR" dirty="0" err="1"/>
              <a:t>Controllers</a:t>
            </a:r>
            <a:r>
              <a:rPr lang="tr-TR" dirty="0"/>
              <a:t> 	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en-US" dirty="0"/>
              <a:t>Inner Loop, </a:t>
            </a:r>
            <a:r>
              <a:rPr lang="tr-TR" dirty="0" err="1"/>
              <a:t>Wing</a:t>
            </a:r>
            <a:r>
              <a:rPr lang="tr-TR" dirty="0"/>
              <a:t> </a:t>
            </a:r>
            <a:r>
              <a:rPr lang="tr-TR" dirty="0" err="1"/>
              <a:t>Leveler</a:t>
            </a:r>
            <a:endParaRPr lang="en-US" dirty="0"/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en-US" dirty="0"/>
              <a:t>Outer Loop, </a:t>
            </a:r>
            <a:r>
              <a:rPr lang="tr-TR" dirty="0" err="1"/>
              <a:t>Heading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en-US" dirty="0"/>
              <a:t> Hold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 err="1"/>
              <a:t>Sideslip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Control</a:t>
            </a:r>
          </a:p>
          <a:p>
            <a:pPr lvl="1"/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/>
              <a:t>Flight Controller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Altitude</a:t>
            </a:r>
            <a:r>
              <a:rPr lang="tr-TR" dirty="0"/>
              <a:t> Controller</a:t>
            </a:r>
            <a:endParaRPr lang="en-US" dirty="0"/>
          </a:p>
        </p:txBody>
      </p:sp>
      <p:pic>
        <p:nvPicPr>
          <p:cNvPr id="5" name="İçerik Yer Tutucusu 4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469EC217-F8BE-4BF9-1C8B-25F8CFB2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78" y="2298524"/>
            <a:ext cx="9877425" cy="238619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3B44016-21C2-04E7-4A5B-960231862D37}"/>
              </a:ext>
            </a:extLst>
          </p:cNvPr>
          <p:cNvSpPr txBox="1"/>
          <p:nvPr/>
        </p:nvSpPr>
        <p:spPr>
          <a:xfrm>
            <a:off x="4153788" y="4694239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18: </a:t>
            </a:r>
            <a:r>
              <a:rPr lang="tr-TR" sz="1300" b="1" dirty="0" err="1">
                <a:solidFill>
                  <a:srgbClr val="FFFFFF"/>
                </a:solidFill>
              </a:rPr>
              <a:t>Longitudinal</a:t>
            </a:r>
            <a:r>
              <a:rPr lang="tr-TR" sz="1300" b="1" dirty="0">
                <a:solidFill>
                  <a:srgbClr val="FFFFFF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2517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/>
              <a:t>TAS Controller</a:t>
            </a:r>
            <a:endParaRPr lang="en-US" dirty="0"/>
          </a:p>
        </p:txBody>
      </p:sp>
      <p:pic>
        <p:nvPicPr>
          <p:cNvPr id="7" name="Resim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EE3F972-73A5-D9AB-D7FA-D1A663DB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2337242"/>
            <a:ext cx="9877643" cy="273137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6C35824-F3F7-E03F-C544-3A3CBD010F87}"/>
              </a:ext>
            </a:extLst>
          </p:cNvPr>
          <p:cNvSpPr txBox="1"/>
          <p:nvPr/>
        </p:nvSpPr>
        <p:spPr>
          <a:xfrm>
            <a:off x="4552617" y="5088832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19: True </a:t>
            </a:r>
            <a:r>
              <a:rPr lang="tr-TR" sz="1300" b="1" dirty="0" err="1">
                <a:solidFill>
                  <a:srgbClr val="FFFFFF"/>
                </a:solidFill>
              </a:rPr>
              <a:t>Airspeed</a:t>
            </a:r>
            <a:r>
              <a:rPr lang="tr-TR" sz="1300" b="1" dirty="0">
                <a:solidFill>
                  <a:srgbClr val="FFFFFF"/>
                </a:solidFill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7550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Heading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Controller</a:t>
            </a:r>
            <a:endParaRPr lang="en-US" dirty="0"/>
          </a:p>
        </p:txBody>
      </p:sp>
      <p:pic>
        <p:nvPicPr>
          <p:cNvPr id="7" name="Resim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397138F1-0B62-88DE-6EDC-25A0B0DB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8" y="2337242"/>
            <a:ext cx="9920429" cy="231235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F48D571-8282-AF00-BBFC-BFD9FB4A807E}"/>
              </a:ext>
            </a:extLst>
          </p:cNvPr>
          <p:cNvSpPr txBox="1"/>
          <p:nvPr/>
        </p:nvSpPr>
        <p:spPr>
          <a:xfrm>
            <a:off x="4153788" y="4694239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20: Lateral Controller</a:t>
            </a:r>
          </a:p>
        </p:txBody>
      </p:sp>
    </p:spTree>
    <p:extLst>
      <p:ext uri="{BB962C8B-B14F-4D97-AF65-F5344CB8AC3E}">
        <p14:creationId xmlns:p14="http://schemas.microsoft.com/office/powerpoint/2010/main" val="297964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Sideslip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Controller</a:t>
            </a:r>
            <a:endParaRPr lang="en-US" dirty="0"/>
          </a:p>
        </p:txBody>
      </p:sp>
      <p:pic>
        <p:nvPicPr>
          <p:cNvPr id="7" name="Resim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0324177D-1554-6879-2371-0287299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8" y="2259647"/>
            <a:ext cx="9877644" cy="271334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EC7D5BA-799A-0F1D-EF23-4BFE5CE15D37}"/>
              </a:ext>
            </a:extLst>
          </p:cNvPr>
          <p:cNvSpPr txBox="1"/>
          <p:nvPr/>
        </p:nvSpPr>
        <p:spPr>
          <a:xfrm>
            <a:off x="4439538" y="5013318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21: </a:t>
            </a:r>
            <a:r>
              <a:rPr lang="tr-TR" sz="1300" b="1" dirty="0" err="1">
                <a:solidFill>
                  <a:srgbClr val="FFFFFF"/>
                </a:solidFill>
              </a:rPr>
              <a:t>Sideslip</a:t>
            </a:r>
            <a:r>
              <a:rPr lang="tr-TR" sz="1300" b="1" dirty="0">
                <a:solidFill>
                  <a:srgbClr val="FFFFFF"/>
                </a:solidFill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99720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>
            <a:normAutofit/>
          </a:bodyPr>
          <a:lstStyle/>
          <a:p>
            <a:r>
              <a:rPr lang="tr-TR" dirty="0"/>
              <a:t>Base </a:t>
            </a:r>
            <a:r>
              <a:rPr lang="tr-TR" dirty="0" err="1"/>
              <a:t>Leg</a:t>
            </a:r>
            <a:r>
              <a:rPr lang="tr-TR" dirty="0"/>
              <a:t>	</a:t>
            </a:r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 err="1"/>
              <a:t>Heading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Arrangement</a:t>
            </a:r>
            <a:endParaRPr lang="tr-TR" dirty="0"/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Adjustment</a:t>
            </a:r>
            <a:endParaRPr lang="tr-TR" dirty="0"/>
          </a:p>
          <a:p>
            <a:pPr marL="982980" lvl="2" indent="-342900">
              <a:buFont typeface="Wingdings" panose="05000000000000000000" pitchFamily="2" charset="2"/>
              <a:buChar char="Ø"/>
            </a:pPr>
            <a:r>
              <a:rPr lang="tr-TR" dirty="0" err="1"/>
              <a:t>Flaps</a:t>
            </a:r>
            <a:r>
              <a:rPr lang="tr-TR" dirty="0"/>
              <a:t> </a:t>
            </a:r>
            <a:r>
              <a:rPr lang="tr-TR" dirty="0" err="1"/>
              <a:t>Extension</a:t>
            </a:r>
            <a:endParaRPr lang="tr-TR" dirty="0"/>
          </a:p>
          <a:p>
            <a:r>
              <a:rPr lang="tr-TR" dirty="0" err="1"/>
              <a:t>Glide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r>
              <a:rPr lang="tr-TR" dirty="0" err="1"/>
              <a:t>Flare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r>
              <a:rPr lang="tr-TR" dirty="0" err="1"/>
              <a:t>Touchdown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750444"/>
          </a:xfrm>
        </p:spPr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Heading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Arrangement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64A979-6681-14F8-B20A-0866CB8D5F4D}"/>
              </a:ext>
            </a:extLst>
          </p:cNvPr>
          <p:cNvSpPr txBox="1"/>
          <p:nvPr/>
        </p:nvSpPr>
        <p:spPr>
          <a:xfrm>
            <a:off x="10680817" y="6405859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Base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Leg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İçerik Yer Tutucusu 3" descr="diyagram, metin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92A1E082-210A-41C5-2067-D252D1651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818" y="1752156"/>
            <a:ext cx="7694361" cy="423068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BECD1D8-9E1B-9C65-E574-8F80F868E746}"/>
              </a:ext>
            </a:extLst>
          </p:cNvPr>
          <p:cNvSpPr txBox="1"/>
          <p:nvPr/>
        </p:nvSpPr>
        <p:spPr>
          <a:xfrm>
            <a:off x="4410963" y="6115047"/>
            <a:ext cx="3086762" cy="5619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22: </a:t>
            </a:r>
            <a:r>
              <a:rPr lang="en-US" sz="1300" b="1" dirty="0">
                <a:solidFill>
                  <a:srgbClr val="FFFFFF"/>
                </a:solidFill>
              </a:rPr>
              <a:t>Lateral controller graphics during roll maneuver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2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Adjustment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64A979-6681-14F8-B20A-0866CB8D5F4D}"/>
              </a:ext>
            </a:extLst>
          </p:cNvPr>
          <p:cNvSpPr txBox="1"/>
          <p:nvPr/>
        </p:nvSpPr>
        <p:spPr>
          <a:xfrm>
            <a:off x="10680817" y="6405859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Base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Leg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Resim 7" descr="çizgi, metin, ekran görüntüsü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3276C0D5-9E17-795E-29F2-3EC688F7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83" y="1815782"/>
            <a:ext cx="9877644" cy="418297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C120E24-5D3C-CFE0-5D4B-8B904C706365}"/>
              </a:ext>
            </a:extLst>
          </p:cNvPr>
          <p:cNvSpPr txBox="1"/>
          <p:nvPr/>
        </p:nvSpPr>
        <p:spPr>
          <a:xfrm>
            <a:off x="4410963" y="6115047"/>
            <a:ext cx="3086762" cy="5619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23: </a:t>
            </a:r>
            <a:r>
              <a:rPr lang="en-US" sz="1300" b="1" dirty="0">
                <a:solidFill>
                  <a:srgbClr val="FFFFFF"/>
                </a:solidFill>
              </a:rPr>
              <a:t>Velocity controller graphics during speed adjustment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6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Flaps</a:t>
            </a:r>
            <a:r>
              <a:rPr lang="tr-TR" dirty="0"/>
              <a:t> </a:t>
            </a:r>
            <a:r>
              <a:rPr lang="tr-TR" dirty="0" err="1"/>
              <a:t>Extension</a:t>
            </a:r>
            <a:r>
              <a:rPr lang="tr-TR" dirty="0"/>
              <a:t> - 15°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64A979-6681-14F8-B20A-0866CB8D5F4D}"/>
              </a:ext>
            </a:extLst>
          </p:cNvPr>
          <p:cNvSpPr txBox="1"/>
          <p:nvPr/>
        </p:nvSpPr>
        <p:spPr>
          <a:xfrm>
            <a:off x="10680817" y="6405859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Base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Leg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Resim 6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A5D4FC-1AE3-3DF3-6046-34678CA7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861" y="1656082"/>
            <a:ext cx="5219700" cy="2210435"/>
          </a:xfrm>
          <a:prstGeom prst="rect">
            <a:avLst/>
          </a:prstGeom>
        </p:spPr>
      </p:pic>
      <p:pic>
        <p:nvPicPr>
          <p:cNvPr id="8" name="Resim 7" descr="ekran görüntüsü, metin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ED7B27B3-F5FF-DF73-294B-4DACFCE4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3880803"/>
            <a:ext cx="5219700" cy="221043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F7014353-09A5-038E-EDBD-1256D9B58816}"/>
              </a:ext>
            </a:extLst>
          </p:cNvPr>
          <p:cNvSpPr txBox="1"/>
          <p:nvPr/>
        </p:nvSpPr>
        <p:spPr>
          <a:xfrm>
            <a:off x="4287138" y="6115047"/>
            <a:ext cx="3580512" cy="5619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24: </a:t>
            </a:r>
            <a:r>
              <a:rPr lang="en-US" sz="1300" b="1" dirty="0">
                <a:solidFill>
                  <a:srgbClr val="FFFFFF"/>
                </a:solidFill>
              </a:rPr>
              <a:t>Velocity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and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longitudinal</a:t>
            </a:r>
            <a:r>
              <a:rPr lang="en-US" sz="1300" b="1" dirty="0">
                <a:solidFill>
                  <a:srgbClr val="FFFFFF"/>
                </a:solidFill>
              </a:rPr>
              <a:t> controller graphics during </a:t>
            </a:r>
            <a:r>
              <a:rPr lang="tr-TR" sz="1300" b="1" dirty="0" err="1">
                <a:solidFill>
                  <a:srgbClr val="FFFFFF"/>
                </a:solidFill>
              </a:rPr>
              <a:t>flaps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extension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8C2028-9A3C-1EAF-B83B-0416D764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Table</a:t>
            </a:r>
            <a:r>
              <a:rPr lang="tr-TR" dirty="0">
                <a:ea typeface="+mj-lt"/>
                <a:cs typeface="+mj-lt"/>
              </a:rPr>
              <a:t> of </a:t>
            </a:r>
            <a:r>
              <a:rPr lang="tr-TR" dirty="0" err="1">
                <a:ea typeface="+mj-lt"/>
                <a:cs typeface="+mj-lt"/>
              </a:rPr>
              <a:t>Contents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8AA4A3-0849-E5B4-E1B7-5D112133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31410"/>
            <a:ext cx="4089779" cy="2876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1. </a:t>
            </a:r>
            <a:r>
              <a:rPr lang="tr-TR" sz="1600" dirty="0" err="1">
                <a:ea typeface="+mn-lt"/>
                <a:cs typeface="+mn-lt"/>
              </a:rPr>
              <a:t>Introduction</a:t>
            </a:r>
            <a:endParaRPr lang="tr-TR" sz="1600" dirty="0">
              <a:ea typeface="+mn-lt"/>
              <a:cs typeface="+mn-lt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2. </a:t>
            </a:r>
            <a:r>
              <a:rPr lang="tr-TR" sz="1600" dirty="0" err="1">
                <a:ea typeface="+mn-lt"/>
                <a:cs typeface="+mn-lt"/>
              </a:rPr>
              <a:t>Modelling</a:t>
            </a:r>
            <a:r>
              <a:rPr lang="tr-TR" sz="1600" dirty="0">
                <a:ea typeface="+mn-lt"/>
                <a:cs typeface="+mn-lt"/>
              </a:rPr>
              <a:t> of GTM Aircraft</a:t>
            </a:r>
            <a:endParaRPr lang="tr-TR" sz="1600" dirty="0"/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3. </a:t>
            </a:r>
            <a:r>
              <a:rPr lang="tr-TR" sz="1600" dirty="0" err="1">
                <a:ea typeface="+mn-lt"/>
                <a:cs typeface="+mn-lt"/>
              </a:rPr>
              <a:t>Trim</a:t>
            </a:r>
            <a:r>
              <a:rPr lang="tr-TR" sz="1600" dirty="0">
                <a:ea typeface="+mn-lt"/>
                <a:cs typeface="+mn-lt"/>
              </a:rPr>
              <a:t> and </a:t>
            </a:r>
            <a:r>
              <a:rPr lang="tr-TR" sz="1600" dirty="0" err="1">
                <a:ea typeface="+mn-lt"/>
                <a:cs typeface="+mn-lt"/>
              </a:rPr>
              <a:t>Linearization</a:t>
            </a:r>
            <a:endParaRPr lang="tr-TR" sz="1600" dirty="0"/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4. Aircraft </a:t>
            </a:r>
            <a:r>
              <a:rPr lang="tr-TR" sz="1600" dirty="0" err="1">
                <a:ea typeface="+mn-lt"/>
                <a:cs typeface="+mn-lt"/>
              </a:rPr>
              <a:t>Modes</a:t>
            </a:r>
            <a:endParaRPr lang="tr-TR" sz="1600" dirty="0"/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5. </a:t>
            </a:r>
            <a:r>
              <a:rPr lang="tr-TR" sz="1600" dirty="0" err="1">
                <a:ea typeface="+mn-lt"/>
                <a:cs typeface="+mn-lt"/>
              </a:rPr>
              <a:t>Landing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Phases</a:t>
            </a:r>
            <a:endParaRPr lang="tr-TR" sz="1600" dirty="0">
              <a:ea typeface="+mn-lt"/>
              <a:cs typeface="+mn-lt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6. Open-</a:t>
            </a:r>
            <a:r>
              <a:rPr lang="tr-TR" sz="1600" dirty="0" err="1">
                <a:ea typeface="+mn-lt"/>
                <a:cs typeface="+mn-lt"/>
              </a:rPr>
              <a:t>Loop</a:t>
            </a:r>
            <a:r>
              <a:rPr lang="tr-TR" sz="1600" dirty="0">
                <a:ea typeface="+mn-lt"/>
                <a:cs typeface="+mn-lt"/>
              </a:rPr>
              <a:t> Analysis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7. Flight Controller Design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tr-TR" sz="1600" dirty="0">
                <a:ea typeface="+mn-lt"/>
                <a:cs typeface="+mn-lt"/>
              </a:rPr>
              <a:t>8. </a:t>
            </a:r>
            <a:r>
              <a:rPr lang="tr-TR" sz="1600" dirty="0" err="1">
                <a:ea typeface="+mn-lt"/>
                <a:cs typeface="+mn-lt"/>
              </a:rPr>
              <a:t>Simulation</a:t>
            </a:r>
            <a:r>
              <a:rPr lang="tr-TR" sz="1600" dirty="0">
                <a:ea typeface="+mn-lt"/>
                <a:cs typeface="+mn-lt"/>
              </a:rPr>
              <a:t> and </a:t>
            </a:r>
            <a:r>
              <a:rPr lang="tr-TR" sz="1600" dirty="0" err="1">
                <a:ea typeface="+mn-lt"/>
                <a:cs typeface="+mn-lt"/>
              </a:rPr>
              <a:t>Results</a:t>
            </a:r>
            <a:endParaRPr lang="tr-TR" sz="1600" dirty="0">
              <a:ea typeface="+mn-lt"/>
              <a:cs typeface="+mn-lt"/>
            </a:endParaRPr>
          </a:p>
          <a:p>
            <a:pPr marL="0" indent="0">
              <a:lnSpc>
                <a:spcPct val="95000"/>
              </a:lnSpc>
              <a:buNone/>
            </a:pPr>
            <a:endParaRPr lang="tr-TR" sz="1600" dirty="0">
              <a:ea typeface="+mn-lt"/>
              <a:cs typeface="+mn-lt"/>
            </a:endParaRPr>
          </a:p>
          <a:p>
            <a:pPr marL="0" indent="0">
              <a:lnSpc>
                <a:spcPct val="95000"/>
              </a:lnSpc>
              <a:buNone/>
            </a:pPr>
            <a:endParaRPr lang="tr-TR" sz="1600" dirty="0"/>
          </a:p>
          <a:p>
            <a:pPr marL="0" indent="0">
              <a:lnSpc>
                <a:spcPct val="95000"/>
              </a:lnSpc>
              <a:buNone/>
            </a:pPr>
            <a:endParaRPr lang="tr-TR" sz="1600" dirty="0">
              <a:ea typeface="+mn-lt"/>
              <a:cs typeface="+mn-lt"/>
            </a:endParaRPr>
          </a:p>
          <a:p>
            <a:pPr marL="0" indent="0">
              <a:lnSpc>
                <a:spcPct val="95000"/>
              </a:lnSpc>
              <a:buNone/>
            </a:pPr>
            <a:endParaRPr lang="tr-TR" sz="1600" dirty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A6C665E-9BA2-484F-BF41-2EC7B4F0B43B}"/>
              </a:ext>
            </a:extLst>
          </p:cNvPr>
          <p:cNvGrpSpPr/>
          <p:nvPr/>
        </p:nvGrpSpPr>
        <p:grpSpPr>
          <a:xfrm>
            <a:off x="5334003" y="762000"/>
            <a:ext cx="6095997" cy="5337048"/>
            <a:chOff x="5334003" y="762000"/>
            <a:chExt cx="6095997" cy="5337048"/>
          </a:xfrm>
        </p:grpSpPr>
        <p:pic>
          <p:nvPicPr>
            <p:cNvPr id="5" name="Picture 4" descr="Plane on tarmac">
              <a:extLst>
                <a:ext uri="{FF2B5EF4-FFF2-40B4-BE49-F238E27FC236}">
                  <a16:creationId xmlns:a16="http://schemas.microsoft.com/office/drawing/2014/main" id="{7335DBC2-B5DA-3FC7-F529-15003DE47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03" r="21358" b="1"/>
            <a:stretch/>
          </p:blipFill>
          <p:spPr>
            <a:xfrm>
              <a:off x="5334003" y="762000"/>
              <a:ext cx="6095997" cy="53370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44B66049-013D-60E5-6680-D4AE037C9C6E}"/>
                </a:ext>
              </a:extLst>
            </p:cNvPr>
            <p:cNvSpPr txBox="1"/>
            <p:nvPr/>
          </p:nvSpPr>
          <p:spPr>
            <a:xfrm>
              <a:off x="5334003" y="5717308"/>
              <a:ext cx="6095997" cy="381739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1: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tr-TR" sz="1300" dirty="0" err="1">
                  <a:solidFill>
                    <a:srgbClr val="FFFFFF"/>
                  </a:solidFill>
                </a:rPr>
                <a:t>Overview</a:t>
              </a:r>
              <a:r>
                <a:rPr lang="tr-TR" sz="1300" dirty="0">
                  <a:solidFill>
                    <a:srgbClr val="FFFFFF"/>
                  </a:solidFill>
                </a:rPr>
                <a:t> of an </a:t>
              </a:r>
              <a:r>
                <a:rPr lang="tr-TR" sz="1300" dirty="0" err="1">
                  <a:solidFill>
                    <a:srgbClr val="FFFFFF"/>
                  </a:solidFill>
                </a:rPr>
                <a:t>aircraft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tr-TR" sz="1300" dirty="0" err="1">
                  <a:solidFill>
                    <a:srgbClr val="FFFFFF"/>
                  </a:solidFill>
                </a:rPr>
                <a:t>from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tr-TR" sz="1300" dirty="0" err="1">
                  <a:solidFill>
                    <a:srgbClr val="FFFFFF"/>
                  </a:solidFill>
                </a:rPr>
                <a:t>bottom</a:t>
              </a:r>
              <a:endParaRPr lang="tr-TR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6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Glide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en-US" dirty="0"/>
          </a:p>
        </p:txBody>
      </p:sp>
      <p:pic>
        <p:nvPicPr>
          <p:cNvPr id="7" name="Resim 6" descr="çizgi, metin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670E8003-4024-3016-0989-CC4207B1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547240"/>
            <a:ext cx="5219700" cy="2309495"/>
          </a:xfrm>
          <a:prstGeom prst="rect">
            <a:avLst/>
          </a:prstGeom>
        </p:spPr>
      </p:pic>
      <p:pic>
        <p:nvPicPr>
          <p:cNvPr id="10" name="Resim 9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B982B5-999F-7FC0-161C-40DF691C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3856735"/>
            <a:ext cx="5219700" cy="221043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D82982E-D9E9-7EC3-194E-591827BC7CE9}"/>
              </a:ext>
            </a:extLst>
          </p:cNvPr>
          <p:cNvSpPr txBox="1"/>
          <p:nvPr/>
        </p:nvSpPr>
        <p:spPr>
          <a:xfrm>
            <a:off x="4410963" y="6115047"/>
            <a:ext cx="3086762" cy="5619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25: </a:t>
            </a:r>
            <a:r>
              <a:rPr lang="tr-TR" sz="1300" b="1" dirty="0" err="1">
                <a:solidFill>
                  <a:srgbClr val="FFFFFF"/>
                </a:solidFill>
              </a:rPr>
              <a:t>Longitudinal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and</a:t>
            </a:r>
            <a:r>
              <a:rPr lang="tr-TR" sz="1300" b="1" dirty="0">
                <a:solidFill>
                  <a:srgbClr val="FFFFFF"/>
                </a:solidFill>
              </a:rPr>
              <a:t> v</a:t>
            </a:r>
            <a:r>
              <a:rPr lang="en-US" sz="1300" b="1" dirty="0" err="1">
                <a:solidFill>
                  <a:srgbClr val="FFFFFF"/>
                </a:solidFill>
              </a:rPr>
              <a:t>elocity</a:t>
            </a:r>
            <a:r>
              <a:rPr lang="en-US" sz="1300" b="1" dirty="0">
                <a:solidFill>
                  <a:srgbClr val="FFFFFF"/>
                </a:solidFill>
              </a:rPr>
              <a:t> controller graphics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1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Flare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Touchdown</a:t>
            </a:r>
            <a:endParaRPr lang="en-US" dirty="0"/>
          </a:p>
        </p:txBody>
      </p:sp>
      <p:pic>
        <p:nvPicPr>
          <p:cNvPr id="7" name="Resim 6" descr="çizgi, öykü gelişim çizgisi; kumpas; grafiğini çıkarma, 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67E9E4A-77BC-7812-CE98-7B8CE011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61" y="1555115"/>
            <a:ext cx="5219700" cy="2309495"/>
          </a:xfrm>
          <a:prstGeom prst="rect">
            <a:avLst/>
          </a:prstGeom>
        </p:spPr>
      </p:pic>
      <p:pic>
        <p:nvPicPr>
          <p:cNvPr id="8" name="Resim 7" descr="metin, öykü gelişim çizgisi; kumpas; grafiğini çıkarma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DA5F5A24-5860-53FC-8B4B-366C3B5F8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1"/>
          <a:stretch/>
        </p:blipFill>
        <p:spPr bwMode="auto">
          <a:xfrm>
            <a:off x="3402861" y="3980559"/>
            <a:ext cx="5219700" cy="2107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98093EC-A813-71BF-E0EB-7B57EDDC8C35}"/>
              </a:ext>
            </a:extLst>
          </p:cNvPr>
          <p:cNvSpPr txBox="1"/>
          <p:nvPr/>
        </p:nvSpPr>
        <p:spPr>
          <a:xfrm>
            <a:off x="4410963" y="6115047"/>
            <a:ext cx="3086762" cy="5619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26: </a:t>
            </a:r>
            <a:r>
              <a:rPr lang="tr-TR" sz="1300" b="1" dirty="0" err="1">
                <a:solidFill>
                  <a:srgbClr val="FFFFFF"/>
                </a:solidFill>
              </a:rPr>
              <a:t>Longitudinal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and</a:t>
            </a:r>
            <a:r>
              <a:rPr lang="tr-TR" sz="1300" b="1" dirty="0">
                <a:solidFill>
                  <a:srgbClr val="FFFFFF"/>
                </a:solidFill>
              </a:rPr>
              <a:t> v</a:t>
            </a:r>
            <a:r>
              <a:rPr lang="en-US" sz="1300" b="1" dirty="0" err="1">
                <a:solidFill>
                  <a:srgbClr val="FFFFFF"/>
                </a:solidFill>
              </a:rPr>
              <a:t>elocity</a:t>
            </a:r>
            <a:r>
              <a:rPr lang="en-US" sz="1300" b="1" dirty="0">
                <a:solidFill>
                  <a:srgbClr val="FFFFFF"/>
                </a:solidFill>
              </a:rPr>
              <a:t> controller graphics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8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1E192-30DF-4EAD-20BA-22FF2B58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04" y="778995"/>
            <a:ext cx="9144000" cy="1344168"/>
          </a:xfrm>
        </p:spPr>
        <p:txBody>
          <a:bodyPr/>
          <a:lstStyle/>
          <a:p>
            <a:r>
              <a:rPr lang="tr-TR" dirty="0" err="1"/>
              <a:t>FlightGear</a:t>
            </a:r>
            <a:endParaRPr lang="en-US" dirty="0"/>
          </a:p>
        </p:txBody>
      </p:sp>
      <p:pic>
        <p:nvPicPr>
          <p:cNvPr id="4" name="Çevrimiçi Medya 3" title="NASA GTM Aircraft Autonomous Landing">
            <a:hlinkClick r:id="" action="ppaction://media"/>
            <a:extLst>
              <a:ext uri="{FF2B5EF4-FFF2-40B4-BE49-F238E27FC236}">
                <a16:creationId xmlns:a16="http://schemas.microsoft.com/office/drawing/2014/main" id="{32D5972A-F6D7-3330-81FF-9A5A184DBD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34896" y="1580201"/>
            <a:ext cx="8522208" cy="48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 view of an aeroplane">
            <a:extLst>
              <a:ext uri="{FF2B5EF4-FFF2-40B4-BE49-F238E27FC236}">
                <a16:creationId xmlns:a16="http://schemas.microsoft.com/office/drawing/2014/main" id="{A7215B5A-9583-DB7A-83E7-A774BD3E3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7" r="-2" b="245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F6B798-3B29-F186-26C9-00D2C090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you...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CEE28DC-DCF7-B735-196D-BD775A0F044E}"/>
              </a:ext>
            </a:extLst>
          </p:cNvPr>
          <p:cNvSpPr txBox="1"/>
          <p:nvPr/>
        </p:nvSpPr>
        <p:spPr>
          <a:xfrm>
            <a:off x="761999" y="5773270"/>
            <a:ext cx="41058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Agah Enes SOYALP</a:t>
            </a:r>
          </a:p>
          <a:p>
            <a:r>
              <a:rPr lang="tr-TR" dirty="0">
                <a:solidFill>
                  <a:schemeClr val="bg1"/>
                </a:solidFill>
              </a:rPr>
              <a:t>Ebubekir DENİZHAN</a:t>
            </a:r>
          </a:p>
          <a:p>
            <a:r>
              <a:rPr lang="tr-TR" dirty="0">
                <a:solidFill>
                  <a:schemeClr val="bg1"/>
                </a:solidFill>
              </a:rPr>
              <a:t>Furkan ÇİFTLİKCİ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4F94699-3E76-177E-DE5C-0E5780CF8356}"/>
              </a:ext>
            </a:extLst>
          </p:cNvPr>
          <p:cNvSpPr txBox="1"/>
          <p:nvPr/>
        </p:nvSpPr>
        <p:spPr>
          <a:xfrm>
            <a:off x="7503537" y="6322733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Assoc. Prof. </a:t>
            </a:r>
            <a:r>
              <a:rPr lang="en-US" sz="2400" b="1" dirty="0" err="1">
                <a:solidFill>
                  <a:schemeClr val="bg1"/>
                </a:solidFill>
              </a:rPr>
              <a:t>İlker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tr-TR" sz="2400" b="1" dirty="0">
                <a:solidFill>
                  <a:schemeClr val="bg1"/>
                </a:solidFill>
              </a:rPr>
              <a:t>ÜSTOĞLU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612775"/>
            <a:ext cx="9877644" cy="1776442"/>
          </a:xfrm>
        </p:spPr>
        <p:txBody>
          <a:bodyPr/>
          <a:lstStyle/>
          <a:p>
            <a:r>
              <a:rPr lang="en-GB" sz="1900" i="1" dirty="0"/>
              <a:t>Mathematical Modelling and Linearization</a:t>
            </a:r>
            <a:endParaRPr lang="tr-TR" sz="1900" i="1" dirty="0"/>
          </a:p>
          <a:p>
            <a:r>
              <a:rPr lang="en-GB" sz="1900" i="1" dirty="0"/>
              <a:t>Controller Design</a:t>
            </a:r>
          </a:p>
          <a:p>
            <a:r>
              <a:rPr lang="en-GB" sz="1900" i="1" dirty="0"/>
              <a:t>Simulation and Performance Analysis</a:t>
            </a:r>
          </a:p>
          <a:p>
            <a:r>
              <a:rPr lang="en-GB" sz="1900" i="1" dirty="0"/>
              <a:t>Results and Evaluation</a:t>
            </a:r>
          </a:p>
          <a:p>
            <a:endParaRPr lang="en-GB" sz="2000" dirty="0"/>
          </a:p>
          <a:p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780842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48065DDD-87EB-4305-BAFB-45955B4873D3}"/>
              </a:ext>
            </a:extLst>
          </p:cNvPr>
          <p:cNvGrpSpPr/>
          <p:nvPr/>
        </p:nvGrpSpPr>
        <p:grpSpPr>
          <a:xfrm>
            <a:off x="7529504" y="1176261"/>
            <a:ext cx="3900495" cy="2052765"/>
            <a:chOff x="7529504" y="1176261"/>
            <a:chExt cx="3900495" cy="2052765"/>
          </a:xfrm>
        </p:grpSpPr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A09182D6-C499-4EA3-9BDA-F33929AF428C}"/>
                </a:ext>
              </a:extLst>
            </p:cNvPr>
            <p:cNvGrpSpPr/>
            <p:nvPr/>
          </p:nvGrpSpPr>
          <p:grpSpPr>
            <a:xfrm>
              <a:off x="7529504" y="1176261"/>
              <a:ext cx="3789744" cy="1907053"/>
              <a:chOff x="7977911" y="1656337"/>
              <a:chExt cx="3789744" cy="1907053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8" name="Picture 4" descr="T-2 subscale model (credit: NASA Langley Research Center) | Download  Scientific Diagram">
                <a:extLst>
                  <a:ext uri="{FF2B5EF4-FFF2-40B4-BE49-F238E27FC236}">
                    <a16:creationId xmlns:a16="http://schemas.microsoft.com/office/drawing/2014/main" id="{060C26E2-26AA-454C-8BE9-33E40E6F5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51" b="89528" l="8824" r="92588">
                            <a14:foregroundMark x1="8941" y1="32444" x2="8941" y2="32444"/>
                            <a14:foregroundMark x1="90118" y1="53593" x2="90118" y2="53593"/>
                            <a14:foregroundMark x1="92588" y1="64887" x2="92588" y2="64887"/>
                            <a14:foregroundMark x1="41059" y1="82341" x2="41059" y2="82341"/>
                            <a14:foregroundMark x1="49412" y1="41889" x2="49412" y2="418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3415" y="1665522"/>
                <a:ext cx="3312501" cy="1897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NASA - Wikipedia">
                <a:extLst>
                  <a:ext uri="{FF2B5EF4-FFF2-40B4-BE49-F238E27FC236}">
                    <a16:creationId xmlns:a16="http://schemas.microsoft.com/office/drawing/2014/main" id="{829F1800-791C-4973-BF76-125506B8B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4840" y="1814064"/>
                <a:ext cx="1932815" cy="161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T-2 subscale model (credit: NASA Langley Research Center) | Download  Scientific Diagram">
                <a:extLst>
                  <a:ext uri="{FF2B5EF4-FFF2-40B4-BE49-F238E27FC236}">
                    <a16:creationId xmlns:a16="http://schemas.microsoft.com/office/drawing/2014/main" id="{B9331644-E8DE-4D81-873D-6489AFFE6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51" b="89528" l="8824" r="92588">
                            <a14:foregroundMark x1="8941" y1="32444" x2="8941" y2="32444"/>
                            <a14:foregroundMark x1="90118" y1="53593" x2="90118" y2="53593"/>
                            <a14:foregroundMark x1="92588" y1="64887" x2="92588" y2="64887"/>
                            <a14:foregroundMark x1="41059" y1="82341" x2="41059" y2="82341"/>
                            <a14:foregroundMark x1="49412" y1="41889" x2="49412" y2="418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656" b="52160"/>
              <a:stretch/>
            </p:blipFill>
            <p:spPr bwMode="auto">
              <a:xfrm>
                <a:off x="7977911" y="1656337"/>
                <a:ext cx="2528897" cy="907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EB9DBEB3-6731-4AEC-BC3F-2AC2EA417FBB}"/>
                </a:ext>
              </a:extLst>
            </p:cNvPr>
            <p:cNvSpPr txBox="1"/>
            <p:nvPr/>
          </p:nvSpPr>
          <p:spPr>
            <a:xfrm>
              <a:off x="7693269" y="2901630"/>
              <a:ext cx="373673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2:</a:t>
              </a:r>
              <a:r>
                <a:rPr lang="tr-TR" sz="1300" dirty="0">
                  <a:solidFill>
                    <a:srgbClr val="FFFFFF"/>
                  </a:solidFill>
                </a:rPr>
                <a:t> NASA GTM T-2 Model Aircraft</a:t>
              </a:r>
            </a:p>
          </p:txBody>
        </p:sp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EA198647-D78B-480A-B956-38B0EE3D109D}"/>
              </a:ext>
            </a:extLst>
          </p:cNvPr>
          <p:cNvGrpSpPr/>
          <p:nvPr/>
        </p:nvGrpSpPr>
        <p:grpSpPr>
          <a:xfrm>
            <a:off x="2412640" y="3329838"/>
            <a:ext cx="7366715" cy="2765792"/>
            <a:chOff x="4063283" y="3339811"/>
            <a:chExt cx="7366715" cy="2765792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A4976D14-63B2-47CC-BF8F-7FDD7712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3283" y="3339811"/>
              <a:ext cx="7366715" cy="2582214"/>
            </a:xfrm>
            <a:prstGeom prst="rect">
              <a:avLst/>
            </a:prstGeom>
          </p:spPr>
        </p:pic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07FB439D-2DE7-4A9D-831A-0AB0EE38C7A5}"/>
                </a:ext>
              </a:extLst>
            </p:cNvPr>
            <p:cNvSpPr txBox="1"/>
            <p:nvPr/>
          </p:nvSpPr>
          <p:spPr>
            <a:xfrm>
              <a:off x="5878276" y="5778207"/>
              <a:ext cx="373673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3: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en-GB" sz="1300" dirty="0">
                  <a:solidFill>
                    <a:srgbClr val="FFFFFF"/>
                  </a:solidFill>
                </a:rPr>
                <a:t>Accidents by phase of flight</a:t>
              </a:r>
              <a:endParaRPr lang="tr-TR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980778"/>
            <a:ext cx="5750966" cy="1788194"/>
          </a:xfrm>
        </p:spPr>
        <p:txBody>
          <a:bodyPr>
            <a:normAutofit/>
          </a:bodyPr>
          <a:lstStyle/>
          <a:p>
            <a:r>
              <a:rPr lang="tr-TR" sz="1900" i="1" dirty="0" err="1"/>
              <a:t>The</a:t>
            </a:r>
            <a:r>
              <a:rPr lang="tr-TR" sz="1900" i="1" dirty="0"/>
              <a:t> </a:t>
            </a:r>
            <a:r>
              <a:rPr lang="tr-TR" sz="1900" i="1" dirty="0" err="1"/>
              <a:t>most</a:t>
            </a:r>
            <a:r>
              <a:rPr lang="tr-TR" sz="1900" i="1" dirty="0"/>
              <a:t> </a:t>
            </a:r>
            <a:r>
              <a:rPr lang="tr-TR" sz="1900" i="1" dirty="0" err="1"/>
              <a:t>complex</a:t>
            </a:r>
            <a:r>
              <a:rPr lang="tr-TR" sz="1900" i="1" dirty="0"/>
              <a:t> </a:t>
            </a:r>
            <a:r>
              <a:rPr lang="tr-TR" sz="1900" i="1" dirty="0" err="1"/>
              <a:t>and</a:t>
            </a:r>
            <a:r>
              <a:rPr lang="tr-TR" sz="1900" i="1" dirty="0"/>
              <a:t> </a:t>
            </a:r>
            <a:r>
              <a:rPr lang="tr-TR" sz="1900" i="1" dirty="0" err="1"/>
              <a:t>expensive</a:t>
            </a:r>
            <a:r>
              <a:rPr lang="tr-TR" sz="1900" i="1" dirty="0"/>
              <a:t> model!</a:t>
            </a:r>
          </a:p>
          <a:p>
            <a:r>
              <a:rPr lang="en-GB" sz="1900" i="1" dirty="0"/>
              <a:t>The SIMULINK model is almost completely close to reality.</a:t>
            </a:r>
            <a:endParaRPr lang="tr-TR" sz="1900" i="1" dirty="0"/>
          </a:p>
          <a:p>
            <a:r>
              <a:rPr lang="en-GB" sz="1900" i="1" dirty="0"/>
              <a:t>Flight</a:t>
            </a:r>
            <a:r>
              <a:rPr lang="tr-TR" sz="1900" i="1" dirty="0"/>
              <a:t> Dynamics </a:t>
            </a:r>
            <a:r>
              <a:rPr lang="tr-TR" sz="1900" i="1" dirty="0" err="1"/>
              <a:t>literature</a:t>
            </a:r>
            <a:r>
              <a:rPr lang="tr-TR" sz="1900" i="1" dirty="0"/>
              <a:t> </a:t>
            </a:r>
            <a:r>
              <a:rPr lang="tr-TR" sz="1900" i="1" dirty="0" err="1"/>
              <a:t>review</a:t>
            </a:r>
            <a:r>
              <a:rPr lang="tr-TR" sz="1900" i="1" dirty="0"/>
              <a:t>!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759780"/>
          </a:xfrm>
        </p:spPr>
        <p:txBody>
          <a:bodyPr/>
          <a:lstStyle/>
          <a:p>
            <a:r>
              <a:rPr lang="en-GB" dirty="0"/>
              <a:t>Modelling of GTM Aircraft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C4C8F831-B1EC-4776-9285-3487E74DEFFA}"/>
              </a:ext>
            </a:extLst>
          </p:cNvPr>
          <p:cNvGrpSpPr/>
          <p:nvPr/>
        </p:nvGrpSpPr>
        <p:grpSpPr>
          <a:xfrm>
            <a:off x="7303323" y="1585166"/>
            <a:ext cx="4029962" cy="4334138"/>
            <a:chOff x="7303323" y="1585166"/>
            <a:chExt cx="4029962" cy="4334138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317DD86D-56AF-4A55-B7F6-3226FD453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92"/>
            <a:stretch/>
          </p:blipFill>
          <p:spPr>
            <a:xfrm>
              <a:off x="7303323" y="1585166"/>
              <a:ext cx="4029962" cy="4006742"/>
            </a:xfrm>
            <a:prstGeom prst="rect">
              <a:avLst/>
            </a:prstGeom>
          </p:spPr>
        </p:pic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5123D5C6-38A6-4875-A2CF-C974A5F3A850}"/>
                </a:ext>
              </a:extLst>
            </p:cNvPr>
            <p:cNvSpPr txBox="1"/>
            <p:nvPr/>
          </p:nvSpPr>
          <p:spPr>
            <a:xfrm>
              <a:off x="7367954" y="5591908"/>
              <a:ext cx="390070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4: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en-GB" sz="1300" dirty="0">
                  <a:solidFill>
                    <a:srgbClr val="FFFFFF"/>
                  </a:solidFill>
                </a:rPr>
                <a:t>All aircrafts developed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tr-TR" sz="1300" dirty="0" err="1">
                  <a:solidFill>
                    <a:srgbClr val="FFFFFF"/>
                  </a:solidFill>
                </a:rPr>
                <a:t>for</a:t>
              </a:r>
              <a:r>
                <a:rPr lang="tr-TR" sz="1300" dirty="0">
                  <a:solidFill>
                    <a:srgbClr val="FFFFFF"/>
                  </a:solidFill>
                </a:rPr>
                <a:t> </a:t>
              </a:r>
              <a:r>
                <a:rPr lang="tr-TR" sz="1300" dirty="0" err="1">
                  <a:solidFill>
                    <a:srgbClr val="FFFFFF"/>
                  </a:solidFill>
                </a:rPr>
                <a:t>simulation</a:t>
              </a:r>
              <a:endParaRPr lang="tr-TR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7BED88D8-FAC8-44D0-BB92-7F11F1B98338}"/>
              </a:ext>
            </a:extLst>
          </p:cNvPr>
          <p:cNvGrpSpPr/>
          <p:nvPr/>
        </p:nvGrpSpPr>
        <p:grpSpPr>
          <a:xfrm>
            <a:off x="890163" y="3834628"/>
            <a:ext cx="6209391" cy="2072221"/>
            <a:chOff x="890163" y="4088428"/>
            <a:chExt cx="6209391" cy="2072221"/>
          </a:xfrm>
        </p:grpSpPr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99890167-C6E2-4423-B359-FD43B7ED2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163" y="4088428"/>
              <a:ext cx="3021935" cy="162766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70BED4EE-B8B9-48F8-BB70-11243C7D5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5867" y="4088428"/>
              <a:ext cx="2983687" cy="162766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4936A3EE-DE98-46B2-8C15-3969A88C0D1C}"/>
                </a:ext>
              </a:extLst>
            </p:cNvPr>
            <p:cNvSpPr txBox="1"/>
            <p:nvPr/>
          </p:nvSpPr>
          <p:spPr>
            <a:xfrm>
              <a:off x="2195299" y="5833253"/>
              <a:ext cx="390070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5 &amp; 6: SIMULINK Model of GTM T-2</a:t>
              </a:r>
              <a:endParaRPr lang="tr-TR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2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BCDBE34-1B80-D595-A2DC-1C5ED39F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77" y="2248041"/>
            <a:ext cx="5891323" cy="2041547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 err="1"/>
              <a:t>Trim</a:t>
            </a:r>
            <a:r>
              <a:rPr lang="tr-TR" dirty="0"/>
              <a:t> and </a:t>
            </a:r>
            <a:r>
              <a:rPr lang="tr-TR" dirty="0" err="1"/>
              <a:t>Linearization</a:t>
            </a:r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98A0047-750C-AA2D-DA01-A23189A2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43" y="2257577"/>
            <a:ext cx="3463311" cy="173657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14786532-B44D-3EC8-6DFA-615CC9F18613}"/>
              </a:ext>
            </a:extLst>
          </p:cNvPr>
          <p:cNvSpPr txBox="1"/>
          <p:nvPr/>
        </p:nvSpPr>
        <p:spPr>
          <a:xfrm>
            <a:off x="1054009" y="1694210"/>
            <a:ext cx="10083979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b="1" i="1" dirty="0"/>
              <a:t>Definition: </a:t>
            </a:r>
            <a:r>
              <a:rPr lang="tr-TR" sz="1600" i="1" dirty="0"/>
              <a:t>A </a:t>
            </a:r>
            <a:r>
              <a:rPr lang="tr-TR" sz="1600" i="1" dirty="0" err="1"/>
              <a:t>trim</a:t>
            </a:r>
            <a:r>
              <a:rPr lang="tr-TR" sz="1600" i="1" dirty="0"/>
              <a:t> </a:t>
            </a:r>
            <a:r>
              <a:rPr lang="tr-TR" sz="1600" i="1" dirty="0" err="1"/>
              <a:t>point</a:t>
            </a:r>
            <a:r>
              <a:rPr lang="tr-TR" sz="1600" i="1" dirty="0"/>
              <a:t> of an Aircraft is </a:t>
            </a:r>
            <a:r>
              <a:rPr lang="tr-TR" sz="1600" i="1" dirty="0" err="1"/>
              <a:t>the</a:t>
            </a:r>
            <a:r>
              <a:rPr lang="tr-TR" sz="1600" i="1" dirty="0"/>
              <a:t> state </a:t>
            </a:r>
            <a:r>
              <a:rPr lang="tr-TR" sz="1600" i="1" dirty="0" err="1"/>
              <a:t>where</a:t>
            </a:r>
            <a:r>
              <a:rPr lang="tr-TR" sz="1600" i="1" dirty="0"/>
              <a:t> </a:t>
            </a:r>
            <a:r>
              <a:rPr lang="tr-TR" sz="1600" i="1" dirty="0" err="1"/>
              <a:t>all</a:t>
            </a:r>
            <a:r>
              <a:rPr lang="tr-TR" sz="1600" i="1" dirty="0"/>
              <a:t> </a:t>
            </a:r>
            <a:r>
              <a:rPr lang="tr-TR" sz="1600" i="1" dirty="0" err="1"/>
              <a:t>resultant</a:t>
            </a:r>
            <a:r>
              <a:rPr lang="tr-TR" sz="1600" i="1" dirty="0"/>
              <a:t> </a:t>
            </a:r>
            <a:r>
              <a:rPr lang="tr-TR" sz="1600" i="1" dirty="0" err="1"/>
              <a:t>forces</a:t>
            </a:r>
            <a:r>
              <a:rPr lang="tr-TR" sz="1600" i="1" dirty="0"/>
              <a:t> and moment </a:t>
            </a:r>
            <a:r>
              <a:rPr lang="tr-TR" sz="1600" i="1" dirty="0" err="1"/>
              <a:t>are</a:t>
            </a:r>
            <a:r>
              <a:rPr lang="tr-TR" sz="1600" i="1" dirty="0"/>
              <a:t> </a:t>
            </a:r>
            <a:r>
              <a:rPr lang="tr-TR" sz="1600" i="1" dirty="0" err="1"/>
              <a:t>equalst</a:t>
            </a:r>
            <a:r>
              <a:rPr lang="tr-TR" sz="1600" i="1" dirty="0"/>
              <a:t> </a:t>
            </a:r>
            <a:r>
              <a:rPr lang="tr-TR" sz="1600" i="1" dirty="0" err="1"/>
              <a:t>to</a:t>
            </a:r>
            <a:r>
              <a:rPr lang="tr-TR" sz="1600" i="1" dirty="0"/>
              <a:t> </a:t>
            </a:r>
            <a:r>
              <a:rPr lang="tr-TR" sz="1600" i="1" dirty="0" err="1"/>
              <a:t>zero</a:t>
            </a:r>
            <a:endParaRPr lang="en-US" i="1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9104F2C6-6AC2-F0B4-5AAA-F91876CB4AE8}"/>
              </a:ext>
            </a:extLst>
          </p:cNvPr>
          <p:cNvSpPr txBox="1">
            <a:spLocks/>
          </p:cNvSpPr>
          <p:nvPr/>
        </p:nvSpPr>
        <p:spPr>
          <a:xfrm>
            <a:off x="1889176" y="4376415"/>
            <a:ext cx="5444467" cy="171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tr-TR" sz="2200" b="1" i="1" dirty="0" err="1"/>
              <a:t>Trim</a:t>
            </a:r>
            <a:r>
              <a:rPr lang="tr-TR" sz="2200" b="1" i="1" dirty="0"/>
              <a:t> </a:t>
            </a:r>
            <a:r>
              <a:rPr lang="tr-TR" sz="2200" b="1" i="1" dirty="0" err="1"/>
              <a:t>Conditions</a:t>
            </a:r>
            <a:r>
              <a:rPr lang="tr-TR" sz="2200" b="1" i="1" dirty="0"/>
              <a:t>:</a:t>
            </a:r>
          </a:p>
          <a:p>
            <a:pPr>
              <a:lnSpc>
                <a:spcPct val="125000"/>
              </a:lnSpc>
            </a:pPr>
            <a:r>
              <a:rPr lang="en-US" sz="2000" i="1" dirty="0"/>
              <a:t>Straight and Level Flight</a:t>
            </a:r>
            <a:endParaRPr lang="tr-TR" sz="2000" i="1" dirty="0"/>
          </a:p>
          <a:p>
            <a:pPr>
              <a:lnSpc>
                <a:spcPct val="125000"/>
              </a:lnSpc>
            </a:pPr>
            <a:r>
              <a:rPr lang="en-US" sz="2000" i="1" dirty="0"/>
              <a:t>Pull-up / Push-over Maneuvers</a:t>
            </a:r>
            <a:endParaRPr lang="tr-TR" sz="2000" i="1" dirty="0"/>
          </a:p>
          <a:p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CA5F1B9-D29F-49A6-80A3-FE537E36728D}"/>
              </a:ext>
            </a:extLst>
          </p:cNvPr>
          <p:cNvSpPr txBox="1"/>
          <p:nvPr/>
        </p:nvSpPr>
        <p:spPr>
          <a:xfrm>
            <a:off x="3994891" y="4046120"/>
            <a:ext cx="3900700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7: </a:t>
            </a:r>
            <a:r>
              <a:rPr lang="tr-TR" sz="1300" b="1" dirty="0" err="1">
                <a:solidFill>
                  <a:srgbClr val="FFFFFF"/>
                </a:solidFill>
              </a:rPr>
              <a:t>Trim</a:t>
            </a:r>
            <a:r>
              <a:rPr lang="tr-TR" sz="1300" b="1" dirty="0">
                <a:solidFill>
                  <a:srgbClr val="FFFFFF"/>
                </a:solidFill>
              </a:rPr>
              <a:t> &amp; </a:t>
            </a:r>
            <a:r>
              <a:rPr lang="tr-TR" sz="1300" b="1" dirty="0" err="1">
                <a:solidFill>
                  <a:srgbClr val="FFFFFF"/>
                </a:solidFill>
              </a:rPr>
              <a:t>Lineerization</a:t>
            </a:r>
            <a:endParaRPr lang="tr-TR" sz="1300" b="1" dirty="0">
              <a:solidFill>
                <a:srgbClr val="FFFFFF"/>
              </a:solidFill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7947D4CC-3BD8-4901-9385-F720555096B6}"/>
              </a:ext>
            </a:extLst>
          </p:cNvPr>
          <p:cNvSpPr txBox="1">
            <a:spLocks/>
          </p:cNvSpPr>
          <p:nvPr/>
        </p:nvSpPr>
        <p:spPr>
          <a:xfrm>
            <a:off x="6221029" y="4340890"/>
            <a:ext cx="5444467" cy="171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endParaRPr lang="tr-TR" sz="2100" i="1" dirty="0"/>
          </a:p>
          <a:p>
            <a:pPr>
              <a:lnSpc>
                <a:spcPct val="125000"/>
              </a:lnSpc>
            </a:pPr>
            <a:r>
              <a:rPr lang="en-US" sz="2000" i="1" dirty="0"/>
              <a:t>Steady-state Turn</a:t>
            </a:r>
            <a:endParaRPr lang="tr-TR" sz="2000" i="1" dirty="0"/>
          </a:p>
          <a:p>
            <a:pPr>
              <a:lnSpc>
                <a:spcPct val="125000"/>
              </a:lnSpc>
            </a:pPr>
            <a:r>
              <a:rPr lang="en-US" sz="2000" i="1" dirty="0"/>
              <a:t>Steady Heading Sideslip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/>
          <a:lstStyle/>
          <a:p>
            <a:r>
              <a:rPr lang="en-US" sz="1900" i="1" dirty="0"/>
              <a:t>Longitudinal Modes</a:t>
            </a:r>
          </a:p>
          <a:p>
            <a:endParaRPr lang="en-US" sz="1900" i="1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/>
              <a:t>Aircraft </a:t>
            </a:r>
            <a:r>
              <a:rPr lang="tr-TR" dirty="0" err="1"/>
              <a:t>Modes</a:t>
            </a:r>
            <a:endParaRPr lang="en-US" dirty="0"/>
          </a:p>
        </p:txBody>
      </p:sp>
      <p:pic>
        <p:nvPicPr>
          <p:cNvPr id="2" name="Resim 1" descr="Phugoid Mode - an overview | ScienceDirect Topics">
            <a:extLst>
              <a:ext uri="{FF2B5EF4-FFF2-40B4-BE49-F238E27FC236}">
                <a16:creationId xmlns:a16="http://schemas.microsoft.com/office/drawing/2014/main" id="{2F35CE3B-2806-AFB1-F56A-3BDFD822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73" y="4235549"/>
            <a:ext cx="4153951" cy="112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 descr="Short Period Mode [1]">
            <a:extLst>
              <a:ext uri="{FF2B5EF4-FFF2-40B4-BE49-F238E27FC236}">
                <a16:creationId xmlns:a16="http://schemas.microsoft.com/office/drawing/2014/main" id="{52FA20BE-3B0F-1695-4B04-F62EBF10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76" y="4372751"/>
            <a:ext cx="4332913" cy="8456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28EF8A5C-E74C-E851-89E0-DB72906AA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649861"/>
                  </p:ext>
                </p:extLst>
              </p:nvPr>
            </p:nvGraphicFramePr>
            <p:xfrm>
              <a:off x="868018" y="3052762"/>
              <a:ext cx="5118863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656398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656590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-0.022234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0.30826i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0.30906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0.07193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20.33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28EF8A5C-E74C-E851-89E0-DB72906AA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649861"/>
                  </p:ext>
                </p:extLst>
              </p:nvPr>
            </p:nvGraphicFramePr>
            <p:xfrm>
              <a:off x="868018" y="3052762"/>
              <a:ext cx="5118863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656398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656590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68" t="-103077" r="-21029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0.30906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0.07193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20.33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o 11">
                <a:extLst>
                  <a:ext uri="{FF2B5EF4-FFF2-40B4-BE49-F238E27FC236}">
                    <a16:creationId xmlns:a16="http://schemas.microsoft.com/office/drawing/2014/main" id="{2D4C4885-17D8-9042-18E6-8BB1EC1BDF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763433"/>
                  </p:ext>
                </p:extLst>
              </p:nvPr>
            </p:nvGraphicFramePr>
            <p:xfrm>
              <a:off x="6327484" y="3052762"/>
              <a:ext cx="4996498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96556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794067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tr-T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tr-TR" sz="12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.7614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tr-T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6.0102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6.6142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0.41749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0.94995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o 11">
                <a:extLst>
                  <a:ext uri="{FF2B5EF4-FFF2-40B4-BE49-F238E27FC236}">
                    <a16:creationId xmlns:a16="http://schemas.microsoft.com/office/drawing/2014/main" id="{2D4C4885-17D8-9042-18E6-8BB1EC1BDF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763433"/>
                  </p:ext>
                </p:extLst>
              </p:nvPr>
            </p:nvGraphicFramePr>
            <p:xfrm>
              <a:off x="6327484" y="3052762"/>
              <a:ext cx="4996498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96556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794067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437" t="-103077" r="-25982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6.6142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0.41749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0.94995</a:t>
                          </a:r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Metin kutusu 13">
            <a:extLst>
              <a:ext uri="{FF2B5EF4-FFF2-40B4-BE49-F238E27FC236}">
                <a16:creationId xmlns:a16="http://schemas.microsoft.com/office/drawing/2014/main" id="{042A3338-0BED-A8D7-E69F-9CA35DEA3798}"/>
              </a:ext>
            </a:extLst>
          </p:cNvPr>
          <p:cNvSpPr txBox="1"/>
          <p:nvPr/>
        </p:nvSpPr>
        <p:spPr>
          <a:xfrm>
            <a:off x="2530655" y="2476013"/>
            <a:ext cx="1745991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i="1" dirty="0" err="1"/>
              <a:t>Phudoid</a:t>
            </a:r>
            <a:r>
              <a:rPr lang="tr-TR" sz="1900" i="1" dirty="0"/>
              <a:t> </a:t>
            </a:r>
            <a:r>
              <a:rPr lang="tr-TR" sz="1900" i="1" dirty="0" err="1"/>
              <a:t>Mode</a:t>
            </a:r>
            <a:endParaRPr lang="en-US" sz="1900" i="1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750B9BB-DA1E-A8D7-FD91-4A1988232589}"/>
              </a:ext>
            </a:extLst>
          </p:cNvPr>
          <p:cNvSpPr txBox="1"/>
          <p:nvPr/>
        </p:nvSpPr>
        <p:spPr>
          <a:xfrm>
            <a:off x="7724695" y="2477490"/>
            <a:ext cx="2188420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i="1" dirty="0" err="1"/>
              <a:t>Short-Period</a:t>
            </a:r>
            <a:r>
              <a:rPr lang="tr-TR" sz="1900" i="1" dirty="0"/>
              <a:t> </a:t>
            </a:r>
            <a:r>
              <a:rPr lang="tr-TR" sz="1900" i="1" dirty="0" err="1"/>
              <a:t>Mode</a:t>
            </a:r>
            <a:endParaRPr lang="en-US" sz="1900" i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AA4917A-1054-49E1-B8F1-5BBC37D35534}"/>
              </a:ext>
            </a:extLst>
          </p:cNvPr>
          <p:cNvSpPr txBox="1"/>
          <p:nvPr/>
        </p:nvSpPr>
        <p:spPr>
          <a:xfrm>
            <a:off x="1477098" y="5543338"/>
            <a:ext cx="3900700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8: </a:t>
            </a:r>
            <a:r>
              <a:rPr lang="tr-TR" sz="1300" b="1" dirty="0" err="1">
                <a:solidFill>
                  <a:srgbClr val="FFFFFF"/>
                </a:solidFill>
              </a:rPr>
              <a:t>Phugoid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Mode</a:t>
            </a:r>
            <a:endParaRPr lang="tr-TR" sz="1300" b="1" dirty="0">
              <a:solidFill>
                <a:srgbClr val="FFFFFF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9623C69-C6EB-47B0-B093-C815FEDD9253}"/>
              </a:ext>
            </a:extLst>
          </p:cNvPr>
          <p:cNvSpPr txBox="1"/>
          <p:nvPr/>
        </p:nvSpPr>
        <p:spPr>
          <a:xfrm>
            <a:off x="6875382" y="5543338"/>
            <a:ext cx="3900700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9: </a:t>
            </a:r>
            <a:r>
              <a:rPr lang="tr-TR" sz="1300" b="1" dirty="0" err="1">
                <a:solidFill>
                  <a:srgbClr val="FFFFFF"/>
                </a:solidFill>
              </a:rPr>
              <a:t>Short-Period</a:t>
            </a:r>
            <a:r>
              <a:rPr lang="tr-TR" sz="1300" b="1" dirty="0">
                <a:solidFill>
                  <a:srgbClr val="FFFFFF"/>
                </a:solidFill>
              </a:rPr>
              <a:t> </a:t>
            </a:r>
            <a:r>
              <a:rPr lang="tr-TR" sz="1300" b="1" dirty="0" err="1">
                <a:solidFill>
                  <a:srgbClr val="FFFFFF"/>
                </a:solidFill>
              </a:rPr>
              <a:t>Mode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1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/>
          <a:lstStyle/>
          <a:p>
            <a:r>
              <a:rPr lang="en-US" sz="1900" i="1" dirty="0"/>
              <a:t>L</a:t>
            </a:r>
            <a:r>
              <a:rPr lang="tr-TR" sz="1900" i="1" dirty="0" err="1"/>
              <a:t>atera</a:t>
            </a:r>
            <a:r>
              <a:rPr lang="en-US" sz="1900" i="1" dirty="0"/>
              <a:t>l Modes</a:t>
            </a:r>
          </a:p>
          <a:p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837657"/>
          </a:xfrm>
        </p:spPr>
        <p:txBody>
          <a:bodyPr/>
          <a:lstStyle/>
          <a:p>
            <a:r>
              <a:rPr lang="tr-TR" dirty="0"/>
              <a:t>Aircraft </a:t>
            </a:r>
            <a:r>
              <a:rPr lang="tr-TR" dirty="0" err="1"/>
              <a:t>Modes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14771A7-4B35-EDE2-58F3-24A72B275E8D}"/>
              </a:ext>
            </a:extLst>
          </p:cNvPr>
          <p:cNvSpPr txBox="1"/>
          <p:nvPr/>
        </p:nvSpPr>
        <p:spPr>
          <a:xfrm>
            <a:off x="2838738" y="2219324"/>
            <a:ext cx="1255472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i="1" dirty="0" err="1"/>
              <a:t>Roll</a:t>
            </a:r>
            <a:r>
              <a:rPr lang="tr-TR" sz="1900" i="1" dirty="0"/>
              <a:t> </a:t>
            </a:r>
            <a:r>
              <a:rPr lang="tr-TR" sz="1900" i="1" dirty="0" err="1"/>
              <a:t>Mode</a:t>
            </a:r>
            <a:endParaRPr lang="en-US" sz="1900" i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41BE7D-E869-2E32-3249-FE75F950DAAC}"/>
              </a:ext>
            </a:extLst>
          </p:cNvPr>
          <p:cNvSpPr txBox="1"/>
          <p:nvPr/>
        </p:nvSpPr>
        <p:spPr>
          <a:xfrm>
            <a:off x="2485273" y="3508517"/>
            <a:ext cx="1984839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i="1" dirty="0" err="1"/>
              <a:t>Dutch-Roll</a:t>
            </a:r>
            <a:r>
              <a:rPr lang="tr-TR" sz="1900" i="1" dirty="0"/>
              <a:t> </a:t>
            </a:r>
            <a:r>
              <a:rPr lang="tr-TR" sz="1900" i="1" dirty="0" err="1"/>
              <a:t>Mode</a:t>
            </a:r>
            <a:endParaRPr lang="en-US" sz="1900" i="1" dirty="0"/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DE5FA37B-38F6-EFBD-2E2D-E5D1E1E8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16806"/>
              </p:ext>
            </p:extLst>
          </p:nvPr>
        </p:nvGraphicFramePr>
        <p:xfrm>
          <a:off x="1491892" y="2619231"/>
          <a:ext cx="3952748" cy="7899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9990">
                  <a:extLst>
                    <a:ext uri="{9D8B030D-6E8A-4147-A177-3AD203B41FA5}">
                      <a16:colId xmlns:a16="http://schemas.microsoft.com/office/drawing/2014/main" val="909004650"/>
                    </a:ext>
                  </a:extLst>
                </a:gridCol>
                <a:gridCol w="1527429">
                  <a:extLst>
                    <a:ext uri="{9D8B030D-6E8A-4147-A177-3AD203B41FA5}">
                      <a16:colId xmlns:a16="http://schemas.microsoft.com/office/drawing/2014/main" val="336333872"/>
                    </a:ext>
                  </a:extLst>
                </a:gridCol>
                <a:gridCol w="1235329">
                  <a:extLst>
                    <a:ext uri="{9D8B030D-6E8A-4147-A177-3AD203B41FA5}">
                      <a16:colId xmlns:a16="http://schemas.microsoft.com/office/drawing/2014/main" val="2767677573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Root Location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Natural Frequency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 </a:t>
                      </a:r>
                      <a:r>
                        <a:rPr lang="tr-TR" sz="1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Constant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39171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effectLst/>
                          <a:latin typeface="+mn-lt"/>
                        </a:rPr>
                        <a:t>-5.8107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effectLst/>
                          <a:latin typeface="+mn-lt"/>
                        </a:rPr>
                        <a:t>5.8107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latin typeface="+mn-lt"/>
                        </a:rPr>
                        <a:t>0.1721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953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o 11">
                <a:extLst>
                  <a:ext uri="{FF2B5EF4-FFF2-40B4-BE49-F238E27FC236}">
                    <a16:creationId xmlns:a16="http://schemas.microsoft.com/office/drawing/2014/main" id="{E8435F22-BCE7-9A29-BA83-2E7EDCA6B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55212"/>
                  </p:ext>
                </p:extLst>
              </p:nvPr>
            </p:nvGraphicFramePr>
            <p:xfrm>
              <a:off x="928997" y="3877849"/>
              <a:ext cx="5078540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78598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794067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r>
                            <a:rPr lang="tr-TR" sz="1200" dirty="0">
                              <a:effectLst/>
                            </a:rPr>
                            <a:t>0.79505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tr-TR" sz="1200" dirty="0">
                              <a:effectLst/>
                            </a:rPr>
                            <a:t>5.8963</a:t>
                          </a:r>
                          <a:r>
                            <a:rPr lang="en-US" sz="1200" dirty="0" err="1">
                              <a:effectLst/>
                            </a:rPr>
                            <a:t>i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effectLst/>
                            </a:rPr>
                            <a:t>5.9497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/>
                            <a:t>0.13363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/>
                            <a:t>1.0561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o 11">
                <a:extLst>
                  <a:ext uri="{FF2B5EF4-FFF2-40B4-BE49-F238E27FC236}">
                    <a16:creationId xmlns:a16="http://schemas.microsoft.com/office/drawing/2014/main" id="{E8435F22-BCE7-9A29-BA83-2E7EDCA6B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55212"/>
                  </p:ext>
                </p:extLst>
              </p:nvPr>
            </p:nvGraphicFramePr>
            <p:xfrm>
              <a:off x="928997" y="3877849"/>
              <a:ext cx="5078540" cy="7899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78598">
                      <a:extLst>
                        <a:ext uri="{9D8B030D-6E8A-4147-A177-3AD203B41FA5}">
                          <a16:colId xmlns:a16="http://schemas.microsoft.com/office/drawing/2014/main" val="909004650"/>
                        </a:ext>
                      </a:extLst>
                    </a:gridCol>
                    <a:gridCol w="1527429">
                      <a:extLst>
                        <a:ext uri="{9D8B030D-6E8A-4147-A177-3AD203B41FA5}">
                          <a16:colId xmlns:a16="http://schemas.microsoft.com/office/drawing/2014/main" val="336333872"/>
                        </a:ext>
                      </a:extLst>
                    </a:gridCol>
                    <a:gridCol w="1278446">
                      <a:extLst>
                        <a:ext uri="{9D8B030D-6E8A-4147-A177-3AD203B41FA5}">
                          <a16:colId xmlns:a16="http://schemas.microsoft.com/office/drawing/2014/main" val="2767677573"/>
                        </a:ext>
                      </a:extLst>
                    </a:gridCol>
                    <a:gridCol w="794067">
                      <a:extLst>
                        <a:ext uri="{9D8B030D-6E8A-4147-A177-3AD203B41FA5}">
                          <a16:colId xmlns:a16="http://schemas.microsoft.com/office/drawing/2014/main" val="1748402223"/>
                        </a:ext>
                      </a:extLst>
                    </a:gridCol>
                  </a:tblGrid>
                  <a:tr h="394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Root Location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Natural Frequency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Damping Ratio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Period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391712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2" t="-101538" r="-24444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>
                              <a:effectLst/>
                            </a:rPr>
                            <a:t>5.9497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200" dirty="0"/>
                            <a:t>0.13363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200" dirty="0"/>
                            <a:t>1.0561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953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Metin kutusu 15">
            <a:extLst>
              <a:ext uri="{FF2B5EF4-FFF2-40B4-BE49-F238E27FC236}">
                <a16:creationId xmlns:a16="http://schemas.microsoft.com/office/drawing/2014/main" id="{651BF9C9-A0CB-410E-3159-7EADCA47413F}"/>
              </a:ext>
            </a:extLst>
          </p:cNvPr>
          <p:cNvSpPr txBox="1"/>
          <p:nvPr/>
        </p:nvSpPr>
        <p:spPr>
          <a:xfrm>
            <a:off x="2695265" y="4767135"/>
            <a:ext cx="1563248" cy="378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</a:pPr>
            <a:r>
              <a:rPr lang="tr-TR" sz="1900" i="1" dirty="0" err="1"/>
              <a:t>Spriral</a:t>
            </a:r>
            <a:r>
              <a:rPr lang="tr-TR" sz="1900" i="1" dirty="0"/>
              <a:t> </a:t>
            </a:r>
            <a:r>
              <a:rPr lang="tr-TR" sz="1900" i="1" dirty="0" err="1"/>
              <a:t>Mode</a:t>
            </a:r>
            <a:endParaRPr lang="en-US" sz="1900" i="1" dirty="0"/>
          </a:p>
        </p:txBody>
      </p:sp>
      <p:graphicFrame>
        <p:nvGraphicFramePr>
          <p:cNvPr id="17" name="Tablo 16">
            <a:extLst>
              <a:ext uri="{FF2B5EF4-FFF2-40B4-BE49-F238E27FC236}">
                <a16:creationId xmlns:a16="http://schemas.microsoft.com/office/drawing/2014/main" id="{F35A7E93-B969-0A97-41DF-0DC03A0E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70779"/>
              </p:ext>
            </p:extLst>
          </p:nvPr>
        </p:nvGraphicFramePr>
        <p:xfrm>
          <a:off x="1491892" y="5192904"/>
          <a:ext cx="3952748" cy="7899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9990">
                  <a:extLst>
                    <a:ext uri="{9D8B030D-6E8A-4147-A177-3AD203B41FA5}">
                      <a16:colId xmlns:a16="http://schemas.microsoft.com/office/drawing/2014/main" val="909004650"/>
                    </a:ext>
                  </a:extLst>
                </a:gridCol>
                <a:gridCol w="1527429">
                  <a:extLst>
                    <a:ext uri="{9D8B030D-6E8A-4147-A177-3AD203B41FA5}">
                      <a16:colId xmlns:a16="http://schemas.microsoft.com/office/drawing/2014/main" val="336333872"/>
                    </a:ext>
                  </a:extLst>
                </a:gridCol>
                <a:gridCol w="1235329">
                  <a:extLst>
                    <a:ext uri="{9D8B030D-6E8A-4147-A177-3AD203B41FA5}">
                      <a16:colId xmlns:a16="http://schemas.microsoft.com/office/drawing/2014/main" val="2767677573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Root Location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Natural Frequency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 </a:t>
                      </a:r>
                      <a:r>
                        <a:rPr lang="tr-TR" sz="1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Constant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139171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effectLst/>
                          <a:latin typeface="+mn-lt"/>
                        </a:rPr>
                        <a:t>-0.039425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effectLst/>
                          <a:latin typeface="+mn-lt"/>
                        </a:rPr>
                        <a:t>0.039425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latin typeface="+mn-lt"/>
                        </a:rPr>
                        <a:t>25.364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953170"/>
                  </a:ext>
                </a:extLst>
              </a:tr>
            </a:tbl>
          </a:graphicData>
        </a:graphic>
      </p:graphicFrame>
      <p:grpSp>
        <p:nvGrpSpPr>
          <p:cNvPr id="7" name="Grup 6">
            <a:extLst>
              <a:ext uri="{FF2B5EF4-FFF2-40B4-BE49-F238E27FC236}">
                <a16:creationId xmlns:a16="http://schemas.microsoft.com/office/drawing/2014/main" id="{EC9AA04B-3742-418C-BEDD-23DB7EA8997D}"/>
              </a:ext>
            </a:extLst>
          </p:cNvPr>
          <p:cNvGrpSpPr/>
          <p:nvPr/>
        </p:nvGrpSpPr>
        <p:grpSpPr>
          <a:xfrm>
            <a:off x="6538538" y="1145585"/>
            <a:ext cx="3900700" cy="4891252"/>
            <a:chOff x="6538538" y="1092833"/>
            <a:chExt cx="3900700" cy="4891252"/>
          </a:xfrm>
        </p:grpSpPr>
        <p:grpSp>
          <p:nvGrpSpPr>
            <p:cNvPr id="5" name="Grup 4">
              <a:extLst>
                <a:ext uri="{FF2B5EF4-FFF2-40B4-BE49-F238E27FC236}">
                  <a16:creationId xmlns:a16="http://schemas.microsoft.com/office/drawing/2014/main" id="{2788F5A2-2048-4197-9B3B-0B9FAE38A8FD}"/>
                </a:ext>
              </a:extLst>
            </p:cNvPr>
            <p:cNvGrpSpPr/>
            <p:nvPr/>
          </p:nvGrpSpPr>
          <p:grpSpPr>
            <a:xfrm>
              <a:off x="6956554" y="1092833"/>
              <a:ext cx="2922210" cy="4537839"/>
              <a:chOff x="6956554" y="1092833"/>
              <a:chExt cx="2922210" cy="4537839"/>
            </a:xfrm>
          </p:grpSpPr>
          <p:pic>
            <p:nvPicPr>
              <p:cNvPr id="20" name="Resim 19" descr="Spiral Mode - an overview | ScienceDirect Topics">
                <a:extLst>
                  <a:ext uri="{FF2B5EF4-FFF2-40B4-BE49-F238E27FC236}">
                    <a16:creationId xmlns:a16="http://schemas.microsoft.com/office/drawing/2014/main" id="{A5BC3CBE-2179-8547-8350-518B1AD2C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268" y="4189370"/>
                <a:ext cx="2302783" cy="1441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Resim 20" descr="Dutch Roll Mode - an overview | ScienceDirect Topics">
                <a:extLst>
                  <a:ext uri="{FF2B5EF4-FFF2-40B4-BE49-F238E27FC236}">
                    <a16:creationId xmlns:a16="http://schemas.microsoft.com/office/drawing/2014/main" id="{58CCFC7C-606D-616A-2FAF-C24A6992F2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094"/>
              <a:stretch/>
            </p:blipFill>
            <p:spPr bwMode="auto">
              <a:xfrm rot="5400000">
                <a:off x="7757442" y="1926561"/>
                <a:ext cx="1320433" cy="292221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23" name="Resim 22" descr="The roll subsidence mode">
                <a:extLst>
                  <a:ext uri="{FF2B5EF4-FFF2-40B4-BE49-F238E27FC236}">
                    <a16:creationId xmlns:a16="http://schemas.microsoft.com/office/drawing/2014/main" id="{C882FD5D-4642-C3F4-2C19-89343AE9F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0039" y="1092833"/>
                <a:ext cx="2055238" cy="15282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Metin kutusu 9">
              <a:extLst>
                <a:ext uri="{FF2B5EF4-FFF2-40B4-BE49-F238E27FC236}">
                  <a16:creationId xmlns:a16="http://schemas.microsoft.com/office/drawing/2014/main" id="{ACA5F1B9-D29F-49A6-80A3-FE537E36728D}"/>
                </a:ext>
              </a:extLst>
            </p:cNvPr>
            <p:cNvSpPr txBox="1"/>
            <p:nvPr/>
          </p:nvSpPr>
          <p:spPr>
            <a:xfrm>
              <a:off x="6538538" y="5656689"/>
              <a:ext cx="390070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tr-T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10: </a:t>
              </a:r>
              <a:r>
                <a:rPr lang="tr-TR" sz="1300" b="1" dirty="0" err="1">
                  <a:solidFill>
                    <a:srgbClr val="FFFFFF"/>
                  </a:solidFill>
                </a:rPr>
                <a:t>Lateral</a:t>
              </a:r>
              <a:r>
                <a:rPr lang="tr-TR" sz="1300" b="1" dirty="0">
                  <a:solidFill>
                    <a:srgbClr val="FFFFFF"/>
                  </a:solidFill>
                </a:rPr>
                <a:t> </a:t>
              </a:r>
              <a:r>
                <a:rPr lang="tr-TR" sz="1300" b="1" dirty="0" err="1">
                  <a:solidFill>
                    <a:srgbClr val="FFFFFF"/>
                  </a:solidFill>
                </a:rPr>
                <a:t>Modes</a:t>
              </a:r>
              <a:endParaRPr lang="tr-TR" sz="13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72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763615"/>
          </a:xfrm>
        </p:spPr>
        <p:txBody>
          <a:bodyPr/>
          <a:lstStyle/>
          <a:p>
            <a:r>
              <a:rPr lang="tr-TR" dirty="0" err="1"/>
              <a:t>Landing</a:t>
            </a:r>
            <a:r>
              <a:rPr lang="tr-TR" dirty="0"/>
              <a:t> </a:t>
            </a:r>
            <a:r>
              <a:rPr lang="tr-TR" dirty="0" err="1"/>
              <a:t>Phases</a:t>
            </a:r>
            <a:endParaRPr lang="en-US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CD83346-0426-4B24-82D6-5A7122238D6F}"/>
              </a:ext>
            </a:extLst>
          </p:cNvPr>
          <p:cNvGrpSpPr/>
          <p:nvPr/>
        </p:nvGrpSpPr>
        <p:grpSpPr>
          <a:xfrm>
            <a:off x="2408779" y="2846412"/>
            <a:ext cx="6989763" cy="3136432"/>
            <a:chOff x="2408779" y="2701845"/>
            <a:chExt cx="6989763" cy="3136432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F1ADB21-1750-4C71-AB61-8437977E17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08779" y="2701845"/>
              <a:ext cx="6989763" cy="2843213"/>
              <a:chOff x="1534" y="1871"/>
              <a:chExt cx="4403" cy="1791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EDE5FFB3-2CF6-4490-A45E-6E31AC7FB78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34" y="1871"/>
                <a:ext cx="4400" cy="1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053" name="Picture 5">
                <a:extLst>
                  <a:ext uri="{FF2B5EF4-FFF2-40B4-BE49-F238E27FC236}">
                    <a16:creationId xmlns:a16="http://schemas.microsoft.com/office/drawing/2014/main" id="{CF19853D-38BB-4D93-BED7-2B7C063F76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4" y="1871"/>
                <a:ext cx="4403" cy="179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E1CC9311-ED20-47EA-A7B7-A552E4728A21}"/>
                </a:ext>
              </a:extLst>
            </p:cNvPr>
            <p:cNvSpPr txBox="1"/>
            <p:nvPr/>
          </p:nvSpPr>
          <p:spPr>
            <a:xfrm>
              <a:off x="3950929" y="5510881"/>
              <a:ext cx="3900700" cy="32739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tr-TR" sz="1300" b="1" dirty="0" err="1">
                  <a:solidFill>
                    <a:srgbClr val="FFFFFF"/>
                  </a:solidFill>
                </a:rPr>
                <a:t>Figure</a:t>
              </a:r>
              <a:r>
                <a:rPr lang="tr-TR" sz="1300" b="1" dirty="0">
                  <a:solidFill>
                    <a:srgbClr val="FFFFFF"/>
                  </a:solidFill>
                </a:rPr>
                <a:t> 11: Landing </a:t>
              </a:r>
              <a:r>
                <a:rPr lang="tr-TR" sz="1300" b="1" dirty="0" err="1">
                  <a:solidFill>
                    <a:srgbClr val="FFFFFF"/>
                  </a:solidFill>
                </a:rPr>
                <a:t>Phases</a:t>
              </a:r>
              <a:endParaRPr lang="tr-TR" sz="13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A621C060-7AD6-4D72-807F-FDC68BBD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32" y="1770654"/>
            <a:ext cx="3687223" cy="1788194"/>
          </a:xfrm>
        </p:spPr>
        <p:txBody>
          <a:bodyPr>
            <a:normAutofit/>
          </a:bodyPr>
          <a:lstStyle/>
          <a:p>
            <a:r>
              <a:rPr lang="tr-TR" sz="1900" i="1" dirty="0"/>
              <a:t>Base </a:t>
            </a:r>
            <a:r>
              <a:rPr lang="tr-TR" sz="1900" i="1" dirty="0" err="1"/>
              <a:t>Leg</a:t>
            </a:r>
            <a:endParaRPr lang="tr-TR" sz="1900" i="1" dirty="0"/>
          </a:p>
          <a:p>
            <a:r>
              <a:rPr lang="tr-TR" sz="1900" i="1" dirty="0"/>
              <a:t>Final </a:t>
            </a:r>
            <a:r>
              <a:rPr lang="tr-TR" sz="1900" i="1" dirty="0" err="1"/>
              <a:t>Approach</a:t>
            </a:r>
            <a:endParaRPr lang="tr-TR" sz="1900" i="1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579A6310-07F1-49AF-8947-2E1A60171E9D}"/>
              </a:ext>
            </a:extLst>
          </p:cNvPr>
          <p:cNvSpPr txBox="1">
            <a:spLocks/>
          </p:cNvSpPr>
          <p:nvPr/>
        </p:nvSpPr>
        <p:spPr>
          <a:xfrm>
            <a:off x="6611691" y="1767927"/>
            <a:ext cx="2444387" cy="178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900" i="1" dirty="0" err="1"/>
              <a:t>Flare</a:t>
            </a:r>
            <a:endParaRPr lang="tr-TR" sz="1900" i="1" dirty="0"/>
          </a:p>
          <a:p>
            <a:r>
              <a:rPr lang="tr-TR" sz="1900" i="1" dirty="0" err="1"/>
              <a:t>Touchdown</a:t>
            </a:r>
            <a:endParaRPr lang="tr-TR" sz="1900" i="1" dirty="0"/>
          </a:p>
        </p:txBody>
      </p:sp>
    </p:spTree>
    <p:extLst>
      <p:ext uri="{BB962C8B-B14F-4D97-AF65-F5344CB8AC3E}">
        <p14:creationId xmlns:p14="http://schemas.microsoft.com/office/powerpoint/2010/main" val="338347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5ACA4-13C2-ECB6-A31C-9C86851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860614"/>
            <a:ext cx="9877644" cy="4230624"/>
          </a:xfrm>
        </p:spPr>
        <p:txBody>
          <a:bodyPr/>
          <a:lstStyle/>
          <a:p>
            <a:r>
              <a:rPr lang="en-US" sz="1900" i="1" dirty="0"/>
              <a:t>Angular velocities and rates according to control surfaces doublets</a:t>
            </a:r>
            <a:r>
              <a:rPr lang="tr-TR" sz="1900" i="1" dirty="0"/>
              <a:t> </a:t>
            </a:r>
            <a:endParaRPr lang="en-US" sz="1900" i="1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9153908-DE7A-0F56-8B4D-34839FD8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8" y="875156"/>
            <a:ext cx="9877644" cy="1344168"/>
          </a:xfrm>
        </p:spPr>
        <p:txBody>
          <a:bodyPr/>
          <a:lstStyle/>
          <a:p>
            <a:r>
              <a:rPr lang="tr-TR" dirty="0"/>
              <a:t>Open-</a:t>
            </a:r>
            <a:r>
              <a:rPr lang="tr-TR" dirty="0" err="1"/>
              <a:t>Loop</a:t>
            </a:r>
            <a:r>
              <a:rPr lang="tr-TR" dirty="0"/>
              <a:t> Analysis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F98598-7464-3795-8E5A-6725914DD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 bwMode="auto">
          <a:xfrm>
            <a:off x="553298" y="2503040"/>
            <a:ext cx="3887975" cy="17817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9CF8D58-3C69-C4C3-B1A6-14BCA30B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b="7367"/>
          <a:stretch/>
        </p:blipFill>
        <p:spPr bwMode="auto">
          <a:xfrm>
            <a:off x="7951529" y="2503040"/>
            <a:ext cx="3687171" cy="1658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A223A33-C285-6578-507D-EDF95F521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3778"/>
          <a:stretch/>
        </p:blipFill>
        <p:spPr bwMode="auto">
          <a:xfrm>
            <a:off x="4441273" y="2503040"/>
            <a:ext cx="3586607" cy="17795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80E515B-456F-493D-AB5A-971755BD496A}"/>
              </a:ext>
            </a:extLst>
          </p:cNvPr>
          <p:cNvSpPr txBox="1"/>
          <p:nvPr/>
        </p:nvSpPr>
        <p:spPr>
          <a:xfrm>
            <a:off x="948477" y="4333634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12: </a:t>
            </a:r>
            <a:r>
              <a:rPr lang="tr-TR" sz="1300" b="1" dirty="0" err="1">
                <a:solidFill>
                  <a:srgbClr val="FFFFFF"/>
                </a:solidFill>
              </a:rPr>
              <a:t>Elevator</a:t>
            </a:r>
            <a:r>
              <a:rPr lang="tr-TR" sz="1300" b="1" dirty="0">
                <a:solidFill>
                  <a:srgbClr val="FFFFFF"/>
                </a:solidFill>
              </a:rPr>
              <a:t> - q - </a:t>
            </a:r>
            <a:r>
              <a:rPr lang="tr-TR" sz="1300" b="1" dirty="0" err="1">
                <a:solidFill>
                  <a:srgbClr val="FFFFFF"/>
                </a:solidFill>
              </a:rPr>
              <a:t>theta</a:t>
            </a:r>
            <a:endParaRPr lang="tr-TR" sz="1300" b="1" dirty="0">
              <a:solidFill>
                <a:srgbClr val="FFFFFF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4B80286-5F9F-4B41-93D4-B3888A44B463}"/>
              </a:ext>
            </a:extLst>
          </p:cNvPr>
          <p:cNvSpPr txBox="1"/>
          <p:nvPr/>
        </p:nvSpPr>
        <p:spPr>
          <a:xfrm>
            <a:off x="4691195" y="4333634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13: </a:t>
            </a:r>
            <a:r>
              <a:rPr lang="tr-TR" sz="1300" b="1" dirty="0" err="1">
                <a:solidFill>
                  <a:srgbClr val="FFFFFF"/>
                </a:solidFill>
              </a:rPr>
              <a:t>Rudder</a:t>
            </a:r>
            <a:r>
              <a:rPr lang="tr-TR" sz="1300" b="1" dirty="0">
                <a:solidFill>
                  <a:srgbClr val="FFFFFF"/>
                </a:solidFill>
              </a:rPr>
              <a:t> - r - </a:t>
            </a:r>
            <a:r>
              <a:rPr lang="tr-TR" sz="1300" b="1" dirty="0" err="1">
                <a:solidFill>
                  <a:srgbClr val="FFFFFF"/>
                </a:solidFill>
              </a:rPr>
              <a:t>psi</a:t>
            </a:r>
            <a:endParaRPr lang="tr-TR" sz="1300" b="1" dirty="0">
              <a:solidFill>
                <a:srgbClr val="FFFFFF"/>
              </a:solidFill>
            </a:endParaRPr>
          </a:p>
        </p:txBody>
      </p:sp>
      <p:sp>
        <p:nvSpPr>
          <p:cNvPr id="17" name="Metin kutusu 9">
            <a:extLst>
              <a:ext uri="{FF2B5EF4-FFF2-40B4-BE49-F238E27FC236}">
                <a16:creationId xmlns:a16="http://schemas.microsoft.com/office/drawing/2014/main" id="{080E515B-456F-493D-AB5A-971755BD496A}"/>
              </a:ext>
            </a:extLst>
          </p:cNvPr>
          <p:cNvSpPr txBox="1"/>
          <p:nvPr/>
        </p:nvSpPr>
        <p:spPr>
          <a:xfrm>
            <a:off x="8251733" y="4335472"/>
            <a:ext cx="3086762" cy="3273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tr-TR" sz="1300" b="1" dirty="0" err="1">
                <a:solidFill>
                  <a:srgbClr val="FFFFFF"/>
                </a:solidFill>
              </a:rPr>
              <a:t>Figure</a:t>
            </a:r>
            <a:r>
              <a:rPr lang="tr-TR" sz="1300" b="1" dirty="0">
                <a:solidFill>
                  <a:srgbClr val="FFFFFF"/>
                </a:solidFill>
              </a:rPr>
              <a:t> 14: </a:t>
            </a:r>
            <a:r>
              <a:rPr lang="tr-TR" sz="1300" b="1" dirty="0" err="1">
                <a:solidFill>
                  <a:srgbClr val="FFFFFF"/>
                </a:solidFill>
              </a:rPr>
              <a:t>Aileron</a:t>
            </a:r>
            <a:r>
              <a:rPr lang="tr-TR" sz="1300" b="1" dirty="0">
                <a:solidFill>
                  <a:srgbClr val="FFFFFF"/>
                </a:solidFill>
              </a:rPr>
              <a:t> – p - </a:t>
            </a:r>
            <a:r>
              <a:rPr lang="tr-TR" sz="1300" b="1" dirty="0" err="1">
                <a:solidFill>
                  <a:srgbClr val="FFFFFF"/>
                </a:solidFill>
              </a:rPr>
              <a:t>phi</a:t>
            </a:r>
            <a:endParaRPr lang="tr-TR" sz="13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01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3"/>
      </a:lt2>
      <a:accent1>
        <a:srgbClr val="5BB346"/>
      </a:accent1>
      <a:accent2>
        <a:srgbClr val="3BB156"/>
      </a:accent2>
      <a:accent3>
        <a:srgbClr val="46B28C"/>
      </a:accent3>
      <a:accent4>
        <a:srgbClr val="3BAAB1"/>
      </a:accent4>
      <a:accent5>
        <a:srgbClr val="4D8BC3"/>
      </a:accent5>
      <a:accent6>
        <a:srgbClr val="3D4AB2"/>
      </a:accent6>
      <a:hlink>
        <a:srgbClr val="A7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553</Words>
  <Application>Microsoft Office PowerPoint</Application>
  <PresentationFormat>Geniş ekran</PresentationFormat>
  <Paragraphs>149</Paragraphs>
  <Slides>23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2" baseType="lpstr">
      <vt:lpstr>Aharoni</vt:lpstr>
      <vt:lpstr>Arial</vt:lpstr>
      <vt:lpstr>Avenir Next LT Pro</vt:lpstr>
      <vt:lpstr>Calibri</vt:lpstr>
      <vt:lpstr>Calibri Light</vt:lpstr>
      <vt:lpstr>Cambria Math</vt:lpstr>
      <vt:lpstr>Times New Roman</vt:lpstr>
      <vt:lpstr>Wingdings</vt:lpstr>
      <vt:lpstr>PrismaticVTI</vt:lpstr>
      <vt:lpstr>Autonomous Landing of NASA GTM Aircraft</vt:lpstr>
      <vt:lpstr>Table of Contents</vt:lpstr>
      <vt:lpstr>Introduction</vt:lpstr>
      <vt:lpstr>Modelling of GTM Aircraft</vt:lpstr>
      <vt:lpstr>Trim and Linearization</vt:lpstr>
      <vt:lpstr>Aircraft Modes</vt:lpstr>
      <vt:lpstr>Aircraft Modes</vt:lpstr>
      <vt:lpstr>Landing Phases</vt:lpstr>
      <vt:lpstr>Open-Loop Analysis</vt:lpstr>
      <vt:lpstr>Open-Loop Analysis</vt:lpstr>
      <vt:lpstr>Flight Controller Design</vt:lpstr>
      <vt:lpstr>Altitude Controller</vt:lpstr>
      <vt:lpstr>TAS Controller</vt:lpstr>
      <vt:lpstr>Heading Angle Controller</vt:lpstr>
      <vt:lpstr>Sideslip Angle Controller</vt:lpstr>
      <vt:lpstr>Simulation and Results</vt:lpstr>
      <vt:lpstr>Heading Angle Arrangement</vt:lpstr>
      <vt:lpstr>Speed Adjustment</vt:lpstr>
      <vt:lpstr>Flaps Extension - 15°</vt:lpstr>
      <vt:lpstr>Glide Phase</vt:lpstr>
      <vt:lpstr>Flare Phase and Touchdown</vt:lpstr>
      <vt:lpstr>FlightGear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Control Surfaces of an Aircraft</dc:title>
  <dc:creator/>
  <cp:lastModifiedBy>FURKAN ÇİFTLİKCİ</cp:lastModifiedBy>
  <cp:revision>411</cp:revision>
  <dcterms:created xsi:type="dcterms:W3CDTF">2023-05-09T07:57:27Z</dcterms:created>
  <dcterms:modified xsi:type="dcterms:W3CDTF">2024-01-25T12:43:09Z</dcterms:modified>
</cp:coreProperties>
</file>