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_rels/slide1.xml.rels" ContentType="application/vnd.openxmlformats-package.relationships+xml"/>
  <Override PartName="/ppt/presProps.xml" ContentType="application/vnd.openxmlformats-officedocument.presentationml.presPro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Lst>
  <p:sldSz cx="21420138" cy="30275213"/>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60270FD-EF65-43EE-8CFD-2251331AB444}" type="slidenum">
              <a:t>&lt;#&gt;</a:t>
            </a:fld>
          </a:p>
        </p:txBody>
      </p:sp>
      <p:sp>
        <p:nvSpPr>
          <p:cNvPr id="4" name="PlaceHolder 3"/>
          <p:cNvSpPr>
            <a:spLocks noGrp="1"/>
          </p:cNvSpPr>
          <p:nvPr>
            <p:ph type="dt" idx="3"/>
          </p:nvPr>
        </p:nvSpPr>
        <p:spPr/>
        <p:txBody>
          <a:bodyPr/>
          <a:p>
            <a:r>
              <a:rPr lang="tr-T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8" name="PlaceHolder 2"/>
          <p:cNvSpPr>
            <a:spLocks noGrp="1"/>
          </p:cNvSpPr>
          <p:nvPr>
            <p:ph/>
          </p:nvPr>
        </p:nvSpPr>
        <p:spPr>
          <a:xfrm>
            <a:off x="1605600" y="8743680"/>
            <a:ext cx="439308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9" name="PlaceHolder 3"/>
          <p:cNvSpPr>
            <a:spLocks noGrp="1"/>
          </p:cNvSpPr>
          <p:nvPr>
            <p:ph/>
          </p:nvPr>
        </p:nvSpPr>
        <p:spPr>
          <a:xfrm>
            <a:off x="1605600" y="18232920"/>
            <a:ext cx="439308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30200A9-F8DA-4FB3-AF49-5276A0D6A983}"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1" name="PlaceHolder 2"/>
          <p:cNvSpPr>
            <a:spLocks noGrp="1"/>
          </p:cNvSpPr>
          <p:nvPr>
            <p:ph/>
          </p:nvPr>
        </p:nvSpPr>
        <p:spPr>
          <a:xfrm>
            <a:off x="160560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2" name="PlaceHolder 3"/>
          <p:cNvSpPr>
            <a:spLocks noGrp="1"/>
          </p:cNvSpPr>
          <p:nvPr>
            <p:ph/>
          </p:nvPr>
        </p:nvSpPr>
        <p:spPr>
          <a:xfrm>
            <a:off x="385704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3" name="PlaceHolder 4"/>
          <p:cNvSpPr>
            <a:spLocks noGrp="1"/>
          </p:cNvSpPr>
          <p:nvPr>
            <p:ph/>
          </p:nvPr>
        </p:nvSpPr>
        <p:spPr>
          <a:xfrm>
            <a:off x="1605600" y="1823292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4" name="PlaceHolder 5"/>
          <p:cNvSpPr>
            <a:spLocks noGrp="1"/>
          </p:cNvSpPr>
          <p:nvPr>
            <p:ph/>
          </p:nvPr>
        </p:nvSpPr>
        <p:spPr>
          <a:xfrm>
            <a:off x="3857040" y="1823292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863BC676-B9F1-42CD-9F88-1443350A164A}" type="slidenum">
              <a:t>&lt;#&gt;</a:t>
            </a:fld>
          </a:p>
        </p:txBody>
      </p:sp>
      <p:sp>
        <p:nvSpPr>
          <p:cNvPr id="9" name="PlaceHolder 8"/>
          <p:cNvSpPr>
            <a:spLocks noGrp="1"/>
          </p:cNvSpPr>
          <p:nvPr>
            <p:ph type="dt" idx="3"/>
          </p:nvPr>
        </p:nvSpPr>
        <p:spPr/>
        <p:txBody>
          <a:bodyPr/>
          <a:p>
            <a:r>
              <a:rPr lang="tr-T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6" name="PlaceHolder 2"/>
          <p:cNvSpPr>
            <a:spLocks noGrp="1"/>
          </p:cNvSpPr>
          <p:nvPr>
            <p:ph/>
          </p:nvPr>
        </p:nvSpPr>
        <p:spPr>
          <a:xfrm>
            <a:off x="1605600" y="874368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7" name="PlaceHolder 3"/>
          <p:cNvSpPr>
            <a:spLocks noGrp="1"/>
          </p:cNvSpPr>
          <p:nvPr>
            <p:ph/>
          </p:nvPr>
        </p:nvSpPr>
        <p:spPr>
          <a:xfrm>
            <a:off x="3091320" y="874368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8" name="PlaceHolder 4"/>
          <p:cNvSpPr>
            <a:spLocks noGrp="1"/>
          </p:cNvSpPr>
          <p:nvPr>
            <p:ph/>
          </p:nvPr>
        </p:nvSpPr>
        <p:spPr>
          <a:xfrm>
            <a:off x="4576680" y="874368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39" name="PlaceHolder 5"/>
          <p:cNvSpPr>
            <a:spLocks noGrp="1"/>
          </p:cNvSpPr>
          <p:nvPr>
            <p:ph/>
          </p:nvPr>
        </p:nvSpPr>
        <p:spPr>
          <a:xfrm>
            <a:off x="1605600" y="1823292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0" name="PlaceHolder 6"/>
          <p:cNvSpPr>
            <a:spLocks noGrp="1"/>
          </p:cNvSpPr>
          <p:nvPr>
            <p:ph/>
          </p:nvPr>
        </p:nvSpPr>
        <p:spPr>
          <a:xfrm>
            <a:off x="3091320" y="1823292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1" name="PlaceHolder 7"/>
          <p:cNvSpPr>
            <a:spLocks noGrp="1"/>
          </p:cNvSpPr>
          <p:nvPr>
            <p:ph/>
          </p:nvPr>
        </p:nvSpPr>
        <p:spPr>
          <a:xfrm>
            <a:off x="4576680" y="18232920"/>
            <a:ext cx="141444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B5E58C9C-9A0B-4FDC-931B-AF92AE9FE43C}" type="slidenum">
              <a:t>&lt;#&gt;</a:t>
            </a:fld>
          </a:p>
        </p:txBody>
      </p:sp>
      <p:sp>
        <p:nvSpPr>
          <p:cNvPr id="11" name="PlaceHolder 10"/>
          <p:cNvSpPr>
            <a:spLocks noGrp="1"/>
          </p:cNvSpPr>
          <p:nvPr>
            <p:ph type="dt" idx="3"/>
          </p:nvPr>
        </p:nvSpPr>
        <p:spPr/>
        <p:txBody>
          <a:bodyPr/>
          <a:p>
            <a:r>
              <a:rPr lang="tr-T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7" name="PlaceHolder 2"/>
          <p:cNvSpPr>
            <a:spLocks noGrp="1"/>
          </p:cNvSpPr>
          <p:nvPr>
            <p:ph type="subTitle"/>
          </p:nvPr>
        </p:nvSpPr>
        <p:spPr>
          <a:xfrm>
            <a:off x="1605600" y="8743680"/>
            <a:ext cx="4393080" cy="18167040"/>
          </a:xfrm>
          <a:prstGeom prst="rect">
            <a:avLst/>
          </a:prstGeom>
          <a:noFill/>
          <a:ln w="0">
            <a:noFill/>
          </a:ln>
        </p:spPr>
        <p:txBody>
          <a:bodyPr lIns="0" rIns="0" tIns="0" bIns="0" anchor="ctr">
            <a:noAutofit/>
          </a:bodyPr>
          <a:p>
            <a:pPr indent="0" algn="ctr">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37E11D2D-2204-4B3D-ACCB-22FCF183040B}"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9" name="PlaceHolder 2"/>
          <p:cNvSpPr>
            <a:spLocks noGrp="1"/>
          </p:cNvSpPr>
          <p:nvPr>
            <p:ph/>
          </p:nvPr>
        </p:nvSpPr>
        <p:spPr>
          <a:xfrm>
            <a:off x="1605600" y="8743680"/>
            <a:ext cx="4393080" cy="181670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CB31E01A-B5CF-42E8-A773-B66A030D311B}" type="slidenum">
              <a:t>&lt;#&gt;</a:t>
            </a:fld>
          </a:p>
        </p:txBody>
      </p:sp>
      <p:sp>
        <p:nvSpPr>
          <p:cNvPr id="6" name="PlaceHolder 5"/>
          <p:cNvSpPr>
            <a:spLocks noGrp="1"/>
          </p:cNvSpPr>
          <p:nvPr>
            <p:ph type="dt" idx="3"/>
          </p:nvPr>
        </p:nvSpPr>
        <p:spPr/>
        <p:txBody>
          <a:bodyPr/>
          <a:p>
            <a:r>
              <a:rPr lang="tr-T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1" name="PlaceHolder 2"/>
          <p:cNvSpPr>
            <a:spLocks noGrp="1"/>
          </p:cNvSpPr>
          <p:nvPr>
            <p:ph/>
          </p:nvPr>
        </p:nvSpPr>
        <p:spPr>
          <a:xfrm>
            <a:off x="1605600" y="8743680"/>
            <a:ext cx="2143800" cy="181670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2" name="PlaceHolder 3"/>
          <p:cNvSpPr>
            <a:spLocks noGrp="1"/>
          </p:cNvSpPr>
          <p:nvPr>
            <p:ph/>
          </p:nvPr>
        </p:nvSpPr>
        <p:spPr>
          <a:xfrm>
            <a:off x="3857040" y="8743680"/>
            <a:ext cx="2143800" cy="181670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3750E9F4-E394-4735-819F-58045D7ADDA0}" type="slidenum">
              <a:t>&lt;#&gt;</a:t>
            </a:fld>
          </a:p>
        </p:txBody>
      </p:sp>
      <p:sp>
        <p:nvSpPr>
          <p:cNvPr id="7" name="PlaceHolder 6"/>
          <p:cNvSpPr>
            <a:spLocks noGrp="1"/>
          </p:cNvSpPr>
          <p:nvPr>
            <p:ph type="dt" idx="3"/>
          </p:nvPr>
        </p:nvSpPr>
        <p:spPr/>
        <p:txBody>
          <a:bodyPr/>
          <a:p>
            <a:r>
              <a:rPr lang="tr-T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A2A6E20-3031-4EC3-82C9-BC382E1F2D1C}"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1605600" y="2690640"/>
            <a:ext cx="18208440" cy="23397120"/>
          </a:xfrm>
          <a:prstGeom prst="rect">
            <a:avLst/>
          </a:prstGeom>
          <a:noFill/>
          <a:ln w="0">
            <a:noFill/>
          </a:ln>
        </p:spPr>
        <p:txBody>
          <a:bodyPr lIns="0" rIns="0" tIns="0" bIns="0" anchor="ctr">
            <a:noAutofit/>
          </a:bodyPr>
          <a:p>
            <a:pPr algn="ctr"/>
            <a:endParaRPr b="0" lang="tr-TR" sz="3200" spc="-1" strike="noStrike">
              <a:solidFill>
                <a:srgbClr val="000000"/>
              </a:solidFill>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F2F0FEBA-A250-4F09-9C13-191DFD66E81D}" type="slidenum">
              <a:t>&lt;#&gt;</a:t>
            </a:fld>
          </a:p>
        </p:txBody>
      </p:sp>
      <p:sp>
        <p:nvSpPr>
          <p:cNvPr id="5" name="PlaceHolder 4"/>
          <p:cNvSpPr>
            <a:spLocks noGrp="1"/>
          </p:cNvSpPr>
          <p:nvPr>
            <p:ph type="dt" idx="3"/>
          </p:nvPr>
        </p:nvSpPr>
        <p:spPr/>
        <p:txBody>
          <a:bodyPr/>
          <a:p>
            <a:r>
              <a:rPr lang="tr-T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16" name="PlaceHolder 2"/>
          <p:cNvSpPr>
            <a:spLocks noGrp="1"/>
          </p:cNvSpPr>
          <p:nvPr>
            <p:ph/>
          </p:nvPr>
        </p:nvSpPr>
        <p:spPr>
          <a:xfrm>
            <a:off x="160560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7" name="PlaceHolder 3"/>
          <p:cNvSpPr>
            <a:spLocks noGrp="1"/>
          </p:cNvSpPr>
          <p:nvPr>
            <p:ph/>
          </p:nvPr>
        </p:nvSpPr>
        <p:spPr>
          <a:xfrm>
            <a:off x="3857040" y="8743680"/>
            <a:ext cx="2143800" cy="181670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18" name="PlaceHolder 4"/>
          <p:cNvSpPr>
            <a:spLocks noGrp="1"/>
          </p:cNvSpPr>
          <p:nvPr>
            <p:ph/>
          </p:nvPr>
        </p:nvSpPr>
        <p:spPr>
          <a:xfrm>
            <a:off x="1605600" y="1823292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E3FF5B0-84C4-4CFC-A9CD-2F9FB213A519}"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0" name="PlaceHolder 2"/>
          <p:cNvSpPr>
            <a:spLocks noGrp="1"/>
          </p:cNvSpPr>
          <p:nvPr>
            <p:ph/>
          </p:nvPr>
        </p:nvSpPr>
        <p:spPr>
          <a:xfrm>
            <a:off x="1605600" y="8743680"/>
            <a:ext cx="2143800" cy="1816704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1" name="PlaceHolder 3"/>
          <p:cNvSpPr>
            <a:spLocks noGrp="1"/>
          </p:cNvSpPr>
          <p:nvPr>
            <p:ph/>
          </p:nvPr>
        </p:nvSpPr>
        <p:spPr>
          <a:xfrm>
            <a:off x="385704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2" name="PlaceHolder 4"/>
          <p:cNvSpPr>
            <a:spLocks noGrp="1"/>
          </p:cNvSpPr>
          <p:nvPr>
            <p:ph/>
          </p:nvPr>
        </p:nvSpPr>
        <p:spPr>
          <a:xfrm>
            <a:off x="3857040" y="1823292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EC4DF22-709E-4740-81BA-7964D11048E0}" type="slidenum">
              <a:t>&lt;#&gt;</a:t>
            </a:fld>
          </a:p>
        </p:txBody>
      </p:sp>
      <p:sp>
        <p:nvSpPr>
          <p:cNvPr id="8" name="PlaceHolder 7"/>
          <p:cNvSpPr>
            <a:spLocks noGrp="1"/>
          </p:cNvSpPr>
          <p:nvPr>
            <p:ph type="dt" idx="3"/>
          </p:nvPr>
        </p:nvSpPr>
        <p:spPr/>
        <p:txBody>
          <a:bodyPr/>
          <a:p>
            <a:r>
              <a:rPr lang="tr-T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1605600" y="2690640"/>
            <a:ext cx="18208440" cy="5047200"/>
          </a:xfrm>
          <a:prstGeom prst="rect">
            <a:avLst/>
          </a:prstGeom>
          <a:noFill/>
          <a:ln w="0">
            <a:noFill/>
          </a:ln>
        </p:spPr>
        <p:txBody>
          <a:bodyPr lIns="0" rIns="0" tIns="0" bIns="0" anchor="ctr">
            <a:noAutofit/>
          </a:bodyPr>
          <a:p>
            <a:pPr indent="0" algn="ctr">
              <a:buNone/>
            </a:pPr>
            <a:endParaRPr b="0" lang="tr-TR" sz="4400" spc="-1" strike="noStrike">
              <a:solidFill>
                <a:srgbClr val="000000"/>
              </a:solidFill>
              <a:latin typeface="Arial"/>
            </a:endParaRPr>
          </a:p>
        </p:txBody>
      </p:sp>
      <p:sp>
        <p:nvSpPr>
          <p:cNvPr id="24" name="PlaceHolder 2"/>
          <p:cNvSpPr>
            <a:spLocks noGrp="1"/>
          </p:cNvSpPr>
          <p:nvPr>
            <p:ph/>
          </p:nvPr>
        </p:nvSpPr>
        <p:spPr>
          <a:xfrm>
            <a:off x="160560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5" name="PlaceHolder 3"/>
          <p:cNvSpPr>
            <a:spLocks noGrp="1"/>
          </p:cNvSpPr>
          <p:nvPr>
            <p:ph/>
          </p:nvPr>
        </p:nvSpPr>
        <p:spPr>
          <a:xfrm>
            <a:off x="3857040" y="8743680"/>
            <a:ext cx="214380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26" name="PlaceHolder 4"/>
          <p:cNvSpPr>
            <a:spLocks noGrp="1"/>
          </p:cNvSpPr>
          <p:nvPr>
            <p:ph/>
          </p:nvPr>
        </p:nvSpPr>
        <p:spPr>
          <a:xfrm>
            <a:off x="1605600" y="18232920"/>
            <a:ext cx="4393080" cy="8665560"/>
          </a:xfrm>
          <a:prstGeom prst="rect">
            <a:avLst/>
          </a:prstGeom>
          <a:noFill/>
          <a:ln w="0">
            <a:noFill/>
          </a:ln>
        </p:spPr>
        <p:txBody>
          <a:bodyPr lIns="0" rIns="0" tIns="0" bIns="0" anchor="t">
            <a:normAutofit/>
          </a:bodyPr>
          <a:p>
            <a:pPr indent="0">
              <a:spcBef>
                <a:spcPts val="1417"/>
              </a:spcBef>
              <a:buNone/>
            </a:pPr>
            <a:endParaRPr b="0" lang="tr-TR" sz="3200" spc="-1" strike="noStrike">
              <a:solidFill>
                <a:srgbClr val="000000"/>
              </a:solidFill>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E83748C-1C4E-4F4F-8E66-B68AE556D1CA}" type="slidenum">
              <a:t>&lt;#&gt;</a:t>
            </a:fld>
          </a:p>
        </p:txBody>
      </p:sp>
      <p:sp>
        <p:nvSpPr>
          <p:cNvPr id="8" name="PlaceHolder 7"/>
          <p:cNvSpPr>
            <a:spLocks noGrp="1"/>
          </p:cNvSpPr>
          <p:nvPr>
            <p:ph type="dt" idx="3"/>
          </p:nvPr>
        </p:nvSpPr>
        <p:spPr/>
        <p:txBody>
          <a:bodyPr/>
          <a:p>
            <a:r>
              <a:rPr lang="tr-T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eb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605600" y="2690640"/>
            <a:ext cx="18208440" cy="5047200"/>
          </a:xfrm>
          <a:prstGeom prst="rect">
            <a:avLst/>
          </a:prstGeom>
          <a:noFill/>
          <a:ln w="0">
            <a:noFill/>
          </a:ln>
        </p:spPr>
        <p:txBody>
          <a:bodyPr numCol="1" spcCol="0" lIns="0" rIns="0" tIns="0" bIns="0" anchor="ctr">
            <a:noAutofit/>
          </a:bodyPr>
          <a:p>
            <a:pPr indent="0">
              <a:buNone/>
            </a:pPr>
            <a:r>
              <a:rPr b="0" lang="tr-TR" sz="1800" spc="-1" strike="noStrike">
                <a:solidFill>
                  <a:srgbClr val="000000"/>
                </a:solidFill>
                <a:latin typeface="Arial"/>
              </a:rPr>
              <a:t>Ana başlık metnini düzenlemek için tıklayın</a:t>
            </a:r>
            <a:endParaRPr b="0" lang="tr-TR" sz="1800" spc="-1" strike="noStrike">
              <a:solidFill>
                <a:srgbClr val="000000"/>
              </a:solidFill>
              <a:latin typeface="Arial"/>
            </a:endParaRPr>
          </a:p>
        </p:txBody>
      </p:sp>
      <p:sp>
        <p:nvSpPr>
          <p:cNvPr id="1" name="PlaceHolder 2"/>
          <p:cNvSpPr>
            <a:spLocks noGrp="1"/>
          </p:cNvSpPr>
          <p:nvPr>
            <p:ph type="body"/>
          </p:nvPr>
        </p:nvSpPr>
        <p:spPr>
          <a:xfrm>
            <a:off x="1605600" y="8743680"/>
            <a:ext cx="4393080" cy="1816704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2" name="PlaceHolder 3"/>
          <p:cNvSpPr>
            <a:spLocks noGrp="1"/>
          </p:cNvSpPr>
          <p:nvPr>
            <p:ph type="body"/>
          </p:nvPr>
        </p:nvSpPr>
        <p:spPr>
          <a:xfrm>
            <a:off x="6219000" y="8743680"/>
            <a:ext cx="4393080" cy="18167040"/>
          </a:xfrm>
          <a:prstGeom prst="rect">
            <a:avLst/>
          </a:prstGeom>
          <a:noFill/>
          <a:ln w="0">
            <a:noFill/>
          </a:ln>
        </p:spPr>
        <p:txBody>
          <a:bodyPr numCol="1" spcCol="0" lIns="0" rIns="0" tIns="0" bIns="0" anchor="t">
            <a:normAutofit/>
          </a:bodyPr>
          <a:p>
            <a:pPr marL="432000" indent="-324000">
              <a:spcBef>
                <a:spcPts val="1417"/>
              </a:spcBef>
              <a:buClr>
                <a:srgbClr val="000000"/>
              </a:buClr>
              <a:buSzPct val="45000"/>
              <a:buFont typeface="Wingdings" charset="2"/>
              <a:buChar char=""/>
            </a:pPr>
            <a:r>
              <a:rPr b="0" lang="tr-TR" sz="1800" spc="-1" strike="noStrike">
                <a:solidFill>
                  <a:srgbClr val="000000"/>
                </a:solidFill>
                <a:latin typeface="Arial"/>
              </a:rPr>
              <a:t>Anahat metninin biçimini düzenlemek için tıklayın</a:t>
            </a:r>
            <a:endParaRPr b="0" lang="tr-T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tr-TR" sz="1800" spc="-1" strike="noStrike">
                <a:solidFill>
                  <a:srgbClr val="000000"/>
                </a:solidFill>
                <a:latin typeface="Arial"/>
              </a:rPr>
              <a:t>İkinci Anahat Düzeyi</a:t>
            </a:r>
            <a:endParaRPr b="0" lang="tr-T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tr-TR" sz="1800" spc="-1" strike="noStrike">
                <a:solidFill>
                  <a:srgbClr val="000000"/>
                </a:solidFill>
                <a:latin typeface="Arial"/>
              </a:rPr>
              <a:t>Üçüncü Anahat Düzeyi</a:t>
            </a:r>
            <a:endParaRPr b="0" lang="tr-T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tr-TR" sz="1800" spc="-1" strike="noStrike">
                <a:solidFill>
                  <a:srgbClr val="000000"/>
                </a:solidFill>
                <a:latin typeface="Arial"/>
              </a:rPr>
              <a:t>Dördüncü Anahat Düzeyi</a:t>
            </a:r>
            <a:endParaRPr b="0" lang="tr-T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tr-TR" sz="1800" spc="-1" strike="noStrike">
                <a:solidFill>
                  <a:srgbClr val="000000"/>
                </a:solidFill>
                <a:latin typeface="Arial"/>
              </a:rPr>
              <a:t>Beşinci Anahat Düzeyi</a:t>
            </a:r>
            <a:endParaRPr b="0" lang="tr-T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tr-TR" sz="1800" spc="-1" strike="noStrike">
                <a:solidFill>
                  <a:srgbClr val="000000"/>
                </a:solidFill>
                <a:latin typeface="Arial"/>
              </a:rPr>
              <a:t>Altıncı Anahat Düzeyi</a:t>
            </a:r>
            <a:endParaRPr b="0" lang="tr-T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tr-TR" sz="1800" spc="-1" strike="noStrike">
                <a:solidFill>
                  <a:srgbClr val="000000"/>
                </a:solidFill>
                <a:latin typeface="Arial"/>
              </a:rPr>
              <a:t>Yedinci Anahat Düzeyi</a:t>
            </a:r>
            <a:endParaRPr b="0" lang="tr-TR" sz="1800" spc="-1" strike="noStrike">
              <a:solidFill>
                <a:srgbClr val="000000"/>
              </a:solidFill>
              <a:latin typeface="Arial"/>
            </a:endParaRPr>
          </a:p>
        </p:txBody>
      </p:sp>
      <p:sp>
        <p:nvSpPr>
          <p:cNvPr id="3" name="PlaceHolder 4"/>
          <p:cNvSpPr>
            <a:spLocks noGrp="1"/>
          </p:cNvSpPr>
          <p:nvPr>
            <p:ph type="ftr" idx="1"/>
          </p:nvPr>
        </p:nvSpPr>
        <p:spPr>
          <a:xfrm>
            <a:off x="7318440" y="27584640"/>
            <a:ext cx="6782400" cy="2016720"/>
          </a:xfrm>
          <a:prstGeom prst="rect">
            <a:avLst/>
          </a:prstGeom>
          <a:noFill/>
          <a:ln w="9360">
            <a:noFill/>
          </a:ln>
        </p:spPr>
        <p:txBody>
          <a:bodyPr numCol="1" spcCol="0" lIns="222480" rIns="222480" tIns="111240" bIns="111240" anchor="t">
            <a:noAutofit/>
          </a:bodyPr>
          <a:lstStyle>
            <a:lvl1pPr indent="0" algn="ctr">
              <a:lnSpc>
                <a:spcPct val="100000"/>
              </a:lnSpc>
              <a:buNone/>
              <a:tabLst>
                <a:tab algn="l" pos="0"/>
              </a:tabLst>
              <a:defRPr b="0" lang="tr-TR" sz="1400" spc="-1" strike="noStrike">
                <a:solidFill>
                  <a:srgbClr val="000000"/>
                </a:solidFill>
                <a:latin typeface="Times New Roman"/>
              </a:defRPr>
            </a:lvl1pPr>
          </a:lstStyle>
          <a:p>
            <a:pPr indent="0" algn="ctr">
              <a:lnSpc>
                <a:spcPct val="100000"/>
              </a:lnSpc>
              <a:buNone/>
              <a:tabLst>
                <a:tab algn="l" pos="0"/>
              </a:tabLst>
            </a:pPr>
            <a:r>
              <a:rPr b="0" lang="tr-TR" sz="1400" spc="-1" strike="noStrike">
                <a:solidFill>
                  <a:srgbClr val="000000"/>
                </a:solidFill>
                <a:latin typeface="Times New Roman"/>
              </a:rPr>
              <a:t>&lt;footer&gt;</a:t>
            </a:r>
            <a:endParaRPr b="0" lang="tr-TR" sz="1400" spc="-1" strike="noStrike">
              <a:solidFill>
                <a:srgbClr val="000000"/>
              </a:solidFill>
              <a:latin typeface="Times New Roman"/>
            </a:endParaRPr>
          </a:p>
        </p:txBody>
      </p:sp>
      <p:sp>
        <p:nvSpPr>
          <p:cNvPr id="4" name="PlaceHolder 5"/>
          <p:cNvSpPr>
            <a:spLocks noGrp="1"/>
          </p:cNvSpPr>
          <p:nvPr>
            <p:ph type="sldNum" idx="2"/>
          </p:nvPr>
        </p:nvSpPr>
        <p:spPr>
          <a:xfrm>
            <a:off x="15350400" y="27584640"/>
            <a:ext cx="4463280" cy="2016720"/>
          </a:xfrm>
          <a:prstGeom prst="rect">
            <a:avLst/>
          </a:prstGeom>
          <a:noFill/>
          <a:ln w="9360">
            <a:noFill/>
          </a:ln>
        </p:spPr>
        <p:txBody>
          <a:bodyPr numCol="1" spcCol="0" lIns="222480" rIns="222480" tIns="111240" bIns="111240" anchor="t">
            <a:noAutofit/>
          </a:bodyPr>
          <a:lstStyle>
            <a:lvl1pPr indent="0" algn="r">
              <a:lnSpc>
                <a:spcPct val="100000"/>
              </a:lnSpc>
              <a:buNone/>
              <a:tabLst>
                <a:tab algn="l" pos="0"/>
              </a:tabLst>
              <a:defRPr b="0" lang="tr-TR" sz="4080" spc="-1" strike="noStrike">
                <a:solidFill>
                  <a:srgbClr val="000000"/>
                </a:solidFill>
                <a:latin typeface="Times New Roman"/>
                <a:ea typeface="宋体"/>
              </a:defRPr>
            </a:lvl1pPr>
          </a:lstStyle>
          <a:p>
            <a:pPr indent="0" algn="r">
              <a:lnSpc>
                <a:spcPct val="100000"/>
              </a:lnSpc>
              <a:buNone/>
              <a:tabLst>
                <a:tab algn="l" pos="0"/>
              </a:tabLst>
            </a:pPr>
            <a:fld id="{7D9FF38D-B63A-4A47-B7A4-83984932889A}" type="slidenum">
              <a:rPr b="0" lang="tr-TR" sz="4080" spc="-1" strike="noStrike">
                <a:solidFill>
                  <a:srgbClr val="000000"/>
                </a:solidFill>
                <a:latin typeface="Times New Roman"/>
                <a:ea typeface="宋体"/>
              </a:rPr>
              <a:t>&lt;number&gt;</a:t>
            </a:fld>
            <a:endParaRPr b="0" lang="tr-TR" sz="4080" spc="-1" strike="noStrike">
              <a:solidFill>
                <a:srgbClr val="000000"/>
              </a:solidFill>
              <a:latin typeface="Times New Roman"/>
            </a:endParaRPr>
          </a:p>
        </p:txBody>
      </p:sp>
      <p:sp>
        <p:nvSpPr>
          <p:cNvPr id="5" name="PlaceHolder 6"/>
          <p:cNvSpPr>
            <a:spLocks noGrp="1"/>
          </p:cNvSpPr>
          <p:nvPr>
            <p:ph type="dt" idx="3"/>
          </p:nvPr>
        </p:nvSpPr>
        <p:spPr>
          <a:xfrm>
            <a:off x="1605600" y="27584640"/>
            <a:ext cx="4463280" cy="2016720"/>
          </a:xfrm>
          <a:prstGeom prst="rect">
            <a:avLst/>
          </a:prstGeom>
          <a:noFill/>
          <a:ln w="9360">
            <a:noFill/>
          </a:ln>
        </p:spPr>
        <p:txBody>
          <a:bodyPr numCol="1" spcCol="0" lIns="222480" rIns="222480" tIns="111240" bIns="111240" anchor="t">
            <a:noAutofit/>
          </a:bodyPr>
          <a:lstStyle>
            <a:lvl1pPr indent="0">
              <a:buNone/>
              <a:defRPr b="0" lang="tr-TR" sz="1400" spc="-1" strike="noStrike">
                <a:solidFill>
                  <a:srgbClr val="000000"/>
                </a:solidFill>
                <a:latin typeface="Times New Roman"/>
              </a:defRPr>
            </a:lvl1pPr>
          </a:lstStyle>
          <a:p>
            <a:pPr indent="0">
              <a:buNone/>
            </a:pPr>
            <a:r>
              <a:rPr b="0" lang="tr-TR" sz="1400" spc="-1" strike="noStrike">
                <a:solidFill>
                  <a:srgbClr val="000000"/>
                </a:solidFill>
                <a:latin typeface="Times New Roman"/>
              </a:rPr>
              <a:t>&lt;date/time&gt;</a:t>
            </a:r>
            <a:endParaRPr b="0" lang="tr-TR"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8.png"/><Relationship Id="rId9" Type="http://schemas.openxmlformats.org/officeDocument/2006/relationships/image" Target="../media/image9.png"/><Relationship Id="rId10" Type="http://schemas.openxmlformats.org/officeDocument/2006/relationships/image" Target="../media/image10.png"/><Relationship Id="rId11" Type="http://schemas.openxmlformats.org/officeDocument/2006/relationships/image" Target="../media/image11.png"/><Relationship Id="rId12" Type="http://schemas.openxmlformats.org/officeDocument/2006/relationships/image" Target="../media/image12.png"/><Relationship Id="rId13" Type="http://schemas.openxmlformats.org/officeDocument/2006/relationships/image" Target="../media/image13.png"/><Relationship Id="rId14" Type="http://schemas.openxmlformats.org/officeDocument/2006/relationships/image" Target="../media/image14.png"/><Relationship Id="rId15" Type="http://schemas.openxmlformats.org/officeDocument/2006/relationships/image" Target="../media/image15.png"/><Relationship Id="rId16"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2786400" y="1321920"/>
            <a:ext cx="15919200" cy="1198800"/>
          </a:xfrm>
          <a:prstGeom prst="rect">
            <a:avLst/>
          </a:prstGeom>
          <a:noFill/>
          <a:ln w="0">
            <a:noFill/>
          </a:ln>
        </p:spPr>
        <p:txBody>
          <a:bodyPr numCol="1" spcCol="0" lIns="222480" rIns="222480" tIns="111240" bIns="111240" anchor="ctr">
            <a:noAutofit/>
          </a:bodyPr>
          <a:p>
            <a:pPr indent="0" algn="ctr">
              <a:lnSpc>
                <a:spcPct val="100000"/>
              </a:lnSpc>
              <a:buNone/>
              <a:tabLst>
                <a:tab algn="l" pos="0"/>
              </a:tabLst>
            </a:pPr>
            <a:r>
              <a:rPr b="1" lang="tr-TR" sz="3600" spc="-1" strike="noStrike">
                <a:solidFill>
                  <a:srgbClr val="000000"/>
                </a:solidFill>
                <a:latin typeface="Times New Roman"/>
                <a:ea typeface="宋体"/>
              </a:rPr>
              <a:t>STRESS DETECTION IN PHYSIOLOGICAL SIGNALS OF NEURODIVERSE PEOPLE USING DEEP LEARNING METHODS</a:t>
            </a:r>
            <a:endParaRPr b="0" lang="tr-TR" sz="3600" spc="-1" strike="noStrike">
              <a:solidFill>
                <a:srgbClr val="000000"/>
              </a:solidFill>
              <a:latin typeface="Arial"/>
            </a:endParaRPr>
          </a:p>
        </p:txBody>
      </p:sp>
      <p:sp>
        <p:nvSpPr>
          <p:cNvPr id="43" name="Rectangle 12"/>
          <p:cNvSpPr/>
          <p:nvPr/>
        </p:nvSpPr>
        <p:spPr>
          <a:xfrm>
            <a:off x="1723320" y="2466720"/>
            <a:ext cx="18002880" cy="1198800"/>
          </a:xfrm>
          <a:prstGeom prst="rect">
            <a:avLst/>
          </a:prstGeom>
          <a:noFill/>
          <a:ln w="0">
            <a:noFill/>
          </a:ln>
        </p:spPr>
        <p:style>
          <a:lnRef idx="0"/>
          <a:fillRef idx="0"/>
          <a:effectRef idx="0"/>
          <a:fontRef idx="minor"/>
        </p:style>
        <p:txBody>
          <a:bodyPr lIns="267120" rIns="267120" tIns="133560" bIns="133560" anchor="ctr">
            <a:noAutofit/>
          </a:bodyPr>
          <a:p>
            <a:pPr algn="ctr">
              <a:lnSpc>
                <a:spcPct val="100000"/>
              </a:lnSpc>
            </a:pPr>
            <a:r>
              <a:rPr b="0" lang="tr-TR" sz="2400" spc="-1" strike="noStrike">
                <a:solidFill>
                  <a:srgbClr val="000000"/>
                </a:solidFill>
                <a:latin typeface="Times New Roman"/>
                <a:ea typeface="宋体"/>
              </a:rPr>
              <a:t>furkan.ercelebi</a:t>
            </a:r>
            <a:r>
              <a:rPr b="0" lang="en-US" sz="2400" spc="-1" strike="noStrike">
                <a:solidFill>
                  <a:srgbClr val="000000"/>
                </a:solidFill>
                <a:latin typeface="Times New Roman"/>
                <a:ea typeface="宋体"/>
              </a:rPr>
              <a:t>@std.yildiz.edu.tr, irem@yildiz.edu.tr</a:t>
            </a:r>
            <a:endParaRPr b="0" lang="tr-TR" sz="2400" spc="-1" strike="noStrike">
              <a:solidFill>
                <a:srgbClr val="000000"/>
              </a:solidFill>
              <a:latin typeface="Arial"/>
            </a:endParaRPr>
          </a:p>
        </p:txBody>
      </p:sp>
      <p:sp>
        <p:nvSpPr>
          <p:cNvPr id="44" name="Text Box 485"/>
          <p:cNvSpPr/>
          <p:nvPr/>
        </p:nvSpPr>
        <p:spPr>
          <a:xfrm>
            <a:off x="11066760" y="3786840"/>
            <a:ext cx="9365400" cy="215964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en-GB" sz="2400" spc="-1" strike="noStrike">
                <a:solidFill>
                  <a:srgbClr val="000000"/>
                </a:solidFill>
                <a:latin typeface="Times New Roman"/>
                <a:ea typeface="宋体"/>
              </a:rPr>
              <a:t>I</a:t>
            </a:r>
            <a:r>
              <a:rPr b="1" lang="tr-TR" sz="2400" spc="-1" strike="noStrike">
                <a:solidFill>
                  <a:srgbClr val="000000"/>
                </a:solidFill>
                <a:latin typeface="Times New Roman"/>
                <a:ea typeface="宋体"/>
              </a:rPr>
              <a:t>II</a:t>
            </a:r>
            <a:r>
              <a:rPr b="1" lang="en-GB" sz="2400" spc="-1" strike="noStrike">
                <a:solidFill>
                  <a:srgbClr val="000000"/>
                </a:solidFill>
                <a:latin typeface="Times New Roman"/>
                <a:ea typeface="宋体"/>
              </a:rPr>
              <a:t>. Experimental Results</a:t>
            </a:r>
            <a:endParaRPr b="0" lang="tr-TR" sz="2400" spc="-1" strike="noStrike">
              <a:solidFill>
                <a:srgbClr val="000000"/>
              </a:solidFill>
              <a:latin typeface="Arial"/>
            </a:endParaRPr>
          </a:p>
          <a:p>
            <a:pPr algn="just">
              <a:lnSpc>
                <a:spcPct val="100000"/>
              </a:lnSpc>
              <a:spcBef>
                <a:spcPts val="479"/>
              </a:spcBef>
              <a:spcAft>
                <a:spcPts val="1080"/>
              </a:spcAft>
            </a:pPr>
            <a:r>
              <a:rPr b="0" lang="en-US" sz="2000" spc="-1" strike="noStrike">
                <a:solidFill>
                  <a:srgbClr val="000000"/>
                </a:solidFill>
                <a:latin typeface="Times New Roman"/>
                <a:ea typeface="宋体"/>
              </a:rPr>
              <a:t>As seen below , train accuracy of two phase as train and validation and confusion matrix give different result and generally give low level of true-true result in Stress class. Possible reason is  extracted features are not indicative to stress state . Same results also occure in  raw time series of signal. Other possible reason is selecting samples more robust principle such as . Accuracy of validation change also unstable.</a:t>
            </a:r>
            <a:endParaRPr b="0" lang="tr-TR" sz="2000" spc="-1" strike="noStrike">
              <a:solidFill>
                <a:srgbClr val="000000"/>
              </a:solidFill>
              <a:latin typeface="Arial"/>
            </a:endParaRPr>
          </a:p>
        </p:txBody>
      </p:sp>
      <p:sp>
        <p:nvSpPr>
          <p:cNvPr id="45" name="Text Box 7273"/>
          <p:cNvSpPr/>
          <p:nvPr/>
        </p:nvSpPr>
        <p:spPr>
          <a:xfrm>
            <a:off x="1067400" y="3816360"/>
            <a:ext cx="9279720" cy="362340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tr-TR" sz="2400" spc="-1" strike="noStrike">
                <a:solidFill>
                  <a:srgbClr val="000000"/>
                </a:solidFill>
                <a:latin typeface="Times New Roman"/>
                <a:ea typeface="宋体"/>
              </a:rPr>
              <a:t>Özet</a:t>
            </a:r>
            <a:endParaRPr b="0" lang="tr-TR" sz="2400" spc="-1" strike="noStrike">
              <a:solidFill>
                <a:srgbClr val="000000"/>
              </a:solidFill>
              <a:latin typeface="Arial"/>
            </a:endParaRPr>
          </a:p>
          <a:p>
            <a:pPr algn="just">
              <a:lnSpc>
                <a:spcPct val="100000"/>
              </a:lnSpc>
            </a:pPr>
            <a:r>
              <a:rPr b="0" lang="tr-TR" sz="2000" spc="-1" strike="noStrike">
                <a:solidFill>
                  <a:srgbClr val="000000"/>
                </a:solidFill>
                <a:latin typeface="Times New Roman"/>
                <a:ea typeface="宋体"/>
              </a:rPr>
              <a:t>Stresi ve çevresel tetikleyicilerini yönetmek, özellikle nöro-çeşitli çocuklarda terapistler ve psikologlar için büyük bir zorluktur. Stres durumlarını belirlemek zordur ve bu durumların ne zaman ve neden meydana geldiğini anlamak çok önemlidir. Erken tespit, zaman içinde fizyolojik kalıpları tanımaya dayanır. Stres, solunum hızı, terleme ve kalp hızı gibi bedensel değişikliklerle ölçülebilir. Bu sinyalleri sayısal verilere dönüştürmek, makine öğrenimi ve derin öğrenme teknikleri kullanılarak etkili bir şekilde işlenen kalıp tanımayı mümkün kılar. Bu çalışma, derin öğrenme yöntemlerini kullanarak nörotipik ve </a:t>
            </a:r>
            <a:r>
              <a:rPr b="0" lang="tr-TR" sz="2000" spc="-1" strike="noStrike">
                <a:solidFill>
                  <a:srgbClr val="000000"/>
                </a:solidFill>
                <a:latin typeface="Times New Roman"/>
                <a:ea typeface="宋体"/>
              </a:rPr>
              <a:t>nöro-farklılığa sahip çocuklarda stres tanımayı araştırmaktadır. Performanslarını karşılaştırarak, stresi tespit etmek için en etkili yöntemi belirlemeyi ve daha iyi terapatik müdahalelere katkıda bulunmayı amaçlıyoruz.</a:t>
            </a:r>
            <a:endParaRPr b="0" lang="tr-TR" sz="2000" spc="-1" strike="noStrike">
              <a:solidFill>
                <a:srgbClr val="000000"/>
              </a:solidFill>
              <a:latin typeface="Arial"/>
            </a:endParaRPr>
          </a:p>
        </p:txBody>
      </p:sp>
      <p:sp>
        <p:nvSpPr>
          <p:cNvPr id="46" name="Text Box 7483"/>
          <p:cNvSpPr/>
          <p:nvPr/>
        </p:nvSpPr>
        <p:spPr>
          <a:xfrm>
            <a:off x="1071360" y="7568640"/>
            <a:ext cx="9279720" cy="368820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en-GB" sz="2400" spc="-1" strike="noStrike">
                <a:solidFill>
                  <a:srgbClr val="000000"/>
                </a:solidFill>
                <a:latin typeface="Times New Roman"/>
                <a:ea typeface="宋体"/>
              </a:rPr>
              <a:t>Abstract</a:t>
            </a:r>
            <a:endParaRPr b="0" lang="tr-TR" sz="2400" spc="-1" strike="noStrike">
              <a:solidFill>
                <a:srgbClr val="000000"/>
              </a:solidFill>
              <a:latin typeface="Arial"/>
            </a:endParaRPr>
          </a:p>
          <a:p>
            <a:pPr algn="just">
              <a:lnSpc>
                <a:spcPct val="100000"/>
              </a:lnSpc>
              <a:spcBef>
                <a:spcPts val="510"/>
              </a:spcBef>
              <a:spcAft>
                <a:spcPts val="1020"/>
              </a:spcAft>
            </a:pPr>
            <a:r>
              <a:rPr b="0" lang="tr-TR" sz="2000" spc="-1" strike="noStrike">
                <a:solidFill>
                  <a:srgbClr val="000000"/>
                </a:solidFill>
                <a:latin typeface="Times New Roman"/>
                <a:ea typeface="宋体"/>
              </a:rPr>
              <a:t>Managing stress and its environmental triggers is a major challenge for therapists and psychologists, especially in neurodivergent children. Identifying stress states is difficult, making it crucial to understand when and why they occur. Early detection relies on recognizing physiological patterns over time. Stress is measurable through bodily changes like breathing rate, sweating, and heart rate. Converting these signals into numerical data enables pattern recognition, which is effectively handled using machine learning and deep learning techniques. This study explores stress recognition in neurotypical and neurodivergent children using deep learning methods. By comparing their performance, we aim to determine the most effective method for detecting stress, contributing to better therapeutic interventions.</a:t>
            </a:r>
            <a:endParaRPr b="0" lang="tr-TR" sz="2000" spc="-1" strike="noStrike">
              <a:solidFill>
                <a:srgbClr val="000000"/>
              </a:solidFill>
              <a:latin typeface="Arial"/>
            </a:endParaRPr>
          </a:p>
        </p:txBody>
      </p:sp>
      <p:sp>
        <p:nvSpPr>
          <p:cNvPr id="47" name="Text Box 7485"/>
          <p:cNvSpPr/>
          <p:nvPr/>
        </p:nvSpPr>
        <p:spPr>
          <a:xfrm>
            <a:off x="1145520" y="17952120"/>
            <a:ext cx="9257760" cy="246780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en-GB" sz="2400" spc="-1" strike="noStrike">
                <a:solidFill>
                  <a:srgbClr val="000000"/>
                </a:solidFill>
                <a:latin typeface="Times New Roman"/>
                <a:ea typeface="宋体"/>
              </a:rPr>
              <a:t>II. System Design</a:t>
            </a:r>
            <a:r>
              <a:rPr b="1" lang="tr-TR" sz="2400" spc="-1" strike="noStrike">
                <a:solidFill>
                  <a:srgbClr val="000000"/>
                </a:solidFill>
                <a:latin typeface="Times New Roman"/>
                <a:ea typeface="宋体"/>
              </a:rPr>
              <a:t> </a:t>
            </a:r>
            <a:endParaRPr b="0" lang="tr-TR" sz="2400" spc="-1" strike="noStrike">
              <a:solidFill>
                <a:srgbClr val="000000"/>
              </a:solidFill>
              <a:latin typeface="Arial"/>
            </a:endParaRPr>
          </a:p>
          <a:p>
            <a:pPr>
              <a:lnSpc>
                <a:spcPct val="100000"/>
              </a:lnSpc>
              <a:spcBef>
                <a:spcPts val="510"/>
              </a:spcBef>
              <a:spcAft>
                <a:spcPts val="1020"/>
              </a:spcAft>
            </a:pPr>
            <a:r>
              <a:rPr b="0" lang="tr-TR" sz="2000" spc="-1" strike="noStrike">
                <a:solidFill>
                  <a:srgbClr val="000000"/>
                </a:solidFill>
                <a:latin typeface="Times New Roman"/>
                <a:ea typeface="宋体"/>
              </a:rPr>
              <a:t>The study utilizes an existing dataset, incorporating three physiological signals (EDA, BVP, ST, and ACC) in a time-series format. The outputs consist of classification results (stress/no stress) and performance metrics like sensitivity, specificity, precision, and recall. The classification process is iterative, refining feature selection until an optimized set is determined, based on established criteria from prior studies [1]. Process flow is seeen in Figure 1.</a:t>
            </a:r>
            <a:endParaRPr b="0" lang="tr-TR" sz="2000" spc="-1" strike="noStrike">
              <a:solidFill>
                <a:srgbClr val="000000"/>
              </a:solidFill>
              <a:latin typeface="Arial"/>
            </a:endParaRPr>
          </a:p>
        </p:txBody>
      </p:sp>
      <p:sp>
        <p:nvSpPr>
          <p:cNvPr id="48" name="Text Box 7512"/>
          <p:cNvSpPr/>
          <p:nvPr/>
        </p:nvSpPr>
        <p:spPr>
          <a:xfrm>
            <a:off x="11066760" y="22814280"/>
            <a:ext cx="9365400" cy="209808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tr-TR" sz="2400" spc="-1" strike="noStrike">
                <a:solidFill>
                  <a:srgbClr val="000000"/>
                </a:solidFill>
                <a:latin typeface="Times New Roman"/>
                <a:ea typeface="宋体"/>
              </a:rPr>
              <a:t>Conclusion / Sonuç</a:t>
            </a:r>
            <a:endParaRPr b="0" lang="tr-TR" sz="2400" spc="-1" strike="noStrike">
              <a:solidFill>
                <a:srgbClr val="000000"/>
              </a:solidFill>
              <a:latin typeface="Arial"/>
            </a:endParaRPr>
          </a:p>
          <a:p>
            <a:pPr algn="just">
              <a:lnSpc>
                <a:spcPct val="100000"/>
              </a:lnSpc>
            </a:pPr>
            <a:r>
              <a:rPr b="0" lang="en-US" sz="2000" spc="-1" strike="noStrike">
                <a:solidFill>
                  <a:srgbClr val="000000"/>
                </a:solidFill>
                <a:latin typeface="Times New Roman"/>
                <a:ea typeface="宋体"/>
              </a:rPr>
              <a:t>In result , with preprocessed , augmented and feature extracted physiological metrics dataset model accuracy give usefull result for investigating stress detection in deuro-diverged childs. Real results is less successfull than we excpected from start but this gives us information on how should evaluated in developing models. For future related studies ,  more sample must be collected and evaluted.</a:t>
            </a:r>
            <a:endParaRPr b="0" lang="tr-TR" sz="2000" spc="-1" strike="noStrike">
              <a:solidFill>
                <a:srgbClr val="000000"/>
              </a:solidFill>
              <a:latin typeface="Arial"/>
            </a:endParaRPr>
          </a:p>
        </p:txBody>
      </p:sp>
      <p:sp>
        <p:nvSpPr>
          <p:cNvPr id="49" name="Text Box 7523"/>
          <p:cNvSpPr/>
          <p:nvPr/>
        </p:nvSpPr>
        <p:spPr>
          <a:xfrm>
            <a:off x="11066760" y="24936480"/>
            <a:ext cx="9228960" cy="3981240"/>
          </a:xfrm>
          <a:prstGeom prst="rect">
            <a:avLst/>
          </a:prstGeom>
          <a:noFill/>
          <a:ln w="0">
            <a:noFill/>
          </a:ln>
        </p:spPr>
        <p:style>
          <a:lnRef idx="0"/>
          <a:fillRef idx="0"/>
          <a:effectRef idx="0"/>
          <a:fontRef idx="minor"/>
        </p:style>
        <p:txBody>
          <a:bodyPr lIns="78120" rIns="78120" tIns="39240" bIns="39240" anchor="t">
            <a:spAutoFit/>
          </a:bodyPr>
          <a:p>
            <a:pPr algn="just">
              <a:lnSpc>
                <a:spcPct val="100000"/>
              </a:lnSpc>
              <a:spcBef>
                <a:spcPts val="510"/>
              </a:spcBef>
              <a:spcAft>
                <a:spcPts val="1020"/>
              </a:spcAft>
            </a:pPr>
            <a:r>
              <a:rPr b="1" lang="tr-TR" sz="2400" spc="-1" strike="noStrike">
                <a:solidFill>
                  <a:srgbClr val="000000"/>
                </a:solidFill>
                <a:latin typeface="Times New Roman"/>
                <a:ea typeface="宋体"/>
              </a:rPr>
              <a:t>References</a:t>
            </a:r>
            <a:endParaRPr b="0" lang="tr-TR" sz="2400" spc="-1" strike="noStrike">
              <a:solidFill>
                <a:srgbClr val="000000"/>
              </a:solidFill>
              <a:latin typeface="Arial"/>
            </a:endParaRPr>
          </a:p>
          <a:p>
            <a:pPr algn="just">
              <a:lnSpc>
                <a:spcPct val="100000"/>
              </a:lnSpc>
            </a:pPr>
            <a:r>
              <a:rPr b="0" lang="en-US" sz="160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1</a:t>
            </a:r>
            <a:r>
              <a:rPr b="0" lang="en-US" sz="1600" spc="-1" strike="noStrike">
                <a:solidFill>
                  <a:srgbClr val="000000"/>
                </a:solidFill>
                <a:latin typeface="MathDesign-CH-Regular-T1-10"/>
                <a:ea typeface="MathDesign-CH-Regular-T1-10"/>
              </a:rPr>
              <a:t>] </a:t>
            </a:r>
            <a:r>
              <a:rPr b="0" lang="en-US" sz="1600" spc="-1" strike="noStrike">
                <a:solidFill>
                  <a:srgbClr val="000000"/>
                </a:solidFill>
                <a:latin typeface="CharterBT-Roman"/>
                <a:ea typeface="CharterBT-Roman"/>
              </a:rPr>
              <a:t>B. Co¸skun, D. E. Barkana, ˙I. Uzun, H. Bostancı, and D. Tarakçı, “Classification </a:t>
            </a:r>
            <a:r>
              <a:rPr b="0" lang="en-US" sz="1600" spc="-1" strike="noStrike">
                <a:solidFill>
                  <a:srgbClr val="000000"/>
                </a:solidFill>
                <a:latin typeface="Times New Roman"/>
                <a:ea typeface="宋体"/>
              </a:rPr>
              <a:t>of stress and participation using physiological signals of children during serious </a:t>
            </a:r>
            <a:r>
              <a:rPr b="0" lang="en-US" sz="1600" spc="-1" strike="noStrike">
                <a:solidFill>
                  <a:srgbClr val="000000"/>
                </a:solidFill>
                <a:latin typeface="CharterBT-Roman"/>
                <a:ea typeface="CharterBT-Roman"/>
              </a:rPr>
              <a:t>game-based therapy,” in </a:t>
            </a:r>
            <a:r>
              <a:rPr b="0" i="1" lang="en-US" sz="1600" spc="-1" strike="noStrike">
                <a:solidFill>
                  <a:srgbClr val="000000"/>
                </a:solidFill>
                <a:latin typeface="CharterBT-Italic"/>
                <a:ea typeface="CharterBT-Italic"/>
              </a:rPr>
              <a:t>2023 Medical Technologies Congress (TIPTEKNO)</a:t>
            </a:r>
            <a:r>
              <a:rPr b="0" lang="en-US" sz="1600" spc="-1" strike="noStrike">
                <a:solidFill>
                  <a:srgbClr val="000000"/>
                </a:solidFill>
                <a:latin typeface="CharterBT-Roman"/>
                <a:ea typeface="CharterBT-Roman"/>
              </a:rPr>
              <a:t>, IEEE, </a:t>
            </a:r>
            <a:r>
              <a:rPr b="0" lang="en-US" sz="1600" spc="-1" strike="noStrike">
                <a:solidFill>
                  <a:srgbClr val="000000"/>
                </a:solidFill>
                <a:latin typeface="Times New Roman"/>
                <a:ea typeface="宋体"/>
              </a:rPr>
              <a:t>2023, pp. 1–4.</a:t>
            </a:r>
            <a:endParaRPr b="0" lang="tr-TR" sz="1600" spc="-1" strike="noStrike">
              <a:solidFill>
                <a:srgbClr val="000000"/>
              </a:solidFill>
              <a:latin typeface="Arial"/>
            </a:endParaRPr>
          </a:p>
          <a:p>
            <a:r>
              <a:rPr b="0" lang="en-US" sz="115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2</a:t>
            </a:r>
            <a:r>
              <a:rPr b="0" lang="en-US" sz="1600" spc="-1" strike="noStrike">
                <a:solidFill>
                  <a:srgbClr val="000000"/>
                </a:solidFill>
                <a:latin typeface="MathDesign-CH-Regular-T1-10"/>
                <a:ea typeface="MathDesign-CH-Regular-T1-10"/>
              </a:rPr>
              <a:t>] </a:t>
            </a:r>
            <a:r>
              <a:rPr b="0" lang="en-US" sz="1600" spc="-1" strike="noStrike">
                <a:solidFill>
                  <a:srgbClr val="000000"/>
                </a:solidFill>
                <a:latin typeface="CharterBT-Roman"/>
                <a:ea typeface="CharterBT-Roman"/>
              </a:rPr>
              <a:t>Y. Li, K. Li, J. Chen, S. Wang, H. Lu, and D. Wen, “Pilot stress detection through physiological signals using a transformer-based deep learning model,” </a:t>
            </a:r>
            <a:r>
              <a:rPr b="0" i="1" lang="en-US" sz="1600" spc="-1" strike="noStrike">
                <a:solidFill>
                  <a:srgbClr val="000000"/>
                </a:solidFill>
                <a:latin typeface="CharterBT-Italic"/>
                <a:ea typeface="CharterBT-Italic"/>
              </a:rPr>
              <a:t>IEEE Sensors Journal</a:t>
            </a:r>
            <a:r>
              <a:rPr b="0" lang="en-US" sz="1600" spc="-1" strike="noStrike">
                <a:solidFill>
                  <a:srgbClr val="000000"/>
                </a:solidFill>
                <a:latin typeface="CharterBT-Roman"/>
                <a:ea typeface="CharterBT-Roman"/>
              </a:rPr>
              <a:t>, vol. 23, no. 11, pp. 11 774–11 784, 2023.</a:t>
            </a:r>
            <a:endParaRPr b="0" lang="tr-TR" sz="1600" spc="-1" strike="noStrike">
              <a:solidFill>
                <a:srgbClr val="000000"/>
              </a:solidFill>
              <a:latin typeface="MathDesign-CH-Regular-T1-10"/>
              <a:ea typeface="MathDesign-CH-Regular-T1-10"/>
            </a:endParaRPr>
          </a:p>
          <a:p>
            <a:r>
              <a:rPr b="0" lang="en-US" sz="160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3</a:t>
            </a:r>
            <a:r>
              <a:rPr b="0" lang="en-US" sz="1600" spc="-1" strike="noStrike">
                <a:solidFill>
                  <a:srgbClr val="000000"/>
                </a:solidFill>
                <a:latin typeface="MathDesign-CH-Regular-T1-10"/>
                <a:ea typeface="MathDesign-CH-Regular-T1-10"/>
              </a:rPr>
              <a:t>] </a:t>
            </a:r>
            <a:r>
              <a:rPr b="0" lang="en-US" sz="1600" spc="-1" strike="noStrike">
                <a:solidFill>
                  <a:srgbClr val="000000"/>
                </a:solidFill>
                <a:latin typeface="CharterBT-Roman"/>
                <a:ea typeface="CharterBT-Roman"/>
              </a:rPr>
              <a:t>R. R. Singh, S. Conjeti, and R. Banerjee, “A comparative evaluation of </a:t>
            </a:r>
            <a:r>
              <a:rPr b="0" lang="en-US" sz="1600" spc="-1" strike="noStrike">
                <a:solidFill>
                  <a:srgbClr val="000000"/>
                </a:solidFill>
                <a:latin typeface="Times New Roman"/>
                <a:ea typeface="宋体"/>
              </a:rPr>
              <a:t>neural network classifiers for stress level analysis of automotive drivers using </a:t>
            </a:r>
            <a:r>
              <a:rPr b="0" lang="en-US" sz="1600" spc="-1" strike="noStrike">
                <a:solidFill>
                  <a:srgbClr val="000000"/>
                </a:solidFill>
                <a:latin typeface="CharterBT-Roman"/>
                <a:ea typeface="CharterBT-Roman"/>
              </a:rPr>
              <a:t>physiological signals,” </a:t>
            </a:r>
            <a:r>
              <a:rPr b="0" i="1" lang="en-US" sz="1600" spc="-1" strike="noStrike">
                <a:solidFill>
                  <a:srgbClr val="000000"/>
                </a:solidFill>
                <a:latin typeface="CharterBT-Italic"/>
                <a:ea typeface="CharterBT-Italic"/>
              </a:rPr>
              <a:t>Biomedical Signal Processing and Control</a:t>
            </a:r>
            <a:r>
              <a:rPr b="0" lang="en-US" sz="1600" spc="-1" strike="noStrike">
                <a:solidFill>
                  <a:srgbClr val="000000"/>
                </a:solidFill>
                <a:latin typeface="CharterBT-Roman"/>
                <a:ea typeface="CharterBT-Roman"/>
              </a:rPr>
              <a:t>, vol. 8, no. 6, </a:t>
            </a:r>
            <a:r>
              <a:rPr b="0" lang="en-US" sz="1600" spc="-1" strike="noStrike">
                <a:solidFill>
                  <a:srgbClr val="000000"/>
                </a:solidFill>
                <a:latin typeface="Times New Roman"/>
                <a:ea typeface="宋体"/>
              </a:rPr>
              <a:t>pp. 740–754, 2013.</a:t>
            </a:r>
            <a:endParaRPr b="0" lang="tr-TR" sz="1600" spc="-1" strike="noStrike">
              <a:solidFill>
                <a:srgbClr val="000000"/>
              </a:solidFill>
              <a:latin typeface="MathDesign-CH-Regular-T1-10"/>
              <a:ea typeface="MathDesign-CH-Regular-T1-10"/>
            </a:endParaRPr>
          </a:p>
          <a:p>
            <a:r>
              <a:rPr b="0" lang="en-US" sz="160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4</a:t>
            </a:r>
            <a:r>
              <a:rPr b="0" lang="en-US" sz="1600" spc="-1" strike="noStrike">
                <a:solidFill>
                  <a:srgbClr val="000000"/>
                </a:solidFill>
                <a:latin typeface="MathDesign-CH-Regular-T1-10"/>
                <a:ea typeface="MathDesign-CH-Regular-T1-10"/>
              </a:rPr>
              <a:t>] </a:t>
            </a:r>
            <a:r>
              <a:rPr b="0" lang="en-US" sz="1600" spc="-1" strike="noStrike">
                <a:solidFill>
                  <a:srgbClr val="000000"/>
                </a:solidFill>
                <a:latin typeface="CharterBT-Roman"/>
                <a:ea typeface="CharterBT-Roman"/>
              </a:rPr>
              <a:t>M. Migovich, D. Adiani, M. Breen, A. Swanson, T. J. Vogus, and N. Sarkar, </a:t>
            </a:r>
            <a:r>
              <a:rPr b="0" lang="en-US" sz="1600" spc="-1" strike="noStrike">
                <a:solidFill>
                  <a:srgbClr val="000000"/>
                </a:solidFill>
                <a:latin typeface="Times New Roman"/>
                <a:ea typeface="宋体"/>
              </a:rPr>
              <a:t>“Stress detection of autistic adults during simulated job interviews using a </a:t>
            </a:r>
            <a:r>
              <a:rPr b="0" lang="en-US" sz="1600" spc="-1" strike="noStrike">
                <a:solidFill>
                  <a:srgbClr val="000000"/>
                </a:solidFill>
                <a:latin typeface="CharterBT-Roman"/>
                <a:ea typeface="CharterBT-Roman"/>
              </a:rPr>
              <a:t>novel physiological dataset and machine learning,” </a:t>
            </a:r>
            <a:r>
              <a:rPr b="0" i="1" lang="en-US" sz="1600" spc="-1" strike="noStrike">
                <a:solidFill>
                  <a:srgbClr val="000000"/>
                </a:solidFill>
                <a:latin typeface="CharterBT-Italic"/>
                <a:ea typeface="CharterBT-Italic"/>
              </a:rPr>
              <a:t>ACM Trans. Access. Comput.</a:t>
            </a:r>
            <a:r>
              <a:rPr b="0" lang="en-US" sz="1600" spc="-1" strike="noStrike">
                <a:solidFill>
                  <a:srgbClr val="000000"/>
                </a:solidFill>
                <a:latin typeface="CharterBT-Roman"/>
                <a:ea typeface="CharterBT-Roman"/>
              </a:rPr>
              <a:t>,vol. 17, no. 1, Mar. 2024, </a:t>
            </a:r>
            <a:r>
              <a:rPr b="0" lang="en-US" sz="1600" spc="-1" strike="noStrike">
                <a:solidFill>
                  <a:srgbClr val="000000"/>
                </a:solidFill>
                <a:latin typeface="CharterBT-Roman"/>
                <a:ea typeface="CharterBT-Roman"/>
              </a:rPr>
              <a:t>ISSN</a:t>
            </a:r>
            <a:r>
              <a:rPr b="0" lang="en-US" sz="1600" spc="-1" strike="noStrike">
                <a:solidFill>
                  <a:srgbClr val="000000"/>
                </a:solidFill>
                <a:latin typeface="CharterBT-Roman"/>
                <a:ea typeface="CharterBT-Roman"/>
              </a:rPr>
              <a:t>: 1936-7228. </a:t>
            </a:r>
            <a:r>
              <a:rPr b="0" lang="en-US" sz="1600" spc="-1" strike="noStrike">
                <a:solidFill>
                  <a:srgbClr val="000000"/>
                </a:solidFill>
                <a:latin typeface="CharterBT-Roman"/>
                <a:ea typeface="CharterBT-Roman"/>
              </a:rPr>
              <a:t>DOI</a:t>
            </a:r>
            <a:r>
              <a:rPr b="0" lang="en-US" sz="1600" spc="-1" strike="noStrike">
                <a:solidFill>
                  <a:srgbClr val="000000"/>
                </a:solidFill>
                <a:latin typeface="CharterBT-Roman"/>
                <a:ea typeface="CharterBT-Roman"/>
              </a:rPr>
              <a:t>: </a:t>
            </a:r>
            <a:r>
              <a:rPr b="0" lang="en-US" sz="1600" spc="-1" strike="noStrike">
                <a:solidFill>
                  <a:srgbClr val="000000"/>
                </a:solidFill>
                <a:latin typeface="SFTT1200"/>
                <a:ea typeface="SFTT1200"/>
              </a:rPr>
              <a:t>10.1145/3639709</a:t>
            </a:r>
            <a:r>
              <a:rPr b="0" lang="en-US" sz="1600" spc="-1" strike="noStrike">
                <a:solidFill>
                  <a:srgbClr val="000000"/>
                </a:solidFill>
                <a:latin typeface="CharterBT-Roman"/>
                <a:ea typeface="CharterBT-Roman"/>
              </a:rPr>
              <a:t>.</a:t>
            </a:r>
            <a:endParaRPr b="0" lang="tr-TR" sz="1600" spc="-1" strike="noStrike">
              <a:solidFill>
                <a:srgbClr val="000000"/>
              </a:solidFill>
              <a:latin typeface="MathDesign-CH-Regular-T1-10"/>
              <a:ea typeface="MathDesign-CH-Regular-T1-10"/>
            </a:endParaRPr>
          </a:p>
          <a:p>
            <a:r>
              <a:rPr b="0" lang="en-US" sz="160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Online</a:t>
            </a:r>
            <a:r>
              <a:rPr b="0" lang="en-US" sz="1600" spc="-1" strike="noStrike">
                <a:solidFill>
                  <a:srgbClr val="000000"/>
                </a:solidFill>
                <a:latin typeface="MathDesign-CH-Regular-T1-10"/>
                <a:ea typeface="MathDesign-CH-Regular-T1-10"/>
              </a:rPr>
              <a:t>]</a:t>
            </a:r>
            <a:r>
              <a:rPr b="0" lang="en-US" sz="1600" spc="-1" strike="noStrike">
                <a:solidFill>
                  <a:srgbClr val="000000"/>
                </a:solidFill>
                <a:latin typeface="CharterBT-Roman"/>
                <a:ea typeface="CharterBT-Roman"/>
              </a:rPr>
              <a:t>. Available: </a:t>
            </a:r>
            <a:r>
              <a:rPr b="0" lang="en-US" sz="1600" spc="-1" strike="noStrike">
                <a:solidFill>
                  <a:srgbClr val="000000"/>
                </a:solidFill>
                <a:latin typeface="SFTT1200"/>
                <a:ea typeface="SFTT1200"/>
              </a:rPr>
              <a:t>https://doi.org/10.1145/3639709</a:t>
            </a:r>
            <a:r>
              <a:rPr b="0" lang="en-US" sz="1600" spc="-1" strike="noStrike">
                <a:solidFill>
                  <a:srgbClr val="000000"/>
                </a:solidFill>
                <a:latin typeface="CharterBT-Roman"/>
                <a:ea typeface="CharterBT-Roman"/>
              </a:rPr>
              <a:t>.</a:t>
            </a:r>
            <a:endParaRPr b="0" lang="tr-TR" sz="1600" spc="-1" strike="noStrike">
              <a:solidFill>
                <a:srgbClr val="000000"/>
              </a:solidFill>
              <a:latin typeface="MathDesign-CH-Regular-T1-10"/>
              <a:ea typeface="MathDesign-CH-Regular-T1-10"/>
            </a:endParaRPr>
          </a:p>
        </p:txBody>
      </p:sp>
      <p:sp>
        <p:nvSpPr>
          <p:cNvPr id="50" name="Rectangle 7548"/>
          <p:cNvSpPr/>
          <p:nvPr/>
        </p:nvSpPr>
        <p:spPr>
          <a:xfrm>
            <a:off x="829440" y="3695400"/>
            <a:ext cx="9775080" cy="10433160"/>
          </a:xfrm>
          <a:prstGeom prst="rect">
            <a:avLst/>
          </a:prstGeom>
          <a:noFill/>
          <a:ln w="12700">
            <a:solidFill>
              <a:srgbClr val="c0c0c0"/>
            </a:solidFill>
            <a:prstDash val="dash"/>
            <a:miter/>
          </a:ln>
        </p:spPr>
        <p:style>
          <a:lnRef idx="0"/>
          <a:fillRef idx="0"/>
          <a:effectRef idx="0"/>
          <a:fontRef idx="minor"/>
        </p:style>
        <p:txBody>
          <a:bodyPr wrap="none" lIns="90000" rIns="90000" tIns="45000" bIns="45000" anchor="ctr">
            <a:noAutofit/>
          </a:bodyPr>
          <a:p>
            <a:pPr>
              <a:lnSpc>
                <a:spcPct val="100000"/>
              </a:lnSpc>
            </a:pPr>
            <a:endParaRPr b="0" lang="tr-TR" sz="9010" spc="-1" strike="noStrike">
              <a:solidFill>
                <a:srgbClr val="000000"/>
              </a:solidFill>
              <a:latin typeface="Times New Roman"/>
              <a:ea typeface="宋体"/>
            </a:endParaRPr>
          </a:p>
        </p:txBody>
      </p:sp>
      <p:sp>
        <p:nvSpPr>
          <p:cNvPr id="51" name="Rectangle 7549"/>
          <p:cNvSpPr/>
          <p:nvPr/>
        </p:nvSpPr>
        <p:spPr>
          <a:xfrm>
            <a:off x="825480" y="14310000"/>
            <a:ext cx="9775080" cy="15588720"/>
          </a:xfrm>
          <a:prstGeom prst="rect">
            <a:avLst/>
          </a:prstGeom>
          <a:noFill/>
          <a:ln w="12700">
            <a:solidFill>
              <a:srgbClr val="c0c0c0"/>
            </a:solidFill>
            <a:prstDash val="dash"/>
            <a:miter/>
          </a:ln>
        </p:spPr>
        <p:style>
          <a:lnRef idx="0"/>
          <a:fillRef idx="0"/>
          <a:effectRef idx="0"/>
          <a:fontRef idx="minor"/>
        </p:style>
        <p:txBody>
          <a:bodyPr wrap="none" lIns="90000" rIns="90000" tIns="45000" bIns="45000" anchor="ctr">
            <a:noAutofit/>
          </a:bodyPr>
          <a:p>
            <a:pPr>
              <a:lnSpc>
                <a:spcPct val="100000"/>
              </a:lnSpc>
            </a:pPr>
            <a:endParaRPr b="0" lang="tr-TR" sz="9010" spc="-1" strike="noStrike">
              <a:solidFill>
                <a:srgbClr val="000000"/>
              </a:solidFill>
              <a:latin typeface="Times New Roman"/>
              <a:ea typeface="宋体"/>
            </a:endParaRPr>
          </a:p>
        </p:txBody>
      </p:sp>
      <p:sp>
        <p:nvSpPr>
          <p:cNvPr id="52" name="Rectangle 7550"/>
          <p:cNvSpPr/>
          <p:nvPr/>
        </p:nvSpPr>
        <p:spPr>
          <a:xfrm>
            <a:off x="10870200" y="3695400"/>
            <a:ext cx="9719640" cy="10433160"/>
          </a:xfrm>
          <a:prstGeom prst="rect">
            <a:avLst/>
          </a:prstGeom>
          <a:noFill/>
          <a:ln w="12700">
            <a:solidFill>
              <a:srgbClr val="c0c0c0"/>
            </a:solidFill>
            <a:prstDash val="dash"/>
            <a:miter/>
          </a:ln>
        </p:spPr>
        <p:style>
          <a:lnRef idx="0"/>
          <a:fillRef idx="0"/>
          <a:effectRef idx="0"/>
          <a:fontRef idx="minor"/>
        </p:style>
        <p:txBody>
          <a:bodyPr wrap="none" lIns="90000" rIns="90000" tIns="45000" bIns="45000" anchor="ctr">
            <a:noAutofit/>
          </a:bodyPr>
          <a:p>
            <a:pPr>
              <a:lnSpc>
                <a:spcPct val="100000"/>
              </a:lnSpc>
            </a:pPr>
            <a:endParaRPr b="0" lang="tr-TR" sz="9010" spc="-1" strike="noStrike">
              <a:solidFill>
                <a:srgbClr val="000000"/>
              </a:solidFill>
              <a:latin typeface="Times New Roman"/>
              <a:ea typeface="宋体"/>
            </a:endParaRPr>
          </a:p>
        </p:txBody>
      </p:sp>
      <p:sp>
        <p:nvSpPr>
          <p:cNvPr id="53" name="Rectangle 7551"/>
          <p:cNvSpPr/>
          <p:nvPr/>
        </p:nvSpPr>
        <p:spPr>
          <a:xfrm>
            <a:off x="10866600" y="14310000"/>
            <a:ext cx="9719640" cy="15588720"/>
          </a:xfrm>
          <a:prstGeom prst="rect">
            <a:avLst/>
          </a:prstGeom>
          <a:noFill/>
          <a:ln w="12700">
            <a:solidFill>
              <a:srgbClr val="c0c0c0"/>
            </a:solidFill>
            <a:prstDash val="dash"/>
            <a:miter/>
          </a:ln>
        </p:spPr>
        <p:style>
          <a:lnRef idx="0"/>
          <a:fillRef idx="0"/>
          <a:effectRef idx="0"/>
          <a:fontRef idx="minor"/>
        </p:style>
        <p:txBody>
          <a:bodyPr wrap="none" lIns="90000" rIns="90000" tIns="45000" bIns="45000" anchor="ctr">
            <a:noAutofit/>
          </a:bodyPr>
          <a:p>
            <a:pPr>
              <a:lnSpc>
                <a:spcPct val="100000"/>
              </a:lnSpc>
            </a:pPr>
            <a:endParaRPr b="0" lang="tr-TR" sz="9010" spc="-1" strike="noStrike">
              <a:solidFill>
                <a:srgbClr val="000000"/>
              </a:solidFill>
              <a:latin typeface="Times New Roman"/>
              <a:ea typeface="宋体"/>
            </a:endParaRPr>
          </a:p>
        </p:txBody>
      </p:sp>
      <p:sp>
        <p:nvSpPr>
          <p:cNvPr id="54" name="Text Box 7573"/>
          <p:cNvSpPr/>
          <p:nvPr/>
        </p:nvSpPr>
        <p:spPr>
          <a:xfrm>
            <a:off x="1202040" y="11466360"/>
            <a:ext cx="9279720" cy="2708640"/>
          </a:xfrm>
          <a:prstGeom prst="rect">
            <a:avLst/>
          </a:prstGeom>
          <a:noFill/>
          <a:ln w="0">
            <a:noFill/>
          </a:ln>
        </p:spPr>
        <p:style>
          <a:lnRef idx="0"/>
          <a:fillRef idx="0"/>
          <a:effectRef idx="0"/>
          <a:fontRef idx="minor"/>
        </p:style>
        <p:txBody>
          <a:bodyPr lIns="78120" rIns="78120" tIns="39240" bIns="39240" anchor="t">
            <a:spAutoFit/>
          </a:bodyPr>
          <a:p>
            <a:pPr>
              <a:lnSpc>
                <a:spcPct val="100000"/>
              </a:lnSpc>
              <a:spcBef>
                <a:spcPts val="510"/>
              </a:spcBef>
              <a:spcAft>
                <a:spcPts val="1020"/>
              </a:spcAft>
            </a:pPr>
            <a:r>
              <a:rPr b="1" lang="en-GB" sz="2400" spc="-1" strike="noStrike">
                <a:solidFill>
                  <a:srgbClr val="000000"/>
                </a:solidFill>
                <a:latin typeface="Times New Roman"/>
                <a:ea typeface="宋体"/>
              </a:rPr>
              <a:t>I. </a:t>
            </a:r>
            <a:r>
              <a:rPr b="1" lang="tr-TR" sz="2400" spc="-1" strike="noStrike">
                <a:solidFill>
                  <a:srgbClr val="000000"/>
                </a:solidFill>
                <a:latin typeface="Times New Roman"/>
                <a:ea typeface="宋体"/>
              </a:rPr>
              <a:t>Introduction</a:t>
            </a:r>
            <a:r>
              <a:rPr b="1" lang="en-US" sz="2400" spc="-1" strike="noStrike">
                <a:solidFill>
                  <a:srgbClr val="000000"/>
                </a:solidFill>
                <a:latin typeface="Times New Roman"/>
                <a:ea typeface="宋体"/>
              </a:rPr>
              <a:t> </a:t>
            </a:r>
            <a:r>
              <a:rPr b="1" lang="tr-TR" sz="2400" spc="-1" strike="noStrike">
                <a:solidFill>
                  <a:srgbClr val="000000"/>
                </a:solidFill>
                <a:latin typeface="Times New Roman"/>
                <a:ea typeface="宋体"/>
              </a:rPr>
              <a:t>/ </a:t>
            </a:r>
            <a:r>
              <a:rPr b="1" lang="en-US" sz="2400" spc="-1" strike="noStrike">
                <a:solidFill>
                  <a:srgbClr val="000000"/>
                </a:solidFill>
                <a:latin typeface="Times New Roman"/>
                <a:ea typeface="宋体"/>
              </a:rPr>
              <a:t>Giriş</a:t>
            </a:r>
            <a:endParaRPr b="0" lang="tr-TR" sz="2400" spc="-1" strike="noStrike">
              <a:solidFill>
                <a:srgbClr val="000000"/>
              </a:solidFill>
              <a:latin typeface="Arial"/>
            </a:endParaRPr>
          </a:p>
          <a:p>
            <a:pPr algn="just">
              <a:lnSpc>
                <a:spcPct val="100000"/>
              </a:lnSpc>
            </a:pPr>
            <a:r>
              <a:rPr b="0" lang="en-AU" sz="2000" spc="-1" strike="noStrike">
                <a:solidFill>
                  <a:srgbClr val="000000"/>
                </a:solidFill>
                <a:latin typeface="Times New Roman"/>
                <a:ea typeface="宋体"/>
              </a:rPr>
              <a:t>Metabolic responses to environmental factors, such as stress, can be measured and are often linked to physiological reactions like increased heart rate and sweating, primarily regulated by the sympathetic nervous system. Recognizing stress states is valuable in therapeutic treatments, particularly for neurodiverse children, where assessing emotional stability during therapy is a key challenge. Automated detection using machine learning and human-computer interaction techniques, including interactive game systems with sensors, offers promising solutions for improving these treatments.</a:t>
            </a:r>
            <a:endParaRPr b="0" lang="tr-TR" sz="2000" spc="-1" strike="noStrike">
              <a:solidFill>
                <a:srgbClr val="000000"/>
              </a:solidFill>
              <a:latin typeface="Arial"/>
            </a:endParaRPr>
          </a:p>
        </p:txBody>
      </p:sp>
      <p:pic>
        <p:nvPicPr>
          <p:cNvPr id="55" name="Resim 10" descr=""/>
          <p:cNvPicPr/>
          <p:nvPr/>
        </p:nvPicPr>
        <p:blipFill>
          <a:blip r:embed="rId1"/>
          <a:stretch/>
        </p:blipFill>
        <p:spPr>
          <a:xfrm>
            <a:off x="377280" y="867960"/>
            <a:ext cx="2441880" cy="2439720"/>
          </a:xfrm>
          <a:prstGeom prst="rect">
            <a:avLst/>
          </a:prstGeom>
          <a:ln w="0">
            <a:noFill/>
          </a:ln>
        </p:spPr>
      </p:pic>
      <p:grpSp>
        <p:nvGrpSpPr>
          <p:cNvPr id="56" name="Group 5"/>
          <p:cNvGrpSpPr/>
          <p:nvPr/>
        </p:nvGrpSpPr>
        <p:grpSpPr>
          <a:xfrm>
            <a:off x="0" y="-29520"/>
            <a:ext cx="21439440" cy="1264680"/>
            <a:chOff x="0" y="-29520"/>
            <a:chExt cx="21439440" cy="1264680"/>
          </a:xfrm>
        </p:grpSpPr>
        <p:grpSp>
          <p:nvGrpSpPr>
            <p:cNvPr id="57" name="Group 1"/>
            <p:cNvGrpSpPr/>
            <p:nvPr/>
          </p:nvGrpSpPr>
          <p:grpSpPr>
            <a:xfrm>
              <a:off x="0" y="414000"/>
              <a:ext cx="21439440" cy="821160"/>
              <a:chOff x="0" y="414000"/>
              <a:chExt cx="21439440" cy="821160"/>
            </a:xfrm>
          </p:grpSpPr>
          <p:sp>
            <p:nvSpPr>
              <p:cNvPr id="58" name="Dikdörtgen 23"/>
              <p:cNvSpPr/>
              <p:nvPr/>
            </p:nvSpPr>
            <p:spPr>
              <a:xfrm>
                <a:off x="7341480" y="414000"/>
                <a:ext cx="6767280" cy="82116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tr-TR" sz="2400" spc="-1" strike="noStrike">
                    <a:solidFill>
                      <a:srgbClr val="00205c"/>
                    </a:solidFill>
                    <a:latin typeface="Times New Roman"/>
                    <a:ea typeface="DejaVu Sans"/>
                  </a:rPr>
                  <a:t>FACULTY OF ELECTRICAL AND ELECTRONICS</a:t>
                </a:r>
                <a:endParaRPr b="0" lang="tr-TR" sz="2400" spc="-1" strike="noStrike">
                  <a:solidFill>
                    <a:srgbClr val="000000"/>
                  </a:solidFill>
                  <a:latin typeface="Arial"/>
                </a:endParaRPr>
              </a:p>
              <a:p>
                <a:pPr algn="ctr">
                  <a:lnSpc>
                    <a:spcPct val="100000"/>
                  </a:lnSpc>
                </a:pPr>
                <a:r>
                  <a:rPr b="0" lang="tr-TR" sz="2400" spc="-1" strike="noStrike">
                    <a:solidFill>
                      <a:srgbClr val="00205c"/>
                    </a:solidFill>
                    <a:latin typeface="Times New Roman"/>
                    <a:ea typeface="DejaVu Sans"/>
                  </a:rPr>
                  <a:t>DEPARTMENT OF </a:t>
                </a:r>
                <a:r>
                  <a:rPr b="0" lang="en-US" sz="2400" spc="-1" strike="noStrike">
                    <a:solidFill>
                      <a:srgbClr val="00205c"/>
                    </a:solidFill>
                    <a:latin typeface="Times New Roman"/>
                    <a:ea typeface="DejaVu Sans"/>
                  </a:rPr>
                  <a:t>COMPUTER ENGINEERING</a:t>
                </a:r>
                <a:endParaRPr b="0" lang="tr-TR" sz="2400" spc="-1" strike="noStrike">
                  <a:solidFill>
                    <a:srgbClr val="000000"/>
                  </a:solidFill>
                  <a:latin typeface="Arial"/>
                </a:endParaRPr>
              </a:p>
            </p:txBody>
          </p:sp>
          <p:cxnSp>
            <p:nvCxnSpPr>
              <p:cNvPr id="59" name="Düz Bağlayıcı 22"/>
              <p:cNvCxnSpPr/>
              <p:nvPr/>
            </p:nvCxnSpPr>
            <p:spPr>
              <a:xfrm>
                <a:off x="0" y="435240"/>
                <a:ext cx="21439800" cy="720"/>
              </a:xfrm>
              <a:prstGeom prst="straightConnector1">
                <a:avLst/>
              </a:prstGeom>
              <a:ln w="44450">
                <a:solidFill>
                  <a:srgbClr val="a9936e"/>
                </a:solidFill>
                <a:round/>
              </a:ln>
            </p:spPr>
          </p:cxnSp>
        </p:grpSp>
        <p:sp>
          <p:nvSpPr>
            <p:cNvPr id="60" name="Dikdörtgen 23"/>
            <p:cNvSpPr/>
            <p:nvPr/>
          </p:nvSpPr>
          <p:spPr>
            <a:xfrm>
              <a:off x="8269200" y="-29520"/>
              <a:ext cx="4880880" cy="455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en-US" sz="2400" spc="-1" strike="noStrike">
                  <a:solidFill>
                    <a:srgbClr val="00205c"/>
                  </a:solidFill>
                  <a:latin typeface="Times New Roman"/>
                  <a:ea typeface="DejaVu Sans"/>
                </a:rPr>
                <a:t>YILDIZ TECHNICAL UNIVERSITY</a:t>
              </a:r>
              <a:endParaRPr b="0" lang="tr-TR" sz="2400" spc="-1" strike="noStrike">
                <a:solidFill>
                  <a:srgbClr val="000000"/>
                </a:solidFill>
                <a:latin typeface="Arial"/>
              </a:endParaRPr>
            </a:p>
          </p:txBody>
        </p:sp>
      </p:grpSp>
      <p:sp>
        <p:nvSpPr>
          <p:cNvPr id="61" name="Text Box 485"/>
          <p:cNvSpPr/>
          <p:nvPr/>
        </p:nvSpPr>
        <p:spPr>
          <a:xfrm>
            <a:off x="11066760" y="14514120"/>
            <a:ext cx="9365400" cy="2518200"/>
          </a:xfrm>
          <a:prstGeom prst="rect">
            <a:avLst/>
          </a:prstGeom>
          <a:noFill/>
          <a:ln w="0">
            <a:noFill/>
          </a:ln>
        </p:spPr>
        <p:style>
          <a:lnRef idx="0"/>
          <a:fillRef idx="0"/>
          <a:effectRef idx="0"/>
          <a:fontRef idx="minor"/>
        </p:style>
        <p:txBody>
          <a:bodyPr lIns="78120" rIns="78120" tIns="39240" bIns="39240" anchor="t">
            <a:spAutoFit/>
          </a:bodyPr>
          <a:p>
            <a:pPr algn="just">
              <a:lnSpc>
                <a:spcPct val="100000"/>
              </a:lnSpc>
              <a:spcBef>
                <a:spcPts val="479"/>
              </a:spcBef>
              <a:spcAft>
                <a:spcPts val="1080"/>
              </a:spcAft>
            </a:pPr>
            <a:r>
              <a:rPr b="0" lang="en-US" sz="2000" spc="-1" strike="noStrike">
                <a:solidFill>
                  <a:srgbClr val="000000"/>
                </a:solidFill>
                <a:latin typeface="Times New Roman"/>
                <a:ea typeface="宋体"/>
              </a:rPr>
              <a:t>In comparing augmentation and original samples mixed in validation , validation change more stable and smooth and class distribution of true-true values in confusion matrix more high tha only original ones. This gives clear sign that original dataset has not sufficient sample for feature extracted dataset.</a:t>
            </a:r>
            <a:br>
              <a:rPr sz="2000"/>
            </a:br>
            <a:r>
              <a:rPr b="0" lang="en-US" sz="2000" spc="-1" strike="noStrike">
                <a:solidFill>
                  <a:srgbClr val="000000"/>
                </a:solidFill>
                <a:latin typeface="Times New Roman"/>
                <a:ea typeface="宋体"/>
              </a:rPr>
              <a:t>On the other hand , in context of comparing between model , AlexNet is more quicker to reach top </a:t>
            </a:r>
            <a:r>
              <a:rPr b="0" lang="en-US" sz="2000" spc="-1" strike="noStrike">
                <a:solidFill>
                  <a:srgbClr val="000000"/>
                </a:solidFill>
                <a:latin typeface="Times New Roman"/>
                <a:ea typeface="宋体"/>
              </a:rPr>
              <a:t>level accuracy than LSTM , but validation-train difference is more than LSTM. This is clear example of long term dependency in current and previous input of time-series sequence unlike simple forward propogation.</a:t>
            </a:r>
            <a:endParaRPr b="0" lang="tr-TR" sz="2000" spc="-1" strike="noStrike">
              <a:solidFill>
                <a:srgbClr val="000000"/>
              </a:solidFill>
              <a:latin typeface="Arial"/>
            </a:endParaRPr>
          </a:p>
        </p:txBody>
      </p:sp>
      <p:sp>
        <p:nvSpPr>
          <p:cNvPr id="62" name="Rectangle 7563"/>
          <p:cNvSpPr/>
          <p:nvPr/>
        </p:nvSpPr>
        <p:spPr>
          <a:xfrm>
            <a:off x="11114280" y="22394880"/>
            <a:ext cx="4744080" cy="41940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a:t>
            </a:r>
            <a:r>
              <a:rPr b="0" lang="en-GB" sz="2000" spc="-1" strike="noStrike">
                <a:solidFill>
                  <a:srgbClr val="000000"/>
                </a:solidFill>
                <a:latin typeface="Times New Roman"/>
                <a:ea typeface="宋体"/>
              </a:rPr>
              <a:t> </a:t>
            </a:r>
            <a:r>
              <a:rPr b="0" lang="tr-TR" sz="2000" spc="-1" strike="noStrike">
                <a:solidFill>
                  <a:srgbClr val="000000"/>
                </a:solidFill>
                <a:latin typeface="Times New Roman"/>
                <a:ea typeface="宋体"/>
              </a:rPr>
              <a:t>6</a:t>
            </a:r>
            <a:r>
              <a:rPr b="0" lang="en-GB" sz="2000" spc="-1" strike="noStrike">
                <a:solidFill>
                  <a:srgbClr val="000000"/>
                </a:solidFill>
                <a:latin typeface="Times New Roman"/>
                <a:ea typeface="宋体"/>
              </a:rPr>
              <a:t>. </a:t>
            </a:r>
            <a:r>
              <a:rPr b="0" lang="tr-TR" sz="2000" spc="-1" strike="noStrike">
                <a:solidFill>
                  <a:srgbClr val="000000"/>
                </a:solidFill>
                <a:latin typeface="Times New Roman"/>
                <a:ea typeface="宋体"/>
              </a:rPr>
              <a:t>Confusion Matrix Of LSTM</a:t>
            </a:r>
            <a:r>
              <a:rPr b="0" lang="en-GB" sz="2000" spc="-1" strike="noStrike">
                <a:solidFill>
                  <a:srgbClr val="000000"/>
                </a:solidFill>
                <a:latin typeface="Times New Roman"/>
                <a:ea typeface="宋体"/>
              </a:rPr>
              <a:t>.</a:t>
            </a:r>
            <a:endParaRPr b="0" lang="tr-TR" sz="2000" spc="-1" strike="noStrike">
              <a:solidFill>
                <a:srgbClr val="000000"/>
              </a:solidFill>
              <a:latin typeface="Arial"/>
            </a:endParaRPr>
          </a:p>
        </p:txBody>
      </p:sp>
      <p:sp>
        <p:nvSpPr>
          <p:cNvPr id="63" name="Rectangle 7563"/>
          <p:cNvSpPr/>
          <p:nvPr/>
        </p:nvSpPr>
        <p:spPr>
          <a:xfrm>
            <a:off x="15708960" y="22271040"/>
            <a:ext cx="4623480" cy="4856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 5. Confusion Matrix Of AlexNet</a:t>
            </a:r>
            <a:r>
              <a:rPr b="0" lang="en-GB" sz="2000" spc="-1" strike="noStrike">
                <a:solidFill>
                  <a:srgbClr val="000000"/>
                </a:solidFill>
                <a:latin typeface="Times New Roman"/>
                <a:ea typeface="宋体"/>
              </a:rPr>
              <a:t>.</a:t>
            </a:r>
            <a:endParaRPr b="0" lang="tr-TR" sz="2000" spc="-1" strike="noStrike">
              <a:solidFill>
                <a:srgbClr val="000000"/>
              </a:solidFill>
              <a:latin typeface="Arial"/>
            </a:endParaRPr>
          </a:p>
        </p:txBody>
      </p:sp>
      <p:sp>
        <p:nvSpPr>
          <p:cNvPr id="64" name=""/>
          <p:cNvSpPr txBox="1"/>
          <p:nvPr/>
        </p:nvSpPr>
        <p:spPr>
          <a:xfrm>
            <a:off x="1202400" y="14545440"/>
            <a:ext cx="9092880" cy="3191040"/>
          </a:xfrm>
          <a:prstGeom prst="rect">
            <a:avLst/>
          </a:prstGeom>
          <a:noFill/>
          <a:ln w="0">
            <a:noFill/>
          </a:ln>
        </p:spPr>
        <p:txBody>
          <a:bodyPr lIns="90000" rIns="90000" tIns="45000" bIns="45000" anchor="t">
            <a:noAutofit/>
          </a:bodyPr>
          <a:p>
            <a:pPr algn="just">
              <a:lnSpc>
                <a:spcPct val="100000"/>
              </a:lnSpc>
            </a:pPr>
            <a:r>
              <a:rPr b="0" lang="en-AU" sz="2000" spc="-1" strike="noStrike">
                <a:solidFill>
                  <a:srgbClr val="000000"/>
                </a:solidFill>
                <a:latin typeface="Times New Roman"/>
                <a:ea typeface="宋体"/>
              </a:rPr>
              <a:t> </a:t>
            </a:r>
            <a:r>
              <a:rPr b="0" lang="en-AU" sz="2000" spc="-1" strike="noStrike">
                <a:solidFill>
                  <a:srgbClr val="000000"/>
                </a:solidFill>
                <a:latin typeface="Times New Roman"/>
                <a:ea typeface="宋体"/>
              </a:rPr>
              <a:t>Machine and deep learning methods are widely applied in pattern recognition, including stress detection and medical diagnostics like early cancer detection.As solution for taking early stress diagnose in this context is our goal.</a:t>
            </a:r>
            <a:br>
              <a:rPr sz="2000"/>
            </a:br>
            <a:br>
              <a:rPr sz="2000"/>
            </a:br>
            <a:r>
              <a:rPr b="0" lang="en-AU" sz="2000" spc="-1" strike="noStrike">
                <a:solidFill>
                  <a:srgbClr val="000000"/>
                </a:solidFill>
                <a:latin typeface="Times New Roman"/>
                <a:ea typeface="宋体"/>
              </a:rPr>
              <a:t>There are four number related works in stress detection that we eşll mention. First study is  detecting drivers’s stress conditions by heart related physiologic signals using Machine Learning methods[2]. Second study is detecting pilot’s stress conditions by collecting heart and skin related physiologic signals using Deep Learning Methods[3]. Third study is detecting stress condition in interview session of autistic adults using Machine Learning methods[4]. Forth study is detecting stress conditions of children under playing therapeutic games by Machine Learning methods [1].</a:t>
            </a:r>
            <a:endParaRPr b="0" lang="tr-TR" sz="2000" spc="-1" strike="noStrike">
              <a:solidFill>
                <a:srgbClr val="000000"/>
              </a:solidFill>
              <a:latin typeface="Arial"/>
            </a:endParaRPr>
          </a:p>
        </p:txBody>
      </p:sp>
      <p:sp>
        <p:nvSpPr>
          <p:cNvPr id="65" name=""/>
          <p:cNvSpPr txBox="1"/>
          <p:nvPr/>
        </p:nvSpPr>
        <p:spPr>
          <a:xfrm>
            <a:off x="1181520" y="20559240"/>
            <a:ext cx="9092880" cy="2627280"/>
          </a:xfrm>
          <a:prstGeom prst="rect">
            <a:avLst/>
          </a:prstGeom>
          <a:noFill/>
          <a:ln w="0">
            <a:noFill/>
          </a:ln>
        </p:spPr>
        <p:txBody>
          <a:bodyPr lIns="90000" rIns="90000" tIns="45000" bIns="45000" anchor="t">
            <a:noAutofit/>
          </a:bodyPr>
          <a:p>
            <a:pPr algn="just">
              <a:lnSpc>
                <a:spcPct val="100000"/>
              </a:lnSpc>
            </a:pPr>
            <a:r>
              <a:rPr b="0" lang="en-AU" sz="2000" spc="-1" strike="noStrike">
                <a:solidFill>
                  <a:srgbClr val="000000"/>
                </a:solidFill>
                <a:latin typeface="Times New Roman"/>
                <a:ea typeface="宋体"/>
              </a:rPr>
              <a:t> </a:t>
            </a:r>
            <a:r>
              <a:rPr b="0" lang="en-AU" sz="2000" spc="-1" strike="noStrike">
                <a:solidFill>
                  <a:srgbClr val="000000"/>
                </a:solidFill>
                <a:latin typeface="Times New Roman"/>
                <a:ea typeface="宋体"/>
              </a:rPr>
              <a:t>BVP and EDA signals are filtered by sequentially Chebyshev II filter as seen in Formula 1 and </a:t>
            </a:r>
            <a:r>
              <a:rPr b="0" lang="en-AU" sz="2000" spc="-1" strike="noStrike">
                <a:solidFill>
                  <a:srgbClr val="000000"/>
                </a:solidFill>
                <a:latin typeface="Times New Roman"/>
                <a:ea typeface="宋体"/>
              </a:rPr>
              <a:t>Fifth Order Savitzky Golay filter as seen in Formula 2. For BVP , outliers are removed by Z-score , and replcade them by KNN Imputing in five number of neighbourhood. For BVP and EDA , Signals are normalized in range of 0 and 100.</a:t>
            </a:r>
            <a:endParaRPr b="0" lang="tr-TR" sz="2000" spc="-1" strike="noStrike">
              <a:solidFill>
                <a:srgbClr val="000000"/>
              </a:solidFill>
              <a:latin typeface="Arial"/>
            </a:endParaRPr>
          </a:p>
          <a:p>
            <a:pPr algn="just">
              <a:lnSpc>
                <a:spcPct val="100000"/>
              </a:lnSpc>
            </a:pPr>
            <a:r>
              <a:rPr b="0" lang="en-AU" sz="2000" spc="-1" strike="noStrike">
                <a:solidFill>
                  <a:srgbClr val="000000"/>
                </a:solidFill>
                <a:latin typeface="Times New Roman"/>
                <a:ea typeface="宋体"/>
              </a:rPr>
              <a:t>Two augmentation method are used for insufficient original data and inbalanced class distribution. These are Jittering and Magnitude Warping. From original and augmented signals , metric general and metric specific specific features extracted as seen in Figure 2. These featurea are input as 1D array to Deep Learning models used in this study called AlexNet and LSTM.</a:t>
            </a:r>
            <a:endParaRPr b="0" lang="tr-TR" sz="2000" spc="-1" strike="noStrike">
              <a:solidFill>
                <a:srgbClr val="000000"/>
              </a:solidFill>
              <a:latin typeface="Arial"/>
            </a:endParaRPr>
          </a:p>
        </p:txBody>
      </p:sp>
      <p:pic>
        <p:nvPicPr>
          <p:cNvPr id="66" name="" descr=""/>
          <p:cNvPicPr/>
          <p:nvPr/>
        </p:nvPicPr>
        <p:blipFill>
          <a:blip r:embed="rId2"/>
          <a:stretch/>
        </p:blipFill>
        <p:spPr>
          <a:xfrm rot="7800">
            <a:off x="1294200" y="24585480"/>
            <a:ext cx="3091680" cy="1126440"/>
          </a:xfrm>
          <a:prstGeom prst="rect">
            <a:avLst/>
          </a:prstGeom>
          <a:ln w="0">
            <a:noFill/>
          </a:ln>
        </p:spPr>
      </p:pic>
      <p:pic>
        <p:nvPicPr>
          <p:cNvPr id="67" name="" descr=""/>
          <p:cNvPicPr/>
          <p:nvPr/>
        </p:nvPicPr>
        <p:blipFill>
          <a:blip r:embed="rId3"/>
          <a:stretch/>
        </p:blipFill>
        <p:spPr>
          <a:xfrm>
            <a:off x="8284680" y="22988160"/>
            <a:ext cx="1989720" cy="6345720"/>
          </a:xfrm>
          <a:prstGeom prst="rect">
            <a:avLst/>
          </a:prstGeom>
          <a:ln w="0">
            <a:noFill/>
          </a:ln>
        </p:spPr>
      </p:pic>
      <p:pic>
        <p:nvPicPr>
          <p:cNvPr id="68" name="" descr=""/>
          <p:cNvPicPr/>
          <p:nvPr/>
        </p:nvPicPr>
        <p:blipFill>
          <a:blip r:embed="rId4"/>
          <a:stretch/>
        </p:blipFill>
        <p:spPr>
          <a:xfrm>
            <a:off x="892800" y="25792920"/>
            <a:ext cx="7342200" cy="1994760"/>
          </a:xfrm>
          <a:prstGeom prst="rect">
            <a:avLst/>
          </a:prstGeom>
          <a:ln w="0">
            <a:noFill/>
          </a:ln>
        </p:spPr>
      </p:pic>
      <p:sp>
        <p:nvSpPr>
          <p:cNvPr id="69" name="Rectangle 2"/>
          <p:cNvSpPr/>
          <p:nvPr/>
        </p:nvSpPr>
        <p:spPr>
          <a:xfrm>
            <a:off x="8284680" y="29333880"/>
            <a:ext cx="1508760" cy="5648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a:t>
            </a:r>
            <a:r>
              <a:rPr b="0" lang="en-GB" sz="2000" spc="-1" strike="noStrike">
                <a:solidFill>
                  <a:srgbClr val="000000"/>
                </a:solidFill>
                <a:latin typeface="Times New Roman"/>
                <a:ea typeface="宋体"/>
              </a:rPr>
              <a:t> 1</a:t>
            </a:r>
            <a:endParaRPr b="0" lang="tr-TR" sz="2000" spc="-1" strike="noStrike">
              <a:solidFill>
                <a:srgbClr val="000000"/>
              </a:solidFill>
              <a:latin typeface="Arial"/>
            </a:endParaRPr>
          </a:p>
        </p:txBody>
      </p:sp>
      <p:sp>
        <p:nvSpPr>
          <p:cNvPr id="70" name="Rectangle 3"/>
          <p:cNvSpPr/>
          <p:nvPr/>
        </p:nvSpPr>
        <p:spPr>
          <a:xfrm>
            <a:off x="3484440" y="28054080"/>
            <a:ext cx="1508760" cy="5648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a:t>
            </a:r>
            <a:r>
              <a:rPr b="0" lang="en-GB" sz="2000" spc="-1" strike="noStrike">
                <a:solidFill>
                  <a:srgbClr val="000000"/>
                </a:solidFill>
                <a:latin typeface="Times New Roman"/>
                <a:ea typeface="宋体"/>
              </a:rPr>
              <a:t> 2</a:t>
            </a:r>
            <a:endParaRPr b="0" lang="tr-TR" sz="2000" spc="-1" strike="noStrike">
              <a:solidFill>
                <a:srgbClr val="000000"/>
              </a:solidFill>
              <a:latin typeface="Arial"/>
            </a:endParaRPr>
          </a:p>
        </p:txBody>
      </p:sp>
      <p:sp>
        <p:nvSpPr>
          <p:cNvPr id="71" name="Rectangle 4"/>
          <p:cNvSpPr/>
          <p:nvPr/>
        </p:nvSpPr>
        <p:spPr>
          <a:xfrm>
            <a:off x="4464360" y="23453640"/>
            <a:ext cx="543960" cy="5648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 </a:t>
            </a:r>
            <a:r>
              <a:rPr b="0" lang="en-GB" sz="2000" spc="-1" strike="noStrike">
                <a:solidFill>
                  <a:srgbClr val="000000"/>
                </a:solidFill>
                <a:latin typeface="Times New Roman"/>
                <a:ea typeface="宋体"/>
              </a:rPr>
              <a:t>(1)</a:t>
            </a:r>
            <a:endParaRPr b="0" lang="tr-TR" sz="2000" spc="-1" strike="noStrike">
              <a:solidFill>
                <a:srgbClr val="000000"/>
              </a:solidFill>
              <a:latin typeface="Arial"/>
            </a:endParaRPr>
          </a:p>
        </p:txBody>
      </p:sp>
      <p:sp>
        <p:nvSpPr>
          <p:cNvPr id="72" name="Rectangle 5"/>
          <p:cNvSpPr/>
          <p:nvPr/>
        </p:nvSpPr>
        <p:spPr>
          <a:xfrm>
            <a:off x="4528440" y="24747840"/>
            <a:ext cx="543960" cy="56448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 </a:t>
            </a:r>
            <a:r>
              <a:rPr b="0" lang="en-GB" sz="2000" spc="-1" strike="noStrike">
                <a:solidFill>
                  <a:srgbClr val="000000"/>
                </a:solidFill>
                <a:latin typeface="Times New Roman"/>
                <a:ea typeface="宋体"/>
              </a:rPr>
              <a:t>(2)</a:t>
            </a:r>
            <a:endParaRPr b="0" lang="tr-TR" sz="2000" spc="-1" strike="noStrike">
              <a:solidFill>
                <a:srgbClr val="000000"/>
              </a:solidFill>
              <a:latin typeface="Arial"/>
            </a:endParaRPr>
          </a:p>
        </p:txBody>
      </p:sp>
      <p:pic>
        <p:nvPicPr>
          <p:cNvPr id="73" name="" descr=""/>
          <p:cNvPicPr/>
          <p:nvPr/>
        </p:nvPicPr>
        <p:blipFill>
          <a:blip r:embed="rId5"/>
          <a:stretch/>
        </p:blipFill>
        <p:spPr>
          <a:xfrm>
            <a:off x="1418040" y="23220720"/>
            <a:ext cx="2987280" cy="1079640"/>
          </a:xfrm>
          <a:prstGeom prst="rect">
            <a:avLst/>
          </a:prstGeom>
          <a:ln w="0">
            <a:noFill/>
          </a:ln>
        </p:spPr>
      </p:pic>
      <p:pic>
        <p:nvPicPr>
          <p:cNvPr id="74" name="" descr=""/>
          <p:cNvPicPr/>
          <p:nvPr/>
        </p:nvPicPr>
        <p:blipFill>
          <a:blip r:embed="rId6"/>
          <a:stretch/>
        </p:blipFill>
        <p:spPr>
          <a:xfrm>
            <a:off x="17413560" y="9482400"/>
            <a:ext cx="3253320" cy="3017160"/>
          </a:xfrm>
          <a:prstGeom prst="rect">
            <a:avLst/>
          </a:prstGeom>
          <a:ln w="0">
            <a:noFill/>
          </a:ln>
        </p:spPr>
      </p:pic>
      <p:pic>
        <p:nvPicPr>
          <p:cNvPr id="75" name="" descr=""/>
          <p:cNvPicPr/>
          <p:nvPr/>
        </p:nvPicPr>
        <p:blipFill>
          <a:blip r:embed="rId7"/>
          <a:stretch/>
        </p:blipFill>
        <p:spPr>
          <a:xfrm>
            <a:off x="17204400" y="6220440"/>
            <a:ext cx="3321360" cy="3145680"/>
          </a:xfrm>
          <a:prstGeom prst="rect">
            <a:avLst/>
          </a:prstGeom>
          <a:ln w="0">
            <a:noFill/>
          </a:ln>
        </p:spPr>
      </p:pic>
      <p:pic>
        <p:nvPicPr>
          <p:cNvPr id="76" name="" descr=""/>
          <p:cNvPicPr/>
          <p:nvPr/>
        </p:nvPicPr>
        <p:blipFill>
          <a:blip r:embed="rId8"/>
          <a:stretch/>
        </p:blipFill>
        <p:spPr>
          <a:xfrm>
            <a:off x="11022840" y="6429960"/>
            <a:ext cx="6140880" cy="2377080"/>
          </a:xfrm>
          <a:prstGeom prst="rect">
            <a:avLst/>
          </a:prstGeom>
          <a:ln w="0">
            <a:noFill/>
          </a:ln>
        </p:spPr>
      </p:pic>
      <p:pic>
        <p:nvPicPr>
          <p:cNvPr id="77" name="" descr=""/>
          <p:cNvPicPr/>
          <p:nvPr/>
        </p:nvPicPr>
        <p:blipFill>
          <a:blip r:embed="rId9"/>
          <a:stretch/>
        </p:blipFill>
        <p:spPr>
          <a:xfrm>
            <a:off x="10870200" y="9141840"/>
            <a:ext cx="6449760" cy="2262960"/>
          </a:xfrm>
          <a:prstGeom prst="rect">
            <a:avLst/>
          </a:prstGeom>
          <a:ln w="0">
            <a:noFill/>
          </a:ln>
        </p:spPr>
      </p:pic>
      <p:pic>
        <p:nvPicPr>
          <p:cNvPr id="78" name="" descr=""/>
          <p:cNvPicPr/>
          <p:nvPr/>
        </p:nvPicPr>
        <p:blipFill>
          <a:blip r:embed="rId10"/>
          <a:stretch/>
        </p:blipFill>
        <p:spPr>
          <a:xfrm>
            <a:off x="11216520" y="11587680"/>
            <a:ext cx="6004800" cy="2021760"/>
          </a:xfrm>
          <a:prstGeom prst="rect">
            <a:avLst/>
          </a:prstGeom>
          <a:ln w="0">
            <a:noFill/>
          </a:ln>
        </p:spPr>
      </p:pic>
      <p:sp>
        <p:nvSpPr>
          <p:cNvPr id="79" name="Rectangle 1"/>
          <p:cNvSpPr/>
          <p:nvPr/>
        </p:nvSpPr>
        <p:spPr>
          <a:xfrm>
            <a:off x="12218760" y="13609440"/>
            <a:ext cx="3801960" cy="4856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 3 LSTM Accuracy Results</a:t>
            </a:r>
            <a:r>
              <a:rPr b="0" lang="en-GB" sz="2000" spc="-1" strike="noStrike">
                <a:solidFill>
                  <a:srgbClr val="000000"/>
                </a:solidFill>
                <a:latin typeface="Times New Roman"/>
                <a:ea typeface="宋体"/>
              </a:rPr>
              <a:t>.</a:t>
            </a:r>
            <a:endParaRPr b="0" lang="tr-TR" sz="2000" spc="-1" strike="noStrike">
              <a:solidFill>
                <a:srgbClr val="000000"/>
              </a:solidFill>
              <a:latin typeface="Arial"/>
            </a:endParaRPr>
          </a:p>
        </p:txBody>
      </p:sp>
      <p:sp>
        <p:nvSpPr>
          <p:cNvPr id="80" name="Rectangle 6"/>
          <p:cNvSpPr/>
          <p:nvPr/>
        </p:nvSpPr>
        <p:spPr>
          <a:xfrm>
            <a:off x="17541720" y="12765960"/>
            <a:ext cx="3108240" cy="485640"/>
          </a:xfrm>
          <a:prstGeom prst="rect">
            <a:avLst/>
          </a:prstGeom>
          <a:noFill/>
          <a:ln w="0">
            <a:noFill/>
          </a:ln>
        </p:spPr>
        <p:style>
          <a:lnRef idx="0"/>
          <a:fillRef idx="0"/>
          <a:effectRef idx="0"/>
          <a:fontRef idx="minor"/>
        </p:style>
        <p:txBody>
          <a:bodyPr lIns="77400" rIns="77400" tIns="38160" bIns="38160" anchor="b">
            <a:noAutofit/>
          </a:bodyPr>
          <a:p>
            <a:pPr algn="ctr">
              <a:lnSpc>
                <a:spcPct val="100000"/>
              </a:lnSpc>
            </a:pPr>
            <a:r>
              <a:rPr b="0" lang="en-GB" sz="2000" spc="-1" strike="noStrike">
                <a:solidFill>
                  <a:srgbClr val="000000"/>
                </a:solidFill>
                <a:latin typeface="Times New Roman"/>
                <a:ea typeface="宋体"/>
              </a:rPr>
              <a:t>Fig</a:t>
            </a:r>
            <a:r>
              <a:rPr b="0" lang="tr-TR" sz="2000" spc="-1" strike="noStrike">
                <a:solidFill>
                  <a:srgbClr val="000000"/>
                </a:solidFill>
                <a:latin typeface="Times New Roman"/>
                <a:ea typeface="宋体"/>
              </a:rPr>
              <a:t>ure 3 AlexNet Accuracy Results</a:t>
            </a:r>
            <a:r>
              <a:rPr b="0" lang="en-GB" sz="2000" spc="-1" strike="noStrike">
                <a:solidFill>
                  <a:srgbClr val="000000"/>
                </a:solidFill>
                <a:latin typeface="Times New Roman"/>
                <a:ea typeface="宋体"/>
              </a:rPr>
              <a:t>.</a:t>
            </a:r>
            <a:endParaRPr b="0" lang="tr-TR" sz="2000" spc="-1" strike="noStrike">
              <a:solidFill>
                <a:srgbClr val="000000"/>
              </a:solidFill>
              <a:latin typeface="Arial"/>
            </a:endParaRPr>
          </a:p>
        </p:txBody>
      </p:sp>
      <p:pic>
        <p:nvPicPr>
          <p:cNvPr id="81" name="" descr=""/>
          <p:cNvPicPr/>
          <p:nvPr/>
        </p:nvPicPr>
        <p:blipFill>
          <a:blip r:embed="rId11"/>
          <a:stretch/>
        </p:blipFill>
        <p:spPr>
          <a:xfrm>
            <a:off x="11269440" y="16965000"/>
            <a:ext cx="4516920" cy="1806480"/>
          </a:xfrm>
          <a:prstGeom prst="rect">
            <a:avLst/>
          </a:prstGeom>
          <a:ln w="0">
            <a:noFill/>
          </a:ln>
        </p:spPr>
      </p:pic>
      <p:pic>
        <p:nvPicPr>
          <p:cNvPr id="82" name="" descr=""/>
          <p:cNvPicPr/>
          <p:nvPr/>
        </p:nvPicPr>
        <p:blipFill>
          <a:blip r:embed="rId12"/>
          <a:stretch/>
        </p:blipFill>
        <p:spPr>
          <a:xfrm>
            <a:off x="18156960" y="19973160"/>
            <a:ext cx="2429280" cy="2364120"/>
          </a:xfrm>
          <a:prstGeom prst="rect">
            <a:avLst/>
          </a:prstGeom>
          <a:ln w="0">
            <a:noFill/>
          </a:ln>
        </p:spPr>
      </p:pic>
      <p:pic>
        <p:nvPicPr>
          <p:cNvPr id="83" name="" descr=""/>
          <p:cNvPicPr/>
          <p:nvPr/>
        </p:nvPicPr>
        <p:blipFill>
          <a:blip r:embed="rId13"/>
          <a:stretch/>
        </p:blipFill>
        <p:spPr>
          <a:xfrm>
            <a:off x="15837120" y="20057040"/>
            <a:ext cx="2205720" cy="2214000"/>
          </a:xfrm>
          <a:prstGeom prst="rect">
            <a:avLst/>
          </a:prstGeom>
          <a:ln w="0">
            <a:noFill/>
          </a:ln>
        </p:spPr>
      </p:pic>
      <p:pic>
        <p:nvPicPr>
          <p:cNvPr id="84" name="" descr=""/>
          <p:cNvPicPr/>
          <p:nvPr/>
        </p:nvPicPr>
        <p:blipFill>
          <a:blip r:embed="rId14"/>
          <a:stretch/>
        </p:blipFill>
        <p:spPr>
          <a:xfrm>
            <a:off x="11114280" y="18798120"/>
            <a:ext cx="4722840" cy="1850400"/>
          </a:xfrm>
          <a:prstGeom prst="rect">
            <a:avLst/>
          </a:prstGeom>
          <a:ln w="0">
            <a:noFill/>
          </a:ln>
        </p:spPr>
      </p:pic>
      <p:pic>
        <p:nvPicPr>
          <p:cNvPr id="85" name="" descr=""/>
          <p:cNvPicPr/>
          <p:nvPr/>
        </p:nvPicPr>
        <p:blipFill>
          <a:blip r:embed="rId15"/>
          <a:stretch/>
        </p:blipFill>
        <p:spPr>
          <a:xfrm>
            <a:off x="11057400" y="20562840"/>
            <a:ext cx="4800960" cy="1893960"/>
          </a:xfrm>
          <a:prstGeom prst="rect">
            <a:avLst/>
          </a:prstGeom>
          <a:ln w="0">
            <a:noFill/>
          </a:ln>
        </p:spPr>
      </p:pic>
      <p:sp>
        <p:nvSpPr>
          <p:cNvPr id="86" name="Text Box 1"/>
          <p:cNvSpPr/>
          <p:nvPr/>
        </p:nvSpPr>
        <p:spPr>
          <a:xfrm>
            <a:off x="16378200" y="17051400"/>
            <a:ext cx="3578400" cy="2822400"/>
          </a:xfrm>
          <a:prstGeom prst="rect">
            <a:avLst/>
          </a:prstGeom>
          <a:noFill/>
          <a:ln w="0">
            <a:noFill/>
          </a:ln>
        </p:spPr>
        <p:style>
          <a:lnRef idx="0"/>
          <a:fillRef idx="0"/>
          <a:effectRef idx="0"/>
          <a:fontRef idx="minor"/>
        </p:style>
        <p:txBody>
          <a:bodyPr lIns="78120" rIns="78120" tIns="39240" bIns="39240" anchor="t">
            <a:spAutoFit/>
          </a:bodyPr>
          <a:p>
            <a:pPr algn="just">
              <a:lnSpc>
                <a:spcPct val="100000"/>
              </a:lnSpc>
              <a:spcBef>
                <a:spcPts val="479"/>
              </a:spcBef>
              <a:spcAft>
                <a:spcPts val="1080"/>
              </a:spcAft>
            </a:pPr>
            <a:r>
              <a:rPr b="0" lang="en-US" sz="2000" spc="-1" strike="noStrike">
                <a:solidFill>
                  <a:srgbClr val="000000"/>
                </a:solidFill>
                <a:latin typeface="Times New Roman"/>
                <a:ea typeface="宋体"/>
              </a:rPr>
              <a:t>These result will be helpful for further analysis and system insight of developing stress detection . This models are trained in child with typical developed and neuro-diverged ones.  So this model only restricted to identify stress in child group.</a:t>
            </a:r>
            <a:endParaRPr b="0" lang="tr-TR"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4347</TotalTime>
  <Application>LibreOffice/7.4.3.2$Windows_X86_64 LibreOffice_project/1048a8393ae2eeec98dff31b5c133c5f1d08b890</Application>
  <AppVersion>15.0000</AppVersion>
  <Words>1192</Words>
  <Paragraphs>74</Paragraphs>
  <Company>IMMPETUS</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2000-03-21T10:33:07Z</dcterms:created>
  <dc:creator>ASEMD13</dc:creator>
  <dc:description/>
  <dc:language>tr-TR</dc:language>
  <cp:lastModifiedBy/>
  <cp:lastPrinted>2000-05-22T15:29:58Z</cp:lastPrinted>
  <dcterms:modified xsi:type="dcterms:W3CDTF">2025-01-29T13:10:39Z</dcterms:modified>
  <cp:revision>254</cp:revision>
  <dc:subject/>
  <dc:title>POSTER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vt:i4>
  </property>
</Properties>
</file>